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61" r:id="rId7"/>
    <p:sldId id="262" r:id="rId8"/>
    <p:sldId id="268" r:id="rId9"/>
    <p:sldId id="25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568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DB02-19BF-3D45-8B00-A6154B64FDE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0E37-19C9-7C45-86FD-F817C66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Operation 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to communicate SOC operations to management?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Buffer overflows and cross-site-scripting mean nothing to them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operations need to be mapped to risk mitigation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analysts skilled in effective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bad metrics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Tickets closed, time spent on events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SOCs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In-house SOC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Built/managed by the organization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Managed SOC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SOC operator is a service provider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Operator manages hundreds of customers remotely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In-house SOC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network visibility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Easy to build trust with other business units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Security event data stays within the organization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Expensive to build, operate, and sustain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Localized visibility of threat landscape</a:t>
            </a:r>
          </a:p>
        </p:txBody>
      </p:sp>
    </p:spTree>
    <p:extLst>
      <p:ext uri="{BB962C8B-B14F-4D97-AF65-F5344CB8AC3E}">
        <p14:creationId xmlns:p14="http://schemas.microsoft.com/office/powerpoint/2010/main" val="149801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Managed SOC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Relatively less expensive compared with in-house SOC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Threat detection across customers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Security event data might leave the organization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Harder to forge trust relations with other business units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Reduced network visibility</a:t>
            </a:r>
          </a:p>
        </p:txBody>
      </p:sp>
    </p:spTree>
    <p:extLst>
      <p:ext uri="{BB962C8B-B14F-4D97-AF65-F5344CB8AC3E}">
        <p14:creationId xmlns:p14="http://schemas.microsoft.com/office/powerpoint/2010/main" val="127807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Successful as an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Reflect periodically on your tasks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Identify repetitions and automate them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final project gives you some training on this aspect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Effectively communicate what you do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Learn not to use too many jargons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Understand the context of your organization while presenting your findings</a:t>
            </a:r>
          </a:p>
        </p:txBody>
      </p:sp>
    </p:spTree>
    <p:extLst>
      <p:ext uri="{BB962C8B-B14F-4D97-AF65-F5344CB8AC3E}">
        <p14:creationId xmlns:p14="http://schemas.microsoft.com/office/powerpoint/2010/main" val="17365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SOC?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Business unit that performs continuous cyber-threat monitoring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Run by academic, corporate, and government entities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Responsibilities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Monitor, detect, and respond to cyber-threats</a:t>
            </a:r>
          </a:p>
        </p:txBody>
      </p:sp>
    </p:spTree>
    <p:extLst>
      <p:ext uri="{BB962C8B-B14F-4D97-AF65-F5344CB8AC3E}">
        <p14:creationId xmlns:p14="http://schemas.microsoft.com/office/powerpoint/2010/main" val="19437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Typical SOC</a:t>
            </a:r>
            <a:endParaRPr lang="en-US" dirty="0"/>
          </a:p>
        </p:txBody>
      </p:sp>
      <p:pic>
        <p:nvPicPr>
          <p:cNvPr id="4" name="Picture 3" descr="so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4" y="1544635"/>
            <a:ext cx="11056507" cy="46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Elements of a SOC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People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Technology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No silver bullet!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Security analysts </a:t>
            </a:r>
            <a:r>
              <a:rPr lang="en-US" dirty="0" smtClean="0"/>
              <a:t>are the </a:t>
            </a:r>
            <a:r>
              <a:rPr lang="en-US" dirty="0" smtClean="0"/>
              <a:t>key personnel in any SOC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Usefulness of tools determined by </a:t>
            </a:r>
            <a:r>
              <a:rPr lang="en-US" dirty="0" smtClean="0"/>
              <a:t>skill set </a:t>
            </a:r>
            <a:r>
              <a:rPr lang="en-US" dirty="0" smtClean="0"/>
              <a:t>of the analysts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Hierarchy of analysts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Level-1, level-2, incident response, </a:t>
            </a:r>
            <a:r>
              <a:rPr lang="en-US" dirty="0" smtClean="0"/>
              <a:t>forensics, </a:t>
            </a:r>
            <a:r>
              <a:rPr lang="en-US" dirty="0" smtClean="0"/>
              <a:t>etc.</a:t>
            </a:r>
          </a:p>
          <a:p>
            <a:pPr>
              <a:lnSpc>
                <a:spcPct val="150000"/>
              </a:lnSpc>
            </a:pPr>
            <a:r>
              <a:rPr lang="en-US" dirty="0"/>
              <a:t>O</a:t>
            </a:r>
            <a:r>
              <a:rPr lang="en-US" dirty="0" smtClean="0"/>
              <a:t>ther teams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Software developers and IT management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Processes refer to Standard Operating Procedures (SOPs)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SOPs are guidelines for responding to security incidents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Ensure expected behavior and knowledge sharing among analysts in different shifts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SOPs are a way to retain operational knowledge in the light of employee churn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Unfortunately this has led to a perverse incentive!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Security Information and Event Management (SIEM)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Predominant tool in 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SIEM features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Collect logs from myriad of sensors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Index them for fast searches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Other tools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IDS, traffic interceptors, etc.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Intrusion Detection System (IDS)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IDS is the most common sensor found in any SOC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Signature based IDS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Performs deep packet inspection of network traffic in </a:t>
            </a:r>
            <a:r>
              <a:rPr lang="en-US" dirty="0" smtClean="0"/>
              <a:t>real time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Fires an alert when packet contents match known malicious pattern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Anomaly detector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First develops a model for benign </a:t>
            </a:r>
            <a:r>
              <a:rPr lang="en-US" dirty="0" smtClean="0"/>
              <a:t>system </a:t>
            </a:r>
            <a:r>
              <a:rPr lang="en-US" dirty="0" smtClean="0"/>
              <a:t>usage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Detects </a:t>
            </a:r>
            <a:r>
              <a:rPr lang="en-US" dirty="0" smtClean="0"/>
              <a:t>deviations </a:t>
            </a:r>
            <a:r>
              <a:rPr lang="en-US" dirty="0" smtClean="0"/>
              <a:t>from </a:t>
            </a:r>
            <a:r>
              <a:rPr lang="en-US" dirty="0" smtClean="0"/>
              <a:t>the model </a:t>
            </a:r>
            <a:r>
              <a:rPr lang="en-US" dirty="0" smtClean="0"/>
              <a:t>and fires alert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Has ability to detect previously unknown threats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1503" y="6032306"/>
            <a:ext cx="899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All IDSs suffer </a:t>
            </a:r>
            <a:r>
              <a:rPr lang="en-US" sz="2400" smtClean="0">
                <a:solidFill>
                  <a:srgbClr val="FF0000"/>
                </a:solidFill>
              </a:rPr>
              <a:t>from </a:t>
            </a:r>
            <a:r>
              <a:rPr lang="en-US" sz="2400" smtClean="0">
                <a:solidFill>
                  <a:srgbClr val="FF0000"/>
                </a:solidFill>
              </a:rPr>
              <a:t>high false </a:t>
            </a:r>
            <a:r>
              <a:rPr lang="en-US" sz="2400" dirty="0" smtClean="0">
                <a:solidFill>
                  <a:srgbClr val="FF0000"/>
                </a:solidFill>
              </a:rPr>
              <a:t>positive </a:t>
            </a:r>
            <a:r>
              <a:rPr lang="en-US" sz="2400" dirty="0" smtClean="0">
                <a:solidFill>
                  <a:srgbClr val="FF0000"/>
                </a:solidFill>
              </a:rPr>
              <a:t>rendering </a:t>
            </a:r>
            <a:r>
              <a:rPr lang="en-US" sz="2400" dirty="0" smtClean="0">
                <a:solidFill>
                  <a:srgbClr val="FF0000"/>
                </a:solidFill>
              </a:rPr>
              <a:t>them less useful.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Typical SOC Workflow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0985" y="1430867"/>
            <a:ext cx="10361082" cy="4974569"/>
            <a:chOff x="95251" y="203201"/>
            <a:chExt cx="8509274" cy="5419068"/>
          </a:xfrm>
        </p:grpSpPr>
        <p:pic>
          <p:nvPicPr>
            <p:cNvPr id="5" name="Picture 4" descr="arcsight_consol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1" y="203201"/>
              <a:ext cx="3179971" cy="177164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476199" y="4382709"/>
              <a:ext cx="4128326" cy="1239560"/>
              <a:chOff x="4476199" y="4617659"/>
              <a:chExt cx="4128326" cy="123956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476199" y="4617659"/>
                <a:ext cx="1257851" cy="1219199"/>
                <a:chOff x="5200650" y="4552951"/>
                <a:chExt cx="1257851" cy="1219199"/>
              </a:xfrm>
            </p:grpSpPr>
            <p:pic>
              <p:nvPicPr>
                <p:cNvPr id="17" name="Picture 16" descr="bucket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0650" y="4552951"/>
                  <a:ext cx="1257851" cy="1219199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5372100" y="5130800"/>
                  <a:ext cx="8953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</a:rPr>
                    <a:t>True Positive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924274" y="4629047"/>
                <a:ext cx="1257851" cy="1219199"/>
                <a:chOff x="5200650" y="4552951"/>
                <a:chExt cx="1257851" cy="1219199"/>
              </a:xfrm>
            </p:grpSpPr>
            <p:pic>
              <p:nvPicPr>
                <p:cNvPr id="15" name="Picture 14" descr="bucket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0650" y="4552951"/>
                  <a:ext cx="1257851" cy="1219199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5372100" y="5130800"/>
                  <a:ext cx="8953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</a:rPr>
                    <a:t>False Positive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346674" y="4638020"/>
                <a:ext cx="1257851" cy="1219199"/>
                <a:chOff x="5200650" y="4552951"/>
                <a:chExt cx="1257851" cy="1219199"/>
              </a:xfrm>
            </p:grpSpPr>
            <p:pic>
              <p:nvPicPr>
                <p:cNvPr id="13" name="Picture 12" descr="bucket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0650" y="4552951"/>
                  <a:ext cx="1257851" cy="1219199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5322402" y="5126969"/>
                  <a:ext cx="9450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</a:rPr>
                    <a:t>Requires Assistance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" name="Bent Arrow 6"/>
            <p:cNvSpPr/>
            <p:nvPr/>
          </p:nvSpPr>
          <p:spPr>
            <a:xfrm rot="5400000">
              <a:off x="3294063" y="976312"/>
              <a:ext cx="1130300" cy="1050925"/>
            </a:xfrm>
            <a:prstGeom prst="ben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5462587" y="3071813"/>
              <a:ext cx="1130300" cy="1050925"/>
            </a:xfrm>
            <a:prstGeom prst="ben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8" descr="runbook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81" y="2066925"/>
              <a:ext cx="2478341" cy="165417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68991" y="3141719"/>
            <a:ext cx="26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Alert Stream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1076"/>
            <a:ext cx="416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Analyst uses SOPs to guide investigation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56848" y="5798002"/>
            <a:ext cx="278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454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Security Operation Centers</vt:lpstr>
      <vt:lpstr>What is a SOC?</vt:lpstr>
      <vt:lpstr>Typical SOC</vt:lpstr>
      <vt:lpstr>Elements of a SOC</vt:lpstr>
      <vt:lpstr>People</vt:lpstr>
      <vt:lpstr>Process</vt:lpstr>
      <vt:lpstr>Technology</vt:lpstr>
      <vt:lpstr>Intrusion Detection System (IDS)</vt:lpstr>
      <vt:lpstr>A Typical SOC Workflow</vt:lpstr>
      <vt:lpstr>Metrics</vt:lpstr>
      <vt:lpstr>Types of SOCs</vt:lpstr>
      <vt:lpstr>In-house SOC</vt:lpstr>
      <vt:lpstr>Managed SOC</vt:lpstr>
      <vt:lpstr>Being Successful as an Analyst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Operation Centers</dc:title>
  <dc:creator>Sathya Sundaramurthy</dc:creator>
  <cp:lastModifiedBy>Ou, Xinming</cp:lastModifiedBy>
  <cp:revision>142</cp:revision>
  <dcterms:created xsi:type="dcterms:W3CDTF">2016-04-18T23:43:48Z</dcterms:created>
  <dcterms:modified xsi:type="dcterms:W3CDTF">2016-04-19T18:28:45Z</dcterms:modified>
</cp:coreProperties>
</file>