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8" r:id="rId2"/>
    <p:sldId id="310" r:id="rId3"/>
    <p:sldId id="311" r:id="rId4"/>
    <p:sldId id="316" r:id="rId5"/>
    <p:sldId id="31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15" r:id="rId15"/>
    <p:sldId id="309" r:id="rId16"/>
    <p:sldId id="281" r:id="rId17"/>
    <p:sldId id="282" r:id="rId18"/>
    <p:sldId id="285" r:id="rId19"/>
    <p:sldId id="296" r:id="rId20"/>
    <p:sldId id="338" r:id="rId21"/>
    <p:sldId id="339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86740" autoAdjust="0"/>
  </p:normalViewPr>
  <p:slideViewPr>
    <p:cSldViewPr>
      <p:cViewPr>
        <p:scale>
          <a:sx n="132" d="100"/>
          <a:sy n="132" d="100"/>
        </p:scale>
        <p:origin x="1040" y="-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ED390-7D6D-6949-82B5-DCC139D96073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2F12-9462-DF40-A02E-901DD84D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24C3295-7678-1941-B56B-FEEB2340494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02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080036-E445-254B-9DCA-078B407907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0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monitoring and reporting.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Intrusion detection and prevention.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or Protocol filtering based on user defined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Incorporate VPN gateways (Enterprise Level Firewalls).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balancing &amp; Failover (Enterprise Level Firewalls).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2F12-9462-DF40-A02E-901DD84DF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4EC2A3-E04C-DE41-A8A0-88618BFC86E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56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Challenges?</a:t>
            </a:r>
            <a:r>
              <a:rPr lang="en-US" baseline="0" dirty="0" smtClean="0"/>
              <a:t>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5-10 GB per day </a:t>
            </a:r>
            <a:r>
              <a:rPr lang="en-US" dirty="0" err="1" smtClean="0"/>
              <a:t>netflow</a:t>
            </a:r>
            <a:r>
              <a:rPr lang="en-US" dirty="0" smtClean="0"/>
              <a:t> data, 1.1 million Snort IDS alerts in a three-day period in the CIS departmental</a:t>
            </a:r>
            <a:r>
              <a:rPr lang="en-US" baseline="0" dirty="0" smtClean="0"/>
              <a:t> network alone</a:t>
            </a:r>
            <a:endParaRPr lang="en-US" dirty="0" smtClean="0"/>
          </a:p>
          <a:p>
            <a:r>
              <a:rPr lang="en-US" dirty="0" smtClean="0"/>
              <a:t>Uncertainty is the major challenge.</a:t>
            </a:r>
          </a:p>
          <a:p>
            <a:endParaRPr lang="en-US" dirty="0" smtClean="0"/>
          </a:p>
          <a:p>
            <a:r>
              <a:rPr lang="en-US" dirty="0" smtClean="0"/>
              <a:t>If there is a way to automatically</a:t>
            </a:r>
            <a:r>
              <a:rPr lang="en-US" baseline="0" dirty="0" smtClean="0"/>
              <a:t> present the analyst these relevant pieces of information, it would dramatically help the analyst’s job.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r>
              <a:rPr lang="en-US" dirty="0" smtClean="0"/>
              <a:t>What question did the analyst have when he saw the first event?</a:t>
            </a:r>
          </a:p>
          <a:p>
            <a:r>
              <a:rPr lang="en-US" dirty="0" smtClean="0"/>
              <a:t>What made him go after the subsequent events?</a:t>
            </a:r>
          </a:p>
          <a:p>
            <a:r>
              <a:rPr lang="en-US" dirty="0" smtClean="0"/>
              <a:t>How he made the conclusion that the servers were compromised?</a:t>
            </a:r>
          </a:p>
          <a:p>
            <a:r>
              <a:rPr lang="en-US" dirty="0" smtClean="0"/>
              <a:t>Why did he need to look at multiple pieces of information to reach a conclusion?</a:t>
            </a:r>
          </a:p>
          <a:p>
            <a:endParaRPr lang="en-US" dirty="0" smtClean="0"/>
          </a:p>
          <a:p>
            <a:r>
              <a:rPr lang="en-US" dirty="0" smtClean="0"/>
              <a:t>This is</a:t>
            </a:r>
            <a:r>
              <a:rPr lang="en-US" baseline="0" dirty="0" smtClean="0"/>
              <a:t> the tacit dimension of the personal knowledge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3CCE5-FAD8-8E4D-96B0-ACE6ED4B8850}" type="slidenum">
              <a:rPr lang="en-US" smtClean="0">
                <a:latin typeface="Calibri" charset="0"/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 dirty="0" smtClean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155009-840C-794A-AC4E-C7283D878B43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Defending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 network system is highly labor intensive. Often times the defender has to look at multiple places and connect the dots to understand a problem and mitigate it.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My research has been focused on how to design automation techniques to assist the defenders. The key challenge is the reasoning system that can perform some of the tasks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that currently a human has to do.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far we discussed techniques to prevent security violations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0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Syslog is</a:t>
            </a:r>
            <a:r>
              <a:rPr lang="en-US" baseline="0" dirty="0" smtClean="0"/>
              <a:t> a standard for computer message logging. It enables the separation of the software that generates messages from the system that stores them and the software that reports and analyzes them.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splunk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8C74A-7E73-2741-9675-CE0D78FFD2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B35F-0DAF-44B6-BF73-FE216D04E6D7}" type="datetimeFigureOut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B87C-FF67-4934-97F4-BBE5A5640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hyperlink" Target="http://www.goog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hyperlink" Target="http://www.googl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hyperlink" Target="http://www.googl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hyperlink" Target="http://www.goo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6973"/>
            <a:ext cx="6607097" cy="223019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02229" y="5303520"/>
          <a:ext cx="60960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External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192.168.4.5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032062"/>
            <a:ext cx="1102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3505" y="3719882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172.18.6.7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7305" y="3719882"/>
            <a:ext cx="1126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8486" y="4835302"/>
            <a:ext cx="1774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/>
              <a:t>NAT </a:t>
            </a:r>
            <a:r>
              <a:rPr lang="en-US" sz="1350" b="1" dirty="0"/>
              <a:t>Table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397911" y="2722524"/>
            <a:ext cx="1611086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7285595" y="2722524"/>
            <a:ext cx="1415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www.google.com</a:t>
            </a:r>
            <a:endParaRPr lang="en-US" sz="1350" dirty="0"/>
          </a:p>
          <a:p>
            <a:r>
              <a:rPr lang="is-IS" sz="1350" dirty="0"/>
              <a:t>(216.58.219.132)</a:t>
            </a:r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23148"/>
              </p:ext>
            </p:extLst>
          </p:nvPr>
        </p:nvGraphicFramePr>
        <p:xfrm>
          <a:off x="799833" y="2133600"/>
          <a:ext cx="4288972" cy="462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243"/>
                <a:gridCol w="1072243"/>
                <a:gridCol w="1072243"/>
                <a:gridCol w="1072243"/>
              </a:tblGrid>
              <a:tr h="2311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Destination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</a:tr>
              <a:tr h="2311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192.168.4.5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1122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216.58.219.132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607097" cy="223019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1536"/>
              </p:ext>
            </p:extLst>
          </p:nvPr>
        </p:nvGraphicFramePr>
        <p:xfrm>
          <a:off x="1447800" y="4953000"/>
          <a:ext cx="60960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External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192.168.4.5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172.18.6.7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5555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3957289"/>
            <a:ext cx="1102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8468" y="3657207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172.18.6.7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7123" y="3657207"/>
            <a:ext cx="1050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2553" y="4449868"/>
            <a:ext cx="1774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/>
              <a:t>NAT </a:t>
            </a:r>
            <a:r>
              <a:rPr lang="en-US" sz="1350" b="1" dirty="0"/>
              <a:t>Table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863525" y="2647751"/>
            <a:ext cx="1611086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7285595" y="2647751"/>
            <a:ext cx="1415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www.google.com</a:t>
            </a:r>
            <a:endParaRPr lang="en-US" sz="1350" dirty="0"/>
          </a:p>
          <a:p>
            <a:r>
              <a:rPr lang="is-IS" sz="1350" dirty="0"/>
              <a:t>(216.58.219.132)</a:t>
            </a:r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1634"/>
              </p:ext>
            </p:extLst>
          </p:nvPr>
        </p:nvGraphicFramePr>
        <p:xfrm>
          <a:off x="3747739" y="2045226"/>
          <a:ext cx="4114800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20236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Destination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</a:tr>
              <a:tr h="2023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172.18.6.7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5555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216.58.219.132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6607097" cy="223019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34711"/>
              </p:ext>
            </p:extLst>
          </p:nvPr>
        </p:nvGraphicFramePr>
        <p:xfrm>
          <a:off x="1501697" y="5300097"/>
          <a:ext cx="60960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External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192.168.4.5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172.18.6.7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5555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4109689"/>
            <a:ext cx="1102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7305" y="3832690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172.18.6.7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8267" y="3787304"/>
            <a:ext cx="1202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7954" y="4744793"/>
            <a:ext cx="1774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/>
              <a:t>NAT </a:t>
            </a:r>
            <a:r>
              <a:rPr lang="en-US" sz="1350" b="1" dirty="0"/>
              <a:t>Table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4702362" y="2803938"/>
            <a:ext cx="1611086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7209395" y="2800151"/>
            <a:ext cx="1415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www.google.com</a:t>
            </a:r>
            <a:endParaRPr lang="en-US" sz="1350" dirty="0"/>
          </a:p>
          <a:p>
            <a:r>
              <a:rPr lang="is-IS" sz="1350" dirty="0"/>
              <a:t>(216.58.219.132)</a:t>
            </a:r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37798"/>
              </p:ext>
            </p:extLst>
          </p:nvPr>
        </p:nvGraphicFramePr>
        <p:xfrm>
          <a:off x="3551796" y="2219176"/>
          <a:ext cx="4114800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196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Destination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</a:tr>
              <a:tr h="196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216.58.219.132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172.18.6.7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5555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0" y="2590800"/>
            <a:ext cx="6607097" cy="223019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02229" y="5455920"/>
          <a:ext cx="60960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External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192.168.4.5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1122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172.18.6.7</a:t>
                      </a:r>
                      <a:endParaRPr lang="en-US" sz="1400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5555</a:t>
                      </a:r>
                      <a:endParaRPr lang="en-US" sz="1400" dirty="0"/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46680" y="4185889"/>
            <a:ext cx="1102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5819" y="3801672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172.18.6.7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4219" y="3770390"/>
            <a:ext cx="1050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8486" y="4900616"/>
            <a:ext cx="1774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/>
              <a:t>NAT </a:t>
            </a:r>
            <a:r>
              <a:rPr lang="en-US" sz="1350" b="1" dirty="0"/>
              <a:t>Table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2349191" y="2875167"/>
            <a:ext cx="1611086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465475" y="2876351"/>
            <a:ext cx="1415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www.google.com</a:t>
            </a:r>
            <a:endParaRPr lang="en-US" sz="1350" dirty="0"/>
          </a:p>
          <a:p>
            <a:r>
              <a:rPr lang="is-IS" sz="1350" dirty="0"/>
              <a:t>(216.58.219.132)</a:t>
            </a:r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36210"/>
              </p:ext>
            </p:extLst>
          </p:nvPr>
        </p:nvGraphicFramePr>
        <p:xfrm>
          <a:off x="857848" y="2319164"/>
          <a:ext cx="4593772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443"/>
                <a:gridCol w="1148443"/>
                <a:gridCol w="1148443"/>
                <a:gridCol w="1148443"/>
              </a:tblGrid>
              <a:tr h="14459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Source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Destination IP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 Port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</a:tr>
              <a:tr h="14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216.58.219.132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192.168.4.5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1122</a:t>
                      </a:r>
                      <a:endParaRPr 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1538" y="4500563"/>
            <a:ext cx="1566862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Network Monitoring Tools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09600" y="1905000"/>
            <a:ext cx="1676400" cy="64611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Abnormally high traffic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116665" y="2590800"/>
            <a:ext cx="2487990" cy="92333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Some servers </a:t>
            </a:r>
            <a:r>
              <a:rPr lang="en-US" dirty="0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communicating with known </a:t>
            </a:r>
            <a:r>
              <a:rPr lang="en-US" dirty="0" err="1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BotNet</a:t>
            </a:r>
            <a:r>
              <a:rPr lang="en-US" dirty="0" smtClean="0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-106" charset="0"/>
                <a:ea typeface="Comic Sans MS" pitchFamily="-106" charset="0"/>
                <a:cs typeface="Comic Sans MS" pitchFamily="-106" charset="0"/>
              </a:rPr>
              <a:t>IPs</a:t>
            </a:r>
            <a:endParaRPr lang="en-US" dirty="0">
              <a:solidFill>
                <a:schemeClr val="tx1"/>
              </a:solidFill>
              <a:latin typeface="Comic Sans MS" pitchFamily="-106" charset="0"/>
              <a:ea typeface="Comic Sans MS" pitchFamily="-106" charset="0"/>
              <a:cs typeface="Comic Sans MS" pitchFamily="-106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953000" y="5033963"/>
            <a:ext cx="1600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memory dump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181600" y="2733675"/>
            <a:ext cx="1714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Seemingly malicious code modules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753100" y="3790950"/>
            <a:ext cx="236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Found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IRC connections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with other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 servers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57500" y="504825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netflow dump</a:t>
            </a:r>
          </a:p>
        </p:txBody>
      </p:sp>
      <p:pic>
        <p:nvPicPr>
          <p:cNvPr id="20490" name="Picture 20" descr="j0292020.pict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9975" y="708025"/>
            <a:ext cx="18669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hape 25"/>
          <p:cNvCxnSpPr>
            <a:stCxn id="6" idx="0"/>
          </p:cNvCxnSpPr>
          <p:nvPr/>
        </p:nvCxnSpPr>
        <p:spPr>
          <a:xfrm rot="5400000" flipH="1" flipV="1">
            <a:off x="1181100" y="2071688"/>
            <a:ext cx="2903538" cy="195421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7" idx="0"/>
          </p:cNvCxnSpPr>
          <p:nvPr/>
        </p:nvCxnSpPr>
        <p:spPr>
          <a:xfrm rot="5400000" flipH="1" flipV="1">
            <a:off x="2819400" y="3324225"/>
            <a:ext cx="2562225" cy="8858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1" idx="0"/>
          </p:cNvCxnSpPr>
          <p:nvPr/>
        </p:nvCxnSpPr>
        <p:spPr>
          <a:xfrm rot="16200000" flipV="1">
            <a:off x="4193381" y="3474244"/>
            <a:ext cx="2547938" cy="571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58180" y="5638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These</a:t>
            </a:r>
            <a:r>
              <a:rPr lang="en-US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servers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are certainly compromised!</a:t>
            </a:r>
          </a:p>
        </p:txBody>
      </p:sp>
      <p:sp>
        <p:nvSpPr>
          <p:cNvPr id="20495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7CB3C7-C773-0343-BABF-11D73C7F8513}" type="slidenum">
              <a:rPr lang="en-US" smtClean="0">
                <a:latin typeface="Calibri" charset="0"/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 dirty="0" smtClean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763" y="289920"/>
            <a:ext cx="444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day in the life of a real Security Analyst (SA)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91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 animBg="1"/>
      <p:bldP spid="15" grpId="0"/>
      <p:bldP spid="16" grpId="0"/>
      <p:bldP spid="17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ea typeface="ＭＳ Ｐゴシック" charset="0"/>
                <a:cs typeface="Comic Sans MS"/>
              </a:rPr>
              <a:t>A Security Analyst’s Job</a:t>
            </a:r>
            <a:endParaRPr lang="en-US" dirty="0">
              <a:latin typeface="Comic Sans MS"/>
              <a:ea typeface="ＭＳ Ｐゴシック" charset="0"/>
              <a:cs typeface="Comic Sans MS"/>
            </a:endParaRPr>
          </a:p>
        </p:txBody>
      </p:sp>
      <p:pic>
        <p:nvPicPr>
          <p:cNvPr id="18435" name="Picture 84" descr="MCj04110690000[1]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4114800"/>
            <a:ext cx="141763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5576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89"/>
          <p:cNvSpPr>
            <a:spLocks noChangeArrowheads="1"/>
          </p:cNvSpPr>
          <p:nvPr/>
        </p:nvSpPr>
        <p:spPr bwMode="auto">
          <a:xfrm>
            <a:off x="7010400" y="5943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GB">
                <a:latin typeface="Arial Unicode MS" charset="0"/>
              </a:rPr>
              <a:t>Security advisories</a:t>
            </a:r>
            <a:endParaRPr lang="en-US">
              <a:latin typeface="Arial Unicode MS" charset="0"/>
            </a:endParaRPr>
          </a:p>
        </p:txBody>
      </p:sp>
      <p:grpSp>
        <p:nvGrpSpPr>
          <p:cNvPr id="18438" name="Group 93"/>
          <p:cNvGrpSpPr>
            <a:grpSpLocks/>
          </p:cNvGrpSpPr>
          <p:nvPr/>
        </p:nvGrpSpPr>
        <p:grpSpPr bwMode="auto">
          <a:xfrm>
            <a:off x="5699605" y="4791076"/>
            <a:ext cx="1818753" cy="1033992"/>
            <a:chOff x="4579" y="1958"/>
            <a:chExt cx="995" cy="774"/>
          </a:xfrm>
        </p:grpSpPr>
        <p:sp>
          <p:nvSpPr>
            <p:cNvPr id="18536" name="AutoShape 94"/>
            <p:cNvSpPr>
              <a:spLocks noChangeArrowheads="1"/>
            </p:cNvSpPr>
            <p:nvPr/>
          </p:nvSpPr>
          <p:spPr bwMode="auto">
            <a:xfrm>
              <a:off x="4579" y="1958"/>
              <a:ext cx="995" cy="77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endParaRPr kumimoji="1" lang="en-US" sz="2000">
                <a:latin typeface="Comic Sans MS" charset="0"/>
              </a:endParaRPr>
            </a:p>
          </p:txBody>
        </p:sp>
        <p:sp>
          <p:nvSpPr>
            <p:cNvPr id="18537" name="Text Box 95"/>
            <p:cNvSpPr txBox="1">
              <a:spLocks noChangeArrowheads="1"/>
            </p:cNvSpPr>
            <p:nvPr/>
          </p:nvSpPr>
          <p:spPr bwMode="auto">
            <a:xfrm>
              <a:off x="4713" y="2190"/>
              <a:ext cx="72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4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400" i="1" dirty="0" smtClean="0">
                  <a:latin typeface="Comic Sans MS" charset="0"/>
                </a:rPr>
                <a:t>Shellshock</a:t>
              </a:r>
              <a:endParaRPr kumimoji="1" lang="en-US" sz="1400" i="1" dirty="0">
                <a:latin typeface="Comic Sans MS" charset="0"/>
              </a:endParaRPr>
            </a:p>
            <a:p>
              <a:pPr algn="ctr">
                <a:lnSpc>
                  <a:spcPct val="40000"/>
                </a:lnSpc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400" i="1" dirty="0" smtClean="0">
                  <a:latin typeface="Comic Sans MS" charset="0"/>
                </a:rPr>
                <a:t>vulnerability!</a:t>
              </a:r>
              <a:endParaRPr kumimoji="1" lang="en-US" sz="1400" i="1" dirty="0">
                <a:latin typeface="Comic Sans MS" charset="0"/>
              </a:endParaRPr>
            </a:p>
          </p:txBody>
        </p:sp>
      </p:grpSp>
      <p:sp>
        <p:nvSpPr>
          <p:cNvPr id="18440" name="Freeform 100"/>
          <p:cNvSpPr>
            <a:spLocks/>
          </p:cNvSpPr>
          <p:nvPr/>
        </p:nvSpPr>
        <p:spPr bwMode="auto">
          <a:xfrm>
            <a:off x="3594100" y="4572000"/>
            <a:ext cx="491128" cy="763588"/>
          </a:xfrm>
          <a:custGeom>
            <a:avLst/>
            <a:gdLst>
              <a:gd name="T0" fmla="*/ 2147483647 w 651"/>
              <a:gd name="T1" fmla="*/ 0 h 690"/>
              <a:gd name="T2" fmla="*/ 0 w 651"/>
              <a:gd name="T3" fmla="*/ 2147483647 h 690"/>
              <a:gd name="T4" fmla="*/ 0 60000 65536"/>
              <a:gd name="T5" fmla="*/ 0 60000 65536"/>
              <a:gd name="T6" fmla="*/ 0 w 651"/>
              <a:gd name="T7" fmla="*/ 0 h 690"/>
              <a:gd name="T8" fmla="*/ 651 w 651"/>
              <a:gd name="T9" fmla="*/ 690 h 6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1" h="690">
                <a:moveTo>
                  <a:pt x="651" y="0"/>
                </a:moveTo>
                <a:lnTo>
                  <a:pt x="0" y="69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1" name="Freeform 101"/>
          <p:cNvSpPr>
            <a:spLocks/>
          </p:cNvSpPr>
          <p:nvPr/>
        </p:nvSpPr>
        <p:spPr bwMode="auto">
          <a:xfrm>
            <a:off x="5715000" y="3962400"/>
            <a:ext cx="1524000" cy="557213"/>
          </a:xfrm>
          <a:custGeom>
            <a:avLst/>
            <a:gdLst>
              <a:gd name="T0" fmla="*/ 0 w 950"/>
              <a:gd name="T1" fmla="*/ 0 h 202"/>
              <a:gd name="T2" fmla="*/ 2147483647 w 950"/>
              <a:gd name="T3" fmla="*/ 2147483647 h 202"/>
              <a:gd name="T4" fmla="*/ 0 60000 65536"/>
              <a:gd name="T5" fmla="*/ 0 60000 65536"/>
              <a:gd name="T6" fmla="*/ 0 w 950"/>
              <a:gd name="T7" fmla="*/ 0 h 202"/>
              <a:gd name="T8" fmla="*/ 950 w 950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0" h="202">
                <a:moveTo>
                  <a:pt x="0" y="0"/>
                </a:moveTo>
                <a:lnTo>
                  <a:pt x="950" y="20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2" name="Freeform 102"/>
          <p:cNvSpPr>
            <a:spLocks/>
          </p:cNvSpPr>
          <p:nvPr/>
        </p:nvSpPr>
        <p:spPr bwMode="auto">
          <a:xfrm>
            <a:off x="5715000" y="2514600"/>
            <a:ext cx="1082675" cy="533400"/>
          </a:xfrm>
          <a:custGeom>
            <a:avLst/>
            <a:gdLst>
              <a:gd name="T0" fmla="*/ 0 w 826"/>
              <a:gd name="T1" fmla="*/ 2147483647 h 399"/>
              <a:gd name="T2" fmla="*/ 2147483647 w 826"/>
              <a:gd name="T3" fmla="*/ 0 h 399"/>
              <a:gd name="T4" fmla="*/ 0 60000 65536"/>
              <a:gd name="T5" fmla="*/ 0 60000 65536"/>
              <a:gd name="T6" fmla="*/ 0 w 826"/>
              <a:gd name="T7" fmla="*/ 0 h 399"/>
              <a:gd name="T8" fmla="*/ 826 w 826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6" h="399">
                <a:moveTo>
                  <a:pt x="0" y="399"/>
                </a:moveTo>
                <a:lnTo>
                  <a:pt x="82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3" name="Freeform 103"/>
          <p:cNvSpPr>
            <a:spLocks/>
          </p:cNvSpPr>
          <p:nvPr/>
        </p:nvSpPr>
        <p:spPr bwMode="auto">
          <a:xfrm>
            <a:off x="2819400" y="3048000"/>
            <a:ext cx="774700" cy="404813"/>
          </a:xfrm>
          <a:custGeom>
            <a:avLst/>
            <a:gdLst>
              <a:gd name="T0" fmla="*/ 2147483647 w 920"/>
              <a:gd name="T1" fmla="*/ 2147483647 h 201"/>
              <a:gd name="T2" fmla="*/ 0 w 920"/>
              <a:gd name="T3" fmla="*/ 0 h 201"/>
              <a:gd name="T4" fmla="*/ 0 60000 65536"/>
              <a:gd name="T5" fmla="*/ 0 60000 65536"/>
              <a:gd name="T6" fmla="*/ 0 w 920"/>
              <a:gd name="T7" fmla="*/ 0 h 201"/>
              <a:gd name="T8" fmla="*/ 920 w 920"/>
              <a:gd name="T9" fmla="*/ 201 h 2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0" h="201">
                <a:moveTo>
                  <a:pt x="920" y="20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444" name="Rectangle 104"/>
          <p:cNvSpPr>
            <a:spLocks noChangeArrowheads="1"/>
          </p:cNvSpPr>
          <p:nvPr/>
        </p:nvSpPr>
        <p:spPr bwMode="auto">
          <a:xfrm>
            <a:off x="3836094" y="4730223"/>
            <a:ext cx="12495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dirty="0" smtClean="0">
                <a:latin typeface="Arial Unicode MS" charset="0"/>
              </a:rPr>
              <a:t>Host scan</a:t>
            </a:r>
            <a:endParaRPr lang="en-GB" dirty="0">
              <a:latin typeface="Arial Unicode MS" charset="0"/>
            </a:endParaRPr>
          </a:p>
          <a:p>
            <a:pPr algn="ctr" eaLnBrk="1" hangingPunct="1"/>
            <a:r>
              <a:rPr lang="en-GB" dirty="0">
                <a:latin typeface="Arial Unicode MS" charset="0"/>
              </a:rPr>
              <a:t>reports</a:t>
            </a:r>
            <a:endParaRPr lang="en-US" dirty="0">
              <a:latin typeface="Arial Unicode MS" charset="0"/>
            </a:endParaRPr>
          </a:p>
        </p:txBody>
      </p:sp>
      <p:sp>
        <p:nvSpPr>
          <p:cNvPr id="18445" name="Rectangle 105"/>
          <p:cNvSpPr>
            <a:spLocks noChangeArrowheads="1"/>
          </p:cNvSpPr>
          <p:nvPr/>
        </p:nvSpPr>
        <p:spPr bwMode="auto">
          <a:xfrm>
            <a:off x="347138" y="3875394"/>
            <a:ext cx="2481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latin typeface="Arial Unicode MS" charset="0"/>
              </a:rPr>
              <a:t>Network </a:t>
            </a:r>
            <a:r>
              <a:rPr lang="en-GB" dirty="0" smtClean="0">
                <a:latin typeface="Arial Unicode MS" charset="0"/>
              </a:rPr>
              <a:t>configuration,</a:t>
            </a:r>
          </a:p>
          <a:p>
            <a:pPr eaLnBrk="1" hangingPunct="1"/>
            <a:r>
              <a:rPr lang="en-GB" dirty="0" smtClean="0">
                <a:latin typeface="Arial Unicode MS" charset="0"/>
              </a:rPr>
              <a:t>Server logs, etc.</a:t>
            </a:r>
            <a:endParaRPr lang="en-GB" dirty="0">
              <a:latin typeface="Arial Unicode MS" charset="0"/>
            </a:endParaRPr>
          </a:p>
        </p:txBody>
      </p:sp>
      <p:sp>
        <p:nvSpPr>
          <p:cNvPr id="18446" name="Freeform 106"/>
          <p:cNvSpPr>
            <a:spLocks/>
          </p:cNvSpPr>
          <p:nvPr/>
        </p:nvSpPr>
        <p:spPr bwMode="auto">
          <a:xfrm>
            <a:off x="2476500" y="3892550"/>
            <a:ext cx="1244600" cy="652463"/>
          </a:xfrm>
          <a:custGeom>
            <a:avLst/>
            <a:gdLst>
              <a:gd name="T0" fmla="*/ 2147483647 w 972"/>
              <a:gd name="T1" fmla="*/ 0 h 435"/>
              <a:gd name="T2" fmla="*/ 0 w 972"/>
              <a:gd name="T3" fmla="*/ 2147483647 h 435"/>
              <a:gd name="T4" fmla="*/ 0 60000 65536"/>
              <a:gd name="T5" fmla="*/ 0 60000 65536"/>
              <a:gd name="T6" fmla="*/ 0 w 972"/>
              <a:gd name="T7" fmla="*/ 0 h 435"/>
              <a:gd name="T8" fmla="*/ 972 w 972"/>
              <a:gd name="T9" fmla="*/ 435 h 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2" h="435">
                <a:moveTo>
                  <a:pt x="972" y="0"/>
                </a:moveTo>
                <a:lnTo>
                  <a:pt x="0" y="43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5143" name="Picture 109" descr="PE014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1336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28" descr="snor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00200"/>
            <a:ext cx="30908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Rectangle 105"/>
          <p:cNvSpPr>
            <a:spLocks noChangeArrowheads="1"/>
          </p:cNvSpPr>
          <p:nvPr/>
        </p:nvSpPr>
        <p:spPr bwMode="auto">
          <a:xfrm>
            <a:off x="2057400" y="14478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 Unicode MS" charset="0"/>
              </a:rPr>
              <a:t>IDS alerts</a:t>
            </a:r>
          </a:p>
        </p:txBody>
      </p:sp>
      <p:sp>
        <p:nvSpPr>
          <p:cNvPr id="18451" name="Rectangle 105"/>
          <p:cNvSpPr>
            <a:spLocks noChangeArrowheads="1"/>
          </p:cNvSpPr>
          <p:nvPr/>
        </p:nvSpPr>
        <p:spPr bwMode="auto">
          <a:xfrm>
            <a:off x="6281737" y="1230313"/>
            <a:ext cx="248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latin typeface="Arial Unicode MS" charset="0"/>
              </a:rPr>
              <a:t>Users and data assets</a:t>
            </a:r>
          </a:p>
        </p:txBody>
      </p:sp>
      <p:sp>
        <p:nvSpPr>
          <p:cNvPr id="18452" name="Freeform 101"/>
          <p:cNvSpPr>
            <a:spLocks/>
          </p:cNvSpPr>
          <p:nvPr/>
        </p:nvSpPr>
        <p:spPr bwMode="auto">
          <a:xfrm>
            <a:off x="4910223" y="4614863"/>
            <a:ext cx="309478" cy="718110"/>
          </a:xfrm>
          <a:custGeom>
            <a:avLst/>
            <a:gdLst>
              <a:gd name="T0" fmla="*/ 0 w 950"/>
              <a:gd name="T1" fmla="*/ 0 h 202"/>
              <a:gd name="T2" fmla="*/ 2147483647 w 950"/>
              <a:gd name="T3" fmla="*/ 2147483647 h 202"/>
              <a:gd name="T4" fmla="*/ 0 60000 65536"/>
              <a:gd name="T5" fmla="*/ 0 60000 65536"/>
              <a:gd name="T6" fmla="*/ 0 w 950"/>
              <a:gd name="T7" fmla="*/ 0 h 202"/>
              <a:gd name="T8" fmla="*/ 950 w 950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0" h="202">
                <a:moveTo>
                  <a:pt x="0" y="0"/>
                </a:moveTo>
                <a:lnTo>
                  <a:pt x="950" y="20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4" name="Group 28"/>
          <p:cNvGrpSpPr>
            <a:grpSpLocks noChangeAspect="1"/>
          </p:cNvGrpSpPr>
          <p:nvPr/>
        </p:nvGrpSpPr>
        <p:grpSpPr bwMode="auto">
          <a:xfrm>
            <a:off x="3886200" y="2743200"/>
            <a:ext cx="1654175" cy="1752600"/>
            <a:chOff x="2112" y="1440"/>
            <a:chExt cx="1394" cy="1477"/>
          </a:xfrm>
        </p:grpSpPr>
        <p:grpSp>
          <p:nvGrpSpPr>
            <p:cNvPr id="18456" name="Group 29"/>
            <p:cNvGrpSpPr>
              <a:grpSpLocks noChangeAspect="1"/>
            </p:cNvGrpSpPr>
            <p:nvPr/>
          </p:nvGrpSpPr>
          <p:grpSpPr bwMode="auto">
            <a:xfrm>
              <a:off x="2112" y="1440"/>
              <a:ext cx="962" cy="1477"/>
              <a:chOff x="156" y="891"/>
              <a:chExt cx="1389" cy="2132"/>
            </a:xfrm>
          </p:grpSpPr>
          <p:sp>
            <p:nvSpPr>
              <p:cNvPr id="18458" name="Freeform 30"/>
              <p:cNvSpPr>
                <a:spLocks noChangeAspect="1"/>
              </p:cNvSpPr>
              <p:nvPr/>
            </p:nvSpPr>
            <p:spPr bwMode="auto">
              <a:xfrm>
                <a:off x="156" y="956"/>
                <a:ext cx="1389" cy="2037"/>
              </a:xfrm>
              <a:custGeom>
                <a:avLst/>
                <a:gdLst>
                  <a:gd name="T0" fmla="*/ 918 w 1389"/>
                  <a:gd name="T1" fmla="*/ 36 h 2037"/>
                  <a:gd name="T2" fmla="*/ 1011 w 1389"/>
                  <a:gd name="T3" fmla="*/ 0 h 2037"/>
                  <a:gd name="T4" fmla="*/ 1120 w 1389"/>
                  <a:gd name="T5" fmla="*/ 43 h 2037"/>
                  <a:gd name="T6" fmla="*/ 1204 w 1389"/>
                  <a:gd name="T7" fmla="*/ 100 h 2037"/>
                  <a:gd name="T8" fmla="*/ 1223 w 1389"/>
                  <a:gd name="T9" fmla="*/ 202 h 2037"/>
                  <a:gd name="T10" fmla="*/ 1187 w 1389"/>
                  <a:gd name="T11" fmla="*/ 432 h 2037"/>
                  <a:gd name="T12" fmla="*/ 1072 w 1389"/>
                  <a:gd name="T13" fmla="*/ 509 h 2037"/>
                  <a:gd name="T14" fmla="*/ 1128 w 1389"/>
                  <a:gd name="T15" fmla="*/ 553 h 2037"/>
                  <a:gd name="T16" fmla="*/ 1261 w 1389"/>
                  <a:gd name="T17" fmla="*/ 515 h 2037"/>
                  <a:gd name="T18" fmla="*/ 1342 w 1389"/>
                  <a:gd name="T19" fmla="*/ 537 h 2037"/>
                  <a:gd name="T20" fmla="*/ 1368 w 1389"/>
                  <a:gd name="T21" fmla="*/ 643 h 2037"/>
                  <a:gd name="T22" fmla="*/ 1215 w 1389"/>
                  <a:gd name="T23" fmla="*/ 880 h 2037"/>
                  <a:gd name="T24" fmla="*/ 1183 w 1389"/>
                  <a:gd name="T25" fmla="*/ 873 h 2037"/>
                  <a:gd name="T26" fmla="*/ 641 w 1389"/>
                  <a:gd name="T27" fmla="*/ 1331 h 2037"/>
                  <a:gd name="T28" fmla="*/ 503 w 1389"/>
                  <a:gd name="T29" fmla="*/ 1362 h 2037"/>
                  <a:gd name="T30" fmla="*/ 404 w 1389"/>
                  <a:gd name="T31" fmla="*/ 1569 h 2037"/>
                  <a:gd name="T32" fmla="*/ 443 w 1389"/>
                  <a:gd name="T33" fmla="*/ 1749 h 2037"/>
                  <a:gd name="T34" fmla="*/ 439 w 1389"/>
                  <a:gd name="T35" fmla="*/ 1893 h 2037"/>
                  <a:gd name="T36" fmla="*/ 495 w 1389"/>
                  <a:gd name="T37" fmla="*/ 1980 h 2037"/>
                  <a:gd name="T38" fmla="*/ 358 w 1389"/>
                  <a:gd name="T39" fmla="*/ 1948 h 2037"/>
                  <a:gd name="T40" fmla="*/ 100 w 1389"/>
                  <a:gd name="T41" fmla="*/ 2037 h 2037"/>
                  <a:gd name="T42" fmla="*/ 0 w 1389"/>
                  <a:gd name="T43" fmla="*/ 2004 h 2037"/>
                  <a:gd name="T44" fmla="*/ 65 w 1389"/>
                  <a:gd name="T45" fmla="*/ 1941 h 2037"/>
                  <a:gd name="T46" fmla="*/ 208 w 1389"/>
                  <a:gd name="T47" fmla="*/ 1881 h 2037"/>
                  <a:gd name="T48" fmla="*/ 296 w 1389"/>
                  <a:gd name="T49" fmla="*/ 1824 h 2037"/>
                  <a:gd name="T50" fmla="*/ 196 w 1389"/>
                  <a:gd name="T51" fmla="*/ 1786 h 2037"/>
                  <a:gd name="T52" fmla="*/ 151 w 1389"/>
                  <a:gd name="T53" fmla="*/ 1781 h 2037"/>
                  <a:gd name="T54" fmla="*/ 170 w 1389"/>
                  <a:gd name="T55" fmla="*/ 1581 h 2037"/>
                  <a:gd name="T56" fmla="*/ 92 w 1389"/>
                  <a:gd name="T57" fmla="*/ 1351 h 2037"/>
                  <a:gd name="T58" fmla="*/ 67 w 1389"/>
                  <a:gd name="T59" fmla="*/ 1163 h 2037"/>
                  <a:gd name="T60" fmla="*/ 304 w 1389"/>
                  <a:gd name="T61" fmla="*/ 1018 h 2037"/>
                  <a:gd name="T62" fmla="*/ 425 w 1389"/>
                  <a:gd name="T63" fmla="*/ 858 h 2037"/>
                  <a:gd name="T64" fmla="*/ 334 w 1389"/>
                  <a:gd name="T65" fmla="*/ 701 h 2037"/>
                  <a:gd name="T66" fmla="*/ 366 w 1389"/>
                  <a:gd name="T67" fmla="*/ 553 h 2037"/>
                  <a:gd name="T68" fmla="*/ 413 w 1389"/>
                  <a:gd name="T69" fmla="*/ 479 h 2037"/>
                  <a:gd name="T70" fmla="*/ 477 w 1389"/>
                  <a:gd name="T71" fmla="*/ 420 h 2037"/>
                  <a:gd name="T72" fmla="*/ 677 w 1389"/>
                  <a:gd name="T73" fmla="*/ 391 h 2037"/>
                  <a:gd name="T74" fmla="*/ 682 w 1389"/>
                  <a:gd name="T75" fmla="*/ 334 h 2037"/>
                  <a:gd name="T76" fmla="*/ 683 w 1389"/>
                  <a:gd name="T77" fmla="*/ 286 h 2037"/>
                  <a:gd name="T78" fmla="*/ 771 w 1389"/>
                  <a:gd name="T79" fmla="*/ 221 h 2037"/>
                  <a:gd name="T80" fmla="*/ 742 w 1389"/>
                  <a:gd name="T81" fmla="*/ 158 h 2037"/>
                  <a:gd name="T82" fmla="*/ 871 w 1389"/>
                  <a:gd name="T83" fmla="*/ 101 h 203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9"/>
                  <a:gd name="T127" fmla="*/ 0 h 2037"/>
                  <a:gd name="T128" fmla="*/ 1389 w 1389"/>
                  <a:gd name="T129" fmla="*/ 2037 h 203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9" h="2037">
                    <a:moveTo>
                      <a:pt x="871" y="101"/>
                    </a:moveTo>
                    <a:lnTo>
                      <a:pt x="918" y="36"/>
                    </a:lnTo>
                    <a:lnTo>
                      <a:pt x="960" y="14"/>
                    </a:lnTo>
                    <a:lnTo>
                      <a:pt x="1011" y="0"/>
                    </a:lnTo>
                    <a:lnTo>
                      <a:pt x="1058" y="22"/>
                    </a:lnTo>
                    <a:lnTo>
                      <a:pt x="1120" y="43"/>
                    </a:lnTo>
                    <a:lnTo>
                      <a:pt x="1158" y="74"/>
                    </a:lnTo>
                    <a:lnTo>
                      <a:pt x="1204" y="100"/>
                    </a:lnTo>
                    <a:lnTo>
                      <a:pt x="1229" y="145"/>
                    </a:lnTo>
                    <a:lnTo>
                      <a:pt x="1223" y="202"/>
                    </a:lnTo>
                    <a:lnTo>
                      <a:pt x="1174" y="309"/>
                    </a:lnTo>
                    <a:lnTo>
                      <a:pt x="1187" y="432"/>
                    </a:lnTo>
                    <a:lnTo>
                      <a:pt x="1073" y="483"/>
                    </a:lnTo>
                    <a:lnTo>
                      <a:pt x="1072" y="509"/>
                    </a:lnTo>
                    <a:lnTo>
                      <a:pt x="1099" y="532"/>
                    </a:lnTo>
                    <a:lnTo>
                      <a:pt x="1128" y="553"/>
                    </a:lnTo>
                    <a:lnTo>
                      <a:pt x="1191" y="527"/>
                    </a:lnTo>
                    <a:lnTo>
                      <a:pt x="1261" y="515"/>
                    </a:lnTo>
                    <a:lnTo>
                      <a:pt x="1313" y="522"/>
                    </a:lnTo>
                    <a:lnTo>
                      <a:pt x="1342" y="537"/>
                    </a:lnTo>
                    <a:lnTo>
                      <a:pt x="1365" y="585"/>
                    </a:lnTo>
                    <a:lnTo>
                      <a:pt x="1368" y="643"/>
                    </a:lnTo>
                    <a:lnTo>
                      <a:pt x="1344" y="756"/>
                    </a:lnTo>
                    <a:lnTo>
                      <a:pt x="1215" y="880"/>
                    </a:lnTo>
                    <a:lnTo>
                      <a:pt x="1389" y="721"/>
                    </a:lnTo>
                    <a:lnTo>
                      <a:pt x="1183" y="873"/>
                    </a:lnTo>
                    <a:lnTo>
                      <a:pt x="1055" y="884"/>
                    </a:lnTo>
                    <a:lnTo>
                      <a:pt x="641" y="1331"/>
                    </a:lnTo>
                    <a:lnTo>
                      <a:pt x="598" y="1307"/>
                    </a:lnTo>
                    <a:lnTo>
                      <a:pt x="503" y="1362"/>
                    </a:lnTo>
                    <a:lnTo>
                      <a:pt x="478" y="1582"/>
                    </a:lnTo>
                    <a:lnTo>
                      <a:pt x="404" y="1569"/>
                    </a:lnTo>
                    <a:lnTo>
                      <a:pt x="406" y="1728"/>
                    </a:lnTo>
                    <a:lnTo>
                      <a:pt x="443" y="1749"/>
                    </a:lnTo>
                    <a:lnTo>
                      <a:pt x="385" y="1789"/>
                    </a:lnTo>
                    <a:lnTo>
                      <a:pt x="439" y="1893"/>
                    </a:lnTo>
                    <a:lnTo>
                      <a:pt x="505" y="1910"/>
                    </a:lnTo>
                    <a:lnTo>
                      <a:pt x="495" y="1980"/>
                    </a:lnTo>
                    <a:lnTo>
                      <a:pt x="448" y="1988"/>
                    </a:lnTo>
                    <a:lnTo>
                      <a:pt x="358" y="1948"/>
                    </a:lnTo>
                    <a:lnTo>
                      <a:pt x="253" y="2029"/>
                    </a:lnTo>
                    <a:lnTo>
                      <a:pt x="100" y="2037"/>
                    </a:lnTo>
                    <a:lnTo>
                      <a:pt x="29" y="2034"/>
                    </a:lnTo>
                    <a:lnTo>
                      <a:pt x="0" y="2004"/>
                    </a:lnTo>
                    <a:lnTo>
                      <a:pt x="27" y="1965"/>
                    </a:lnTo>
                    <a:lnTo>
                      <a:pt x="65" y="1941"/>
                    </a:lnTo>
                    <a:lnTo>
                      <a:pt x="126" y="1913"/>
                    </a:lnTo>
                    <a:lnTo>
                      <a:pt x="208" y="1881"/>
                    </a:lnTo>
                    <a:lnTo>
                      <a:pt x="267" y="1845"/>
                    </a:lnTo>
                    <a:lnTo>
                      <a:pt x="296" y="1824"/>
                    </a:lnTo>
                    <a:lnTo>
                      <a:pt x="279" y="1771"/>
                    </a:lnTo>
                    <a:lnTo>
                      <a:pt x="196" y="1786"/>
                    </a:lnTo>
                    <a:lnTo>
                      <a:pt x="173" y="1803"/>
                    </a:lnTo>
                    <a:lnTo>
                      <a:pt x="151" y="1781"/>
                    </a:lnTo>
                    <a:lnTo>
                      <a:pt x="163" y="1727"/>
                    </a:lnTo>
                    <a:lnTo>
                      <a:pt x="170" y="1581"/>
                    </a:lnTo>
                    <a:lnTo>
                      <a:pt x="118" y="1357"/>
                    </a:lnTo>
                    <a:lnTo>
                      <a:pt x="92" y="1351"/>
                    </a:lnTo>
                    <a:lnTo>
                      <a:pt x="65" y="1250"/>
                    </a:lnTo>
                    <a:lnTo>
                      <a:pt x="67" y="1163"/>
                    </a:lnTo>
                    <a:lnTo>
                      <a:pt x="149" y="1095"/>
                    </a:lnTo>
                    <a:lnTo>
                      <a:pt x="304" y="1018"/>
                    </a:lnTo>
                    <a:lnTo>
                      <a:pt x="418" y="964"/>
                    </a:lnTo>
                    <a:lnTo>
                      <a:pt x="425" y="858"/>
                    </a:lnTo>
                    <a:lnTo>
                      <a:pt x="380" y="830"/>
                    </a:lnTo>
                    <a:lnTo>
                      <a:pt x="334" y="701"/>
                    </a:lnTo>
                    <a:lnTo>
                      <a:pt x="342" y="623"/>
                    </a:lnTo>
                    <a:lnTo>
                      <a:pt x="366" y="553"/>
                    </a:lnTo>
                    <a:lnTo>
                      <a:pt x="423" y="515"/>
                    </a:lnTo>
                    <a:lnTo>
                      <a:pt x="413" y="479"/>
                    </a:lnTo>
                    <a:lnTo>
                      <a:pt x="427" y="451"/>
                    </a:lnTo>
                    <a:lnTo>
                      <a:pt x="477" y="420"/>
                    </a:lnTo>
                    <a:lnTo>
                      <a:pt x="560" y="417"/>
                    </a:lnTo>
                    <a:lnTo>
                      <a:pt x="677" y="391"/>
                    </a:lnTo>
                    <a:lnTo>
                      <a:pt x="720" y="379"/>
                    </a:lnTo>
                    <a:lnTo>
                      <a:pt x="682" y="334"/>
                    </a:lnTo>
                    <a:lnTo>
                      <a:pt x="669" y="295"/>
                    </a:lnTo>
                    <a:lnTo>
                      <a:pt x="683" y="286"/>
                    </a:lnTo>
                    <a:lnTo>
                      <a:pt x="706" y="258"/>
                    </a:lnTo>
                    <a:lnTo>
                      <a:pt x="771" y="221"/>
                    </a:lnTo>
                    <a:lnTo>
                      <a:pt x="750" y="190"/>
                    </a:lnTo>
                    <a:lnTo>
                      <a:pt x="742" y="158"/>
                    </a:lnTo>
                    <a:lnTo>
                      <a:pt x="817" y="138"/>
                    </a:lnTo>
                    <a:lnTo>
                      <a:pt x="871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Freeform 31"/>
              <p:cNvSpPr>
                <a:spLocks noChangeAspect="1"/>
              </p:cNvSpPr>
              <p:nvPr/>
            </p:nvSpPr>
            <p:spPr bwMode="auto">
              <a:xfrm>
                <a:off x="190" y="2899"/>
                <a:ext cx="475" cy="124"/>
              </a:xfrm>
              <a:custGeom>
                <a:avLst/>
                <a:gdLst>
                  <a:gd name="T0" fmla="*/ 475 w 475"/>
                  <a:gd name="T1" fmla="*/ 74 h 124"/>
                  <a:gd name="T2" fmla="*/ 371 w 475"/>
                  <a:gd name="T3" fmla="*/ 124 h 124"/>
                  <a:gd name="T4" fmla="*/ 252 w 475"/>
                  <a:gd name="T5" fmla="*/ 119 h 124"/>
                  <a:gd name="T6" fmla="*/ 57 w 475"/>
                  <a:gd name="T7" fmla="*/ 108 h 124"/>
                  <a:gd name="T8" fmla="*/ 0 w 475"/>
                  <a:gd name="T9" fmla="*/ 86 h 124"/>
                  <a:gd name="T10" fmla="*/ 101 w 475"/>
                  <a:gd name="T11" fmla="*/ 76 h 124"/>
                  <a:gd name="T12" fmla="*/ 280 w 475"/>
                  <a:gd name="T13" fmla="*/ 81 h 124"/>
                  <a:gd name="T14" fmla="*/ 338 w 475"/>
                  <a:gd name="T15" fmla="*/ 19 h 124"/>
                  <a:gd name="T16" fmla="*/ 468 w 475"/>
                  <a:gd name="T17" fmla="*/ 0 h 124"/>
                  <a:gd name="T18" fmla="*/ 468 w 475"/>
                  <a:gd name="T19" fmla="*/ 0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5"/>
                  <a:gd name="T31" fmla="*/ 0 h 124"/>
                  <a:gd name="T32" fmla="*/ 475 w 475"/>
                  <a:gd name="T33" fmla="*/ 124 h 1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5" h="124">
                    <a:moveTo>
                      <a:pt x="475" y="74"/>
                    </a:moveTo>
                    <a:lnTo>
                      <a:pt x="371" y="124"/>
                    </a:lnTo>
                    <a:lnTo>
                      <a:pt x="252" y="119"/>
                    </a:lnTo>
                    <a:lnTo>
                      <a:pt x="57" y="108"/>
                    </a:lnTo>
                    <a:lnTo>
                      <a:pt x="0" y="86"/>
                    </a:lnTo>
                    <a:lnTo>
                      <a:pt x="101" y="76"/>
                    </a:lnTo>
                    <a:lnTo>
                      <a:pt x="280" y="81"/>
                    </a:lnTo>
                    <a:lnTo>
                      <a:pt x="338" y="19"/>
                    </a:lnTo>
                    <a:lnTo>
                      <a:pt x="468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Freeform 32"/>
              <p:cNvSpPr>
                <a:spLocks noChangeAspect="1"/>
              </p:cNvSpPr>
              <p:nvPr/>
            </p:nvSpPr>
            <p:spPr bwMode="auto">
              <a:xfrm>
                <a:off x="886" y="1182"/>
                <a:ext cx="123" cy="269"/>
              </a:xfrm>
              <a:custGeom>
                <a:avLst/>
                <a:gdLst>
                  <a:gd name="T0" fmla="*/ 0 w 247"/>
                  <a:gd name="T1" fmla="*/ 0 h 538"/>
                  <a:gd name="T2" fmla="*/ 0 w 247"/>
                  <a:gd name="T3" fmla="*/ 1 h 538"/>
                  <a:gd name="T4" fmla="*/ 0 w 247"/>
                  <a:gd name="T5" fmla="*/ 1 h 538"/>
                  <a:gd name="T6" fmla="*/ 0 w 247"/>
                  <a:gd name="T7" fmla="*/ 1 h 538"/>
                  <a:gd name="T8" fmla="*/ 0 w 247"/>
                  <a:gd name="T9" fmla="*/ 2 h 538"/>
                  <a:gd name="T10" fmla="*/ 0 w 247"/>
                  <a:gd name="T11" fmla="*/ 1 h 538"/>
                  <a:gd name="T12" fmla="*/ 0 w 247"/>
                  <a:gd name="T13" fmla="*/ 1 h 538"/>
                  <a:gd name="T14" fmla="*/ 0 w 247"/>
                  <a:gd name="T15" fmla="*/ 1 h 538"/>
                  <a:gd name="T16" fmla="*/ 0 w 247"/>
                  <a:gd name="T17" fmla="*/ 0 h 538"/>
                  <a:gd name="T18" fmla="*/ 0 w 247"/>
                  <a:gd name="T19" fmla="*/ 0 h 5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"/>
                  <a:gd name="T31" fmla="*/ 0 h 538"/>
                  <a:gd name="T32" fmla="*/ 247 w 247"/>
                  <a:gd name="T33" fmla="*/ 538 h 5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" h="538">
                    <a:moveTo>
                      <a:pt x="136" y="0"/>
                    </a:moveTo>
                    <a:lnTo>
                      <a:pt x="57" y="84"/>
                    </a:lnTo>
                    <a:lnTo>
                      <a:pt x="0" y="152"/>
                    </a:lnTo>
                    <a:lnTo>
                      <a:pt x="119" y="272"/>
                    </a:lnTo>
                    <a:lnTo>
                      <a:pt x="182" y="538"/>
                    </a:lnTo>
                    <a:lnTo>
                      <a:pt x="212" y="342"/>
                    </a:lnTo>
                    <a:lnTo>
                      <a:pt x="148" y="169"/>
                    </a:lnTo>
                    <a:lnTo>
                      <a:pt x="247" y="4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Freeform 33"/>
              <p:cNvSpPr>
                <a:spLocks noChangeAspect="1"/>
              </p:cNvSpPr>
              <p:nvPr/>
            </p:nvSpPr>
            <p:spPr bwMode="auto">
              <a:xfrm>
                <a:off x="1009" y="1180"/>
                <a:ext cx="67" cy="184"/>
              </a:xfrm>
              <a:custGeom>
                <a:avLst/>
                <a:gdLst>
                  <a:gd name="T0" fmla="*/ 1 w 133"/>
                  <a:gd name="T1" fmla="*/ 0 h 367"/>
                  <a:gd name="T2" fmla="*/ 1 w 133"/>
                  <a:gd name="T3" fmla="*/ 1 h 367"/>
                  <a:gd name="T4" fmla="*/ 0 w 133"/>
                  <a:gd name="T5" fmla="*/ 1 h 367"/>
                  <a:gd name="T6" fmla="*/ 1 w 133"/>
                  <a:gd name="T7" fmla="*/ 1 h 367"/>
                  <a:gd name="T8" fmla="*/ 1 w 133"/>
                  <a:gd name="T9" fmla="*/ 1 h 367"/>
                  <a:gd name="T10" fmla="*/ 1 w 133"/>
                  <a:gd name="T11" fmla="*/ 1 h 367"/>
                  <a:gd name="T12" fmla="*/ 1 w 133"/>
                  <a:gd name="T13" fmla="*/ 1 h 367"/>
                  <a:gd name="T14" fmla="*/ 1 w 133"/>
                  <a:gd name="T15" fmla="*/ 0 h 367"/>
                  <a:gd name="T16" fmla="*/ 1 w 133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"/>
                  <a:gd name="T28" fmla="*/ 0 h 367"/>
                  <a:gd name="T29" fmla="*/ 133 w 133"/>
                  <a:gd name="T30" fmla="*/ 367 h 3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" h="367">
                    <a:moveTo>
                      <a:pt x="43" y="0"/>
                    </a:moveTo>
                    <a:lnTo>
                      <a:pt x="47" y="164"/>
                    </a:lnTo>
                    <a:lnTo>
                      <a:pt x="0" y="300"/>
                    </a:lnTo>
                    <a:lnTo>
                      <a:pt x="47" y="367"/>
                    </a:lnTo>
                    <a:lnTo>
                      <a:pt x="72" y="276"/>
                    </a:lnTo>
                    <a:lnTo>
                      <a:pt x="133" y="169"/>
                    </a:lnTo>
                    <a:lnTo>
                      <a:pt x="91" y="10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2" name="Freeform 34"/>
              <p:cNvSpPr>
                <a:spLocks noChangeAspect="1"/>
              </p:cNvSpPr>
              <p:nvPr/>
            </p:nvSpPr>
            <p:spPr bwMode="auto">
              <a:xfrm>
                <a:off x="939" y="1164"/>
                <a:ext cx="106" cy="167"/>
              </a:xfrm>
              <a:custGeom>
                <a:avLst/>
                <a:gdLst>
                  <a:gd name="T0" fmla="*/ 1 w 211"/>
                  <a:gd name="T1" fmla="*/ 1 h 334"/>
                  <a:gd name="T2" fmla="*/ 0 w 211"/>
                  <a:gd name="T3" fmla="*/ 1 h 334"/>
                  <a:gd name="T4" fmla="*/ 0 w 211"/>
                  <a:gd name="T5" fmla="*/ 1 h 334"/>
                  <a:gd name="T6" fmla="*/ 1 w 211"/>
                  <a:gd name="T7" fmla="*/ 1 h 334"/>
                  <a:gd name="T8" fmla="*/ 1 w 211"/>
                  <a:gd name="T9" fmla="*/ 1 h 334"/>
                  <a:gd name="T10" fmla="*/ 1 w 211"/>
                  <a:gd name="T11" fmla="*/ 1 h 334"/>
                  <a:gd name="T12" fmla="*/ 1 w 211"/>
                  <a:gd name="T13" fmla="*/ 1 h 334"/>
                  <a:gd name="T14" fmla="*/ 1 w 211"/>
                  <a:gd name="T15" fmla="*/ 1 h 334"/>
                  <a:gd name="T16" fmla="*/ 1 w 211"/>
                  <a:gd name="T17" fmla="*/ 0 h 334"/>
                  <a:gd name="T18" fmla="*/ 1 w 211"/>
                  <a:gd name="T19" fmla="*/ 1 h 334"/>
                  <a:gd name="T20" fmla="*/ 1 w 211"/>
                  <a:gd name="T21" fmla="*/ 1 h 3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1"/>
                  <a:gd name="T34" fmla="*/ 0 h 334"/>
                  <a:gd name="T35" fmla="*/ 211 w 211"/>
                  <a:gd name="T36" fmla="*/ 334 h 3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1" h="334">
                    <a:moveTo>
                      <a:pt x="29" y="70"/>
                    </a:moveTo>
                    <a:lnTo>
                      <a:pt x="0" y="141"/>
                    </a:lnTo>
                    <a:lnTo>
                      <a:pt x="0" y="217"/>
                    </a:lnTo>
                    <a:lnTo>
                      <a:pt x="95" y="334"/>
                    </a:lnTo>
                    <a:lnTo>
                      <a:pt x="89" y="184"/>
                    </a:lnTo>
                    <a:lnTo>
                      <a:pt x="141" y="112"/>
                    </a:lnTo>
                    <a:lnTo>
                      <a:pt x="198" y="175"/>
                    </a:lnTo>
                    <a:lnTo>
                      <a:pt x="211" y="68"/>
                    </a:lnTo>
                    <a:lnTo>
                      <a:pt x="188" y="0"/>
                    </a:lnTo>
                    <a:lnTo>
                      <a:pt x="29" y="70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Freeform 35"/>
              <p:cNvSpPr>
                <a:spLocks noChangeAspect="1"/>
              </p:cNvSpPr>
              <p:nvPr/>
            </p:nvSpPr>
            <p:spPr bwMode="auto">
              <a:xfrm>
                <a:off x="906" y="961"/>
                <a:ext cx="469" cy="478"/>
              </a:xfrm>
              <a:custGeom>
                <a:avLst/>
                <a:gdLst>
                  <a:gd name="T0" fmla="*/ 2 w 938"/>
                  <a:gd name="T1" fmla="*/ 1 h 956"/>
                  <a:gd name="T2" fmla="*/ 2 w 938"/>
                  <a:gd name="T3" fmla="*/ 1 h 956"/>
                  <a:gd name="T4" fmla="*/ 2 w 938"/>
                  <a:gd name="T5" fmla="*/ 1 h 956"/>
                  <a:gd name="T6" fmla="*/ 2 w 938"/>
                  <a:gd name="T7" fmla="*/ 2 h 956"/>
                  <a:gd name="T8" fmla="*/ 2 w 938"/>
                  <a:gd name="T9" fmla="*/ 2 h 956"/>
                  <a:gd name="T10" fmla="*/ 2 w 938"/>
                  <a:gd name="T11" fmla="*/ 2 h 956"/>
                  <a:gd name="T12" fmla="*/ 1 w 938"/>
                  <a:gd name="T13" fmla="*/ 2 h 956"/>
                  <a:gd name="T14" fmla="*/ 1 w 938"/>
                  <a:gd name="T15" fmla="*/ 2 h 956"/>
                  <a:gd name="T16" fmla="*/ 1 w 938"/>
                  <a:gd name="T17" fmla="*/ 2 h 956"/>
                  <a:gd name="T18" fmla="*/ 2 w 938"/>
                  <a:gd name="T19" fmla="*/ 2 h 956"/>
                  <a:gd name="T20" fmla="*/ 2 w 938"/>
                  <a:gd name="T21" fmla="*/ 2 h 956"/>
                  <a:gd name="T22" fmla="*/ 1 w 938"/>
                  <a:gd name="T23" fmla="*/ 2 h 956"/>
                  <a:gd name="T24" fmla="*/ 1 w 938"/>
                  <a:gd name="T25" fmla="*/ 1 h 956"/>
                  <a:gd name="T26" fmla="*/ 1 w 938"/>
                  <a:gd name="T27" fmla="*/ 1 h 956"/>
                  <a:gd name="T28" fmla="*/ 0 w 938"/>
                  <a:gd name="T29" fmla="*/ 1 h 956"/>
                  <a:gd name="T30" fmla="*/ 1 w 938"/>
                  <a:gd name="T31" fmla="*/ 1 h 956"/>
                  <a:gd name="T32" fmla="*/ 1 w 938"/>
                  <a:gd name="T33" fmla="*/ 1 h 956"/>
                  <a:gd name="T34" fmla="*/ 1 w 938"/>
                  <a:gd name="T35" fmla="*/ 1 h 956"/>
                  <a:gd name="T36" fmla="*/ 1 w 938"/>
                  <a:gd name="T37" fmla="*/ 1 h 956"/>
                  <a:gd name="T38" fmla="*/ 1 w 938"/>
                  <a:gd name="T39" fmla="*/ 1 h 956"/>
                  <a:gd name="T40" fmla="*/ 2 w 938"/>
                  <a:gd name="T41" fmla="*/ 1 h 956"/>
                  <a:gd name="T42" fmla="*/ 2 w 938"/>
                  <a:gd name="T43" fmla="*/ 1 h 956"/>
                  <a:gd name="T44" fmla="*/ 2 w 938"/>
                  <a:gd name="T45" fmla="*/ 0 h 956"/>
                  <a:gd name="T46" fmla="*/ 2 w 938"/>
                  <a:gd name="T47" fmla="*/ 1 h 956"/>
                  <a:gd name="T48" fmla="*/ 2 w 938"/>
                  <a:gd name="T49" fmla="*/ 1 h 956"/>
                  <a:gd name="T50" fmla="*/ 2 w 938"/>
                  <a:gd name="T51" fmla="*/ 1 h 956"/>
                  <a:gd name="T52" fmla="*/ 2 w 938"/>
                  <a:gd name="T53" fmla="*/ 1 h 9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38"/>
                  <a:gd name="T82" fmla="*/ 0 h 956"/>
                  <a:gd name="T83" fmla="*/ 938 w 938"/>
                  <a:gd name="T84" fmla="*/ 956 h 95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38" h="956">
                    <a:moveTo>
                      <a:pt x="748" y="129"/>
                    </a:moveTo>
                    <a:lnTo>
                      <a:pt x="870" y="240"/>
                    </a:lnTo>
                    <a:lnTo>
                      <a:pt x="938" y="316"/>
                    </a:lnTo>
                    <a:lnTo>
                      <a:pt x="874" y="620"/>
                    </a:lnTo>
                    <a:lnTo>
                      <a:pt x="834" y="855"/>
                    </a:lnTo>
                    <a:lnTo>
                      <a:pt x="646" y="956"/>
                    </a:lnTo>
                    <a:lnTo>
                      <a:pt x="450" y="835"/>
                    </a:lnTo>
                    <a:lnTo>
                      <a:pt x="380" y="722"/>
                    </a:lnTo>
                    <a:lnTo>
                      <a:pt x="478" y="757"/>
                    </a:lnTo>
                    <a:lnTo>
                      <a:pt x="604" y="819"/>
                    </a:lnTo>
                    <a:lnTo>
                      <a:pt x="596" y="707"/>
                    </a:lnTo>
                    <a:lnTo>
                      <a:pt x="370" y="601"/>
                    </a:lnTo>
                    <a:lnTo>
                      <a:pt x="277" y="475"/>
                    </a:lnTo>
                    <a:lnTo>
                      <a:pt x="28" y="449"/>
                    </a:lnTo>
                    <a:lnTo>
                      <a:pt x="0" y="321"/>
                    </a:lnTo>
                    <a:lnTo>
                      <a:pt x="100" y="316"/>
                    </a:lnTo>
                    <a:lnTo>
                      <a:pt x="233" y="274"/>
                    </a:lnTo>
                    <a:lnTo>
                      <a:pt x="254" y="407"/>
                    </a:lnTo>
                    <a:lnTo>
                      <a:pt x="338" y="331"/>
                    </a:lnTo>
                    <a:lnTo>
                      <a:pt x="380" y="224"/>
                    </a:lnTo>
                    <a:lnTo>
                      <a:pt x="575" y="162"/>
                    </a:lnTo>
                    <a:lnTo>
                      <a:pt x="659" y="80"/>
                    </a:lnTo>
                    <a:lnTo>
                      <a:pt x="545" y="0"/>
                    </a:lnTo>
                    <a:lnTo>
                      <a:pt x="697" y="40"/>
                    </a:lnTo>
                    <a:lnTo>
                      <a:pt x="803" y="110"/>
                    </a:lnTo>
                    <a:lnTo>
                      <a:pt x="748" y="129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4" name="Freeform 36"/>
              <p:cNvSpPr>
                <a:spLocks noChangeAspect="1"/>
              </p:cNvSpPr>
              <p:nvPr/>
            </p:nvSpPr>
            <p:spPr bwMode="auto">
              <a:xfrm>
                <a:off x="203" y="1357"/>
                <a:ext cx="904" cy="990"/>
              </a:xfrm>
              <a:custGeom>
                <a:avLst/>
                <a:gdLst>
                  <a:gd name="T0" fmla="*/ 2 w 1809"/>
                  <a:gd name="T1" fmla="*/ 0 h 1980"/>
                  <a:gd name="T2" fmla="*/ 2 w 1809"/>
                  <a:gd name="T3" fmla="*/ 1 h 1980"/>
                  <a:gd name="T4" fmla="*/ 2 w 1809"/>
                  <a:gd name="T5" fmla="*/ 1 h 1980"/>
                  <a:gd name="T6" fmla="*/ 1 w 1809"/>
                  <a:gd name="T7" fmla="*/ 1 h 1980"/>
                  <a:gd name="T8" fmla="*/ 1 w 1809"/>
                  <a:gd name="T9" fmla="*/ 1 h 1980"/>
                  <a:gd name="T10" fmla="*/ 1 w 1809"/>
                  <a:gd name="T11" fmla="*/ 1 h 1980"/>
                  <a:gd name="T12" fmla="*/ 1 w 1809"/>
                  <a:gd name="T13" fmla="*/ 1 h 1980"/>
                  <a:gd name="T14" fmla="*/ 1 w 1809"/>
                  <a:gd name="T15" fmla="*/ 1 h 1980"/>
                  <a:gd name="T16" fmla="*/ 1 w 1809"/>
                  <a:gd name="T17" fmla="*/ 1 h 1980"/>
                  <a:gd name="T18" fmla="*/ 1 w 1809"/>
                  <a:gd name="T19" fmla="*/ 1 h 1980"/>
                  <a:gd name="T20" fmla="*/ 1 w 1809"/>
                  <a:gd name="T21" fmla="*/ 2 h 1980"/>
                  <a:gd name="T22" fmla="*/ 1 w 1809"/>
                  <a:gd name="T23" fmla="*/ 2 h 1980"/>
                  <a:gd name="T24" fmla="*/ 1 w 1809"/>
                  <a:gd name="T25" fmla="*/ 2 h 1980"/>
                  <a:gd name="T26" fmla="*/ 1 w 1809"/>
                  <a:gd name="T27" fmla="*/ 2 h 1980"/>
                  <a:gd name="T28" fmla="*/ 1 w 1809"/>
                  <a:gd name="T29" fmla="*/ 1 h 1980"/>
                  <a:gd name="T30" fmla="*/ 1 w 1809"/>
                  <a:gd name="T31" fmla="*/ 1 h 1980"/>
                  <a:gd name="T32" fmla="*/ 1 w 1809"/>
                  <a:gd name="T33" fmla="*/ 2 h 1980"/>
                  <a:gd name="T34" fmla="*/ 1 w 1809"/>
                  <a:gd name="T35" fmla="*/ 2 h 1980"/>
                  <a:gd name="T36" fmla="*/ 1 w 1809"/>
                  <a:gd name="T37" fmla="*/ 2 h 1980"/>
                  <a:gd name="T38" fmla="*/ 1 w 1809"/>
                  <a:gd name="T39" fmla="*/ 2 h 1980"/>
                  <a:gd name="T40" fmla="*/ 1 w 1809"/>
                  <a:gd name="T41" fmla="*/ 2 h 1980"/>
                  <a:gd name="T42" fmla="*/ 1 w 1809"/>
                  <a:gd name="T43" fmla="*/ 3 h 1980"/>
                  <a:gd name="T44" fmla="*/ 2 w 1809"/>
                  <a:gd name="T45" fmla="*/ 3 h 1980"/>
                  <a:gd name="T46" fmla="*/ 2 w 1809"/>
                  <a:gd name="T47" fmla="*/ 3 h 1980"/>
                  <a:gd name="T48" fmla="*/ 2 w 1809"/>
                  <a:gd name="T49" fmla="*/ 3 h 1980"/>
                  <a:gd name="T50" fmla="*/ 2 w 1809"/>
                  <a:gd name="T51" fmla="*/ 3 h 1980"/>
                  <a:gd name="T52" fmla="*/ 2 w 1809"/>
                  <a:gd name="T53" fmla="*/ 3 h 1980"/>
                  <a:gd name="T54" fmla="*/ 2 w 1809"/>
                  <a:gd name="T55" fmla="*/ 3 h 1980"/>
                  <a:gd name="T56" fmla="*/ 2 w 1809"/>
                  <a:gd name="T57" fmla="*/ 3 h 1980"/>
                  <a:gd name="T58" fmla="*/ 2 w 1809"/>
                  <a:gd name="T59" fmla="*/ 3 h 1980"/>
                  <a:gd name="T60" fmla="*/ 1 w 1809"/>
                  <a:gd name="T61" fmla="*/ 3 h 1980"/>
                  <a:gd name="T62" fmla="*/ 1 w 1809"/>
                  <a:gd name="T63" fmla="*/ 3 h 1980"/>
                  <a:gd name="T64" fmla="*/ 1 w 1809"/>
                  <a:gd name="T65" fmla="*/ 3 h 1980"/>
                  <a:gd name="T66" fmla="*/ 1 w 1809"/>
                  <a:gd name="T67" fmla="*/ 3 h 1980"/>
                  <a:gd name="T68" fmla="*/ 1 w 1809"/>
                  <a:gd name="T69" fmla="*/ 3 h 1980"/>
                  <a:gd name="T70" fmla="*/ 1 w 1809"/>
                  <a:gd name="T71" fmla="*/ 3 h 1980"/>
                  <a:gd name="T72" fmla="*/ 1 w 1809"/>
                  <a:gd name="T73" fmla="*/ 3 h 1980"/>
                  <a:gd name="T74" fmla="*/ 0 w 1809"/>
                  <a:gd name="T75" fmla="*/ 4 h 1980"/>
                  <a:gd name="T76" fmla="*/ 0 w 1809"/>
                  <a:gd name="T77" fmla="*/ 3 h 1980"/>
                  <a:gd name="T78" fmla="*/ 0 w 1809"/>
                  <a:gd name="T79" fmla="*/ 4 h 1980"/>
                  <a:gd name="T80" fmla="*/ 0 w 1809"/>
                  <a:gd name="T81" fmla="*/ 4 h 1980"/>
                  <a:gd name="T82" fmla="*/ 0 w 1809"/>
                  <a:gd name="T83" fmla="*/ 4 h 1980"/>
                  <a:gd name="T84" fmla="*/ 0 w 1809"/>
                  <a:gd name="T85" fmla="*/ 4 h 1980"/>
                  <a:gd name="T86" fmla="*/ 0 w 1809"/>
                  <a:gd name="T87" fmla="*/ 4 h 1980"/>
                  <a:gd name="T88" fmla="*/ 1 w 1809"/>
                  <a:gd name="T89" fmla="*/ 4 h 1980"/>
                  <a:gd name="T90" fmla="*/ 1 w 1809"/>
                  <a:gd name="T91" fmla="*/ 4 h 1980"/>
                  <a:gd name="T92" fmla="*/ 2 w 1809"/>
                  <a:gd name="T93" fmla="*/ 4 h 1980"/>
                  <a:gd name="T94" fmla="*/ 2 w 1809"/>
                  <a:gd name="T95" fmla="*/ 3 h 1980"/>
                  <a:gd name="T96" fmla="*/ 2 w 1809"/>
                  <a:gd name="T97" fmla="*/ 3 h 1980"/>
                  <a:gd name="T98" fmla="*/ 3 w 1809"/>
                  <a:gd name="T99" fmla="*/ 3 h 1980"/>
                  <a:gd name="T100" fmla="*/ 3 w 1809"/>
                  <a:gd name="T101" fmla="*/ 2 h 1980"/>
                  <a:gd name="T102" fmla="*/ 3 w 1809"/>
                  <a:gd name="T103" fmla="*/ 2 h 1980"/>
                  <a:gd name="T104" fmla="*/ 3 w 1809"/>
                  <a:gd name="T105" fmla="*/ 2 h 1980"/>
                  <a:gd name="T106" fmla="*/ 3 w 1809"/>
                  <a:gd name="T107" fmla="*/ 1 h 1980"/>
                  <a:gd name="T108" fmla="*/ 3 w 1809"/>
                  <a:gd name="T109" fmla="*/ 2 h 1980"/>
                  <a:gd name="T110" fmla="*/ 3 w 1809"/>
                  <a:gd name="T111" fmla="*/ 2 h 1980"/>
                  <a:gd name="T112" fmla="*/ 2 w 1809"/>
                  <a:gd name="T113" fmla="*/ 2 h 1980"/>
                  <a:gd name="T114" fmla="*/ 2 w 1809"/>
                  <a:gd name="T115" fmla="*/ 1 h 1980"/>
                  <a:gd name="T116" fmla="*/ 2 w 1809"/>
                  <a:gd name="T117" fmla="*/ 1 h 1980"/>
                  <a:gd name="T118" fmla="*/ 2 w 1809"/>
                  <a:gd name="T119" fmla="*/ 0 h 1980"/>
                  <a:gd name="T120" fmla="*/ 2 w 1809"/>
                  <a:gd name="T121" fmla="*/ 0 h 198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809"/>
                  <a:gd name="T184" fmla="*/ 0 h 1980"/>
                  <a:gd name="T185" fmla="*/ 1809 w 1809"/>
                  <a:gd name="T186" fmla="*/ 1980 h 198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809" h="1980">
                    <a:moveTo>
                      <a:pt x="1388" y="0"/>
                    </a:moveTo>
                    <a:lnTo>
                      <a:pt x="1256" y="97"/>
                    </a:lnTo>
                    <a:lnTo>
                      <a:pt x="1032" y="112"/>
                    </a:lnTo>
                    <a:lnTo>
                      <a:pt x="954" y="146"/>
                    </a:lnTo>
                    <a:lnTo>
                      <a:pt x="878" y="138"/>
                    </a:lnTo>
                    <a:lnTo>
                      <a:pt x="795" y="133"/>
                    </a:lnTo>
                    <a:lnTo>
                      <a:pt x="732" y="175"/>
                    </a:lnTo>
                    <a:lnTo>
                      <a:pt x="783" y="260"/>
                    </a:lnTo>
                    <a:lnTo>
                      <a:pt x="696" y="321"/>
                    </a:lnTo>
                    <a:lnTo>
                      <a:pt x="646" y="454"/>
                    </a:lnTo>
                    <a:lnTo>
                      <a:pt x="606" y="581"/>
                    </a:lnTo>
                    <a:lnTo>
                      <a:pt x="633" y="770"/>
                    </a:lnTo>
                    <a:lnTo>
                      <a:pt x="703" y="874"/>
                    </a:lnTo>
                    <a:lnTo>
                      <a:pt x="717" y="644"/>
                    </a:lnTo>
                    <a:lnTo>
                      <a:pt x="779" y="441"/>
                    </a:lnTo>
                    <a:lnTo>
                      <a:pt x="899" y="446"/>
                    </a:lnTo>
                    <a:lnTo>
                      <a:pt x="990" y="538"/>
                    </a:lnTo>
                    <a:lnTo>
                      <a:pt x="1004" y="714"/>
                    </a:lnTo>
                    <a:lnTo>
                      <a:pt x="891" y="846"/>
                    </a:lnTo>
                    <a:lnTo>
                      <a:pt x="969" y="965"/>
                    </a:lnTo>
                    <a:lnTo>
                      <a:pt x="886" y="1015"/>
                    </a:lnTo>
                    <a:lnTo>
                      <a:pt x="1017" y="1098"/>
                    </a:lnTo>
                    <a:lnTo>
                      <a:pt x="1158" y="1106"/>
                    </a:lnTo>
                    <a:lnTo>
                      <a:pt x="1258" y="1150"/>
                    </a:lnTo>
                    <a:lnTo>
                      <a:pt x="1357" y="1178"/>
                    </a:lnTo>
                    <a:lnTo>
                      <a:pt x="1304" y="1273"/>
                    </a:lnTo>
                    <a:lnTo>
                      <a:pt x="1298" y="1406"/>
                    </a:lnTo>
                    <a:lnTo>
                      <a:pt x="1186" y="1406"/>
                    </a:lnTo>
                    <a:lnTo>
                      <a:pt x="1101" y="1461"/>
                    </a:lnTo>
                    <a:lnTo>
                      <a:pt x="1150" y="1271"/>
                    </a:lnTo>
                    <a:lnTo>
                      <a:pt x="1011" y="1302"/>
                    </a:lnTo>
                    <a:lnTo>
                      <a:pt x="907" y="1336"/>
                    </a:lnTo>
                    <a:lnTo>
                      <a:pt x="857" y="1197"/>
                    </a:lnTo>
                    <a:lnTo>
                      <a:pt x="766" y="1281"/>
                    </a:lnTo>
                    <a:lnTo>
                      <a:pt x="726" y="1174"/>
                    </a:lnTo>
                    <a:lnTo>
                      <a:pt x="604" y="1281"/>
                    </a:lnTo>
                    <a:lnTo>
                      <a:pt x="549" y="1406"/>
                    </a:lnTo>
                    <a:lnTo>
                      <a:pt x="361" y="1560"/>
                    </a:lnTo>
                    <a:lnTo>
                      <a:pt x="221" y="1505"/>
                    </a:lnTo>
                    <a:lnTo>
                      <a:pt x="53" y="1547"/>
                    </a:lnTo>
                    <a:lnTo>
                      <a:pt x="0" y="1684"/>
                    </a:lnTo>
                    <a:lnTo>
                      <a:pt x="53" y="1847"/>
                    </a:lnTo>
                    <a:lnTo>
                      <a:pt x="169" y="1653"/>
                    </a:lnTo>
                    <a:lnTo>
                      <a:pt x="272" y="1653"/>
                    </a:lnTo>
                    <a:lnTo>
                      <a:pt x="591" y="1980"/>
                    </a:lnTo>
                    <a:lnTo>
                      <a:pt x="899" y="1709"/>
                    </a:lnTo>
                    <a:lnTo>
                      <a:pt x="1304" y="1623"/>
                    </a:lnTo>
                    <a:lnTo>
                      <a:pt x="1399" y="1326"/>
                    </a:lnTo>
                    <a:lnTo>
                      <a:pt x="1519" y="1125"/>
                    </a:lnTo>
                    <a:lnTo>
                      <a:pt x="1578" y="1079"/>
                    </a:lnTo>
                    <a:lnTo>
                      <a:pt x="1606" y="903"/>
                    </a:lnTo>
                    <a:lnTo>
                      <a:pt x="1809" y="652"/>
                    </a:lnTo>
                    <a:lnTo>
                      <a:pt x="1790" y="591"/>
                    </a:lnTo>
                    <a:lnTo>
                      <a:pt x="1549" y="462"/>
                    </a:lnTo>
                    <a:lnTo>
                      <a:pt x="1682" y="579"/>
                    </a:lnTo>
                    <a:lnTo>
                      <a:pt x="1598" y="657"/>
                    </a:lnTo>
                    <a:lnTo>
                      <a:pt x="1500" y="650"/>
                    </a:lnTo>
                    <a:lnTo>
                      <a:pt x="1437" y="483"/>
                    </a:lnTo>
                    <a:lnTo>
                      <a:pt x="1397" y="270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5" name="Freeform 37"/>
              <p:cNvSpPr>
                <a:spLocks noChangeAspect="1"/>
              </p:cNvSpPr>
              <p:nvPr/>
            </p:nvSpPr>
            <p:spPr bwMode="auto">
              <a:xfrm>
                <a:off x="1243" y="1651"/>
                <a:ext cx="98" cy="154"/>
              </a:xfrm>
              <a:custGeom>
                <a:avLst/>
                <a:gdLst>
                  <a:gd name="T0" fmla="*/ 1 w 196"/>
                  <a:gd name="T1" fmla="*/ 0 h 308"/>
                  <a:gd name="T2" fmla="*/ 1 w 196"/>
                  <a:gd name="T3" fmla="*/ 1 h 308"/>
                  <a:gd name="T4" fmla="*/ 1 w 196"/>
                  <a:gd name="T5" fmla="*/ 1 h 308"/>
                  <a:gd name="T6" fmla="*/ 1 w 196"/>
                  <a:gd name="T7" fmla="*/ 1 h 308"/>
                  <a:gd name="T8" fmla="*/ 0 w 196"/>
                  <a:gd name="T9" fmla="*/ 1 h 308"/>
                  <a:gd name="T10" fmla="*/ 0 w 196"/>
                  <a:gd name="T11" fmla="*/ 1 h 308"/>
                  <a:gd name="T12" fmla="*/ 1 w 196"/>
                  <a:gd name="T13" fmla="*/ 1 h 308"/>
                  <a:gd name="T14" fmla="*/ 1 w 196"/>
                  <a:gd name="T15" fmla="*/ 0 h 308"/>
                  <a:gd name="T16" fmla="*/ 1 w 196"/>
                  <a:gd name="T17" fmla="*/ 0 h 3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6"/>
                  <a:gd name="T28" fmla="*/ 0 h 308"/>
                  <a:gd name="T29" fmla="*/ 196 w 196"/>
                  <a:gd name="T30" fmla="*/ 308 h 3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6" h="308">
                    <a:moveTo>
                      <a:pt x="76" y="0"/>
                    </a:moveTo>
                    <a:lnTo>
                      <a:pt x="105" y="84"/>
                    </a:lnTo>
                    <a:lnTo>
                      <a:pt x="196" y="224"/>
                    </a:lnTo>
                    <a:lnTo>
                      <a:pt x="82" y="308"/>
                    </a:lnTo>
                    <a:lnTo>
                      <a:pt x="0" y="308"/>
                    </a:lnTo>
                    <a:lnTo>
                      <a:pt x="0" y="190"/>
                    </a:lnTo>
                    <a:lnTo>
                      <a:pt x="8" y="1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FD6B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6" name="Freeform 38"/>
              <p:cNvSpPr>
                <a:spLocks noChangeAspect="1"/>
              </p:cNvSpPr>
              <p:nvPr/>
            </p:nvSpPr>
            <p:spPr bwMode="auto">
              <a:xfrm>
                <a:off x="961" y="1833"/>
                <a:ext cx="198" cy="223"/>
              </a:xfrm>
              <a:custGeom>
                <a:avLst/>
                <a:gdLst>
                  <a:gd name="T0" fmla="*/ 0 w 397"/>
                  <a:gd name="T1" fmla="*/ 0 h 447"/>
                  <a:gd name="T2" fmla="*/ 0 w 397"/>
                  <a:gd name="T3" fmla="*/ 0 h 447"/>
                  <a:gd name="T4" fmla="*/ 0 w 397"/>
                  <a:gd name="T5" fmla="*/ 0 h 447"/>
                  <a:gd name="T6" fmla="*/ 0 w 397"/>
                  <a:gd name="T7" fmla="*/ 0 h 447"/>
                  <a:gd name="T8" fmla="*/ 0 w 397"/>
                  <a:gd name="T9" fmla="*/ 0 h 447"/>
                  <a:gd name="T10" fmla="*/ 0 w 397"/>
                  <a:gd name="T11" fmla="*/ 0 h 447"/>
                  <a:gd name="T12" fmla="*/ 0 w 397"/>
                  <a:gd name="T13" fmla="*/ 0 h 447"/>
                  <a:gd name="T14" fmla="*/ 0 w 397"/>
                  <a:gd name="T15" fmla="*/ 0 h 447"/>
                  <a:gd name="T16" fmla="*/ 0 w 397"/>
                  <a:gd name="T17" fmla="*/ 0 h 447"/>
                  <a:gd name="T18" fmla="*/ 0 w 397"/>
                  <a:gd name="T19" fmla="*/ 0 h 447"/>
                  <a:gd name="T20" fmla="*/ 0 w 397"/>
                  <a:gd name="T21" fmla="*/ 0 h 447"/>
                  <a:gd name="T22" fmla="*/ 0 w 397"/>
                  <a:gd name="T23" fmla="*/ 0 h 447"/>
                  <a:gd name="T24" fmla="*/ 0 w 397"/>
                  <a:gd name="T25" fmla="*/ 0 h 447"/>
                  <a:gd name="T26" fmla="*/ 0 w 397"/>
                  <a:gd name="T27" fmla="*/ 0 h 447"/>
                  <a:gd name="T28" fmla="*/ 0 w 397"/>
                  <a:gd name="T29" fmla="*/ 0 h 447"/>
                  <a:gd name="T30" fmla="*/ 0 w 397"/>
                  <a:gd name="T31" fmla="*/ 0 h 447"/>
                  <a:gd name="T32" fmla="*/ 0 w 397"/>
                  <a:gd name="T33" fmla="*/ 0 h 4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97"/>
                  <a:gd name="T52" fmla="*/ 0 h 447"/>
                  <a:gd name="T53" fmla="*/ 397 w 397"/>
                  <a:gd name="T54" fmla="*/ 447 h 4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97" h="447">
                    <a:moveTo>
                      <a:pt x="374" y="19"/>
                    </a:moveTo>
                    <a:lnTo>
                      <a:pt x="215" y="0"/>
                    </a:lnTo>
                    <a:lnTo>
                      <a:pt x="186" y="55"/>
                    </a:lnTo>
                    <a:lnTo>
                      <a:pt x="249" y="135"/>
                    </a:lnTo>
                    <a:lnTo>
                      <a:pt x="243" y="203"/>
                    </a:lnTo>
                    <a:lnTo>
                      <a:pt x="194" y="224"/>
                    </a:lnTo>
                    <a:lnTo>
                      <a:pt x="186" y="287"/>
                    </a:lnTo>
                    <a:lnTo>
                      <a:pt x="137" y="295"/>
                    </a:lnTo>
                    <a:lnTo>
                      <a:pt x="74" y="181"/>
                    </a:lnTo>
                    <a:lnTo>
                      <a:pt x="0" y="228"/>
                    </a:lnTo>
                    <a:lnTo>
                      <a:pt x="51" y="333"/>
                    </a:lnTo>
                    <a:lnTo>
                      <a:pt x="106" y="407"/>
                    </a:lnTo>
                    <a:lnTo>
                      <a:pt x="199" y="447"/>
                    </a:lnTo>
                    <a:lnTo>
                      <a:pt x="323" y="317"/>
                    </a:lnTo>
                    <a:lnTo>
                      <a:pt x="397" y="144"/>
                    </a:lnTo>
                    <a:lnTo>
                      <a:pt x="374" y="19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7" name="Freeform 39"/>
              <p:cNvSpPr>
                <a:spLocks noChangeAspect="1"/>
              </p:cNvSpPr>
              <p:nvPr/>
            </p:nvSpPr>
            <p:spPr bwMode="auto">
              <a:xfrm>
                <a:off x="958" y="1322"/>
                <a:ext cx="279" cy="279"/>
              </a:xfrm>
              <a:custGeom>
                <a:avLst/>
                <a:gdLst>
                  <a:gd name="T0" fmla="*/ 0 w 559"/>
                  <a:gd name="T1" fmla="*/ 0 h 559"/>
                  <a:gd name="T2" fmla="*/ 0 w 559"/>
                  <a:gd name="T3" fmla="*/ 0 h 559"/>
                  <a:gd name="T4" fmla="*/ 0 w 559"/>
                  <a:gd name="T5" fmla="*/ 0 h 559"/>
                  <a:gd name="T6" fmla="*/ 0 w 559"/>
                  <a:gd name="T7" fmla="*/ 0 h 559"/>
                  <a:gd name="T8" fmla="*/ 0 w 559"/>
                  <a:gd name="T9" fmla="*/ 0 h 559"/>
                  <a:gd name="T10" fmla="*/ 0 w 559"/>
                  <a:gd name="T11" fmla="*/ 0 h 559"/>
                  <a:gd name="T12" fmla="*/ 0 w 559"/>
                  <a:gd name="T13" fmla="*/ 0 h 559"/>
                  <a:gd name="T14" fmla="*/ 0 w 559"/>
                  <a:gd name="T15" fmla="*/ 0 h 559"/>
                  <a:gd name="T16" fmla="*/ 0 w 559"/>
                  <a:gd name="T17" fmla="*/ 0 h 559"/>
                  <a:gd name="T18" fmla="*/ 0 w 559"/>
                  <a:gd name="T19" fmla="*/ 0 h 559"/>
                  <a:gd name="T20" fmla="*/ 0 w 559"/>
                  <a:gd name="T21" fmla="*/ 1 h 559"/>
                  <a:gd name="T22" fmla="*/ 0 w 559"/>
                  <a:gd name="T23" fmla="*/ 1 h 559"/>
                  <a:gd name="T24" fmla="*/ 0 w 559"/>
                  <a:gd name="T25" fmla="*/ 1 h 559"/>
                  <a:gd name="T26" fmla="*/ 0 w 559"/>
                  <a:gd name="T27" fmla="*/ 1 h 559"/>
                  <a:gd name="T28" fmla="*/ 0 w 559"/>
                  <a:gd name="T29" fmla="*/ 0 h 559"/>
                  <a:gd name="T30" fmla="*/ 1 w 559"/>
                  <a:gd name="T31" fmla="*/ 0 h 559"/>
                  <a:gd name="T32" fmla="*/ 1 w 559"/>
                  <a:gd name="T33" fmla="*/ 0 h 559"/>
                  <a:gd name="T34" fmla="*/ 0 w 559"/>
                  <a:gd name="T35" fmla="*/ 0 h 559"/>
                  <a:gd name="T36" fmla="*/ 0 w 559"/>
                  <a:gd name="T37" fmla="*/ 0 h 559"/>
                  <a:gd name="T38" fmla="*/ 0 w 559"/>
                  <a:gd name="T39" fmla="*/ 0 h 5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9"/>
                  <a:gd name="T61" fmla="*/ 0 h 559"/>
                  <a:gd name="T62" fmla="*/ 559 w 559"/>
                  <a:gd name="T63" fmla="*/ 559 h 5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9" h="559">
                    <a:moveTo>
                      <a:pt x="276" y="0"/>
                    </a:moveTo>
                    <a:lnTo>
                      <a:pt x="262" y="92"/>
                    </a:lnTo>
                    <a:lnTo>
                      <a:pt x="321" y="170"/>
                    </a:lnTo>
                    <a:lnTo>
                      <a:pt x="217" y="166"/>
                    </a:lnTo>
                    <a:lnTo>
                      <a:pt x="152" y="192"/>
                    </a:lnTo>
                    <a:lnTo>
                      <a:pt x="125" y="259"/>
                    </a:lnTo>
                    <a:lnTo>
                      <a:pt x="164" y="358"/>
                    </a:lnTo>
                    <a:lnTo>
                      <a:pt x="135" y="394"/>
                    </a:lnTo>
                    <a:lnTo>
                      <a:pt x="46" y="137"/>
                    </a:lnTo>
                    <a:lnTo>
                      <a:pt x="0" y="506"/>
                    </a:lnTo>
                    <a:lnTo>
                      <a:pt x="38" y="533"/>
                    </a:lnTo>
                    <a:lnTo>
                      <a:pt x="101" y="555"/>
                    </a:lnTo>
                    <a:lnTo>
                      <a:pt x="236" y="514"/>
                    </a:lnTo>
                    <a:lnTo>
                      <a:pt x="359" y="559"/>
                    </a:lnTo>
                    <a:lnTo>
                      <a:pt x="496" y="445"/>
                    </a:lnTo>
                    <a:lnTo>
                      <a:pt x="528" y="312"/>
                    </a:lnTo>
                    <a:lnTo>
                      <a:pt x="559" y="259"/>
                    </a:lnTo>
                    <a:lnTo>
                      <a:pt x="426" y="192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8" name="Freeform 40"/>
              <p:cNvSpPr>
                <a:spLocks noChangeAspect="1"/>
              </p:cNvSpPr>
              <p:nvPr/>
            </p:nvSpPr>
            <p:spPr bwMode="auto">
              <a:xfrm>
                <a:off x="1086" y="1042"/>
                <a:ext cx="288" cy="398"/>
              </a:xfrm>
              <a:custGeom>
                <a:avLst/>
                <a:gdLst>
                  <a:gd name="T0" fmla="*/ 1 w 575"/>
                  <a:gd name="T1" fmla="*/ 0 h 796"/>
                  <a:gd name="T2" fmla="*/ 1 w 575"/>
                  <a:gd name="T3" fmla="*/ 1 h 796"/>
                  <a:gd name="T4" fmla="*/ 1 w 575"/>
                  <a:gd name="T5" fmla="*/ 1 h 796"/>
                  <a:gd name="T6" fmla="*/ 1 w 575"/>
                  <a:gd name="T7" fmla="*/ 1 h 796"/>
                  <a:gd name="T8" fmla="*/ 1 w 575"/>
                  <a:gd name="T9" fmla="*/ 1 h 796"/>
                  <a:gd name="T10" fmla="*/ 1 w 575"/>
                  <a:gd name="T11" fmla="*/ 1 h 796"/>
                  <a:gd name="T12" fmla="*/ 1 w 575"/>
                  <a:gd name="T13" fmla="*/ 1 h 796"/>
                  <a:gd name="T14" fmla="*/ 1 w 575"/>
                  <a:gd name="T15" fmla="*/ 1 h 796"/>
                  <a:gd name="T16" fmla="*/ 2 w 575"/>
                  <a:gd name="T17" fmla="*/ 1 h 796"/>
                  <a:gd name="T18" fmla="*/ 2 w 575"/>
                  <a:gd name="T19" fmla="*/ 1 h 796"/>
                  <a:gd name="T20" fmla="*/ 2 w 575"/>
                  <a:gd name="T21" fmla="*/ 2 h 796"/>
                  <a:gd name="T22" fmla="*/ 2 w 575"/>
                  <a:gd name="T23" fmla="*/ 2 h 796"/>
                  <a:gd name="T24" fmla="*/ 1 w 575"/>
                  <a:gd name="T25" fmla="*/ 2 h 796"/>
                  <a:gd name="T26" fmla="*/ 1 w 575"/>
                  <a:gd name="T27" fmla="*/ 2 h 796"/>
                  <a:gd name="T28" fmla="*/ 1 w 575"/>
                  <a:gd name="T29" fmla="*/ 2 h 796"/>
                  <a:gd name="T30" fmla="*/ 1 w 575"/>
                  <a:gd name="T31" fmla="*/ 2 h 796"/>
                  <a:gd name="T32" fmla="*/ 1 w 575"/>
                  <a:gd name="T33" fmla="*/ 2 h 796"/>
                  <a:gd name="T34" fmla="*/ 1 w 575"/>
                  <a:gd name="T35" fmla="*/ 2 h 796"/>
                  <a:gd name="T36" fmla="*/ 1 w 575"/>
                  <a:gd name="T37" fmla="*/ 2 h 796"/>
                  <a:gd name="T38" fmla="*/ 1 w 575"/>
                  <a:gd name="T39" fmla="*/ 1 h 796"/>
                  <a:gd name="T40" fmla="*/ 0 w 575"/>
                  <a:gd name="T41" fmla="*/ 1 h 796"/>
                  <a:gd name="T42" fmla="*/ 1 w 575"/>
                  <a:gd name="T43" fmla="*/ 1 h 796"/>
                  <a:gd name="T44" fmla="*/ 1 w 575"/>
                  <a:gd name="T45" fmla="*/ 1 h 796"/>
                  <a:gd name="T46" fmla="*/ 1 w 575"/>
                  <a:gd name="T47" fmla="*/ 1 h 796"/>
                  <a:gd name="T48" fmla="*/ 1 w 575"/>
                  <a:gd name="T49" fmla="*/ 1 h 796"/>
                  <a:gd name="T50" fmla="*/ 1 w 575"/>
                  <a:gd name="T51" fmla="*/ 1 h 796"/>
                  <a:gd name="T52" fmla="*/ 1 w 575"/>
                  <a:gd name="T53" fmla="*/ 0 h 796"/>
                  <a:gd name="T54" fmla="*/ 1 w 575"/>
                  <a:gd name="T55" fmla="*/ 0 h 7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75"/>
                  <a:gd name="T85" fmla="*/ 0 h 796"/>
                  <a:gd name="T86" fmla="*/ 575 w 575"/>
                  <a:gd name="T87" fmla="*/ 796 h 7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75" h="796">
                    <a:moveTo>
                      <a:pt x="353" y="0"/>
                    </a:moveTo>
                    <a:lnTo>
                      <a:pt x="366" y="76"/>
                    </a:lnTo>
                    <a:lnTo>
                      <a:pt x="285" y="201"/>
                    </a:lnTo>
                    <a:lnTo>
                      <a:pt x="209" y="285"/>
                    </a:lnTo>
                    <a:lnTo>
                      <a:pt x="258" y="355"/>
                    </a:lnTo>
                    <a:lnTo>
                      <a:pt x="376" y="384"/>
                    </a:lnTo>
                    <a:lnTo>
                      <a:pt x="410" y="319"/>
                    </a:lnTo>
                    <a:lnTo>
                      <a:pt x="480" y="298"/>
                    </a:lnTo>
                    <a:lnTo>
                      <a:pt x="515" y="368"/>
                    </a:lnTo>
                    <a:lnTo>
                      <a:pt x="534" y="416"/>
                    </a:lnTo>
                    <a:lnTo>
                      <a:pt x="575" y="560"/>
                    </a:lnTo>
                    <a:lnTo>
                      <a:pt x="541" y="709"/>
                    </a:lnTo>
                    <a:lnTo>
                      <a:pt x="431" y="796"/>
                    </a:lnTo>
                    <a:lnTo>
                      <a:pt x="270" y="781"/>
                    </a:lnTo>
                    <a:lnTo>
                      <a:pt x="127" y="691"/>
                    </a:lnTo>
                    <a:lnTo>
                      <a:pt x="306" y="726"/>
                    </a:lnTo>
                    <a:lnTo>
                      <a:pt x="368" y="671"/>
                    </a:lnTo>
                    <a:lnTo>
                      <a:pt x="346" y="585"/>
                    </a:lnTo>
                    <a:lnTo>
                      <a:pt x="222" y="572"/>
                    </a:lnTo>
                    <a:lnTo>
                      <a:pt x="110" y="501"/>
                    </a:lnTo>
                    <a:lnTo>
                      <a:pt x="0" y="401"/>
                    </a:lnTo>
                    <a:lnTo>
                      <a:pt x="34" y="334"/>
                    </a:lnTo>
                    <a:lnTo>
                      <a:pt x="34" y="180"/>
                    </a:lnTo>
                    <a:lnTo>
                      <a:pt x="117" y="60"/>
                    </a:lnTo>
                    <a:lnTo>
                      <a:pt x="230" y="47"/>
                    </a:lnTo>
                    <a:lnTo>
                      <a:pt x="290" y="43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9" name="Freeform 41"/>
              <p:cNvSpPr>
                <a:spLocks noChangeAspect="1"/>
              </p:cNvSpPr>
              <p:nvPr/>
            </p:nvSpPr>
            <p:spPr bwMode="auto">
              <a:xfrm>
                <a:off x="570" y="1416"/>
                <a:ext cx="680" cy="481"/>
              </a:xfrm>
              <a:custGeom>
                <a:avLst/>
                <a:gdLst>
                  <a:gd name="T0" fmla="*/ 2 w 1359"/>
                  <a:gd name="T1" fmla="*/ 0 h 961"/>
                  <a:gd name="T2" fmla="*/ 2 w 1359"/>
                  <a:gd name="T3" fmla="*/ 1 h 961"/>
                  <a:gd name="T4" fmla="*/ 1 w 1359"/>
                  <a:gd name="T5" fmla="*/ 1 h 961"/>
                  <a:gd name="T6" fmla="*/ 1 w 1359"/>
                  <a:gd name="T7" fmla="*/ 1 h 961"/>
                  <a:gd name="T8" fmla="*/ 1 w 1359"/>
                  <a:gd name="T9" fmla="*/ 1 h 961"/>
                  <a:gd name="T10" fmla="*/ 1 w 1359"/>
                  <a:gd name="T11" fmla="*/ 1 h 961"/>
                  <a:gd name="T12" fmla="*/ 1 w 1359"/>
                  <a:gd name="T13" fmla="*/ 1 h 961"/>
                  <a:gd name="T14" fmla="*/ 1 w 1359"/>
                  <a:gd name="T15" fmla="*/ 1 h 961"/>
                  <a:gd name="T16" fmla="*/ 0 w 1359"/>
                  <a:gd name="T17" fmla="*/ 1 h 961"/>
                  <a:gd name="T18" fmla="*/ 1 w 1359"/>
                  <a:gd name="T19" fmla="*/ 1 h 961"/>
                  <a:gd name="T20" fmla="*/ 1 w 1359"/>
                  <a:gd name="T21" fmla="*/ 1 h 961"/>
                  <a:gd name="T22" fmla="*/ 1 w 1359"/>
                  <a:gd name="T23" fmla="*/ 1 h 961"/>
                  <a:gd name="T24" fmla="*/ 1 w 1359"/>
                  <a:gd name="T25" fmla="*/ 1 h 961"/>
                  <a:gd name="T26" fmla="*/ 1 w 1359"/>
                  <a:gd name="T27" fmla="*/ 1 h 961"/>
                  <a:gd name="T28" fmla="*/ 1 w 1359"/>
                  <a:gd name="T29" fmla="*/ 2 h 961"/>
                  <a:gd name="T30" fmla="*/ 1 w 1359"/>
                  <a:gd name="T31" fmla="*/ 2 h 961"/>
                  <a:gd name="T32" fmla="*/ 1 w 1359"/>
                  <a:gd name="T33" fmla="*/ 2 h 961"/>
                  <a:gd name="T34" fmla="*/ 1 w 1359"/>
                  <a:gd name="T35" fmla="*/ 2 h 961"/>
                  <a:gd name="T36" fmla="*/ 1 w 1359"/>
                  <a:gd name="T37" fmla="*/ 2 h 961"/>
                  <a:gd name="T38" fmla="*/ 1 w 1359"/>
                  <a:gd name="T39" fmla="*/ 2 h 961"/>
                  <a:gd name="T40" fmla="*/ 2 w 1359"/>
                  <a:gd name="T41" fmla="*/ 2 h 961"/>
                  <a:gd name="T42" fmla="*/ 2 w 1359"/>
                  <a:gd name="T43" fmla="*/ 2 h 961"/>
                  <a:gd name="T44" fmla="*/ 2 w 1359"/>
                  <a:gd name="T45" fmla="*/ 2 h 961"/>
                  <a:gd name="T46" fmla="*/ 2 w 1359"/>
                  <a:gd name="T47" fmla="*/ 2 h 961"/>
                  <a:gd name="T48" fmla="*/ 2 w 1359"/>
                  <a:gd name="T49" fmla="*/ 2 h 961"/>
                  <a:gd name="T50" fmla="*/ 2 w 1359"/>
                  <a:gd name="T51" fmla="*/ 2 h 961"/>
                  <a:gd name="T52" fmla="*/ 3 w 1359"/>
                  <a:gd name="T53" fmla="*/ 2 h 961"/>
                  <a:gd name="T54" fmla="*/ 3 w 1359"/>
                  <a:gd name="T55" fmla="*/ 2 h 961"/>
                  <a:gd name="T56" fmla="*/ 3 w 1359"/>
                  <a:gd name="T57" fmla="*/ 2 h 961"/>
                  <a:gd name="T58" fmla="*/ 3 w 1359"/>
                  <a:gd name="T59" fmla="*/ 2 h 961"/>
                  <a:gd name="T60" fmla="*/ 3 w 1359"/>
                  <a:gd name="T61" fmla="*/ 2 h 961"/>
                  <a:gd name="T62" fmla="*/ 3 w 1359"/>
                  <a:gd name="T63" fmla="*/ 1 h 961"/>
                  <a:gd name="T64" fmla="*/ 3 w 1359"/>
                  <a:gd name="T65" fmla="*/ 1 h 961"/>
                  <a:gd name="T66" fmla="*/ 3 w 1359"/>
                  <a:gd name="T67" fmla="*/ 1 h 961"/>
                  <a:gd name="T68" fmla="*/ 3 w 1359"/>
                  <a:gd name="T69" fmla="*/ 1 h 961"/>
                  <a:gd name="T70" fmla="*/ 3 w 1359"/>
                  <a:gd name="T71" fmla="*/ 1 h 961"/>
                  <a:gd name="T72" fmla="*/ 3 w 1359"/>
                  <a:gd name="T73" fmla="*/ 1 h 961"/>
                  <a:gd name="T74" fmla="*/ 3 w 1359"/>
                  <a:gd name="T75" fmla="*/ 1 h 961"/>
                  <a:gd name="T76" fmla="*/ 3 w 1359"/>
                  <a:gd name="T77" fmla="*/ 1 h 961"/>
                  <a:gd name="T78" fmla="*/ 2 w 1359"/>
                  <a:gd name="T79" fmla="*/ 1 h 961"/>
                  <a:gd name="T80" fmla="*/ 3 w 1359"/>
                  <a:gd name="T81" fmla="*/ 1 h 961"/>
                  <a:gd name="T82" fmla="*/ 3 w 1359"/>
                  <a:gd name="T83" fmla="*/ 2 h 961"/>
                  <a:gd name="T84" fmla="*/ 2 w 1359"/>
                  <a:gd name="T85" fmla="*/ 2 h 961"/>
                  <a:gd name="T86" fmla="*/ 2 w 1359"/>
                  <a:gd name="T87" fmla="*/ 2 h 961"/>
                  <a:gd name="T88" fmla="*/ 2 w 1359"/>
                  <a:gd name="T89" fmla="*/ 2 h 961"/>
                  <a:gd name="T90" fmla="*/ 2 w 1359"/>
                  <a:gd name="T91" fmla="*/ 2 h 961"/>
                  <a:gd name="T92" fmla="*/ 2 w 1359"/>
                  <a:gd name="T93" fmla="*/ 1 h 961"/>
                  <a:gd name="T94" fmla="*/ 2 w 1359"/>
                  <a:gd name="T95" fmla="*/ 1 h 961"/>
                  <a:gd name="T96" fmla="*/ 1 w 1359"/>
                  <a:gd name="T97" fmla="*/ 1 h 961"/>
                  <a:gd name="T98" fmla="*/ 2 w 1359"/>
                  <a:gd name="T99" fmla="*/ 1 h 961"/>
                  <a:gd name="T100" fmla="*/ 2 w 1359"/>
                  <a:gd name="T101" fmla="*/ 1 h 961"/>
                  <a:gd name="T102" fmla="*/ 2 w 1359"/>
                  <a:gd name="T103" fmla="*/ 1 h 961"/>
                  <a:gd name="T104" fmla="*/ 2 w 1359"/>
                  <a:gd name="T105" fmla="*/ 0 h 961"/>
                  <a:gd name="T106" fmla="*/ 2 w 1359"/>
                  <a:gd name="T107" fmla="*/ 0 h 96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359"/>
                  <a:gd name="T163" fmla="*/ 0 h 961"/>
                  <a:gd name="T164" fmla="*/ 1359 w 1359"/>
                  <a:gd name="T165" fmla="*/ 961 h 96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359" h="961">
                    <a:moveTo>
                      <a:pt x="646" y="0"/>
                    </a:moveTo>
                    <a:lnTo>
                      <a:pt x="555" y="24"/>
                    </a:lnTo>
                    <a:lnTo>
                      <a:pt x="384" y="28"/>
                    </a:lnTo>
                    <a:lnTo>
                      <a:pt x="308" y="47"/>
                    </a:lnTo>
                    <a:lnTo>
                      <a:pt x="235" y="76"/>
                    </a:lnTo>
                    <a:lnTo>
                      <a:pt x="212" y="138"/>
                    </a:lnTo>
                    <a:lnTo>
                      <a:pt x="169" y="161"/>
                    </a:lnTo>
                    <a:lnTo>
                      <a:pt x="40" y="104"/>
                    </a:lnTo>
                    <a:lnTo>
                      <a:pt x="0" y="140"/>
                    </a:lnTo>
                    <a:lnTo>
                      <a:pt x="45" y="201"/>
                    </a:lnTo>
                    <a:lnTo>
                      <a:pt x="140" y="249"/>
                    </a:lnTo>
                    <a:lnTo>
                      <a:pt x="254" y="239"/>
                    </a:lnTo>
                    <a:lnTo>
                      <a:pt x="336" y="268"/>
                    </a:lnTo>
                    <a:lnTo>
                      <a:pt x="416" y="338"/>
                    </a:lnTo>
                    <a:lnTo>
                      <a:pt x="431" y="558"/>
                    </a:lnTo>
                    <a:lnTo>
                      <a:pt x="416" y="686"/>
                    </a:lnTo>
                    <a:lnTo>
                      <a:pt x="365" y="796"/>
                    </a:lnTo>
                    <a:lnTo>
                      <a:pt x="251" y="891"/>
                    </a:lnTo>
                    <a:lnTo>
                      <a:pt x="346" y="921"/>
                    </a:lnTo>
                    <a:lnTo>
                      <a:pt x="498" y="859"/>
                    </a:lnTo>
                    <a:lnTo>
                      <a:pt x="703" y="897"/>
                    </a:lnTo>
                    <a:lnTo>
                      <a:pt x="802" y="901"/>
                    </a:lnTo>
                    <a:lnTo>
                      <a:pt x="842" y="961"/>
                    </a:lnTo>
                    <a:lnTo>
                      <a:pt x="880" y="958"/>
                    </a:lnTo>
                    <a:lnTo>
                      <a:pt x="954" y="819"/>
                    </a:lnTo>
                    <a:lnTo>
                      <a:pt x="1011" y="796"/>
                    </a:lnTo>
                    <a:lnTo>
                      <a:pt x="1125" y="851"/>
                    </a:lnTo>
                    <a:lnTo>
                      <a:pt x="1146" y="882"/>
                    </a:lnTo>
                    <a:lnTo>
                      <a:pt x="1182" y="804"/>
                    </a:lnTo>
                    <a:lnTo>
                      <a:pt x="1174" y="739"/>
                    </a:lnTo>
                    <a:lnTo>
                      <a:pt x="1184" y="539"/>
                    </a:lnTo>
                    <a:lnTo>
                      <a:pt x="1273" y="340"/>
                    </a:lnTo>
                    <a:lnTo>
                      <a:pt x="1359" y="262"/>
                    </a:lnTo>
                    <a:lnTo>
                      <a:pt x="1336" y="192"/>
                    </a:lnTo>
                    <a:lnTo>
                      <a:pt x="1292" y="157"/>
                    </a:lnTo>
                    <a:lnTo>
                      <a:pt x="1271" y="256"/>
                    </a:lnTo>
                    <a:lnTo>
                      <a:pt x="1174" y="226"/>
                    </a:lnTo>
                    <a:lnTo>
                      <a:pt x="1117" y="349"/>
                    </a:lnTo>
                    <a:lnTo>
                      <a:pt x="1039" y="309"/>
                    </a:lnTo>
                    <a:lnTo>
                      <a:pt x="919" y="389"/>
                    </a:lnTo>
                    <a:lnTo>
                      <a:pt x="1060" y="505"/>
                    </a:lnTo>
                    <a:lnTo>
                      <a:pt x="1030" y="566"/>
                    </a:lnTo>
                    <a:lnTo>
                      <a:pt x="933" y="560"/>
                    </a:lnTo>
                    <a:lnTo>
                      <a:pt x="798" y="796"/>
                    </a:lnTo>
                    <a:lnTo>
                      <a:pt x="769" y="686"/>
                    </a:lnTo>
                    <a:lnTo>
                      <a:pt x="716" y="562"/>
                    </a:lnTo>
                    <a:lnTo>
                      <a:pt x="596" y="410"/>
                    </a:lnTo>
                    <a:lnTo>
                      <a:pt x="577" y="271"/>
                    </a:lnTo>
                    <a:lnTo>
                      <a:pt x="435" y="201"/>
                    </a:lnTo>
                    <a:lnTo>
                      <a:pt x="596" y="157"/>
                    </a:lnTo>
                    <a:lnTo>
                      <a:pt x="684" y="243"/>
                    </a:lnTo>
                    <a:lnTo>
                      <a:pt x="655" y="76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Freeform 42"/>
              <p:cNvSpPr>
                <a:spLocks noChangeAspect="1"/>
              </p:cNvSpPr>
              <p:nvPr/>
            </p:nvSpPr>
            <p:spPr bwMode="auto">
              <a:xfrm>
                <a:off x="233" y="1900"/>
                <a:ext cx="751" cy="678"/>
              </a:xfrm>
              <a:custGeom>
                <a:avLst/>
                <a:gdLst>
                  <a:gd name="T0" fmla="*/ 3 w 1501"/>
                  <a:gd name="T1" fmla="*/ 0 h 1357"/>
                  <a:gd name="T2" fmla="*/ 3 w 1501"/>
                  <a:gd name="T3" fmla="*/ 0 h 1357"/>
                  <a:gd name="T4" fmla="*/ 3 w 1501"/>
                  <a:gd name="T5" fmla="*/ 0 h 1357"/>
                  <a:gd name="T6" fmla="*/ 3 w 1501"/>
                  <a:gd name="T7" fmla="*/ 0 h 1357"/>
                  <a:gd name="T8" fmla="*/ 3 w 1501"/>
                  <a:gd name="T9" fmla="*/ 0 h 1357"/>
                  <a:gd name="T10" fmla="*/ 3 w 1501"/>
                  <a:gd name="T11" fmla="*/ 0 h 1357"/>
                  <a:gd name="T12" fmla="*/ 3 w 1501"/>
                  <a:gd name="T13" fmla="*/ 0 h 1357"/>
                  <a:gd name="T14" fmla="*/ 3 w 1501"/>
                  <a:gd name="T15" fmla="*/ 0 h 1357"/>
                  <a:gd name="T16" fmla="*/ 3 w 1501"/>
                  <a:gd name="T17" fmla="*/ 0 h 1357"/>
                  <a:gd name="T18" fmla="*/ 3 w 1501"/>
                  <a:gd name="T19" fmla="*/ 0 h 1357"/>
                  <a:gd name="T20" fmla="*/ 3 w 1501"/>
                  <a:gd name="T21" fmla="*/ 0 h 1357"/>
                  <a:gd name="T22" fmla="*/ 3 w 1501"/>
                  <a:gd name="T23" fmla="*/ 0 h 1357"/>
                  <a:gd name="T24" fmla="*/ 3 w 1501"/>
                  <a:gd name="T25" fmla="*/ 0 h 1357"/>
                  <a:gd name="T26" fmla="*/ 3 w 1501"/>
                  <a:gd name="T27" fmla="*/ 0 h 1357"/>
                  <a:gd name="T28" fmla="*/ 3 w 1501"/>
                  <a:gd name="T29" fmla="*/ 0 h 1357"/>
                  <a:gd name="T30" fmla="*/ 2 w 1501"/>
                  <a:gd name="T31" fmla="*/ 0 h 1357"/>
                  <a:gd name="T32" fmla="*/ 2 w 1501"/>
                  <a:gd name="T33" fmla="*/ 0 h 1357"/>
                  <a:gd name="T34" fmla="*/ 2 w 1501"/>
                  <a:gd name="T35" fmla="*/ 0 h 1357"/>
                  <a:gd name="T36" fmla="*/ 2 w 1501"/>
                  <a:gd name="T37" fmla="*/ 0 h 1357"/>
                  <a:gd name="T38" fmla="*/ 2 w 1501"/>
                  <a:gd name="T39" fmla="*/ 1 h 1357"/>
                  <a:gd name="T40" fmla="*/ 1 w 1501"/>
                  <a:gd name="T41" fmla="*/ 1 h 1357"/>
                  <a:gd name="T42" fmla="*/ 1 w 1501"/>
                  <a:gd name="T43" fmla="*/ 1 h 1357"/>
                  <a:gd name="T44" fmla="*/ 1 w 1501"/>
                  <a:gd name="T45" fmla="*/ 1 h 1357"/>
                  <a:gd name="T46" fmla="*/ 1 w 1501"/>
                  <a:gd name="T47" fmla="*/ 1 h 1357"/>
                  <a:gd name="T48" fmla="*/ 1 w 1501"/>
                  <a:gd name="T49" fmla="*/ 0 h 1357"/>
                  <a:gd name="T50" fmla="*/ 1 w 1501"/>
                  <a:gd name="T51" fmla="*/ 1 h 1357"/>
                  <a:gd name="T52" fmla="*/ 1 w 1501"/>
                  <a:gd name="T53" fmla="*/ 1 h 1357"/>
                  <a:gd name="T54" fmla="*/ 0 w 1501"/>
                  <a:gd name="T55" fmla="*/ 1 h 1357"/>
                  <a:gd name="T56" fmla="*/ 1 w 1501"/>
                  <a:gd name="T57" fmla="*/ 1 h 1357"/>
                  <a:gd name="T58" fmla="*/ 1 w 1501"/>
                  <a:gd name="T59" fmla="*/ 1 h 1357"/>
                  <a:gd name="T60" fmla="*/ 1 w 1501"/>
                  <a:gd name="T61" fmla="*/ 1 h 1357"/>
                  <a:gd name="T62" fmla="*/ 1 w 1501"/>
                  <a:gd name="T63" fmla="*/ 1 h 1357"/>
                  <a:gd name="T64" fmla="*/ 1 w 1501"/>
                  <a:gd name="T65" fmla="*/ 1 h 1357"/>
                  <a:gd name="T66" fmla="*/ 2 w 1501"/>
                  <a:gd name="T67" fmla="*/ 2 h 1357"/>
                  <a:gd name="T68" fmla="*/ 2 w 1501"/>
                  <a:gd name="T69" fmla="*/ 2 h 1357"/>
                  <a:gd name="T70" fmla="*/ 2 w 1501"/>
                  <a:gd name="T71" fmla="*/ 2 h 1357"/>
                  <a:gd name="T72" fmla="*/ 2 w 1501"/>
                  <a:gd name="T73" fmla="*/ 1 h 1357"/>
                  <a:gd name="T74" fmla="*/ 3 w 1501"/>
                  <a:gd name="T75" fmla="*/ 1 h 1357"/>
                  <a:gd name="T76" fmla="*/ 3 w 1501"/>
                  <a:gd name="T77" fmla="*/ 1 h 1357"/>
                  <a:gd name="T78" fmla="*/ 3 w 1501"/>
                  <a:gd name="T79" fmla="*/ 1 h 1357"/>
                  <a:gd name="T80" fmla="*/ 3 w 1501"/>
                  <a:gd name="T81" fmla="*/ 0 h 1357"/>
                  <a:gd name="T82" fmla="*/ 3 w 1501"/>
                  <a:gd name="T83" fmla="*/ 0 h 1357"/>
                  <a:gd name="T84" fmla="*/ 3 w 1501"/>
                  <a:gd name="T85" fmla="*/ 0 h 1357"/>
                  <a:gd name="T86" fmla="*/ 3 w 1501"/>
                  <a:gd name="T87" fmla="*/ 0 h 1357"/>
                  <a:gd name="T88" fmla="*/ 3 w 1501"/>
                  <a:gd name="T89" fmla="*/ 0 h 1357"/>
                  <a:gd name="T90" fmla="*/ 3 w 1501"/>
                  <a:gd name="T91" fmla="*/ 0 h 135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501"/>
                  <a:gd name="T139" fmla="*/ 0 h 1357"/>
                  <a:gd name="T140" fmla="*/ 1501 w 1501"/>
                  <a:gd name="T141" fmla="*/ 1357 h 135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501" h="1357">
                    <a:moveTo>
                      <a:pt x="1458" y="40"/>
                    </a:moveTo>
                    <a:lnTo>
                      <a:pt x="1420" y="0"/>
                    </a:lnTo>
                    <a:lnTo>
                      <a:pt x="1372" y="15"/>
                    </a:lnTo>
                    <a:lnTo>
                      <a:pt x="1330" y="69"/>
                    </a:lnTo>
                    <a:lnTo>
                      <a:pt x="1306" y="211"/>
                    </a:lnTo>
                    <a:lnTo>
                      <a:pt x="1290" y="261"/>
                    </a:lnTo>
                    <a:lnTo>
                      <a:pt x="1268" y="350"/>
                    </a:lnTo>
                    <a:lnTo>
                      <a:pt x="1239" y="257"/>
                    </a:lnTo>
                    <a:lnTo>
                      <a:pt x="1211" y="316"/>
                    </a:lnTo>
                    <a:lnTo>
                      <a:pt x="1167" y="283"/>
                    </a:lnTo>
                    <a:lnTo>
                      <a:pt x="1163" y="369"/>
                    </a:lnTo>
                    <a:lnTo>
                      <a:pt x="1201" y="411"/>
                    </a:lnTo>
                    <a:lnTo>
                      <a:pt x="1249" y="458"/>
                    </a:lnTo>
                    <a:lnTo>
                      <a:pt x="1203" y="496"/>
                    </a:lnTo>
                    <a:lnTo>
                      <a:pt x="1043" y="458"/>
                    </a:lnTo>
                    <a:lnTo>
                      <a:pt x="772" y="373"/>
                    </a:lnTo>
                    <a:lnTo>
                      <a:pt x="677" y="183"/>
                    </a:lnTo>
                    <a:lnTo>
                      <a:pt x="625" y="243"/>
                    </a:lnTo>
                    <a:lnTo>
                      <a:pt x="663" y="401"/>
                    </a:lnTo>
                    <a:lnTo>
                      <a:pt x="587" y="521"/>
                    </a:lnTo>
                    <a:lnTo>
                      <a:pt x="477" y="559"/>
                    </a:lnTo>
                    <a:lnTo>
                      <a:pt x="458" y="663"/>
                    </a:lnTo>
                    <a:lnTo>
                      <a:pt x="414" y="679"/>
                    </a:lnTo>
                    <a:lnTo>
                      <a:pt x="272" y="555"/>
                    </a:lnTo>
                    <a:lnTo>
                      <a:pt x="167" y="492"/>
                    </a:lnTo>
                    <a:lnTo>
                      <a:pt x="47" y="517"/>
                    </a:lnTo>
                    <a:lnTo>
                      <a:pt x="28" y="612"/>
                    </a:lnTo>
                    <a:lnTo>
                      <a:pt x="0" y="728"/>
                    </a:lnTo>
                    <a:lnTo>
                      <a:pt x="63" y="827"/>
                    </a:lnTo>
                    <a:lnTo>
                      <a:pt x="110" y="625"/>
                    </a:lnTo>
                    <a:lnTo>
                      <a:pt x="148" y="559"/>
                    </a:lnTo>
                    <a:lnTo>
                      <a:pt x="220" y="593"/>
                    </a:lnTo>
                    <a:lnTo>
                      <a:pt x="353" y="846"/>
                    </a:lnTo>
                    <a:lnTo>
                      <a:pt x="591" y="1146"/>
                    </a:lnTo>
                    <a:lnTo>
                      <a:pt x="810" y="1357"/>
                    </a:lnTo>
                    <a:lnTo>
                      <a:pt x="834" y="1156"/>
                    </a:lnTo>
                    <a:lnTo>
                      <a:pt x="920" y="888"/>
                    </a:lnTo>
                    <a:lnTo>
                      <a:pt x="1049" y="740"/>
                    </a:lnTo>
                    <a:lnTo>
                      <a:pt x="1154" y="760"/>
                    </a:lnTo>
                    <a:lnTo>
                      <a:pt x="1353" y="521"/>
                    </a:lnTo>
                    <a:lnTo>
                      <a:pt x="1401" y="477"/>
                    </a:lnTo>
                    <a:lnTo>
                      <a:pt x="1501" y="388"/>
                    </a:lnTo>
                    <a:lnTo>
                      <a:pt x="1425" y="278"/>
                    </a:lnTo>
                    <a:lnTo>
                      <a:pt x="1429" y="107"/>
                    </a:lnTo>
                    <a:lnTo>
                      <a:pt x="1458" y="40"/>
                    </a:lnTo>
                    <a:close/>
                  </a:path>
                </a:pathLst>
              </a:custGeom>
              <a:solidFill>
                <a:srgbClr val="CE915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1" name="Freeform 43"/>
              <p:cNvSpPr>
                <a:spLocks noChangeAspect="1"/>
              </p:cNvSpPr>
              <p:nvPr/>
            </p:nvSpPr>
            <p:spPr bwMode="auto">
              <a:xfrm>
                <a:off x="1115" y="1509"/>
                <a:ext cx="407" cy="396"/>
              </a:xfrm>
              <a:custGeom>
                <a:avLst/>
                <a:gdLst>
                  <a:gd name="T0" fmla="*/ 0 w 813"/>
                  <a:gd name="T1" fmla="*/ 2 h 792"/>
                  <a:gd name="T2" fmla="*/ 1 w 813"/>
                  <a:gd name="T3" fmla="*/ 2 h 792"/>
                  <a:gd name="T4" fmla="*/ 1 w 813"/>
                  <a:gd name="T5" fmla="*/ 2 h 792"/>
                  <a:gd name="T6" fmla="*/ 1 w 813"/>
                  <a:gd name="T7" fmla="*/ 1 h 792"/>
                  <a:gd name="T8" fmla="*/ 1 w 813"/>
                  <a:gd name="T9" fmla="*/ 2 h 792"/>
                  <a:gd name="T10" fmla="*/ 1 w 813"/>
                  <a:gd name="T11" fmla="*/ 1 h 792"/>
                  <a:gd name="T12" fmla="*/ 1 w 813"/>
                  <a:gd name="T13" fmla="*/ 1 h 792"/>
                  <a:gd name="T14" fmla="*/ 1 w 813"/>
                  <a:gd name="T15" fmla="*/ 1 h 792"/>
                  <a:gd name="T16" fmla="*/ 1 w 813"/>
                  <a:gd name="T17" fmla="*/ 1 h 792"/>
                  <a:gd name="T18" fmla="*/ 2 w 813"/>
                  <a:gd name="T19" fmla="*/ 0 h 792"/>
                  <a:gd name="T20" fmla="*/ 2 w 813"/>
                  <a:gd name="T21" fmla="*/ 0 h 792"/>
                  <a:gd name="T22" fmla="*/ 2 w 813"/>
                  <a:gd name="T23" fmla="*/ 1 h 792"/>
                  <a:gd name="T24" fmla="*/ 2 w 813"/>
                  <a:gd name="T25" fmla="*/ 1 h 792"/>
                  <a:gd name="T26" fmla="*/ 2 w 813"/>
                  <a:gd name="T27" fmla="*/ 1 h 792"/>
                  <a:gd name="T28" fmla="*/ 2 w 813"/>
                  <a:gd name="T29" fmla="*/ 1 h 792"/>
                  <a:gd name="T30" fmla="*/ 2 w 813"/>
                  <a:gd name="T31" fmla="*/ 2 h 792"/>
                  <a:gd name="T32" fmla="*/ 2 w 813"/>
                  <a:gd name="T33" fmla="*/ 2 h 792"/>
                  <a:gd name="T34" fmla="*/ 1 w 813"/>
                  <a:gd name="T35" fmla="*/ 2 h 792"/>
                  <a:gd name="T36" fmla="*/ 1 w 813"/>
                  <a:gd name="T37" fmla="*/ 2 h 792"/>
                  <a:gd name="T38" fmla="*/ 1 w 813"/>
                  <a:gd name="T39" fmla="*/ 2 h 792"/>
                  <a:gd name="T40" fmla="*/ 2 w 813"/>
                  <a:gd name="T41" fmla="*/ 2 h 792"/>
                  <a:gd name="T42" fmla="*/ 2 w 813"/>
                  <a:gd name="T43" fmla="*/ 1 h 792"/>
                  <a:gd name="T44" fmla="*/ 2 w 813"/>
                  <a:gd name="T45" fmla="*/ 1 h 792"/>
                  <a:gd name="T46" fmla="*/ 2 w 813"/>
                  <a:gd name="T47" fmla="*/ 1 h 792"/>
                  <a:gd name="T48" fmla="*/ 2 w 813"/>
                  <a:gd name="T49" fmla="*/ 1 h 792"/>
                  <a:gd name="T50" fmla="*/ 2 w 813"/>
                  <a:gd name="T51" fmla="*/ 1 h 792"/>
                  <a:gd name="T52" fmla="*/ 1 w 813"/>
                  <a:gd name="T53" fmla="*/ 1 h 792"/>
                  <a:gd name="T54" fmla="*/ 1 w 813"/>
                  <a:gd name="T55" fmla="*/ 1 h 792"/>
                  <a:gd name="T56" fmla="*/ 1 w 813"/>
                  <a:gd name="T57" fmla="*/ 1 h 792"/>
                  <a:gd name="T58" fmla="*/ 1 w 813"/>
                  <a:gd name="T59" fmla="*/ 2 h 792"/>
                  <a:gd name="T60" fmla="*/ 1 w 813"/>
                  <a:gd name="T61" fmla="*/ 2 h 792"/>
                  <a:gd name="T62" fmla="*/ 1 w 813"/>
                  <a:gd name="T63" fmla="*/ 2 h 792"/>
                  <a:gd name="T64" fmla="*/ 1 w 813"/>
                  <a:gd name="T65" fmla="*/ 2 h 792"/>
                  <a:gd name="T66" fmla="*/ 1 w 813"/>
                  <a:gd name="T67" fmla="*/ 2 h 792"/>
                  <a:gd name="T68" fmla="*/ 1 w 813"/>
                  <a:gd name="T69" fmla="*/ 2 h 792"/>
                  <a:gd name="T70" fmla="*/ 0 w 813"/>
                  <a:gd name="T71" fmla="*/ 2 h 792"/>
                  <a:gd name="T72" fmla="*/ 0 w 813"/>
                  <a:gd name="T73" fmla="*/ 2 h 7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3"/>
                  <a:gd name="T112" fmla="*/ 0 h 792"/>
                  <a:gd name="T113" fmla="*/ 813 w 813"/>
                  <a:gd name="T114" fmla="*/ 792 h 7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3" h="792">
                    <a:moveTo>
                      <a:pt x="0" y="739"/>
                    </a:moveTo>
                    <a:lnTo>
                      <a:pt x="123" y="625"/>
                    </a:lnTo>
                    <a:lnTo>
                      <a:pt x="85" y="553"/>
                    </a:lnTo>
                    <a:lnTo>
                      <a:pt x="95" y="481"/>
                    </a:lnTo>
                    <a:lnTo>
                      <a:pt x="165" y="578"/>
                    </a:lnTo>
                    <a:lnTo>
                      <a:pt x="161" y="477"/>
                    </a:lnTo>
                    <a:lnTo>
                      <a:pt x="222" y="306"/>
                    </a:lnTo>
                    <a:lnTo>
                      <a:pt x="298" y="180"/>
                    </a:lnTo>
                    <a:lnTo>
                      <a:pt x="442" y="53"/>
                    </a:lnTo>
                    <a:lnTo>
                      <a:pt x="576" y="0"/>
                    </a:lnTo>
                    <a:lnTo>
                      <a:pt x="699" y="0"/>
                    </a:lnTo>
                    <a:lnTo>
                      <a:pt x="781" y="38"/>
                    </a:lnTo>
                    <a:lnTo>
                      <a:pt x="813" y="123"/>
                    </a:lnTo>
                    <a:lnTo>
                      <a:pt x="813" y="296"/>
                    </a:lnTo>
                    <a:lnTo>
                      <a:pt x="737" y="467"/>
                    </a:lnTo>
                    <a:lnTo>
                      <a:pt x="642" y="562"/>
                    </a:lnTo>
                    <a:lnTo>
                      <a:pt x="526" y="677"/>
                    </a:lnTo>
                    <a:lnTo>
                      <a:pt x="384" y="677"/>
                    </a:lnTo>
                    <a:lnTo>
                      <a:pt x="270" y="686"/>
                    </a:lnTo>
                    <a:lnTo>
                      <a:pt x="376" y="635"/>
                    </a:lnTo>
                    <a:lnTo>
                      <a:pt x="528" y="549"/>
                    </a:lnTo>
                    <a:lnTo>
                      <a:pt x="661" y="443"/>
                    </a:lnTo>
                    <a:lnTo>
                      <a:pt x="731" y="306"/>
                    </a:lnTo>
                    <a:lnTo>
                      <a:pt x="752" y="205"/>
                    </a:lnTo>
                    <a:lnTo>
                      <a:pt x="743" y="114"/>
                    </a:lnTo>
                    <a:lnTo>
                      <a:pt x="604" y="57"/>
                    </a:lnTo>
                    <a:lnTo>
                      <a:pt x="503" y="129"/>
                    </a:lnTo>
                    <a:lnTo>
                      <a:pt x="327" y="237"/>
                    </a:lnTo>
                    <a:lnTo>
                      <a:pt x="270" y="401"/>
                    </a:lnTo>
                    <a:lnTo>
                      <a:pt x="237" y="530"/>
                    </a:lnTo>
                    <a:lnTo>
                      <a:pt x="222" y="616"/>
                    </a:lnTo>
                    <a:lnTo>
                      <a:pt x="155" y="648"/>
                    </a:lnTo>
                    <a:lnTo>
                      <a:pt x="161" y="705"/>
                    </a:lnTo>
                    <a:lnTo>
                      <a:pt x="89" y="792"/>
                    </a:lnTo>
                    <a:lnTo>
                      <a:pt x="28" y="781"/>
                    </a:lnTo>
                    <a:lnTo>
                      <a:pt x="0" y="73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Freeform 44"/>
              <p:cNvSpPr>
                <a:spLocks noChangeAspect="1"/>
              </p:cNvSpPr>
              <p:nvPr/>
            </p:nvSpPr>
            <p:spPr bwMode="auto">
              <a:xfrm>
                <a:off x="1274" y="1547"/>
                <a:ext cx="181" cy="237"/>
              </a:xfrm>
              <a:custGeom>
                <a:avLst/>
                <a:gdLst>
                  <a:gd name="T0" fmla="*/ 0 w 363"/>
                  <a:gd name="T1" fmla="*/ 1 h 473"/>
                  <a:gd name="T2" fmla="*/ 0 w 363"/>
                  <a:gd name="T3" fmla="*/ 1 h 473"/>
                  <a:gd name="T4" fmla="*/ 0 w 363"/>
                  <a:gd name="T5" fmla="*/ 1 h 473"/>
                  <a:gd name="T6" fmla="*/ 0 w 363"/>
                  <a:gd name="T7" fmla="*/ 1 h 473"/>
                  <a:gd name="T8" fmla="*/ 0 w 363"/>
                  <a:gd name="T9" fmla="*/ 1 h 473"/>
                  <a:gd name="T10" fmla="*/ 0 w 363"/>
                  <a:gd name="T11" fmla="*/ 1 h 473"/>
                  <a:gd name="T12" fmla="*/ 0 w 363"/>
                  <a:gd name="T13" fmla="*/ 1 h 473"/>
                  <a:gd name="T14" fmla="*/ 0 w 363"/>
                  <a:gd name="T15" fmla="*/ 1 h 473"/>
                  <a:gd name="T16" fmla="*/ 0 w 363"/>
                  <a:gd name="T17" fmla="*/ 1 h 473"/>
                  <a:gd name="T18" fmla="*/ 0 w 363"/>
                  <a:gd name="T19" fmla="*/ 1 h 473"/>
                  <a:gd name="T20" fmla="*/ 0 w 363"/>
                  <a:gd name="T21" fmla="*/ 0 h 473"/>
                  <a:gd name="T22" fmla="*/ 0 w 363"/>
                  <a:gd name="T23" fmla="*/ 1 h 473"/>
                  <a:gd name="T24" fmla="*/ 0 w 363"/>
                  <a:gd name="T25" fmla="*/ 1 h 473"/>
                  <a:gd name="T26" fmla="*/ 0 w 363"/>
                  <a:gd name="T27" fmla="*/ 1 h 4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63"/>
                  <a:gd name="T43" fmla="*/ 0 h 473"/>
                  <a:gd name="T44" fmla="*/ 363 w 363"/>
                  <a:gd name="T45" fmla="*/ 473 h 4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63" h="473">
                    <a:moveTo>
                      <a:pt x="186" y="53"/>
                    </a:moveTo>
                    <a:lnTo>
                      <a:pt x="215" y="104"/>
                    </a:lnTo>
                    <a:lnTo>
                      <a:pt x="205" y="196"/>
                    </a:lnTo>
                    <a:lnTo>
                      <a:pt x="154" y="287"/>
                    </a:lnTo>
                    <a:lnTo>
                      <a:pt x="0" y="458"/>
                    </a:lnTo>
                    <a:lnTo>
                      <a:pt x="95" y="473"/>
                    </a:lnTo>
                    <a:lnTo>
                      <a:pt x="262" y="329"/>
                    </a:lnTo>
                    <a:lnTo>
                      <a:pt x="338" y="201"/>
                    </a:lnTo>
                    <a:lnTo>
                      <a:pt x="363" y="95"/>
                    </a:lnTo>
                    <a:lnTo>
                      <a:pt x="344" y="44"/>
                    </a:lnTo>
                    <a:lnTo>
                      <a:pt x="297" y="0"/>
                    </a:lnTo>
                    <a:lnTo>
                      <a:pt x="230" y="9"/>
                    </a:lnTo>
                    <a:lnTo>
                      <a:pt x="186" y="53"/>
                    </a:lnTo>
                    <a:close/>
                  </a:path>
                </a:pathLst>
              </a:custGeom>
              <a:solidFill>
                <a:srgbClr val="CCF7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Freeform 45"/>
              <p:cNvSpPr>
                <a:spLocks noChangeAspect="1"/>
              </p:cNvSpPr>
              <p:nvPr/>
            </p:nvSpPr>
            <p:spPr bwMode="auto">
              <a:xfrm>
                <a:off x="426" y="2708"/>
                <a:ext cx="188" cy="132"/>
              </a:xfrm>
              <a:custGeom>
                <a:avLst/>
                <a:gdLst>
                  <a:gd name="T0" fmla="*/ 0 w 376"/>
                  <a:gd name="T1" fmla="*/ 1 h 262"/>
                  <a:gd name="T2" fmla="*/ 1 w 376"/>
                  <a:gd name="T3" fmla="*/ 1 h 262"/>
                  <a:gd name="T4" fmla="*/ 1 w 376"/>
                  <a:gd name="T5" fmla="*/ 1 h 262"/>
                  <a:gd name="T6" fmla="*/ 1 w 376"/>
                  <a:gd name="T7" fmla="*/ 1 h 262"/>
                  <a:gd name="T8" fmla="*/ 1 w 376"/>
                  <a:gd name="T9" fmla="*/ 1 h 262"/>
                  <a:gd name="T10" fmla="*/ 1 w 376"/>
                  <a:gd name="T11" fmla="*/ 1 h 262"/>
                  <a:gd name="T12" fmla="*/ 1 w 376"/>
                  <a:gd name="T13" fmla="*/ 1 h 262"/>
                  <a:gd name="T14" fmla="*/ 1 w 376"/>
                  <a:gd name="T15" fmla="*/ 0 h 262"/>
                  <a:gd name="T16" fmla="*/ 0 w 376"/>
                  <a:gd name="T17" fmla="*/ 1 h 262"/>
                  <a:gd name="T18" fmla="*/ 0 w 376"/>
                  <a:gd name="T19" fmla="*/ 1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62"/>
                  <a:gd name="T32" fmla="*/ 376 w 376"/>
                  <a:gd name="T33" fmla="*/ 262 h 2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62">
                    <a:moveTo>
                      <a:pt x="0" y="24"/>
                    </a:moveTo>
                    <a:lnTo>
                      <a:pt x="53" y="142"/>
                    </a:lnTo>
                    <a:lnTo>
                      <a:pt x="144" y="176"/>
                    </a:lnTo>
                    <a:lnTo>
                      <a:pt x="182" y="262"/>
                    </a:lnTo>
                    <a:lnTo>
                      <a:pt x="281" y="249"/>
                    </a:lnTo>
                    <a:lnTo>
                      <a:pt x="376" y="180"/>
                    </a:lnTo>
                    <a:lnTo>
                      <a:pt x="291" y="100"/>
                    </a:lnTo>
                    <a:lnTo>
                      <a:pt x="277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755B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Freeform 46"/>
              <p:cNvSpPr>
                <a:spLocks noChangeAspect="1"/>
              </p:cNvSpPr>
              <p:nvPr/>
            </p:nvSpPr>
            <p:spPr bwMode="auto">
              <a:xfrm>
                <a:off x="181" y="2782"/>
                <a:ext cx="483" cy="206"/>
              </a:xfrm>
              <a:custGeom>
                <a:avLst/>
                <a:gdLst>
                  <a:gd name="T0" fmla="*/ 0 w 968"/>
                  <a:gd name="T1" fmla="*/ 1 h 411"/>
                  <a:gd name="T2" fmla="*/ 0 w 968"/>
                  <a:gd name="T3" fmla="*/ 1 h 411"/>
                  <a:gd name="T4" fmla="*/ 0 w 968"/>
                  <a:gd name="T5" fmla="*/ 1 h 411"/>
                  <a:gd name="T6" fmla="*/ 0 w 968"/>
                  <a:gd name="T7" fmla="*/ 1 h 411"/>
                  <a:gd name="T8" fmla="*/ 0 w 968"/>
                  <a:gd name="T9" fmla="*/ 1 h 411"/>
                  <a:gd name="T10" fmla="*/ 0 w 968"/>
                  <a:gd name="T11" fmla="*/ 1 h 411"/>
                  <a:gd name="T12" fmla="*/ 0 w 968"/>
                  <a:gd name="T13" fmla="*/ 1 h 411"/>
                  <a:gd name="T14" fmla="*/ 0 w 968"/>
                  <a:gd name="T15" fmla="*/ 1 h 411"/>
                  <a:gd name="T16" fmla="*/ 0 w 968"/>
                  <a:gd name="T17" fmla="*/ 1 h 411"/>
                  <a:gd name="T18" fmla="*/ 0 w 968"/>
                  <a:gd name="T19" fmla="*/ 1 h 411"/>
                  <a:gd name="T20" fmla="*/ 0 w 968"/>
                  <a:gd name="T21" fmla="*/ 1 h 411"/>
                  <a:gd name="T22" fmla="*/ 0 w 968"/>
                  <a:gd name="T23" fmla="*/ 1 h 411"/>
                  <a:gd name="T24" fmla="*/ 1 w 968"/>
                  <a:gd name="T25" fmla="*/ 0 h 411"/>
                  <a:gd name="T26" fmla="*/ 1 w 968"/>
                  <a:gd name="T27" fmla="*/ 1 h 411"/>
                  <a:gd name="T28" fmla="*/ 1 w 968"/>
                  <a:gd name="T29" fmla="*/ 1 h 411"/>
                  <a:gd name="T30" fmla="*/ 1 w 968"/>
                  <a:gd name="T31" fmla="*/ 1 h 411"/>
                  <a:gd name="T32" fmla="*/ 1 w 968"/>
                  <a:gd name="T33" fmla="*/ 1 h 411"/>
                  <a:gd name="T34" fmla="*/ 1 w 968"/>
                  <a:gd name="T35" fmla="*/ 1 h 411"/>
                  <a:gd name="T36" fmla="*/ 1 w 968"/>
                  <a:gd name="T37" fmla="*/ 1 h 411"/>
                  <a:gd name="T38" fmla="*/ 1 w 968"/>
                  <a:gd name="T39" fmla="*/ 1 h 411"/>
                  <a:gd name="T40" fmla="*/ 1 w 968"/>
                  <a:gd name="T41" fmla="*/ 1 h 411"/>
                  <a:gd name="T42" fmla="*/ 1 w 968"/>
                  <a:gd name="T43" fmla="*/ 1 h 411"/>
                  <a:gd name="T44" fmla="*/ 1 w 968"/>
                  <a:gd name="T45" fmla="*/ 1 h 411"/>
                  <a:gd name="T46" fmla="*/ 1 w 968"/>
                  <a:gd name="T47" fmla="*/ 1 h 411"/>
                  <a:gd name="T48" fmla="*/ 1 w 968"/>
                  <a:gd name="T49" fmla="*/ 1 h 411"/>
                  <a:gd name="T50" fmla="*/ 1 w 968"/>
                  <a:gd name="T51" fmla="*/ 1 h 411"/>
                  <a:gd name="T52" fmla="*/ 0 w 968"/>
                  <a:gd name="T53" fmla="*/ 1 h 411"/>
                  <a:gd name="T54" fmla="*/ 0 w 968"/>
                  <a:gd name="T55" fmla="*/ 1 h 411"/>
                  <a:gd name="T56" fmla="*/ 0 w 968"/>
                  <a:gd name="T57" fmla="*/ 1 h 411"/>
                  <a:gd name="T58" fmla="*/ 0 w 968"/>
                  <a:gd name="T59" fmla="*/ 1 h 411"/>
                  <a:gd name="T60" fmla="*/ 0 w 968"/>
                  <a:gd name="T61" fmla="*/ 1 h 41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68"/>
                  <a:gd name="T94" fmla="*/ 0 h 411"/>
                  <a:gd name="T95" fmla="*/ 968 w 968"/>
                  <a:gd name="T96" fmla="*/ 411 h 41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68" h="411">
                    <a:moveTo>
                      <a:pt x="0" y="376"/>
                    </a:moveTo>
                    <a:lnTo>
                      <a:pt x="38" y="314"/>
                    </a:lnTo>
                    <a:lnTo>
                      <a:pt x="95" y="281"/>
                    </a:lnTo>
                    <a:lnTo>
                      <a:pt x="187" y="266"/>
                    </a:lnTo>
                    <a:lnTo>
                      <a:pt x="263" y="257"/>
                    </a:lnTo>
                    <a:lnTo>
                      <a:pt x="325" y="304"/>
                    </a:lnTo>
                    <a:lnTo>
                      <a:pt x="386" y="348"/>
                    </a:lnTo>
                    <a:lnTo>
                      <a:pt x="392" y="272"/>
                    </a:lnTo>
                    <a:lnTo>
                      <a:pt x="282" y="196"/>
                    </a:lnTo>
                    <a:lnTo>
                      <a:pt x="420" y="177"/>
                    </a:lnTo>
                    <a:lnTo>
                      <a:pt x="487" y="124"/>
                    </a:lnTo>
                    <a:lnTo>
                      <a:pt x="472" y="57"/>
                    </a:lnTo>
                    <a:lnTo>
                      <a:pt x="525" y="0"/>
                    </a:lnTo>
                    <a:lnTo>
                      <a:pt x="620" y="47"/>
                    </a:lnTo>
                    <a:lnTo>
                      <a:pt x="673" y="114"/>
                    </a:lnTo>
                    <a:lnTo>
                      <a:pt x="744" y="101"/>
                    </a:lnTo>
                    <a:lnTo>
                      <a:pt x="816" y="38"/>
                    </a:lnTo>
                    <a:lnTo>
                      <a:pt x="848" y="23"/>
                    </a:lnTo>
                    <a:lnTo>
                      <a:pt x="915" y="95"/>
                    </a:lnTo>
                    <a:lnTo>
                      <a:pt x="930" y="190"/>
                    </a:lnTo>
                    <a:lnTo>
                      <a:pt x="935" y="222"/>
                    </a:lnTo>
                    <a:lnTo>
                      <a:pt x="949" y="257"/>
                    </a:lnTo>
                    <a:lnTo>
                      <a:pt x="968" y="321"/>
                    </a:lnTo>
                    <a:lnTo>
                      <a:pt x="749" y="357"/>
                    </a:lnTo>
                    <a:lnTo>
                      <a:pt x="673" y="319"/>
                    </a:lnTo>
                    <a:lnTo>
                      <a:pt x="544" y="411"/>
                    </a:lnTo>
                    <a:lnTo>
                      <a:pt x="363" y="411"/>
                    </a:lnTo>
                    <a:lnTo>
                      <a:pt x="73" y="411"/>
                    </a:lnTo>
                    <a:lnTo>
                      <a:pt x="19" y="405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A5644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Freeform 47"/>
              <p:cNvSpPr>
                <a:spLocks noChangeAspect="1"/>
              </p:cNvSpPr>
              <p:nvPr/>
            </p:nvSpPr>
            <p:spPr bwMode="auto">
              <a:xfrm>
                <a:off x="331" y="2203"/>
                <a:ext cx="291" cy="548"/>
              </a:xfrm>
              <a:custGeom>
                <a:avLst/>
                <a:gdLst>
                  <a:gd name="T0" fmla="*/ 0 w 581"/>
                  <a:gd name="T1" fmla="*/ 0 h 1097"/>
                  <a:gd name="T2" fmla="*/ 0 w 581"/>
                  <a:gd name="T3" fmla="*/ 0 h 1097"/>
                  <a:gd name="T4" fmla="*/ 1 w 581"/>
                  <a:gd name="T5" fmla="*/ 0 h 1097"/>
                  <a:gd name="T6" fmla="*/ 1 w 581"/>
                  <a:gd name="T7" fmla="*/ 1 h 1097"/>
                  <a:gd name="T8" fmla="*/ 1 w 581"/>
                  <a:gd name="T9" fmla="*/ 1 h 1097"/>
                  <a:gd name="T10" fmla="*/ 1 w 581"/>
                  <a:gd name="T11" fmla="*/ 1 h 1097"/>
                  <a:gd name="T12" fmla="*/ 1 w 581"/>
                  <a:gd name="T13" fmla="*/ 1 h 1097"/>
                  <a:gd name="T14" fmla="*/ 1 w 581"/>
                  <a:gd name="T15" fmla="*/ 1 h 1097"/>
                  <a:gd name="T16" fmla="*/ 1 w 581"/>
                  <a:gd name="T17" fmla="*/ 1 h 1097"/>
                  <a:gd name="T18" fmla="*/ 1 w 581"/>
                  <a:gd name="T19" fmla="*/ 1 h 1097"/>
                  <a:gd name="T20" fmla="*/ 1 w 581"/>
                  <a:gd name="T21" fmla="*/ 1 h 1097"/>
                  <a:gd name="T22" fmla="*/ 1 w 581"/>
                  <a:gd name="T23" fmla="*/ 1 h 1097"/>
                  <a:gd name="T24" fmla="*/ 1 w 581"/>
                  <a:gd name="T25" fmla="*/ 1 h 1097"/>
                  <a:gd name="T26" fmla="*/ 1 w 581"/>
                  <a:gd name="T27" fmla="*/ 2 h 1097"/>
                  <a:gd name="T28" fmla="*/ 1 w 581"/>
                  <a:gd name="T29" fmla="*/ 2 h 1097"/>
                  <a:gd name="T30" fmla="*/ 1 w 581"/>
                  <a:gd name="T31" fmla="*/ 2 h 1097"/>
                  <a:gd name="T32" fmla="*/ 1 w 581"/>
                  <a:gd name="T33" fmla="*/ 2 h 1097"/>
                  <a:gd name="T34" fmla="*/ 1 w 581"/>
                  <a:gd name="T35" fmla="*/ 2 h 1097"/>
                  <a:gd name="T36" fmla="*/ 2 w 581"/>
                  <a:gd name="T37" fmla="*/ 2 h 1097"/>
                  <a:gd name="T38" fmla="*/ 2 w 581"/>
                  <a:gd name="T39" fmla="*/ 1 h 1097"/>
                  <a:gd name="T40" fmla="*/ 1 w 581"/>
                  <a:gd name="T41" fmla="*/ 1 h 1097"/>
                  <a:gd name="T42" fmla="*/ 2 w 581"/>
                  <a:gd name="T43" fmla="*/ 1 h 1097"/>
                  <a:gd name="T44" fmla="*/ 1 w 581"/>
                  <a:gd name="T45" fmla="*/ 0 h 1097"/>
                  <a:gd name="T46" fmla="*/ 1 w 581"/>
                  <a:gd name="T47" fmla="*/ 0 h 1097"/>
                  <a:gd name="T48" fmla="*/ 0 w 581"/>
                  <a:gd name="T49" fmla="*/ 0 h 1097"/>
                  <a:gd name="T50" fmla="*/ 0 w 581"/>
                  <a:gd name="T51" fmla="*/ 0 h 109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1"/>
                  <a:gd name="T79" fmla="*/ 0 h 1097"/>
                  <a:gd name="T80" fmla="*/ 581 w 581"/>
                  <a:gd name="T81" fmla="*/ 1097 h 109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1" h="1097">
                    <a:moveTo>
                      <a:pt x="0" y="0"/>
                    </a:moveTo>
                    <a:lnTo>
                      <a:pt x="0" y="130"/>
                    </a:lnTo>
                    <a:lnTo>
                      <a:pt x="19" y="278"/>
                    </a:lnTo>
                    <a:lnTo>
                      <a:pt x="123" y="516"/>
                    </a:lnTo>
                    <a:lnTo>
                      <a:pt x="129" y="706"/>
                    </a:lnTo>
                    <a:lnTo>
                      <a:pt x="38" y="525"/>
                    </a:lnTo>
                    <a:lnTo>
                      <a:pt x="72" y="730"/>
                    </a:lnTo>
                    <a:lnTo>
                      <a:pt x="62" y="892"/>
                    </a:lnTo>
                    <a:lnTo>
                      <a:pt x="148" y="882"/>
                    </a:lnTo>
                    <a:lnTo>
                      <a:pt x="294" y="936"/>
                    </a:lnTo>
                    <a:lnTo>
                      <a:pt x="138" y="936"/>
                    </a:lnTo>
                    <a:lnTo>
                      <a:pt x="53" y="945"/>
                    </a:lnTo>
                    <a:lnTo>
                      <a:pt x="9" y="1012"/>
                    </a:lnTo>
                    <a:lnTo>
                      <a:pt x="15" y="1084"/>
                    </a:lnTo>
                    <a:lnTo>
                      <a:pt x="157" y="1055"/>
                    </a:lnTo>
                    <a:lnTo>
                      <a:pt x="372" y="1097"/>
                    </a:lnTo>
                    <a:lnTo>
                      <a:pt x="462" y="1046"/>
                    </a:lnTo>
                    <a:lnTo>
                      <a:pt x="490" y="1084"/>
                    </a:lnTo>
                    <a:lnTo>
                      <a:pt x="581" y="1027"/>
                    </a:lnTo>
                    <a:lnTo>
                      <a:pt x="534" y="949"/>
                    </a:lnTo>
                    <a:lnTo>
                      <a:pt x="477" y="936"/>
                    </a:lnTo>
                    <a:lnTo>
                      <a:pt x="528" y="677"/>
                    </a:lnTo>
                    <a:lnTo>
                      <a:pt x="271" y="468"/>
                    </a:lnTo>
                    <a:lnTo>
                      <a:pt x="62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Freeform 48"/>
              <p:cNvSpPr>
                <a:spLocks noChangeAspect="1"/>
              </p:cNvSpPr>
              <p:nvPr/>
            </p:nvSpPr>
            <p:spPr bwMode="auto">
              <a:xfrm>
                <a:off x="1172" y="1793"/>
                <a:ext cx="188" cy="71"/>
              </a:xfrm>
              <a:custGeom>
                <a:avLst/>
                <a:gdLst>
                  <a:gd name="T0" fmla="*/ 1 w 376"/>
                  <a:gd name="T1" fmla="*/ 0 h 143"/>
                  <a:gd name="T2" fmla="*/ 1 w 376"/>
                  <a:gd name="T3" fmla="*/ 0 h 143"/>
                  <a:gd name="T4" fmla="*/ 1 w 376"/>
                  <a:gd name="T5" fmla="*/ 0 h 143"/>
                  <a:gd name="T6" fmla="*/ 1 w 376"/>
                  <a:gd name="T7" fmla="*/ 0 h 143"/>
                  <a:gd name="T8" fmla="*/ 1 w 376"/>
                  <a:gd name="T9" fmla="*/ 0 h 143"/>
                  <a:gd name="T10" fmla="*/ 1 w 376"/>
                  <a:gd name="T11" fmla="*/ 0 h 143"/>
                  <a:gd name="T12" fmla="*/ 0 w 376"/>
                  <a:gd name="T13" fmla="*/ 0 h 143"/>
                  <a:gd name="T14" fmla="*/ 1 w 376"/>
                  <a:gd name="T15" fmla="*/ 0 h 143"/>
                  <a:gd name="T16" fmla="*/ 1 w 376"/>
                  <a:gd name="T17" fmla="*/ 0 h 143"/>
                  <a:gd name="T18" fmla="*/ 1 w 376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143"/>
                  <a:gd name="T32" fmla="*/ 376 w 376"/>
                  <a:gd name="T33" fmla="*/ 143 h 1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143">
                    <a:moveTo>
                      <a:pt x="89" y="0"/>
                    </a:moveTo>
                    <a:lnTo>
                      <a:pt x="108" y="48"/>
                    </a:lnTo>
                    <a:lnTo>
                      <a:pt x="184" y="86"/>
                    </a:lnTo>
                    <a:lnTo>
                      <a:pt x="376" y="67"/>
                    </a:lnTo>
                    <a:lnTo>
                      <a:pt x="270" y="109"/>
                    </a:lnTo>
                    <a:lnTo>
                      <a:pt x="99" y="128"/>
                    </a:lnTo>
                    <a:lnTo>
                      <a:pt x="0" y="143"/>
                    </a:lnTo>
                    <a:lnTo>
                      <a:pt x="9" y="57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Freeform 49"/>
              <p:cNvSpPr>
                <a:spLocks noChangeAspect="1"/>
              </p:cNvSpPr>
              <p:nvPr/>
            </p:nvSpPr>
            <p:spPr bwMode="auto">
              <a:xfrm>
                <a:off x="203" y="1908"/>
                <a:ext cx="373" cy="451"/>
              </a:xfrm>
              <a:custGeom>
                <a:avLst/>
                <a:gdLst>
                  <a:gd name="T0" fmla="*/ 1 w 747"/>
                  <a:gd name="T1" fmla="*/ 1 h 901"/>
                  <a:gd name="T2" fmla="*/ 1 w 747"/>
                  <a:gd name="T3" fmla="*/ 1 h 901"/>
                  <a:gd name="T4" fmla="*/ 1 w 747"/>
                  <a:gd name="T5" fmla="*/ 1 h 901"/>
                  <a:gd name="T6" fmla="*/ 1 w 747"/>
                  <a:gd name="T7" fmla="*/ 1 h 901"/>
                  <a:gd name="T8" fmla="*/ 1 w 747"/>
                  <a:gd name="T9" fmla="*/ 1 h 901"/>
                  <a:gd name="T10" fmla="*/ 1 w 747"/>
                  <a:gd name="T11" fmla="*/ 1 h 901"/>
                  <a:gd name="T12" fmla="*/ 1 w 747"/>
                  <a:gd name="T13" fmla="*/ 1 h 901"/>
                  <a:gd name="T14" fmla="*/ 0 w 747"/>
                  <a:gd name="T15" fmla="*/ 1 h 901"/>
                  <a:gd name="T16" fmla="*/ 0 w 747"/>
                  <a:gd name="T17" fmla="*/ 1 h 901"/>
                  <a:gd name="T18" fmla="*/ 0 w 747"/>
                  <a:gd name="T19" fmla="*/ 1 h 901"/>
                  <a:gd name="T20" fmla="*/ 0 w 747"/>
                  <a:gd name="T21" fmla="*/ 1 h 901"/>
                  <a:gd name="T22" fmla="*/ 0 w 747"/>
                  <a:gd name="T23" fmla="*/ 1 h 901"/>
                  <a:gd name="T24" fmla="*/ 0 w 747"/>
                  <a:gd name="T25" fmla="*/ 1 h 901"/>
                  <a:gd name="T26" fmla="*/ 0 w 747"/>
                  <a:gd name="T27" fmla="*/ 1 h 901"/>
                  <a:gd name="T28" fmla="*/ 0 w 747"/>
                  <a:gd name="T29" fmla="*/ 1 h 901"/>
                  <a:gd name="T30" fmla="*/ 0 w 747"/>
                  <a:gd name="T31" fmla="*/ 2 h 901"/>
                  <a:gd name="T32" fmla="*/ 0 w 747"/>
                  <a:gd name="T33" fmla="*/ 2 h 901"/>
                  <a:gd name="T34" fmla="*/ 0 w 747"/>
                  <a:gd name="T35" fmla="*/ 2 h 901"/>
                  <a:gd name="T36" fmla="*/ 0 w 747"/>
                  <a:gd name="T37" fmla="*/ 2 h 901"/>
                  <a:gd name="T38" fmla="*/ 0 w 747"/>
                  <a:gd name="T39" fmla="*/ 2 h 901"/>
                  <a:gd name="T40" fmla="*/ 0 w 747"/>
                  <a:gd name="T41" fmla="*/ 2 h 901"/>
                  <a:gd name="T42" fmla="*/ 0 w 747"/>
                  <a:gd name="T43" fmla="*/ 2 h 901"/>
                  <a:gd name="T44" fmla="*/ 0 w 747"/>
                  <a:gd name="T45" fmla="*/ 2 h 901"/>
                  <a:gd name="T46" fmla="*/ 0 w 747"/>
                  <a:gd name="T47" fmla="*/ 2 h 901"/>
                  <a:gd name="T48" fmla="*/ 0 w 747"/>
                  <a:gd name="T49" fmla="*/ 2 h 901"/>
                  <a:gd name="T50" fmla="*/ 0 w 747"/>
                  <a:gd name="T51" fmla="*/ 2 h 901"/>
                  <a:gd name="T52" fmla="*/ 0 w 747"/>
                  <a:gd name="T53" fmla="*/ 2 h 901"/>
                  <a:gd name="T54" fmla="*/ 0 w 747"/>
                  <a:gd name="T55" fmla="*/ 2 h 901"/>
                  <a:gd name="T56" fmla="*/ 0 w 747"/>
                  <a:gd name="T57" fmla="*/ 2 h 901"/>
                  <a:gd name="T58" fmla="*/ 0 w 747"/>
                  <a:gd name="T59" fmla="*/ 2 h 901"/>
                  <a:gd name="T60" fmla="*/ 0 w 747"/>
                  <a:gd name="T61" fmla="*/ 1 h 901"/>
                  <a:gd name="T62" fmla="*/ 0 w 747"/>
                  <a:gd name="T63" fmla="*/ 1 h 901"/>
                  <a:gd name="T64" fmla="*/ 0 w 747"/>
                  <a:gd name="T65" fmla="*/ 1 h 901"/>
                  <a:gd name="T66" fmla="*/ 0 w 747"/>
                  <a:gd name="T67" fmla="*/ 1 h 901"/>
                  <a:gd name="T68" fmla="*/ 0 w 747"/>
                  <a:gd name="T69" fmla="*/ 1 h 901"/>
                  <a:gd name="T70" fmla="*/ 0 w 747"/>
                  <a:gd name="T71" fmla="*/ 1 h 901"/>
                  <a:gd name="T72" fmla="*/ 0 w 747"/>
                  <a:gd name="T73" fmla="*/ 1 h 901"/>
                  <a:gd name="T74" fmla="*/ 0 w 747"/>
                  <a:gd name="T75" fmla="*/ 1 h 901"/>
                  <a:gd name="T76" fmla="*/ 0 w 747"/>
                  <a:gd name="T77" fmla="*/ 1 h 901"/>
                  <a:gd name="T78" fmla="*/ 0 w 747"/>
                  <a:gd name="T79" fmla="*/ 1 h 901"/>
                  <a:gd name="T80" fmla="*/ 0 w 747"/>
                  <a:gd name="T81" fmla="*/ 1 h 901"/>
                  <a:gd name="T82" fmla="*/ 0 w 747"/>
                  <a:gd name="T83" fmla="*/ 1 h 901"/>
                  <a:gd name="T84" fmla="*/ 0 w 747"/>
                  <a:gd name="T85" fmla="*/ 1 h 901"/>
                  <a:gd name="T86" fmla="*/ 0 w 747"/>
                  <a:gd name="T87" fmla="*/ 1 h 901"/>
                  <a:gd name="T88" fmla="*/ 0 w 747"/>
                  <a:gd name="T89" fmla="*/ 1 h 901"/>
                  <a:gd name="T90" fmla="*/ 1 w 747"/>
                  <a:gd name="T91" fmla="*/ 1 h 901"/>
                  <a:gd name="T92" fmla="*/ 1 w 747"/>
                  <a:gd name="T93" fmla="*/ 0 h 901"/>
                  <a:gd name="T94" fmla="*/ 1 w 747"/>
                  <a:gd name="T95" fmla="*/ 1 h 901"/>
                  <a:gd name="T96" fmla="*/ 1 w 747"/>
                  <a:gd name="T97" fmla="*/ 1 h 901"/>
                  <a:gd name="T98" fmla="*/ 1 w 747"/>
                  <a:gd name="T99" fmla="*/ 1 h 90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47"/>
                  <a:gd name="T151" fmla="*/ 0 h 901"/>
                  <a:gd name="T152" fmla="*/ 747 w 747"/>
                  <a:gd name="T153" fmla="*/ 901 h 90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47" h="901">
                    <a:moveTo>
                      <a:pt x="743" y="23"/>
                    </a:moveTo>
                    <a:lnTo>
                      <a:pt x="703" y="48"/>
                    </a:lnTo>
                    <a:lnTo>
                      <a:pt x="669" y="71"/>
                    </a:lnTo>
                    <a:lnTo>
                      <a:pt x="633" y="90"/>
                    </a:lnTo>
                    <a:lnTo>
                      <a:pt x="601" y="109"/>
                    </a:lnTo>
                    <a:lnTo>
                      <a:pt x="566" y="126"/>
                    </a:lnTo>
                    <a:lnTo>
                      <a:pt x="532" y="147"/>
                    </a:lnTo>
                    <a:lnTo>
                      <a:pt x="494" y="167"/>
                    </a:lnTo>
                    <a:lnTo>
                      <a:pt x="456" y="190"/>
                    </a:lnTo>
                    <a:lnTo>
                      <a:pt x="405" y="224"/>
                    </a:lnTo>
                    <a:lnTo>
                      <a:pt x="357" y="263"/>
                    </a:lnTo>
                    <a:lnTo>
                      <a:pt x="318" y="287"/>
                    </a:lnTo>
                    <a:lnTo>
                      <a:pt x="280" y="306"/>
                    </a:lnTo>
                    <a:lnTo>
                      <a:pt x="205" y="339"/>
                    </a:lnTo>
                    <a:lnTo>
                      <a:pt x="74" y="435"/>
                    </a:lnTo>
                    <a:lnTo>
                      <a:pt x="61" y="584"/>
                    </a:lnTo>
                    <a:lnTo>
                      <a:pt x="67" y="671"/>
                    </a:lnTo>
                    <a:lnTo>
                      <a:pt x="89" y="747"/>
                    </a:lnTo>
                    <a:lnTo>
                      <a:pt x="107" y="783"/>
                    </a:lnTo>
                    <a:lnTo>
                      <a:pt x="129" y="816"/>
                    </a:lnTo>
                    <a:lnTo>
                      <a:pt x="158" y="848"/>
                    </a:lnTo>
                    <a:lnTo>
                      <a:pt x="192" y="878"/>
                    </a:lnTo>
                    <a:lnTo>
                      <a:pt x="194" y="899"/>
                    </a:lnTo>
                    <a:lnTo>
                      <a:pt x="175" y="901"/>
                    </a:lnTo>
                    <a:lnTo>
                      <a:pt x="135" y="865"/>
                    </a:lnTo>
                    <a:lnTo>
                      <a:pt x="99" y="831"/>
                    </a:lnTo>
                    <a:lnTo>
                      <a:pt x="70" y="797"/>
                    </a:lnTo>
                    <a:lnTo>
                      <a:pt x="44" y="761"/>
                    </a:lnTo>
                    <a:lnTo>
                      <a:pt x="12" y="679"/>
                    </a:lnTo>
                    <a:lnTo>
                      <a:pt x="0" y="582"/>
                    </a:lnTo>
                    <a:lnTo>
                      <a:pt x="19" y="502"/>
                    </a:lnTo>
                    <a:lnTo>
                      <a:pt x="42" y="422"/>
                    </a:lnTo>
                    <a:lnTo>
                      <a:pt x="70" y="386"/>
                    </a:lnTo>
                    <a:lnTo>
                      <a:pt x="101" y="354"/>
                    </a:lnTo>
                    <a:lnTo>
                      <a:pt x="133" y="327"/>
                    </a:lnTo>
                    <a:lnTo>
                      <a:pt x="167" y="302"/>
                    </a:lnTo>
                    <a:lnTo>
                      <a:pt x="202" y="280"/>
                    </a:lnTo>
                    <a:lnTo>
                      <a:pt x="238" y="257"/>
                    </a:lnTo>
                    <a:lnTo>
                      <a:pt x="276" y="232"/>
                    </a:lnTo>
                    <a:lnTo>
                      <a:pt x="316" y="205"/>
                    </a:lnTo>
                    <a:lnTo>
                      <a:pt x="367" y="166"/>
                    </a:lnTo>
                    <a:lnTo>
                      <a:pt x="392" y="148"/>
                    </a:lnTo>
                    <a:lnTo>
                      <a:pt x="418" y="129"/>
                    </a:lnTo>
                    <a:lnTo>
                      <a:pt x="460" y="109"/>
                    </a:lnTo>
                    <a:lnTo>
                      <a:pt x="498" y="91"/>
                    </a:lnTo>
                    <a:lnTo>
                      <a:pt x="574" y="67"/>
                    </a:lnTo>
                    <a:lnTo>
                      <a:pt x="726" y="0"/>
                    </a:lnTo>
                    <a:lnTo>
                      <a:pt x="747" y="4"/>
                    </a:lnTo>
                    <a:lnTo>
                      <a:pt x="743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Freeform 50"/>
              <p:cNvSpPr>
                <a:spLocks noChangeAspect="1"/>
              </p:cNvSpPr>
              <p:nvPr/>
            </p:nvSpPr>
            <p:spPr bwMode="auto">
              <a:xfrm>
                <a:off x="259" y="2199"/>
                <a:ext cx="84" cy="543"/>
              </a:xfrm>
              <a:custGeom>
                <a:avLst/>
                <a:gdLst>
                  <a:gd name="T0" fmla="*/ 0 w 169"/>
                  <a:gd name="T1" fmla="*/ 1 h 1085"/>
                  <a:gd name="T2" fmla="*/ 0 w 169"/>
                  <a:gd name="T3" fmla="*/ 1 h 1085"/>
                  <a:gd name="T4" fmla="*/ 0 w 169"/>
                  <a:gd name="T5" fmla="*/ 1 h 1085"/>
                  <a:gd name="T6" fmla="*/ 0 w 169"/>
                  <a:gd name="T7" fmla="*/ 1 h 1085"/>
                  <a:gd name="T8" fmla="*/ 0 w 169"/>
                  <a:gd name="T9" fmla="*/ 1 h 1085"/>
                  <a:gd name="T10" fmla="*/ 0 w 169"/>
                  <a:gd name="T11" fmla="*/ 2 h 1085"/>
                  <a:gd name="T12" fmla="*/ 0 w 169"/>
                  <a:gd name="T13" fmla="*/ 2 h 1085"/>
                  <a:gd name="T14" fmla="*/ 0 w 169"/>
                  <a:gd name="T15" fmla="*/ 2 h 1085"/>
                  <a:gd name="T16" fmla="*/ 0 w 169"/>
                  <a:gd name="T17" fmla="*/ 2 h 1085"/>
                  <a:gd name="T18" fmla="*/ 0 w 169"/>
                  <a:gd name="T19" fmla="*/ 3 h 1085"/>
                  <a:gd name="T20" fmla="*/ 0 w 169"/>
                  <a:gd name="T21" fmla="*/ 3 h 1085"/>
                  <a:gd name="T22" fmla="*/ 0 w 169"/>
                  <a:gd name="T23" fmla="*/ 3 h 1085"/>
                  <a:gd name="T24" fmla="*/ 0 w 169"/>
                  <a:gd name="T25" fmla="*/ 2 h 1085"/>
                  <a:gd name="T26" fmla="*/ 0 w 169"/>
                  <a:gd name="T27" fmla="*/ 2 h 1085"/>
                  <a:gd name="T28" fmla="*/ 0 w 169"/>
                  <a:gd name="T29" fmla="*/ 2 h 1085"/>
                  <a:gd name="T30" fmla="*/ 0 w 169"/>
                  <a:gd name="T31" fmla="*/ 1 h 1085"/>
                  <a:gd name="T32" fmla="*/ 0 w 169"/>
                  <a:gd name="T33" fmla="*/ 1 h 1085"/>
                  <a:gd name="T34" fmla="*/ 0 w 169"/>
                  <a:gd name="T35" fmla="*/ 1 h 1085"/>
                  <a:gd name="T36" fmla="*/ 0 w 169"/>
                  <a:gd name="T37" fmla="*/ 1 h 1085"/>
                  <a:gd name="T38" fmla="*/ 0 w 169"/>
                  <a:gd name="T39" fmla="*/ 1 h 1085"/>
                  <a:gd name="T40" fmla="*/ 0 w 169"/>
                  <a:gd name="T41" fmla="*/ 1 h 1085"/>
                  <a:gd name="T42" fmla="*/ 0 w 169"/>
                  <a:gd name="T43" fmla="*/ 1 h 1085"/>
                  <a:gd name="T44" fmla="*/ 0 w 169"/>
                  <a:gd name="T45" fmla="*/ 1 h 1085"/>
                  <a:gd name="T46" fmla="*/ 0 w 169"/>
                  <a:gd name="T47" fmla="*/ 0 h 1085"/>
                  <a:gd name="T48" fmla="*/ 0 w 169"/>
                  <a:gd name="T49" fmla="*/ 1 h 1085"/>
                  <a:gd name="T50" fmla="*/ 0 w 169"/>
                  <a:gd name="T51" fmla="*/ 1 h 10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9"/>
                  <a:gd name="T79" fmla="*/ 0 h 1085"/>
                  <a:gd name="T80" fmla="*/ 169 w 169"/>
                  <a:gd name="T81" fmla="*/ 1085 h 10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9" h="1085">
                    <a:moveTo>
                      <a:pt x="74" y="19"/>
                    </a:moveTo>
                    <a:lnTo>
                      <a:pt x="48" y="135"/>
                    </a:lnTo>
                    <a:lnTo>
                      <a:pt x="53" y="192"/>
                    </a:lnTo>
                    <a:lnTo>
                      <a:pt x="69" y="255"/>
                    </a:lnTo>
                    <a:lnTo>
                      <a:pt x="122" y="471"/>
                    </a:lnTo>
                    <a:lnTo>
                      <a:pt x="141" y="574"/>
                    </a:lnTo>
                    <a:lnTo>
                      <a:pt x="164" y="690"/>
                    </a:lnTo>
                    <a:lnTo>
                      <a:pt x="169" y="812"/>
                    </a:lnTo>
                    <a:lnTo>
                      <a:pt x="154" y="939"/>
                    </a:lnTo>
                    <a:lnTo>
                      <a:pt x="97" y="1076"/>
                    </a:lnTo>
                    <a:lnTo>
                      <a:pt x="80" y="1085"/>
                    </a:lnTo>
                    <a:lnTo>
                      <a:pt x="71" y="1068"/>
                    </a:lnTo>
                    <a:lnTo>
                      <a:pt x="97" y="927"/>
                    </a:lnTo>
                    <a:lnTo>
                      <a:pt x="114" y="810"/>
                    </a:lnTo>
                    <a:lnTo>
                      <a:pt x="107" y="696"/>
                    </a:lnTo>
                    <a:lnTo>
                      <a:pt x="67" y="483"/>
                    </a:lnTo>
                    <a:lnTo>
                      <a:pt x="46" y="384"/>
                    </a:lnTo>
                    <a:lnTo>
                      <a:pt x="31" y="329"/>
                    </a:lnTo>
                    <a:lnTo>
                      <a:pt x="14" y="272"/>
                    </a:lnTo>
                    <a:lnTo>
                      <a:pt x="0" y="201"/>
                    </a:lnTo>
                    <a:lnTo>
                      <a:pt x="6" y="137"/>
                    </a:lnTo>
                    <a:lnTo>
                      <a:pt x="23" y="74"/>
                    </a:lnTo>
                    <a:lnTo>
                      <a:pt x="50" y="7"/>
                    </a:lnTo>
                    <a:lnTo>
                      <a:pt x="67" y="0"/>
                    </a:lnTo>
                    <a:lnTo>
                      <a:pt x="7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Freeform 51"/>
              <p:cNvSpPr>
                <a:spLocks noChangeAspect="1"/>
              </p:cNvSpPr>
              <p:nvPr/>
            </p:nvSpPr>
            <p:spPr bwMode="auto">
              <a:xfrm>
                <a:off x="341" y="2715"/>
                <a:ext cx="231" cy="44"/>
              </a:xfrm>
              <a:custGeom>
                <a:avLst/>
                <a:gdLst>
                  <a:gd name="T0" fmla="*/ 1 w 461"/>
                  <a:gd name="T1" fmla="*/ 1 h 87"/>
                  <a:gd name="T2" fmla="*/ 1 w 461"/>
                  <a:gd name="T3" fmla="*/ 1 h 87"/>
                  <a:gd name="T4" fmla="*/ 1 w 461"/>
                  <a:gd name="T5" fmla="*/ 1 h 87"/>
                  <a:gd name="T6" fmla="*/ 1 w 461"/>
                  <a:gd name="T7" fmla="*/ 1 h 87"/>
                  <a:gd name="T8" fmla="*/ 1 w 461"/>
                  <a:gd name="T9" fmla="*/ 1 h 87"/>
                  <a:gd name="T10" fmla="*/ 1 w 461"/>
                  <a:gd name="T11" fmla="*/ 1 h 87"/>
                  <a:gd name="T12" fmla="*/ 1 w 461"/>
                  <a:gd name="T13" fmla="*/ 0 h 87"/>
                  <a:gd name="T14" fmla="*/ 1 w 461"/>
                  <a:gd name="T15" fmla="*/ 1 h 87"/>
                  <a:gd name="T16" fmla="*/ 1 w 461"/>
                  <a:gd name="T17" fmla="*/ 1 h 87"/>
                  <a:gd name="T18" fmla="*/ 1 w 461"/>
                  <a:gd name="T19" fmla="*/ 1 h 87"/>
                  <a:gd name="T20" fmla="*/ 1 w 461"/>
                  <a:gd name="T21" fmla="*/ 1 h 87"/>
                  <a:gd name="T22" fmla="*/ 1 w 461"/>
                  <a:gd name="T23" fmla="*/ 1 h 87"/>
                  <a:gd name="T24" fmla="*/ 1 w 461"/>
                  <a:gd name="T25" fmla="*/ 1 h 87"/>
                  <a:gd name="T26" fmla="*/ 1 w 461"/>
                  <a:gd name="T27" fmla="*/ 1 h 87"/>
                  <a:gd name="T28" fmla="*/ 1 w 461"/>
                  <a:gd name="T29" fmla="*/ 1 h 87"/>
                  <a:gd name="T30" fmla="*/ 1 w 461"/>
                  <a:gd name="T31" fmla="*/ 1 h 87"/>
                  <a:gd name="T32" fmla="*/ 0 w 461"/>
                  <a:gd name="T33" fmla="*/ 1 h 87"/>
                  <a:gd name="T34" fmla="*/ 1 w 461"/>
                  <a:gd name="T35" fmla="*/ 1 h 87"/>
                  <a:gd name="T36" fmla="*/ 1 w 461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1"/>
                  <a:gd name="T58" fmla="*/ 0 h 87"/>
                  <a:gd name="T59" fmla="*/ 461 w 461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1" h="87">
                    <a:moveTo>
                      <a:pt x="5" y="48"/>
                    </a:moveTo>
                    <a:lnTo>
                      <a:pt x="47" y="27"/>
                    </a:lnTo>
                    <a:lnTo>
                      <a:pt x="87" y="15"/>
                    </a:lnTo>
                    <a:lnTo>
                      <a:pt x="167" y="11"/>
                    </a:lnTo>
                    <a:lnTo>
                      <a:pt x="250" y="21"/>
                    </a:lnTo>
                    <a:lnTo>
                      <a:pt x="344" y="27"/>
                    </a:lnTo>
                    <a:lnTo>
                      <a:pt x="442" y="0"/>
                    </a:lnTo>
                    <a:lnTo>
                      <a:pt x="461" y="6"/>
                    </a:lnTo>
                    <a:lnTo>
                      <a:pt x="456" y="25"/>
                    </a:lnTo>
                    <a:lnTo>
                      <a:pt x="406" y="59"/>
                    </a:lnTo>
                    <a:lnTo>
                      <a:pt x="382" y="74"/>
                    </a:lnTo>
                    <a:lnTo>
                      <a:pt x="351" y="87"/>
                    </a:lnTo>
                    <a:lnTo>
                      <a:pt x="262" y="76"/>
                    </a:lnTo>
                    <a:lnTo>
                      <a:pt x="178" y="55"/>
                    </a:lnTo>
                    <a:lnTo>
                      <a:pt x="100" y="46"/>
                    </a:lnTo>
                    <a:lnTo>
                      <a:pt x="21" y="72"/>
                    </a:lnTo>
                    <a:lnTo>
                      <a:pt x="0" y="67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Freeform 52"/>
              <p:cNvSpPr>
                <a:spLocks noChangeAspect="1"/>
              </p:cNvSpPr>
              <p:nvPr/>
            </p:nvSpPr>
            <p:spPr bwMode="auto">
              <a:xfrm>
                <a:off x="553" y="2487"/>
                <a:ext cx="40" cy="195"/>
              </a:xfrm>
              <a:custGeom>
                <a:avLst/>
                <a:gdLst>
                  <a:gd name="T0" fmla="*/ 1 w 80"/>
                  <a:gd name="T1" fmla="*/ 1 h 389"/>
                  <a:gd name="T2" fmla="*/ 1 w 80"/>
                  <a:gd name="T3" fmla="*/ 1 h 389"/>
                  <a:gd name="T4" fmla="*/ 1 w 80"/>
                  <a:gd name="T5" fmla="*/ 1 h 389"/>
                  <a:gd name="T6" fmla="*/ 1 w 80"/>
                  <a:gd name="T7" fmla="*/ 1 h 389"/>
                  <a:gd name="T8" fmla="*/ 1 w 80"/>
                  <a:gd name="T9" fmla="*/ 1 h 389"/>
                  <a:gd name="T10" fmla="*/ 1 w 80"/>
                  <a:gd name="T11" fmla="*/ 1 h 389"/>
                  <a:gd name="T12" fmla="*/ 1 w 80"/>
                  <a:gd name="T13" fmla="*/ 1 h 389"/>
                  <a:gd name="T14" fmla="*/ 0 w 80"/>
                  <a:gd name="T15" fmla="*/ 1 h 389"/>
                  <a:gd name="T16" fmla="*/ 1 w 80"/>
                  <a:gd name="T17" fmla="*/ 1 h 389"/>
                  <a:gd name="T18" fmla="*/ 1 w 80"/>
                  <a:gd name="T19" fmla="*/ 0 h 389"/>
                  <a:gd name="T20" fmla="*/ 1 w 80"/>
                  <a:gd name="T21" fmla="*/ 1 h 389"/>
                  <a:gd name="T22" fmla="*/ 1 w 80"/>
                  <a:gd name="T23" fmla="*/ 1 h 3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0"/>
                  <a:gd name="T37" fmla="*/ 0 h 389"/>
                  <a:gd name="T38" fmla="*/ 80 w 80"/>
                  <a:gd name="T39" fmla="*/ 389 h 3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0" h="389">
                    <a:moveTo>
                      <a:pt x="50" y="7"/>
                    </a:moveTo>
                    <a:lnTo>
                      <a:pt x="75" y="89"/>
                    </a:lnTo>
                    <a:lnTo>
                      <a:pt x="80" y="178"/>
                    </a:lnTo>
                    <a:lnTo>
                      <a:pt x="67" y="359"/>
                    </a:lnTo>
                    <a:lnTo>
                      <a:pt x="59" y="382"/>
                    </a:lnTo>
                    <a:lnTo>
                      <a:pt x="42" y="389"/>
                    </a:lnTo>
                    <a:lnTo>
                      <a:pt x="18" y="374"/>
                    </a:lnTo>
                    <a:lnTo>
                      <a:pt x="0" y="281"/>
                    </a:lnTo>
                    <a:lnTo>
                      <a:pt x="25" y="19"/>
                    </a:lnTo>
                    <a:lnTo>
                      <a:pt x="31" y="0"/>
                    </a:lnTo>
                    <a:lnTo>
                      <a:pt x="5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Freeform 53"/>
              <p:cNvSpPr>
                <a:spLocks noChangeAspect="1"/>
              </p:cNvSpPr>
              <p:nvPr/>
            </p:nvSpPr>
            <p:spPr bwMode="auto">
              <a:xfrm>
                <a:off x="290" y="2169"/>
                <a:ext cx="366" cy="411"/>
              </a:xfrm>
              <a:custGeom>
                <a:avLst/>
                <a:gdLst>
                  <a:gd name="T0" fmla="*/ 1 w 732"/>
                  <a:gd name="T1" fmla="*/ 0 h 821"/>
                  <a:gd name="T2" fmla="*/ 1 w 732"/>
                  <a:gd name="T3" fmla="*/ 1 h 821"/>
                  <a:gd name="T4" fmla="*/ 1 w 732"/>
                  <a:gd name="T5" fmla="*/ 1 h 821"/>
                  <a:gd name="T6" fmla="*/ 1 w 732"/>
                  <a:gd name="T7" fmla="*/ 1 h 821"/>
                  <a:gd name="T8" fmla="*/ 1 w 732"/>
                  <a:gd name="T9" fmla="*/ 1 h 821"/>
                  <a:gd name="T10" fmla="*/ 1 w 732"/>
                  <a:gd name="T11" fmla="*/ 1 h 821"/>
                  <a:gd name="T12" fmla="*/ 1 w 732"/>
                  <a:gd name="T13" fmla="*/ 1 h 821"/>
                  <a:gd name="T14" fmla="*/ 1 w 732"/>
                  <a:gd name="T15" fmla="*/ 1 h 821"/>
                  <a:gd name="T16" fmla="*/ 1 w 732"/>
                  <a:gd name="T17" fmla="*/ 1 h 821"/>
                  <a:gd name="T18" fmla="*/ 1 w 732"/>
                  <a:gd name="T19" fmla="*/ 1 h 821"/>
                  <a:gd name="T20" fmla="*/ 1 w 732"/>
                  <a:gd name="T21" fmla="*/ 1 h 821"/>
                  <a:gd name="T22" fmla="*/ 1 w 732"/>
                  <a:gd name="T23" fmla="*/ 1 h 821"/>
                  <a:gd name="T24" fmla="*/ 1 w 732"/>
                  <a:gd name="T25" fmla="*/ 1 h 821"/>
                  <a:gd name="T26" fmla="*/ 1 w 732"/>
                  <a:gd name="T27" fmla="*/ 2 h 821"/>
                  <a:gd name="T28" fmla="*/ 1 w 732"/>
                  <a:gd name="T29" fmla="*/ 2 h 821"/>
                  <a:gd name="T30" fmla="*/ 2 w 732"/>
                  <a:gd name="T31" fmla="*/ 2 h 821"/>
                  <a:gd name="T32" fmla="*/ 2 w 732"/>
                  <a:gd name="T33" fmla="*/ 2 h 821"/>
                  <a:gd name="T34" fmla="*/ 2 w 732"/>
                  <a:gd name="T35" fmla="*/ 2 h 821"/>
                  <a:gd name="T36" fmla="*/ 2 w 732"/>
                  <a:gd name="T37" fmla="*/ 2 h 821"/>
                  <a:gd name="T38" fmla="*/ 2 w 732"/>
                  <a:gd name="T39" fmla="*/ 2 h 821"/>
                  <a:gd name="T40" fmla="*/ 2 w 732"/>
                  <a:gd name="T41" fmla="*/ 2 h 821"/>
                  <a:gd name="T42" fmla="*/ 2 w 732"/>
                  <a:gd name="T43" fmla="*/ 2 h 821"/>
                  <a:gd name="T44" fmla="*/ 2 w 732"/>
                  <a:gd name="T45" fmla="*/ 2 h 821"/>
                  <a:gd name="T46" fmla="*/ 2 w 732"/>
                  <a:gd name="T47" fmla="*/ 2 h 821"/>
                  <a:gd name="T48" fmla="*/ 2 w 732"/>
                  <a:gd name="T49" fmla="*/ 2 h 821"/>
                  <a:gd name="T50" fmla="*/ 1 w 732"/>
                  <a:gd name="T51" fmla="*/ 2 h 821"/>
                  <a:gd name="T52" fmla="*/ 1 w 732"/>
                  <a:gd name="T53" fmla="*/ 2 h 821"/>
                  <a:gd name="T54" fmla="*/ 1 w 732"/>
                  <a:gd name="T55" fmla="*/ 2 h 821"/>
                  <a:gd name="T56" fmla="*/ 1 w 732"/>
                  <a:gd name="T57" fmla="*/ 2 h 821"/>
                  <a:gd name="T58" fmla="*/ 1 w 732"/>
                  <a:gd name="T59" fmla="*/ 2 h 821"/>
                  <a:gd name="T60" fmla="*/ 1 w 732"/>
                  <a:gd name="T61" fmla="*/ 1 h 821"/>
                  <a:gd name="T62" fmla="*/ 1 w 732"/>
                  <a:gd name="T63" fmla="*/ 1 h 821"/>
                  <a:gd name="T64" fmla="*/ 1 w 732"/>
                  <a:gd name="T65" fmla="*/ 1 h 821"/>
                  <a:gd name="T66" fmla="*/ 1 w 732"/>
                  <a:gd name="T67" fmla="*/ 1 h 821"/>
                  <a:gd name="T68" fmla="*/ 1 w 732"/>
                  <a:gd name="T69" fmla="*/ 1 h 821"/>
                  <a:gd name="T70" fmla="*/ 1 w 732"/>
                  <a:gd name="T71" fmla="*/ 1 h 821"/>
                  <a:gd name="T72" fmla="*/ 1 w 732"/>
                  <a:gd name="T73" fmla="*/ 1 h 821"/>
                  <a:gd name="T74" fmla="*/ 1 w 732"/>
                  <a:gd name="T75" fmla="*/ 1 h 821"/>
                  <a:gd name="T76" fmla="*/ 1 w 732"/>
                  <a:gd name="T77" fmla="*/ 1 h 821"/>
                  <a:gd name="T78" fmla="*/ 1 w 732"/>
                  <a:gd name="T79" fmla="*/ 1 h 821"/>
                  <a:gd name="T80" fmla="*/ 1 w 732"/>
                  <a:gd name="T81" fmla="*/ 1 h 821"/>
                  <a:gd name="T82" fmla="*/ 1 w 732"/>
                  <a:gd name="T83" fmla="*/ 1 h 821"/>
                  <a:gd name="T84" fmla="*/ 0 w 732"/>
                  <a:gd name="T85" fmla="*/ 1 h 821"/>
                  <a:gd name="T86" fmla="*/ 1 w 732"/>
                  <a:gd name="T87" fmla="*/ 0 h 821"/>
                  <a:gd name="T88" fmla="*/ 1 w 732"/>
                  <a:gd name="T89" fmla="*/ 0 h 8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32"/>
                  <a:gd name="T136" fmla="*/ 0 h 821"/>
                  <a:gd name="T137" fmla="*/ 732 w 732"/>
                  <a:gd name="T138" fmla="*/ 821 h 8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32" h="821">
                    <a:moveTo>
                      <a:pt x="13" y="0"/>
                    </a:moveTo>
                    <a:lnTo>
                      <a:pt x="80" y="15"/>
                    </a:lnTo>
                    <a:lnTo>
                      <a:pt x="131" y="57"/>
                    </a:lnTo>
                    <a:lnTo>
                      <a:pt x="169" y="116"/>
                    </a:lnTo>
                    <a:lnTo>
                      <a:pt x="200" y="184"/>
                    </a:lnTo>
                    <a:lnTo>
                      <a:pt x="215" y="219"/>
                    </a:lnTo>
                    <a:lnTo>
                      <a:pt x="230" y="247"/>
                    </a:lnTo>
                    <a:lnTo>
                      <a:pt x="247" y="274"/>
                    </a:lnTo>
                    <a:lnTo>
                      <a:pt x="264" y="298"/>
                    </a:lnTo>
                    <a:lnTo>
                      <a:pt x="302" y="348"/>
                    </a:lnTo>
                    <a:lnTo>
                      <a:pt x="340" y="405"/>
                    </a:lnTo>
                    <a:lnTo>
                      <a:pt x="378" y="449"/>
                    </a:lnTo>
                    <a:lnTo>
                      <a:pt x="414" y="487"/>
                    </a:lnTo>
                    <a:lnTo>
                      <a:pt x="449" y="521"/>
                    </a:lnTo>
                    <a:lnTo>
                      <a:pt x="485" y="551"/>
                    </a:lnTo>
                    <a:lnTo>
                      <a:pt x="519" y="583"/>
                    </a:lnTo>
                    <a:lnTo>
                      <a:pt x="557" y="616"/>
                    </a:lnTo>
                    <a:lnTo>
                      <a:pt x="597" y="650"/>
                    </a:lnTo>
                    <a:lnTo>
                      <a:pt x="639" y="688"/>
                    </a:lnTo>
                    <a:lnTo>
                      <a:pt x="726" y="775"/>
                    </a:lnTo>
                    <a:lnTo>
                      <a:pt x="732" y="812"/>
                    </a:lnTo>
                    <a:lnTo>
                      <a:pt x="716" y="821"/>
                    </a:lnTo>
                    <a:lnTo>
                      <a:pt x="696" y="817"/>
                    </a:lnTo>
                    <a:lnTo>
                      <a:pt x="582" y="758"/>
                    </a:lnTo>
                    <a:lnTo>
                      <a:pt x="536" y="718"/>
                    </a:lnTo>
                    <a:lnTo>
                      <a:pt x="494" y="682"/>
                    </a:lnTo>
                    <a:lnTo>
                      <a:pt x="456" y="648"/>
                    </a:lnTo>
                    <a:lnTo>
                      <a:pt x="416" y="614"/>
                    </a:lnTo>
                    <a:lnTo>
                      <a:pt x="380" y="580"/>
                    </a:lnTo>
                    <a:lnTo>
                      <a:pt x="342" y="542"/>
                    </a:lnTo>
                    <a:lnTo>
                      <a:pt x="304" y="502"/>
                    </a:lnTo>
                    <a:lnTo>
                      <a:pt x="266" y="458"/>
                    </a:lnTo>
                    <a:lnTo>
                      <a:pt x="228" y="395"/>
                    </a:lnTo>
                    <a:lnTo>
                      <a:pt x="194" y="338"/>
                    </a:lnTo>
                    <a:lnTo>
                      <a:pt x="163" y="277"/>
                    </a:lnTo>
                    <a:lnTo>
                      <a:pt x="133" y="211"/>
                    </a:lnTo>
                    <a:lnTo>
                      <a:pt x="114" y="150"/>
                    </a:lnTo>
                    <a:lnTo>
                      <a:pt x="93" y="89"/>
                    </a:lnTo>
                    <a:lnTo>
                      <a:pt x="80" y="65"/>
                    </a:lnTo>
                    <a:lnTo>
                      <a:pt x="63" y="46"/>
                    </a:lnTo>
                    <a:lnTo>
                      <a:pt x="42" y="32"/>
                    </a:lnTo>
                    <a:lnTo>
                      <a:pt x="13" y="28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Freeform 54"/>
              <p:cNvSpPr>
                <a:spLocks noChangeAspect="1"/>
              </p:cNvSpPr>
              <p:nvPr/>
            </p:nvSpPr>
            <p:spPr bwMode="auto">
              <a:xfrm>
                <a:off x="637" y="2259"/>
                <a:ext cx="145" cy="278"/>
              </a:xfrm>
              <a:custGeom>
                <a:avLst/>
                <a:gdLst>
                  <a:gd name="T0" fmla="*/ 1 w 290"/>
                  <a:gd name="T1" fmla="*/ 0 h 557"/>
                  <a:gd name="T2" fmla="*/ 1 w 290"/>
                  <a:gd name="T3" fmla="*/ 0 h 557"/>
                  <a:gd name="T4" fmla="*/ 1 w 290"/>
                  <a:gd name="T5" fmla="*/ 0 h 557"/>
                  <a:gd name="T6" fmla="*/ 1 w 290"/>
                  <a:gd name="T7" fmla="*/ 0 h 557"/>
                  <a:gd name="T8" fmla="*/ 1 w 290"/>
                  <a:gd name="T9" fmla="*/ 0 h 557"/>
                  <a:gd name="T10" fmla="*/ 1 w 290"/>
                  <a:gd name="T11" fmla="*/ 0 h 557"/>
                  <a:gd name="T12" fmla="*/ 1 w 290"/>
                  <a:gd name="T13" fmla="*/ 0 h 557"/>
                  <a:gd name="T14" fmla="*/ 1 w 290"/>
                  <a:gd name="T15" fmla="*/ 1 h 557"/>
                  <a:gd name="T16" fmla="*/ 1 w 290"/>
                  <a:gd name="T17" fmla="*/ 1 h 557"/>
                  <a:gd name="T18" fmla="*/ 0 w 290"/>
                  <a:gd name="T19" fmla="*/ 1 h 557"/>
                  <a:gd name="T20" fmla="*/ 1 w 290"/>
                  <a:gd name="T21" fmla="*/ 0 h 557"/>
                  <a:gd name="T22" fmla="*/ 1 w 290"/>
                  <a:gd name="T23" fmla="*/ 0 h 557"/>
                  <a:gd name="T24" fmla="*/ 1 w 290"/>
                  <a:gd name="T25" fmla="*/ 0 h 557"/>
                  <a:gd name="T26" fmla="*/ 1 w 290"/>
                  <a:gd name="T27" fmla="*/ 0 h 557"/>
                  <a:gd name="T28" fmla="*/ 1 w 290"/>
                  <a:gd name="T29" fmla="*/ 0 h 557"/>
                  <a:gd name="T30" fmla="*/ 1 w 290"/>
                  <a:gd name="T31" fmla="*/ 0 h 557"/>
                  <a:gd name="T32" fmla="*/ 1 w 290"/>
                  <a:gd name="T33" fmla="*/ 0 h 557"/>
                  <a:gd name="T34" fmla="*/ 1 w 290"/>
                  <a:gd name="T35" fmla="*/ 0 h 557"/>
                  <a:gd name="T36" fmla="*/ 1 w 290"/>
                  <a:gd name="T37" fmla="*/ 0 h 557"/>
                  <a:gd name="T38" fmla="*/ 1 w 290"/>
                  <a:gd name="T39" fmla="*/ 0 h 557"/>
                  <a:gd name="T40" fmla="*/ 1 w 290"/>
                  <a:gd name="T41" fmla="*/ 0 h 557"/>
                  <a:gd name="T42" fmla="*/ 1 w 290"/>
                  <a:gd name="T43" fmla="*/ 0 h 557"/>
                  <a:gd name="T44" fmla="*/ 1 w 290"/>
                  <a:gd name="T45" fmla="*/ 0 h 557"/>
                  <a:gd name="T46" fmla="*/ 1 w 290"/>
                  <a:gd name="T47" fmla="*/ 0 h 55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0"/>
                  <a:gd name="T73" fmla="*/ 0 h 557"/>
                  <a:gd name="T74" fmla="*/ 290 w 290"/>
                  <a:gd name="T75" fmla="*/ 557 h 55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0" h="557">
                    <a:moveTo>
                      <a:pt x="273" y="49"/>
                    </a:moveTo>
                    <a:lnTo>
                      <a:pt x="216" y="60"/>
                    </a:lnTo>
                    <a:lnTo>
                      <a:pt x="169" y="110"/>
                    </a:lnTo>
                    <a:lnTo>
                      <a:pt x="131" y="173"/>
                    </a:lnTo>
                    <a:lnTo>
                      <a:pt x="95" y="287"/>
                    </a:lnTo>
                    <a:lnTo>
                      <a:pt x="81" y="412"/>
                    </a:lnTo>
                    <a:lnTo>
                      <a:pt x="55" y="479"/>
                    </a:lnTo>
                    <a:lnTo>
                      <a:pt x="28" y="547"/>
                    </a:lnTo>
                    <a:lnTo>
                      <a:pt x="9" y="557"/>
                    </a:lnTo>
                    <a:lnTo>
                      <a:pt x="0" y="539"/>
                    </a:lnTo>
                    <a:lnTo>
                      <a:pt x="30" y="401"/>
                    </a:lnTo>
                    <a:lnTo>
                      <a:pt x="45" y="270"/>
                    </a:lnTo>
                    <a:lnTo>
                      <a:pt x="59" y="209"/>
                    </a:lnTo>
                    <a:lnTo>
                      <a:pt x="85" y="146"/>
                    </a:lnTo>
                    <a:lnTo>
                      <a:pt x="110" y="112"/>
                    </a:lnTo>
                    <a:lnTo>
                      <a:pt x="138" y="85"/>
                    </a:lnTo>
                    <a:lnTo>
                      <a:pt x="201" y="36"/>
                    </a:lnTo>
                    <a:lnTo>
                      <a:pt x="230" y="17"/>
                    </a:lnTo>
                    <a:lnTo>
                      <a:pt x="258" y="0"/>
                    </a:lnTo>
                    <a:lnTo>
                      <a:pt x="279" y="2"/>
                    </a:lnTo>
                    <a:lnTo>
                      <a:pt x="290" y="17"/>
                    </a:lnTo>
                    <a:lnTo>
                      <a:pt x="290" y="34"/>
                    </a:lnTo>
                    <a:lnTo>
                      <a:pt x="27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Freeform 55"/>
              <p:cNvSpPr>
                <a:spLocks noChangeAspect="1"/>
              </p:cNvSpPr>
              <p:nvPr/>
            </p:nvSpPr>
            <p:spPr bwMode="auto">
              <a:xfrm>
                <a:off x="689" y="1428"/>
                <a:ext cx="202" cy="103"/>
              </a:xfrm>
              <a:custGeom>
                <a:avLst/>
                <a:gdLst>
                  <a:gd name="T0" fmla="*/ 1 w 403"/>
                  <a:gd name="T1" fmla="*/ 1 h 206"/>
                  <a:gd name="T2" fmla="*/ 1 w 403"/>
                  <a:gd name="T3" fmla="*/ 1 h 206"/>
                  <a:gd name="T4" fmla="*/ 1 w 403"/>
                  <a:gd name="T5" fmla="*/ 1 h 206"/>
                  <a:gd name="T6" fmla="*/ 1 w 403"/>
                  <a:gd name="T7" fmla="*/ 1 h 206"/>
                  <a:gd name="T8" fmla="*/ 1 w 403"/>
                  <a:gd name="T9" fmla="*/ 1 h 206"/>
                  <a:gd name="T10" fmla="*/ 1 w 403"/>
                  <a:gd name="T11" fmla="*/ 1 h 206"/>
                  <a:gd name="T12" fmla="*/ 1 w 403"/>
                  <a:gd name="T13" fmla="*/ 1 h 206"/>
                  <a:gd name="T14" fmla="*/ 1 w 403"/>
                  <a:gd name="T15" fmla="*/ 1 h 206"/>
                  <a:gd name="T16" fmla="*/ 1 w 403"/>
                  <a:gd name="T17" fmla="*/ 1 h 206"/>
                  <a:gd name="T18" fmla="*/ 0 w 403"/>
                  <a:gd name="T19" fmla="*/ 1 h 206"/>
                  <a:gd name="T20" fmla="*/ 1 w 403"/>
                  <a:gd name="T21" fmla="*/ 1 h 206"/>
                  <a:gd name="T22" fmla="*/ 1 w 403"/>
                  <a:gd name="T23" fmla="*/ 1 h 206"/>
                  <a:gd name="T24" fmla="*/ 1 w 403"/>
                  <a:gd name="T25" fmla="*/ 1 h 206"/>
                  <a:gd name="T26" fmla="*/ 1 w 403"/>
                  <a:gd name="T27" fmla="*/ 1 h 206"/>
                  <a:gd name="T28" fmla="*/ 1 w 403"/>
                  <a:gd name="T29" fmla="*/ 0 h 206"/>
                  <a:gd name="T30" fmla="*/ 1 w 403"/>
                  <a:gd name="T31" fmla="*/ 1 h 206"/>
                  <a:gd name="T32" fmla="*/ 1 w 403"/>
                  <a:gd name="T33" fmla="*/ 1 h 206"/>
                  <a:gd name="T34" fmla="*/ 1 w 403"/>
                  <a:gd name="T35" fmla="*/ 1 h 2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3"/>
                  <a:gd name="T55" fmla="*/ 0 h 206"/>
                  <a:gd name="T56" fmla="*/ 403 w 403"/>
                  <a:gd name="T57" fmla="*/ 206 h 2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3" h="206">
                    <a:moveTo>
                      <a:pt x="392" y="29"/>
                    </a:moveTo>
                    <a:lnTo>
                      <a:pt x="124" y="59"/>
                    </a:lnTo>
                    <a:lnTo>
                      <a:pt x="65" y="88"/>
                    </a:lnTo>
                    <a:lnTo>
                      <a:pt x="48" y="137"/>
                    </a:lnTo>
                    <a:lnTo>
                      <a:pt x="86" y="164"/>
                    </a:lnTo>
                    <a:lnTo>
                      <a:pt x="129" y="177"/>
                    </a:lnTo>
                    <a:lnTo>
                      <a:pt x="143" y="194"/>
                    </a:lnTo>
                    <a:lnTo>
                      <a:pt x="126" y="206"/>
                    </a:lnTo>
                    <a:lnTo>
                      <a:pt x="4" y="177"/>
                    </a:lnTo>
                    <a:lnTo>
                      <a:pt x="0" y="130"/>
                    </a:lnTo>
                    <a:lnTo>
                      <a:pt x="25" y="86"/>
                    </a:lnTo>
                    <a:lnTo>
                      <a:pt x="67" y="52"/>
                    </a:lnTo>
                    <a:lnTo>
                      <a:pt x="118" y="33"/>
                    </a:lnTo>
                    <a:lnTo>
                      <a:pt x="251" y="15"/>
                    </a:lnTo>
                    <a:lnTo>
                      <a:pt x="386" y="0"/>
                    </a:lnTo>
                    <a:lnTo>
                      <a:pt x="403" y="12"/>
                    </a:lnTo>
                    <a:lnTo>
                      <a:pt x="392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Freeform 56"/>
              <p:cNvSpPr>
                <a:spLocks noChangeAspect="1"/>
              </p:cNvSpPr>
              <p:nvPr/>
            </p:nvSpPr>
            <p:spPr bwMode="auto">
              <a:xfrm>
                <a:off x="553" y="1338"/>
                <a:ext cx="297" cy="172"/>
              </a:xfrm>
              <a:custGeom>
                <a:avLst/>
                <a:gdLst>
                  <a:gd name="T0" fmla="*/ 2 w 593"/>
                  <a:gd name="T1" fmla="*/ 1 h 344"/>
                  <a:gd name="T2" fmla="*/ 2 w 593"/>
                  <a:gd name="T3" fmla="*/ 1 h 344"/>
                  <a:gd name="T4" fmla="*/ 1 w 593"/>
                  <a:gd name="T5" fmla="*/ 1 h 344"/>
                  <a:gd name="T6" fmla="*/ 1 w 593"/>
                  <a:gd name="T7" fmla="*/ 1 h 344"/>
                  <a:gd name="T8" fmla="*/ 1 w 593"/>
                  <a:gd name="T9" fmla="*/ 1 h 344"/>
                  <a:gd name="T10" fmla="*/ 1 w 593"/>
                  <a:gd name="T11" fmla="*/ 1 h 344"/>
                  <a:gd name="T12" fmla="*/ 1 w 593"/>
                  <a:gd name="T13" fmla="*/ 1 h 344"/>
                  <a:gd name="T14" fmla="*/ 1 w 593"/>
                  <a:gd name="T15" fmla="*/ 1 h 344"/>
                  <a:gd name="T16" fmla="*/ 1 w 593"/>
                  <a:gd name="T17" fmla="*/ 1 h 344"/>
                  <a:gd name="T18" fmla="*/ 1 w 593"/>
                  <a:gd name="T19" fmla="*/ 1 h 344"/>
                  <a:gd name="T20" fmla="*/ 1 w 593"/>
                  <a:gd name="T21" fmla="*/ 1 h 344"/>
                  <a:gd name="T22" fmla="*/ 1 w 593"/>
                  <a:gd name="T23" fmla="*/ 1 h 344"/>
                  <a:gd name="T24" fmla="*/ 1 w 593"/>
                  <a:gd name="T25" fmla="*/ 1 h 344"/>
                  <a:gd name="T26" fmla="*/ 1 w 593"/>
                  <a:gd name="T27" fmla="*/ 1 h 344"/>
                  <a:gd name="T28" fmla="*/ 1 w 593"/>
                  <a:gd name="T29" fmla="*/ 1 h 344"/>
                  <a:gd name="T30" fmla="*/ 1 w 593"/>
                  <a:gd name="T31" fmla="*/ 1 h 344"/>
                  <a:gd name="T32" fmla="*/ 0 w 593"/>
                  <a:gd name="T33" fmla="*/ 1 h 344"/>
                  <a:gd name="T34" fmla="*/ 0 w 593"/>
                  <a:gd name="T35" fmla="*/ 1 h 344"/>
                  <a:gd name="T36" fmla="*/ 1 w 593"/>
                  <a:gd name="T37" fmla="*/ 1 h 344"/>
                  <a:gd name="T38" fmla="*/ 1 w 593"/>
                  <a:gd name="T39" fmla="*/ 1 h 344"/>
                  <a:gd name="T40" fmla="*/ 1 w 593"/>
                  <a:gd name="T41" fmla="*/ 1 h 344"/>
                  <a:gd name="T42" fmla="*/ 1 w 593"/>
                  <a:gd name="T43" fmla="*/ 1 h 344"/>
                  <a:gd name="T44" fmla="*/ 1 w 593"/>
                  <a:gd name="T45" fmla="*/ 1 h 344"/>
                  <a:gd name="T46" fmla="*/ 1 w 593"/>
                  <a:gd name="T47" fmla="*/ 1 h 344"/>
                  <a:gd name="T48" fmla="*/ 1 w 593"/>
                  <a:gd name="T49" fmla="*/ 1 h 344"/>
                  <a:gd name="T50" fmla="*/ 2 w 593"/>
                  <a:gd name="T51" fmla="*/ 0 h 344"/>
                  <a:gd name="T52" fmla="*/ 2 w 593"/>
                  <a:gd name="T53" fmla="*/ 1 h 344"/>
                  <a:gd name="T54" fmla="*/ 2 w 593"/>
                  <a:gd name="T55" fmla="*/ 1 h 344"/>
                  <a:gd name="T56" fmla="*/ 2 w 593"/>
                  <a:gd name="T57" fmla="*/ 1 h 34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93"/>
                  <a:gd name="T88" fmla="*/ 0 h 344"/>
                  <a:gd name="T89" fmla="*/ 593 w 593"/>
                  <a:gd name="T90" fmla="*/ 344 h 34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93" h="344">
                    <a:moveTo>
                      <a:pt x="586" y="26"/>
                    </a:moveTo>
                    <a:lnTo>
                      <a:pt x="534" y="45"/>
                    </a:lnTo>
                    <a:lnTo>
                      <a:pt x="485" y="59"/>
                    </a:lnTo>
                    <a:lnTo>
                      <a:pt x="396" y="78"/>
                    </a:lnTo>
                    <a:lnTo>
                      <a:pt x="198" y="97"/>
                    </a:lnTo>
                    <a:lnTo>
                      <a:pt x="86" y="135"/>
                    </a:lnTo>
                    <a:lnTo>
                      <a:pt x="52" y="171"/>
                    </a:lnTo>
                    <a:lnTo>
                      <a:pt x="57" y="211"/>
                    </a:lnTo>
                    <a:lnTo>
                      <a:pt x="99" y="260"/>
                    </a:lnTo>
                    <a:lnTo>
                      <a:pt x="122" y="325"/>
                    </a:lnTo>
                    <a:lnTo>
                      <a:pt x="114" y="344"/>
                    </a:lnTo>
                    <a:lnTo>
                      <a:pt x="95" y="334"/>
                    </a:lnTo>
                    <a:lnTo>
                      <a:pt x="82" y="311"/>
                    </a:lnTo>
                    <a:lnTo>
                      <a:pt x="63" y="292"/>
                    </a:lnTo>
                    <a:lnTo>
                      <a:pt x="40" y="275"/>
                    </a:lnTo>
                    <a:lnTo>
                      <a:pt x="16" y="260"/>
                    </a:lnTo>
                    <a:lnTo>
                      <a:pt x="0" y="228"/>
                    </a:lnTo>
                    <a:lnTo>
                      <a:pt x="0" y="194"/>
                    </a:lnTo>
                    <a:lnTo>
                      <a:pt x="16" y="161"/>
                    </a:lnTo>
                    <a:lnTo>
                      <a:pt x="40" y="129"/>
                    </a:lnTo>
                    <a:lnTo>
                      <a:pt x="75" y="102"/>
                    </a:lnTo>
                    <a:lnTo>
                      <a:pt x="113" y="78"/>
                    </a:lnTo>
                    <a:lnTo>
                      <a:pt x="154" y="62"/>
                    </a:lnTo>
                    <a:lnTo>
                      <a:pt x="194" y="55"/>
                    </a:lnTo>
                    <a:lnTo>
                      <a:pt x="388" y="43"/>
                    </a:lnTo>
                    <a:lnTo>
                      <a:pt x="574" y="0"/>
                    </a:lnTo>
                    <a:lnTo>
                      <a:pt x="593" y="9"/>
                    </a:lnTo>
                    <a:lnTo>
                      <a:pt x="58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Freeform 57"/>
              <p:cNvSpPr>
                <a:spLocks noChangeAspect="1"/>
              </p:cNvSpPr>
              <p:nvPr/>
            </p:nvSpPr>
            <p:spPr bwMode="auto">
              <a:xfrm>
                <a:off x="475" y="1478"/>
                <a:ext cx="96" cy="347"/>
              </a:xfrm>
              <a:custGeom>
                <a:avLst/>
                <a:gdLst>
                  <a:gd name="T0" fmla="*/ 1 w 192"/>
                  <a:gd name="T1" fmla="*/ 0 h 696"/>
                  <a:gd name="T2" fmla="*/ 1 w 192"/>
                  <a:gd name="T3" fmla="*/ 0 h 696"/>
                  <a:gd name="T4" fmla="*/ 1 w 192"/>
                  <a:gd name="T5" fmla="*/ 0 h 696"/>
                  <a:gd name="T6" fmla="*/ 1 w 192"/>
                  <a:gd name="T7" fmla="*/ 0 h 696"/>
                  <a:gd name="T8" fmla="*/ 1 w 192"/>
                  <a:gd name="T9" fmla="*/ 0 h 696"/>
                  <a:gd name="T10" fmla="*/ 1 w 192"/>
                  <a:gd name="T11" fmla="*/ 1 h 696"/>
                  <a:gd name="T12" fmla="*/ 1 w 192"/>
                  <a:gd name="T13" fmla="*/ 1 h 696"/>
                  <a:gd name="T14" fmla="*/ 1 w 192"/>
                  <a:gd name="T15" fmla="*/ 1 h 696"/>
                  <a:gd name="T16" fmla="*/ 1 w 192"/>
                  <a:gd name="T17" fmla="*/ 1 h 696"/>
                  <a:gd name="T18" fmla="*/ 1 w 192"/>
                  <a:gd name="T19" fmla="*/ 1 h 696"/>
                  <a:gd name="T20" fmla="*/ 1 w 192"/>
                  <a:gd name="T21" fmla="*/ 1 h 696"/>
                  <a:gd name="T22" fmla="*/ 1 w 192"/>
                  <a:gd name="T23" fmla="*/ 1 h 696"/>
                  <a:gd name="T24" fmla="*/ 1 w 192"/>
                  <a:gd name="T25" fmla="*/ 1 h 696"/>
                  <a:gd name="T26" fmla="*/ 1 w 192"/>
                  <a:gd name="T27" fmla="*/ 1 h 696"/>
                  <a:gd name="T28" fmla="*/ 1 w 192"/>
                  <a:gd name="T29" fmla="*/ 1 h 696"/>
                  <a:gd name="T30" fmla="*/ 0 w 192"/>
                  <a:gd name="T31" fmla="*/ 0 h 696"/>
                  <a:gd name="T32" fmla="*/ 1 w 192"/>
                  <a:gd name="T33" fmla="*/ 0 h 696"/>
                  <a:gd name="T34" fmla="*/ 1 w 192"/>
                  <a:gd name="T35" fmla="*/ 0 h 696"/>
                  <a:gd name="T36" fmla="*/ 1 w 192"/>
                  <a:gd name="T37" fmla="*/ 0 h 696"/>
                  <a:gd name="T38" fmla="*/ 1 w 192"/>
                  <a:gd name="T39" fmla="*/ 0 h 696"/>
                  <a:gd name="T40" fmla="*/ 1 w 192"/>
                  <a:gd name="T41" fmla="*/ 0 h 696"/>
                  <a:gd name="T42" fmla="*/ 1 w 192"/>
                  <a:gd name="T43" fmla="*/ 0 h 696"/>
                  <a:gd name="T44" fmla="*/ 1 w 192"/>
                  <a:gd name="T45" fmla="*/ 0 h 696"/>
                  <a:gd name="T46" fmla="*/ 1 w 192"/>
                  <a:gd name="T47" fmla="*/ 0 h 696"/>
                  <a:gd name="T48" fmla="*/ 1 w 192"/>
                  <a:gd name="T49" fmla="*/ 0 h 696"/>
                  <a:gd name="T50" fmla="*/ 1 w 192"/>
                  <a:gd name="T51" fmla="*/ 0 h 696"/>
                  <a:gd name="T52" fmla="*/ 1 w 192"/>
                  <a:gd name="T53" fmla="*/ 0 h 69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696"/>
                  <a:gd name="T83" fmla="*/ 192 w 192"/>
                  <a:gd name="T84" fmla="*/ 696 h 69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696">
                    <a:moveTo>
                      <a:pt x="173" y="25"/>
                    </a:moveTo>
                    <a:lnTo>
                      <a:pt x="106" y="82"/>
                    </a:lnTo>
                    <a:lnTo>
                      <a:pt x="72" y="156"/>
                    </a:lnTo>
                    <a:lnTo>
                      <a:pt x="60" y="340"/>
                    </a:lnTo>
                    <a:lnTo>
                      <a:pt x="79" y="435"/>
                    </a:lnTo>
                    <a:lnTo>
                      <a:pt x="102" y="519"/>
                    </a:lnTo>
                    <a:lnTo>
                      <a:pt x="117" y="559"/>
                    </a:lnTo>
                    <a:lnTo>
                      <a:pt x="136" y="597"/>
                    </a:lnTo>
                    <a:lnTo>
                      <a:pt x="161" y="637"/>
                    </a:lnTo>
                    <a:lnTo>
                      <a:pt x="192" y="677"/>
                    </a:lnTo>
                    <a:lnTo>
                      <a:pt x="190" y="696"/>
                    </a:lnTo>
                    <a:lnTo>
                      <a:pt x="171" y="694"/>
                    </a:lnTo>
                    <a:lnTo>
                      <a:pt x="136" y="652"/>
                    </a:lnTo>
                    <a:lnTo>
                      <a:pt x="106" y="612"/>
                    </a:lnTo>
                    <a:lnTo>
                      <a:pt x="58" y="532"/>
                    </a:lnTo>
                    <a:lnTo>
                      <a:pt x="0" y="346"/>
                    </a:lnTo>
                    <a:lnTo>
                      <a:pt x="5" y="240"/>
                    </a:lnTo>
                    <a:lnTo>
                      <a:pt x="15" y="190"/>
                    </a:lnTo>
                    <a:lnTo>
                      <a:pt x="30" y="143"/>
                    </a:lnTo>
                    <a:lnTo>
                      <a:pt x="51" y="101"/>
                    </a:lnTo>
                    <a:lnTo>
                      <a:pt x="79" y="61"/>
                    </a:lnTo>
                    <a:lnTo>
                      <a:pt x="116" y="29"/>
                    </a:lnTo>
                    <a:lnTo>
                      <a:pt x="136" y="13"/>
                    </a:lnTo>
                    <a:lnTo>
                      <a:pt x="161" y="0"/>
                    </a:lnTo>
                    <a:lnTo>
                      <a:pt x="180" y="6"/>
                    </a:lnTo>
                    <a:lnTo>
                      <a:pt x="173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Freeform 58"/>
              <p:cNvSpPr>
                <a:spLocks noChangeAspect="1"/>
              </p:cNvSpPr>
              <p:nvPr/>
            </p:nvSpPr>
            <p:spPr bwMode="auto">
              <a:xfrm>
                <a:off x="539" y="1554"/>
                <a:ext cx="303" cy="594"/>
              </a:xfrm>
              <a:custGeom>
                <a:avLst/>
                <a:gdLst>
                  <a:gd name="T0" fmla="*/ 1 w 606"/>
                  <a:gd name="T1" fmla="*/ 1 h 1188"/>
                  <a:gd name="T2" fmla="*/ 1 w 606"/>
                  <a:gd name="T3" fmla="*/ 1 h 1188"/>
                  <a:gd name="T4" fmla="*/ 1 w 606"/>
                  <a:gd name="T5" fmla="*/ 1 h 1188"/>
                  <a:gd name="T6" fmla="*/ 1 w 606"/>
                  <a:gd name="T7" fmla="*/ 1 h 1188"/>
                  <a:gd name="T8" fmla="*/ 1 w 606"/>
                  <a:gd name="T9" fmla="*/ 1 h 1188"/>
                  <a:gd name="T10" fmla="*/ 1 w 606"/>
                  <a:gd name="T11" fmla="*/ 2 h 1188"/>
                  <a:gd name="T12" fmla="*/ 1 w 606"/>
                  <a:gd name="T13" fmla="*/ 2 h 1188"/>
                  <a:gd name="T14" fmla="*/ 1 w 606"/>
                  <a:gd name="T15" fmla="*/ 2 h 1188"/>
                  <a:gd name="T16" fmla="*/ 1 w 606"/>
                  <a:gd name="T17" fmla="*/ 2 h 1188"/>
                  <a:gd name="T18" fmla="*/ 1 w 606"/>
                  <a:gd name="T19" fmla="*/ 2 h 1188"/>
                  <a:gd name="T20" fmla="*/ 1 w 606"/>
                  <a:gd name="T21" fmla="*/ 3 h 1188"/>
                  <a:gd name="T22" fmla="*/ 1 w 606"/>
                  <a:gd name="T23" fmla="*/ 3 h 1188"/>
                  <a:gd name="T24" fmla="*/ 1 w 606"/>
                  <a:gd name="T25" fmla="*/ 3 h 1188"/>
                  <a:gd name="T26" fmla="*/ 1 w 606"/>
                  <a:gd name="T27" fmla="*/ 3 h 1188"/>
                  <a:gd name="T28" fmla="*/ 1 w 606"/>
                  <a:gd name="T29" fmla="*/ 3 h 1188"/>
                  <a:gd name="T30" fmla="*/ 1 w 606"/>
                  <a:gd name="T31" fmla="*/ 3 h 1188"/>
                  <a:gd name="T32" fmla="*/ 2 w 606"/>
                  <a:gd name="T33" fmla="*/ 3 h 1188"/>
                  <a:gd name="T34" fmla="*/ 2 w 606"/>
                  <a:gd name="T35" fmla="*/ 3 h 1188"/>
                  <a:gd name="T36" fmla="*/ 2 w 606"/>
                  <a:gd name="T37" fmla="*/ 3 h 1188"/>
                  <a:gd name="T38" fmla="*/ 2 w 606"/>
                  <a:gd name="T39" fmla="*/ 3 h 1188"/>
                  <a:gd name="T40" fmla="*/ 1 w 606"/>
                  <a:gd name="T41" fmla="*/ 3 h 1188"/>
                  <a:gd name="T42" fmla="*/ 1 w 606"/>
                  <a:gd name="T43" fmla="*/ 3 h 1188"/>
                  <a:gd name="T44" fmla="*/ 1 w 606"/>
                  <a:gd name="T45" fmla="*/ 3 h 1188"/>
                  <a:gd name="T46" fmla="*/ 1 w 606"/>
                  <a:gd name="T47" fmla="*/ 2 h 1188"/>
                  <a:gd name="T48" fmla="*/ 1 w 606"/>
                  <a:gd name="T49" fmla="*/ 2 h 1188"/>
                  <a:gd name="T50" fmla="*/ 1 w 606"/>
                  <a:gd name="T51" fmla="*/ 2 h 1188"/>
                  <a:gd name="T52" fmla="*/ 1 w 606"/>
                  <a:gd name="T53" fmla="*/ 1 h 1188"/>
                  <a:gd name="T54" fmla="*/ 0 w 606"/>
                  <a:gd name="T55" fmla="*/ 1 h 1188"/>
                  <a:gd name="T56" fmla="*/ 1 w 606"/>
                  <a:gd name="T57" fmla="*/ 1 h 1188"/>
                  <a:gd name="T58" fmla="*/ 1 w 606"/>
                  <a:gd name="T59" fmla="*/ 1 h 1188"/>
                  <a:gd name="T60" fmla="*/ 1 w 606"/>
                  <a:gd name="T61" fmla="*/ 1 h 1188"/>
                  <a:gd name="T62" fmla="*/ 1 w 606"/>
                  <a:gd name="T63" fmla="*/ 1 h 1188"/>
                  <a:gd name="T64" fmla="*/ 1 w 606"/>
                  <a:gd name="T65" fmla="*/ 0 h 1188"/>
                  <a:gd name="T66" fmla="*/ 1 w 606"/>
                  <a:gd name="T67" fmla="*/ 1 h 1188"/>
                  <a:gd name="T68" fmla="*/ 1 w 606"/>
                  <a:gd name="T69" fmla="*/ 1 h 118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06"/>
                  <a:gd name="T106" fmla="*/ 0 h 1188"/>
                  <a:gd name="T107" fmla="*/ 606 w 606"/>
                  <a:gd name="T108" fmla="*/ 1188 h 118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06" h="1188">
                    <a:moveTo>
                      <a:pt x="89" y="19"/>
                    </a:moveTo>
                    <a:lnTo>
                      <a:pt x="46" y="179"/>
                    </a:lnTo>
                    <a:lnTo>
                      <a:pt x="51" y="325"/>
                    </a:lnTo>
                    <a:lnTo>
                      <a:pt x="65" y="399"/>
                    </a:lnTo>
                    <a:lnTo>
                      <a:pt x="84" y="473"/>
                    </a:lnTo>
                    <a:lnTo>
                      <a:pt x="118" y="641"/>
                    </a:lnTo>
                    <a:lnTo>
                      <a:pt x="120" y="806"/>
                    </a:lnTo>
                    <a:lnTo>
                      <a:pt x="125" y="884"/>
                    </a:lnTo>
                    <a:lnTo>
                      <a:pt x="144" y="970"/>
                    </a:lnTo>
                    <a:lnTo>
                      <a:pt x="169" y="1010"/>
                    </a:lnTo>
                    <a:lnTo>
                      <a:pt x="186" y="1025"/>
                    </a:lnTo>
                    <a:lnTo>
                      <a:pt x="207" y="1034"/>
                    </a:lnTo>
                    <a:lnTo>
                      <a:pt x="256" y="1051"/>
                    </a:lnTo>
                    <a:lnTo>
                      <a:pt x="310" y="1061"/>
                    </a:lnTo>
                    <a:lnTo>
                      <a:pt x="384" y="1091"/>
                    </a:lnTo>
                    <a:lnTo>
                      <a:pt x="448" y="1120"/>
                    </a:lnTo>
                    <a:lnTo>
                      <a:pt x="515" y="1144"/>
                    </a:lnTo>
                    <a:lnTo>
                      <a:pt x="593" y="1162"/>
                    </a:lnTo>
                    <a:lnTo>
                      <a:pt x="606" y="1177"/>
                    </a:lnTo>
                    <a:lnTo>
                      <a:pt x="591" y="1188"/>
                    </a:lnTo>
                    <a:lnTo>
                      <a:pt x="291" y="1129"/>
                    </a:lnTo>
                    <a:lnTo>
                      <a:pt x="158" y="1087"/>
                    </a:lnTo>
                    <a:lnTo>
                      <a:pt x="108" y="1048"/>
                    </a:lnTo>
                    <a:lnTo>
                      <a:pt x="78" y="989"/>
                    </a:lnTo>
                    <a:lnTo>
                      <a:pt x="49" y="819"/>
                    </a:lnTo>
                    <a:lnTo>
                      <a:pt x="47" y="646"/>
                    </a:lnTo>
                    <a:lnTo>
                      <a:pt x="19" y="475"/>
                    </a:lnTo>
                    <a:lnTo>
                      <a:pt x="0" y="323"/>
                    </a:lnTo>
                    <a:lnTo>
                      <a:pt x="11" y="173"/>
                    </a:lnTo>
                    <a:lnTo>
                      <a:pt x="30" y="93"/>
                    </a:lnTo>
                    <a:lnTo>
                      <a:pt x="46" y="52"/>
                    </a:lnTo>
                    <a:lnTo>
                      <a:pt x="63" y="8"/>
                    </a:lnTo>
                    <a:lnTo>
                      <a:pt x="82" y="0"/>
                    </a:lnTo>
                    <a:lnTo>
                      <a:pt x="8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Freeform 59"/>
              <p:cNvSpPr>
                <a:spLocks noChangeAspect="1"/>
              </p:cNvSpPr>
              <p:nvPr/>
            </p:nvSpPr>
            <p:spPr bwMode="auto">
              <a:xfrm>
                <a:off x="777" y="1583"/>
                <a:ext cx="181" cy="289"/>
              </a:xfrm>
              <a:custGeom>
                <a:avLst/>
                <a:gdLst>
                  <a:gd name="T0" fmla="*/ 1 w 361"/>
                  <a:gd name="T1" fmla="*/ 1 h 578"/>
                  <a:gd name="T2" fmla="*/ 1 w 361"/>
                  <a:gd name="T3" fmla="*/ 1 h 578"/>
                  <a:gd name="T4" fmla="*/ 1 w 361"/>
                  <a:gd name="T5" fmla="*/ 1 h 578"/>
                  <a:gd name="T6" fmla="*/ 1 w 361"/>
                  <a:gd name="T7" fmla="*/ 1 h 578"/>
                  <a:gd name="T8" fmla="*/ 1 w 361"/>
                  <a:gd name="T9" fmla="*/ 1 h 578"/>
                  <a:gd name="T10" fmla="*/ 1 w 361"/>
                  <a:gd name="T11" fmla="*/ 1 h 578"/>
                  <a:gd name="T12" fmla="*/ 1 w 361"/>
                  <a:gd name="T13" fmla="*/ 1 h 578"/>
                  <a:gd name="T14" fmla="*/ 1 w 361"/>
                  <a:gd name="T15" fmla="*/ 1 h 578"/>
                  <a:gd name="T16" fmla="*/ 1 w 361"/>
                  <a:gd name="T17" fmla="*/ 2 h 578"/>
                  <a:gd name="T18" fmla="*/ 1 w 361"/>
                  <a:gd name="T19" fmla="*/ 2 h 578"/>
                  <a:gd name="T20" fmla="*/ 1 w 361"/>
                  <a:gd name="T21" fmla="*/ 2 h 578"/>
                  <a:gd name="T22" fmla="*/ 1 w 361"/>
                  <a:gd name="T23" fmla="*/ 2 h 578"/>
                  <a:gd name="T24" fmla="*/ 1 w 361"/>
                  <a:gd name="T25" fmla="*/ 2 h 578"/>
                  <a:gd name="T26" fmla="*/ 1 w 361"/>
                  <a:gd name="T27" fmla="*/ 2 h 578"/>
                  <a:gd name="T28" fmla="*/ 1 w 361"/>
                  <a:gd name="T29" fmla="*/ 2 h 578"/>
                  <a:gd name="T30" fmla="*/ 1 w 361"/>
                  <a:gd name="T31" fmla="*/ 2 h 578"/>
                  <a:gd name="T32" fmla="*/ 0 w 361"/>
                  <a:gd name="T33" fmla="*/ 2 h 578"/>
                  <a:gd name="T34" fmla="*/ 1 w 361"/>
                  <a:gd name="T35" fmla="*/ 1 h 578"/>
                  <a:gd name="T36" fmla="*/ 1 w 361"/>
                  <a:gd name="T37" fmla="*/ 1 h 578"/>
                  <a:gd name="T38" fmla="*/ 1 w 361"/>
                  <a:gd name="T39" fmla="*/ 1 h 578"/>
                  <a:gd name="T40" fmla="*/ 1 w 361"/>
                  <a:gd name="T41" fmla="*/ 1 h 578"/>
                  <a:gd name="T42" fmla="*/ 1 w 361"/>
                  <a:gd name="T43" fmla="*/ 1 h 578"/>
                  <a:gd name="T44" fmla="*/ 1 w 361"/>
                  <a:gd name="T45" fmla="*/ 0 h 578"/>
                  <a:gd name="T46" fmla="*/ 1 w 361"/>
                  <a:gd name="T47" fmla="*/ 1 h 578"/>
                  <a:gd name="T48" fmla="*/ 1 w 361"/>
                  <a:gd name="T49" fmla="*/ 1 h 57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61"/>
                  <a:gd name="T76" fmla="*/ 0 h 578"/>
                  <a:gd name="T77" fmla="*/ 361 w 361"/>
                  <a:gd name="T78" fmla="*/ 578 h 57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61" h="578">
                    <a:moveTo>
                      <a:pt x="70" y="10"/>
                    </a:moveTo>
                    <a:lnTo>
                      <a:pt x="103" y="137"/>
                    </a:lnTo>
                    <a:lnTo>
                      <a:pt x="122" y="255"/>
                    </a:lnTo>
                    <a:lnTo>
                      <a:pt x="125" y="312"/>
                    </a:lnTo>
                    <a:lnTo>
                      <a:pt x="122" y="369"/>
                    </a:lnTo>
                    <a:lnTo>
                      <a:pt x="110" y="426"/>
                    </a:lnTo>
                    <a:lnTo>
                      <a:pt x="93" y="485"/>
                    </a:lnTo>
                    <a:lnTo>
                      <a:pt x="122" y="500"/>
                    </a:lnTo>
                    <a:lnTo>
                      <a:pt x="236" y="519"/>
                    </a:lnTo>
                    <a:lnTo>
                      <a:pt x="348" y="534"/>
                    </a:lnTo>
                    <a:lnTo>
                      <a:pt x="361" y="549"/>
                    </a:lnTo>
                    <a:lnTo>
                      <a:pt x="346" y="563"/>
                    </a:lnTo>
                    <a:lnTo>
                      <a:pt x="219" y="572"/>
                    </a:lnTo>
                    <a:lnTo>
                      <a:pt x="91" y="578"/>
                    </a:lnTo>
                    <a:lnTo>
                      <a:pt x="65" y="563"/>
                    </a:lnTo>
                    <a:lnTo>
                      <a:pt x="34" y="555"/>
                    </a:lnTo>
                    <a:lnTo>
                      <a:pt x="0" y="540"/>
                    </a:lnTo>
                    <a:lnTo>
                      <a:pt x="2" y="502"/>
                    </a:lnTo>
                    <a:lnTo>
                      <a:pt x="51" y="380"/>
                    </a:lnTo>
                    <a:lnTo>
                      <a:pt x="72" y="264"/>
                    </a:lnTo>
                    <a:lnTo>
                      <a:pt x="70" y="145"/>
                    </a:lnTo>
                    <a:lnTo>
                      <a:pt x="44" y="17"/>
                    </a:lnTo>
                    <a:lnTo>
                      <a:pt x="53" y="0"/>
                    </a:lnTo>
                    <a:lnTo>
                      <a:pt x="7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Freeform 60"/>
              <p:cNvSpPr>
                <a:spLocks noChangeAspect="1"/>
              </p:cNvSpPr>
              <p:nvPr/>
            </p:nvSpPr>
            <p:spPr bwMode="auto">
              <a:xfrm>
                <a:off x="1058" y="1235"/>
                <a:ext cx="323" cy="217"/>
              </a:xfrm>
              <a:custGeom>
                <a:avLst/>
                <a:gdLst>
                  <a:gd name="T0" fmla="*/ 1 w 646"/>
                  <a:gd name="T1" fmla="*/ 1 h 434"/>
                  <a:gd name="T2" fmla="*/ 1 w 646"/>
                  <a:gd name="T3" fmla="*/ 1 h 434"/>
                  <a:gd name="T4" fmla="*/ 1 w 646"/>
                  <a:gd name="T5" fmla="*/ 1 h 434"/>
                  <a:gd name="T6" fmla="*/ 1 w 646"/>
                  <a:gd name="T7" fmla="*/ 1 h 434"/>
                  <a:gd name="T8" fmla="*/ 1 w 646"/>
                  <a:gd name="T9" fmla="*/ 1 h 434"/>
                  <a:gd name="T10" fmla="*/ 1 w 646"/>
                  <a:gd name="T11" fmla="*/ 1 h 434"/>
                  <a:gd name="T12" fmla="*/ 1 w 646"/>
                  <a:gd name="T13" fmla="*/ 1 h 434"/>
                  <a:gd name="T14" fmla="*/ 1 w 646"/>
                  <a:gd name="T15" fmla="*/ 1 h 434"/>
                  <a:gd name="T16" fmla="*/ 1 w 646"/>
                  <a:gd name="T17" fmla="*/ 1 h 434"/>
                  <a:gd name="T18" fmla="*/ 1 w 646"/>
                  <a:gd name="T19" fmla="*/ 1 h 434"/>
                  <a:gd name="T20" fmla="*/ 1 w 646"/>
                  <a:gd name="T21" fmla="*/ 1 h 434"/>
                  <a:gd name="T22" fmla="*/ 2 w 646"/>
                  <a:gd name="T23" fmla="*/ 1 h 434"/>
                  <a:gd name="T24" fmla="*/ 2 w 646"/>
                  <a:gd name="T25" fmla="*/ 1 h 434"/>
                  <a:gd name="T26" fmla="*/ 2 w 646"/>
                  <a:gd name="T27" fmla="*/ 1 h 434"/>
                  <a:gd name="T28" fmla="*/ 2 w 646"/>
                  <a:gd name="T29" fmla="*/ 1 h 434"/>
                  <a:gd name="T30" fmla="*/ 2 w 646"/>
                  <a:gd name="T31" fmla="*/ 1 h 434"/>
                  <a:gd name="T32" fmla="*/ 2 w 646"/>
                  <a:gd name="T33" fmla="*/ 1 h 434"/>
                  <a:gd name="T34" fmla="*/ 2 w 646"/>
                  <a:gd name="T35" fmla="*/ 1 h 434"/>
                  <a:gd name="T36" fmla="*/ 2 w 646"/>
                  <a:gd name="T37" fmla="*/ 1 h 434"/>
                  <a:gd name="T38" fmla="*/ 2 w 646"/>
                  <a:gd name="T39" fmla="*/ 1 h 434"/>
                  <a:gd name="T40" fmla="*/ 2 w 646"/>
                  <a:gd name="T41" fmla="*/ 1 h 434"/>
                  <a:gd name="T42" fmla="*/ 2 w 646"/>
                  <a:gd name="T43" fmla="*/ 1 h 434"/>
                  <a:gd name="T44" fmla="*/ 2 w 646"/>
                  <a:gd name="T45" fmla="*/ 1 h 434"/>
                  <a:gd name="T46" fmla="*/ 2 w 646"/>
                  <a:gd name="T47" fmla="*/ 1 h 434"/>
                  <a:gd name="T48" fmla="*/ 2 w 646"/>
                  <a:gd name="T49" fmla="*/ 1 h 434"/>
                  <a:gd name="T50" fmla="*/ 1 w 646"/>
                  <a:gd name="T51" fmla="*/ 1 h 434"/>
                  <a:gd name="T52" fmla="*/ 1 w 646"/>
                  <a:gd name="T53" fmla="*/ 1 h 434"/>
                  <a:gd name="T54" fmla="*/ 1 w 646"/>
                  <a:gd name="T55" fmla="*/ 1 h 434"/>
                  <a:gd name="T56" fmla="*/ 1 w 646"/>
                  <a:gd name="T57" fmla="*/ 1 h 434"/>
                  <a:gd name="T58" fmla="*/ 1 w 646"/>
                  <a:gd name="T59" fmla="*/ 1 h 434"/>
                  <a:gd name="T60" fmla="*/ 1 w 646"/>
                  <a:gd name="T61" fmla="*/ 1 h 434"/>
                  <a:gd name="T62" fmla="*/ 1 w 646"/>
                  <a:gd name="T63" fmla="*/ 1 h 434"/>
                  <a:gd name="T64" fmla="*/ 1 w 646"/>
                  <a:gd name="T65" fmla="*/ 1 h 434"/>
                  <a:gd name="T66" fmla="*/ 0 w 646"/>
                  <a:gd name="T67" fmla="*/ 1 h 434"/>
                  <a:gd name="T68" fmla="*/ 1 w 646"/>
                  <a:gd name="T69" fmla="*/ 1 h 434"/>
                  <a:gd name="T70" fmla="*/ 1 w 646"/>
                  <a:gd name="T71" fmla="*/ 0 h 434"/>
                  <a:gd name="T72" fmla="*/ 1 w 646"/>
                  <a:gd name="T73" fmla="*/ 1 h 434"/>
                  <a:gd name="T74" fmla="*/ 1 w 646"/>
                  <a:gd name="T75" fmla="*/ 1 h 4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46"/>
                  <a:gd name="T115" fmla="*/ 0 h 434"/>
                  <a:gd name="T116" fmla="*/ 646 w 646"/>
                  <a:gd name="T117" fmla="*/ 434 h 4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46" h="434">
                    <a:moveTo>
                      <a:pt x="57" y="16"/>
                    </a:moveTo>
                    <a:lnTo>
                      <a:pt x="114" y="202"/>
                    </a:lnTo>
                    <a:lnTo>
                      <a:pt x="138" y="246"/>
                    </a:lnTo>
                    <a:lnTo>
                      <a:pt x="167" y="282"/>
                    </a:lnTo>
                    <a:lnTo>
                      <a:pt x="201" y="314"/>
                    </a:lnTo>
                    <a:lnTo>
                      <a:pt x="220" y="329"/>
                    </a:lnTo>
                    <a:lnTo>
                      <a:pt x="241" y="343"/>
                    </a:lnTo>
                    <a:lnTo>
                      <a:pt x="279" y="363"/>
                    </a:lnTo>
                    <a:lnTo>
                      <a:pt x="319" y="381"/>
                    </a:lnTo>
                    <a:lnTo>
                      <a:pt x="397" y="394"/>
                    </a:lnTo>
                    <a:lnTo>
                      <a:pt x="473" y="381"/>
                    </a:lnTo>
                    <a:lnTo>
                      <a:pt x="545" y="337"/>
                    </a:lnTo>
                    <a:lnTo>
                      <a:pt x="591" y="242"/>
                    </a:lnTo>
                    <a:lnTo>
                      <a:pt x="598" y="149"/>
                    </a:lnTo>
                    <a:lnTo>
                      <a:pt x="591" y="105"/>
                    </a:lnTo>
                    <a:lnTo>
                      <a:pt x="574" y="61"/>
                    </a:lnTo>
                    <a:lnTo>
                      <a:pt x="579" y="42"/>
                    </a:lnTo>
                    <a:lnTo>
                      <a:pt x="598" y="48"/>
                    </a:lnTo>
                    <a:lnTo>
                      <a:pt x="640" y="149"/>
                    </a:lnTo>
                    <a:lnTo>
                      <a:pt x="646" y="255"/>
                    </a:lnTo>
                    <a:lnTo>
                      <a:pt x="623" y="320"/>
                    </a:lnTo>
                    <a:lnTo>
                      <a:pt x="606" y="348"/>
                    </a:lnTo>
                    <a:lnTo>
                      <a:pt x="585" y="377"/>
                    </a:lnTo>
                    <a:lnTo>
                      <a:pt x="564" y="392"/>
                    </a:lnTo>
                    <a:lnTo>
                      <a:pt x="543" y="405"/>
                    </a:lnTo>
                    <a:lnTo>
                      <a:pt x="501" y="424"/>
                    </a:lnTo>
                    <a:lnTo>
                      <a:pt x="410" y="434"/>
                    </a:lnTo>
                    <a:lnTo>
                      <a:pt x="317" y="413"/>
                    </a:lnTo>
                    <a:lnTo>
                      <a:pt x="269" y="392"/>
                    </a:lnTo>
                    <a:lnTo>
                      <a:pt x="226" y="365"/>
                    </a:lnTo>
                    <a:lnTo>
                      <a:pt x="180" y="337"/>
                    </a:lnTo>
                    <a:lnTo>
                      <a:pt x="140" y="305"/>
                    </a:lnTo>
                    <a:lnTo>
                      <a:pt x="76" y="223"/>
                    </a:lnTo>
                    <a:lnTo>
                      <a:pt x="0" y="12"/>
                    </a:lnTo>
                    <a:lnTo>
                      <a:pt x="5" y="2"/>
                    </a:lnTo>
                    <a:lnTo>
                      <a:pt x="24" y="0"/>
                    </a:lnTo>
                    <a:lnTo>
                      <a:pt x="5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Freeform 61"/>
              <p:cNvSpPr>
                <a:spLocks noChangeAspect="1"/>
              </p:cNvSpPr>
              <p:nvPr/>
            </p:nvSpPr>
            <p:spPr bwMode="auto">
              <a:xfrm>
                <a:off x="1016" y="1139"/>
                <a:ext cx="314" cy="186"/>
              </a:xfrm>
              <a:custGeom>
                <a:avLst/>
                <a:gdLst>
                  <a:gd name="T0" fmla="*/ 1 w 627"/>
                  <a:gd name="T1" fmla="*/ 0 h 373"/>
                  <a:gd name="T2" fmla="*/ 1 w 627"/>
                  <a:gd name="T3" fmla="*/ 0 h 373"/>
                  <a:gd name="T4" fmla="*/ 1 w 627"/>
                  <a:gd name="T5" fmla="*/ 0 h 373"/>
                  <a:gd name="T6" fmla="*/ 1 w 627"/>
                  <a:gd name="T7" fmla="*/ 0 h 373"/>
                  <a:gd name="T8" fmla="*/ 1 w 627"/>
                  <a:gd name="T9" fmla="*/ 0 h 373"/>
                  <a:gd name="T10" fmla="*/ 1 w 627"/>
                  <a:gd name="T11" fmla="*/ 0 h 373"/>
                  <a:gd name="T12" fmla="*/ 1 w 627"/>
                  <a:gd name="T13" fmla="*/ 0 h 373"/>
                  <a:gd name="T14" fmla="*/ 1 w 627"/>
                  <a:gd name="T15" fmla="*/ 0 h 373"/>
                  <a:gd name="T16" fmla="*/ 1 w 627"/>
                  <a:gd name="T17" fmla="*/ 0 h 373"/>
                  <a:gd name="T18" fmla="*/ 1 w 627"/>
                  <a:gd name="T19" fmla="*/ 0 h 373"/>
                  <a:gd name="T20" fmla="*/ 1 w 627"/>
                  <a:gd name="T21" fmla="*/ 0 h 373"/>
                  <a:gd name="T22" fmla="*/ 1 w 627"/>
                  <a:gd name="T23" fmla="*/ 0 h 373"/>
                  <a:gd name="T24" fmla="*/ 1 w 627"/>
                  <a:gd name="T25" fmla="*/ 0 h 373"/>
                  <a:gd name="T26" fmla="*/ 2 w 627"/>
                  <a:gd name="T27" fmla="*/ 0 h 373"/>
                  <a:gd name="T28" fmla="*/ 2 w 627"/>
                  <a:gd name="T29" fmla="*/ 0 h 373"/>
                  <a:gd name="T30" fmla="*/ 2 w 627"/>
                  <a:gd name="T31" fmla="*/ 0 h 373"/>
                  <a:gd name="T32" fmla="*/ 2 w 627"/>
                  <a:gd name="T33" fmla="*/ 0 h 373"/>
                  <a:gd name="T34" fmla="*/ 1 w 627"/>
                  <a:gd name="T35" fmla="*/ 0 h 373"/>
                  <a:gd name="T36" fmla="*/ 1 w 627"/>
                  <a:gd name="T37" fmla="*/ 0 h 373"/>
                  <a:gd name="T38" fmla="*/ 1 w 627"/>
                  <a:gd name="T39" fmla="*/ 0 h 373"/>
                  <a:gd name="T40" fmla="*/ 1 w 627"/>
                  <a:gd name="T41" fmla="*/ 0 h 373"/>
                  <a:gd name="T42" fmla="*/ 1 w 627"/>
                  <a:gd name="T43" fmla="*/ 0 h 373"/>
                  <a:gd name="T44" fmla="*/ 1 w 627"/>
                  <a:gd name="T45" fmla="*/ 0 h 373"/>
                  <a:gd name="T46" fmla="*/ 1 w 627"/>
                  <a:gd name="T47" fmla="*/ 0 h 373"/>
                  <a:gd name="T48" fmla="*/ 0 w 627"/>
                  <a:gd name="T49" fmla="*/ 0 h 373"/>
                  <a:gd name="T50" fmla="*/ 1 w 627"/>
                  <a:gd name="T51" fmla="*/ 0 h 373"/>
                  <a:gd name="T52" fmla="*/ 1 w 627"/>
                  <a:gd name="T53" fmla="*/ 0 h 373"/>
                  <a:gd name="T54" fmla="*/ 1 w 627"/>
                  <a:gd name="T55" fmla="*/ 0 h 37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27"/>
                  <a:gd name="T85" fmla="*/ 0 h 373"/>
                  <a:gd name="T86" fmla="*/ 627 w 627"/>
                  <a:gd name="T87" fmla="*/ 373 h 37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27" h="373">
                    <a:moveTo>
                      <a:pt x="28" y="10"/>
                    </a:moveTo>
                    <a:lnTo>
                      <a:pt x="55" y="82"/>
                    </a:lnTo>
                    <a:lnTo>
                      <a:pt x="72" y="111"/>
                    </a:lnTo>
                    <a:lnTo>
                      <a:pt x="93" y="137"/>
                    </a:lnTo>
                    <a:lnTo>
                      <a:pt x="116" y="162"/>
                    </a:lnTo>
                    <a:lnTo>
                      <a:pt x="143" y="185"/>
                    </a:lnTo>
                    <a:lnTo>
                      <a:pt x="171" y="206"/>
                    </a:lnTo>
                    <a:lnTo>
                      <a:pt x="203" y="229"/>
                    </a:lnTo>
                    <a:lnTo>
                      <a:pt x="230" y="244"/>
                    </a:lnTo>
                    <a:lnTo>
                      <a:pt x="255" y="257"/>
                    </a:lnTo>
                    <a:lnTo>
                      <a:pt x="306" y="278"/>
                    </a:lnTo>
                    <a:lnTo>
                      <a:pt x="420" y="308"/>
                    </a:lnTo>
                    <a:lnTo>
                      <a:pt x="469" y="325"/>
                    </a:lnTo>
                    <a:lnTo>
                      <a:pt x="515" y="333"/>
                    </a:lnTo>
                    <a:lnTo>
                      <a:pt x="610" y="324"/>
                    </a:lnTo>
                    <a:lnTo>
                      <a:pt x="627" y="333"/>
                    </a:lnTo>
                    <a:lnTo>
                      <a:pt x="616" y="350"/>
                    </a:lnTo>
                    <a:lnTo>
                      <a:pt x="509" y="373"/>
                    </a:lnTo>
                    <a:lnTo>
                      <a:pt x="405" y="356"/>
                    </a:lnTo>
                    <a:lnTo>
                      <a:pt x="272" y="310"/>
                    </a:lnTo>
                    <a:lnTo>
                      <a:pt x="209" y="280"/>
                    </a:lnTo>
                    <a:lnTo>
                      <a:pt x="181" y="263"/>
                    </a:lnTo>
                    <a:lnTo>
                      <a:pt x="150" y="244"/>
                    </a:lnTo>
                    <a:lnTo>
                      <a:pt x="51" y="151"/>
                    </a:lnTo>
                    <a:lnTo>
                      <a:pt x="0" y="18"/>
                    </a:lnTo>
                    <a:lnTo>
                      <a:pt x="9" y="0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Freeform 62"/>
              <p:cNvSpPr>
                <a:spLocks noChangeAspect="1"/>
              </p:cNvSpPr>
              <p:nvPr/>
            </p:nvSpPr>
            <p:spPr bwMode="auto">
              <a:xfrm>
                <a:off x="1023" y="953"/>
                <a:ext cx="254" cy="290"/>
              </a:xfrm>
              <a:custGeom>
                <a:avLst/>
                <a:gdLst>
                  <a:gd name="T0" fmla="*/ 0 w 510"/>
                  <a:gd name="T1" fmla="*/ 2 h 580"/>
                  <a:gd name="T2" fmla="*/ 0 w 510"/>
                  <a:gd name="T3" fmla="*/ 1 h 580"/>
                  <a:gd name="T4" fmla="*/ 0 w 510"/>
                  <a:gd name="T5" fmla="*/ 1 h 580"/>
                  <a:gd name="T6" fmla="*/ 0 w 510"/>
                  <a:gd name="T7" fmla="*/ 1 h 580"/>
                  <a:gd name="T8" fmla="*/ 0 w 510"/>
                  <a:gd name="T9" fmla="*/ 1 h 580"/>
                  <a:gd name="T10" fmla="*/ 0 w 510"/>
                  <a:gd name="T11" fmla="*/ 1 h 580"/>
                  <a:gd name="T12" fmla="*/ 0 w 510"/>
                  <a:gd name="T13" fmla="*/ 1 h 580"/>
                  <a:gd name="T14" fmla="*/ 0 w 510"/>
                  <a:gd name="T15" fmla="*/ 1 h 580"/>
                  <a:gd name="T16" fmla="*/ 0 w 510"/>
                  <a:gd name="T17" fmla="*/ 1 h 580"/>
                  <a:gd name="T18" fmla="*/ 0 w 510"/>
                  <a:gd name="T19" fmla="*/ 1 h 580"/>
                  <a:gd name="T20" fmla="*/ 0 w 510"/>
                  <a:gd name="T21" fmla="*/ 1 h 580"/>
                  <a:gd name="T22" fmla="*/ 0 w 510"/>
                  <a:gd name="T23" fmla="*/ 1 h 580"/>
                  <a:gd name="T24" fmla="*/ 0 w 510"/>
                  <a:gd name="T25" fmla="*/ 1 h 580"/>
                  <a:gd name="T26" fmla="*/ 0 w 510"/>
                  <a:gd name="T27" fmla="*/ 1 h 580"/>
                  <a:gd name="T28" fmla="*/ 0 w 510"/>
                  <a:gd name="T29" fmla="*/ 1 h 580"/>
                  <a:gd name="T30" fmla="*/ 0 w 510"/>
                  <a:gd name="T31" fmla="*/ 1 h 580"/>
                  <a:gd name="T32" fmla="*/ 0 w 510"/>
                  <a:gd name="T33" fmla="*/ 1 h 580"/>
                  <a:gd name="T34" fmla="*/ 0 w 510"/>
                  <a:gd name="T35" fmla="*/ 1 h 580"/>
                  <a:gd name="T36" fmla="*/ 0 w 510"/>
                  <a:gd name="T37" fmla="*/ 1 h 580"/>
                  <a:gd name="T38" fmla="*/ 0 w 510"/>
                  <a:gd name="T39" fmla="*/ 1 h 580"/>
                  <a:gd name="T40" fmla="*/ 0 w 510"/>
                  <a:gd name="T41" fmla="*/ 1 h 580"/>
                  <a:gd name="T42" fmla="*/ 0 w 510"/>
                  <a:gd name="T43" fmla="*/ 1 h 580"/>
                  <a:gd name="T44" fmla="*/ 0 w 510"/>
                  <a:gd name="T45" fmla="*/ 1 h 580"/>
                  <a:gd name="T46" fmla="*/ 0 w 510"/>
                  <a:gd name="T47" fmla="*/ 1 h 580"/>
                  <a:gd name="T48" fmla="*/ 0 w 510"/>
                  <a:gd name="T49" fmla="*/ 1 h 580"/>
                  <a:gd name="T50" fmla="*/ 0 w 510"/>
                  <a:gd name="T51" fmla="*/ 1 h 580"/>
                  <a:gd name="T52" fmla="*/ 0 w 510"/>
                  <a:gd name="T53" fmla="*/ 1 h 580"/>
                  <a:gd name="T54" fmla="*/ 0 w 510"/>
                  <a:gd name="T55" fmla="*/ 1 h 580"/>
                  <a:gd name="T56" fmla="*/ 0 w 510"/>
                  <a:gd name="T57" fmla="*/ 1 h 580"/>
                  <a:gd name="T58" fmla="*/ 0 w 510"/>
                  <a:gd name="T59" fmla="*/ 0 h 580"/>
                  <a:gd name="T60" fmla="*/ 0 w 510"/>
                  <a:gd name="T61" fmla="*/ 1 h 580"/>
                  <a:gd name="T62" fmla="*/ 0 w 510"/>
                  <a:gd name="T63" fmla="*/ 1 h 580"/>
                  <a:gd name="T64" fmla="*/ 0 w 510"/>
                  <a:gd name="T65" fmla="*/ 1 h 580"/>
                  <a:gd name="T66" fmla="*/ 0 w 510"/>
                  <a:gd name="T67" fmla="*/ 1 h 580"/>
                  <a:gd name="T68" fmla="*/ 0 w 510"/>
                  <a:gd name="T69" fmla="*/ 1 h 580"/>
                  <a:gd name="T70" fmla="*/ 0 w 510"/>
                  <a:gd name="T71" fmla="*/ 1 h 580"/>
                  <a:gd name="T72" fmla="*/ 0 w 510"/>
                  <a:gd name="T73" fmla="*/ 1 h 580"/>
                  <a:gd name="T74" fmla="*/ 0 w 510"/>
                  <a:gd name="T75" fmla="*/ 1 h 580"/>
                  <a:gd name="T76" fmla="*/ 0 w 510"/>
                  <a:gd name="T77" fmla="*/ 1 h 580"/>
                  <a:gd name="T78" fmla="*/ 0 w 510"/>
                  <a:gd name="T79" fmla="*/ 1 h 580"/>
                  <a:gd name="T80" fmla="*/ 0 w 510"/>
                  <a:gd name="T81" fmla="*/ 1 h 580"/>
                  <a:gd name="T82" fmla="*/ 0 w 510"/>
                  <a:gd name="T83" fmla="*/ 1 h 580"/>
                  <a:gd name="T84" fmla="*/ 0 w 510"/>
                  <a:gd name="T85" fmla="*/ 1 h 580"/>
                  <a:gd name="T86" fmla="*/ 0 w 510"/>
                  <a:gd name="T87" fmla="*/ 2 h 580"/>
                  <a:gd name="T88" fmla="*/ 0 w 510"/>
                  <a:gd name="T89" fmla="*/ 2 h 580"/>
                  <a:gd name="T90" fmla="*/ 0 w 510"/>
                  <a:gd name="T91" fmla="*/ 2 h 580"/>
                  <a:gd name="T92" fmla="*/ 0 w 510"/>
                  <a:gd name="T93" fmla="*/ 2 h 5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10"/>
                  <a:gd name="T142" fmla="*/ 0 h 580"/>
                  <a:gd name="T143" fmla="*/ 510 w 510"/>
                  <a:gd name="T144" fmla="*/ 580 h 5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10" h="580">
                    <a:moveTo>
                      <a:pt x="196" y="568"/>
                    </a:moveTo>
                    <a:lnTo>
                      <a:pt x="194" y="458"/>
                    </a:lnTo>
                    <a:lnTo>
                      <a:pt x="207" y="409"/>
                    </a:lnTo>
                    <a:lnTo>
                      <a:pt x="232" y="357"/>
                    </a:lnTo>
                    <a:lnTo>
                      <a:pt x="249" y="333"/>
                    </a:lnTo>
                    <a:lnTo>
                      <a:pt x="268" y="310"/>
                    </a:lnTo>
                    <a:lnTo>
                      <a:pt x="316" y="272"/>
                    </a:lnTo>
                    <a:lnTo>
                      <a:pt x="418" y="222"/>
                    </a:lnTo>
                    <a:lnTo>
                      <a:pt x="481" y="179"/>
                    </a:lnTo>
                    <a:lnTo>
                      <a:pt x="474" y="142"/>
                    </a:lnTo>
                    <a:lnTo>
                      <a:pt x="447" y="112"/>
                    </a:lnTo>
                    <a:lnTo>
                      <a:pt x="399" y="63"/>
                    </a:lnTo>
                    <a:lnTo>
                      <a:pt x="367" y="47"/>
                    </a:lnTo>
                    <a:lnTo>
                      <a:pt x="337" y="36"/>
                    </a:lnTo>
                    <a:lnTo>
                      <a:pt x="274" y="28"/>
                    </a:lnTo>
                    <a:lnTo>
                      <a:pt x="213" y="38"/>
                    </a:lnTo>
                    <a:lnTo>
                      <a:pt x="149" y="63"/>
                    </a:lnTo>
                    <a:lnTo>
                      <a:pt x="71" y="141"/>
                    </a:lnTo>
                    <a:lnTo>
                      <a:pt x="27" y="249"/>
                    </a:lnTo>
                    <a:lnTo>
                      <a:pt x="8" y="258"/>
                    </a:lnTo>
                    <a:lnTo>
                      <a:pt x="0" y="239"/>
                    </a:lnTo>
                    <a:lnTo>
                      <a:pt x="21" y="177"/>
                    </a:lnTo>
                    <a:lnTo>
                      <a:pt x="48" y="122"/>
                    </a:lnTo>
                    <a:lnTo>
                      <a:pt x="65" y="97"/>
                    </a:lnTo>
                    <a:lnTo>
                      <a:pt x="84" y="74"/>
                    </a:lnTo>
                    <a:lnTo>
                      <a:pt x="109" y="55"/>
                    </a:lnTo>
                    <a:lnTo>
                      <a:pt x="137" y="38"/>
                    </a:lnTo>
                    <a:lnTo>
                      <a:pt x="171" y="21"/>
                    </a:lnTo>
                    <a:lnTo>
                      <a:pt x="206" y="9"/>
                    </a:lnTo>
                    <a:lnTo>
                      <a:pt x="274" y="0"/>
                    </a:lnTo>
                    <a:lnTo>
                      <a:pt x="342" y="9"/>
                    </a:lnTo>
                    <a:lnTo>
                      <a:pt x="413" y="38"/>
                    </a:lnTo>
                    <a:lnTo>
                      <a:pt x="466" y="91"/>
                    </a:lnTo>
                    <a:lnTo>
                      <a:pt x="500" y="131"/>
                    </a:lnTo>
                    <a:lnTo>
                      <a:pt x="510" y="182"/>
                    </a:lnTo>
                    <a:lnTo>
                      <a:pt x="494" y="237"/>
                    </a:lnTo>
                    <a:lnTo>
                      <a:pt x="481" y="260"/>
                    </a:lnTo>
                    <a:lnTo>
                      <a:pt x="460" y="279"/>
                    </a:lnTo>
                    <a:lnTo>
                      <a:pt x="407" y="308"/>
                    </a:lnTo>
                    <a:lnTo>
                      <a:pt x="352" y="334"/>
                    </a:lnTo>
                    <a:lnTo>
                      <a:pt x="261" y="374"/>
                    </a:lnTo>
                    <a:lnTo>
                      <a:pt x="225" y="464"/>
                    </a:lnTo>
                    <a:lnTo>
                      <a:pt x="219" y="511"/>
                    </a:lnTo>
                    <a:lnTo>
                      <a:pt x="225" y="563"/>
                    </a:lnTo>
                    <a:lnTo>
                      <a:pt x="213" y="580"/>
                    </a:lnTo>
                    <a:lnTo>
                      <a:pt x="196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Freeform 63"/>
              <p:cNvSpPr>
                <a:spLocks noChangeAspect="1"/>
              </p:cNvSpPr>
              <p:nvPr/>
            </p:nvSpPr>
            <p:spPr bwMode="auto">
              <a:xfrm>
                <a:off x="1211" y="891"/>
                <a:ext cx="92" cy="103"/>
              </a:xfrm>
              <a:custGeom>
                <a:avLst/>
                <a:gdLst>
                  <a:gd name="T0" fmla="*/ 1 w 184"/>
                  <a:gd name="T1" fmla="*/ 1 h 206"/>
                  <a:gd name="T2" fmla="*/ 1 w 184"/>
                  <a:gd name="T3" fmla="*/ 1 h 206"/>
                  <a:gd name="T4" fmla="*/ 1 w 184"/>
                  <a:gd name="T5" fmla="*/ 1 h 206"/>
                  <a:gd name="T6" fmla="*/ 1 w 184"/>
                  <a:gd name="T7" fmla="*/ 1 h 206"/>
                  <a:gd name="T8" fmla="*/ 1 w 184"/>
                  <a:gd name="T9" fmla="*/ 1 h 206"/>
                  <a:gd name="T10" fmla="*/ 1 w 184"/>
                  <a:gd name="T11" fmla="*/ 1 h 206"/>
                  <a:gd name="T12" fmla="*/ 1 w 184"/>
                  <a:gd name="T13" fmla="*/ 1 h 206"/>
                  <a:gd name="T14" fmla="*/ 1 w 184"/>
                  <a:gd name="T15" fmla="*/ 1 h 206"/>
                  <a:gd name="T16" fmla="*/ 1 w 184"/>
                  <a:gd name="T17" fmla="*/ 1 h 206"/>
                  <a:gd name="T18" fmla="*/ 1 w 184"/>
                  <a:gd name="T19" fmla="*/ 1 h 206"/>
                  <a:gd name="T20" fmla="*/ 1 w 184"/>
                  <a:gd name="T21" fmla="*/ 1 h 206"/>
                  <a:gd name="T22" fmla="*/ 0 w 184"/>
                  <a:gd name="T23" fmla="*/ 1 h 206"/>
                  <a:gd name="T24" fmla="*/ 1 w 184"/>
                  <a:gd name="T25" fmla="*/ 1 h 206"/>
                  <a:gd name="T26" fmla="*/ 1 w 184"/>
                  <a:gd name="T27" fmla="*/ 1 h 206"/>
                  <a:gd name="T28" fmla="*/ 1 w 184"/>
                  <a:gd name="T29" fmla="*/ 1 h 206"/>
                  <a:gd name="T30" fmla="*/ 1 w 184"/>
                  <a:gd name="T31" fmla="*/ 0 h 206"/>
                  <a:gd name="T32" fmla="*/ 1 w 184"/>
                  <a:gd name="T33" fmla="*/ 1 h 206"/>
                  <a:gd name="T34" fmla="*/ 1 w 184"/>
                  <a:gd name="T35" fmla="*/ 1 h 206"/>
                  <a:gd name="T36" fmla="*/ 1 w 184"/>
                  <a:gd name="T37" fmla="*/ 1 h 206"/>
                  <a:gd name="T38" fmla="*/ 1 w 184"/>
                  <a:gd name="T39" fmla="*/ 1 h 206"/>
                  <a:gd name="T40" fmla="*/ 1 w 184"/>
                  <a:gd name="T41" fmla="*/ 1 h 206"/>
                  <a:gd name="T42" fmla="*/ 1 w 184"/>
                  <a:gd name="T43" fmla="*/ 1 h 206"/>
                  <a:gd name="T44" fmla="*/ 1 w 184"/>
                  <a:gd name="T45" fmla="*/ 1 h 206"/>
                  <a:gd name="T46" fmla="*/ 1 w 184"/>
                  <a:gd name="T47" fmla="*/ 1 h 206"/>
                  <a:gd name="T48" fmla="*/ 1 w 184"/>
                  <a:gd name="T49" fmla="*/ 1 h 20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84"/>
                  <a:gd name="T76" fmla="*/ 0 h 206"/>
                  <a:gd name="T77" fmla="*/ 184 w 184"/>
                  <a:gd name="T78" fmla="*/ 206 h 20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84" h="206">
                    <a:moveTo>
                      <a:pt x="87" y="179"/>
                    </a:moveTo>
                    <a:lnTo>
                      <a:pt x="131" y="147"/>
                    </a:lnTo>
                    <a:lnTo>
                      <a:pt x="148" y="93"/>
                    </a:lnTo>
                    <a:lnTo>
                      <a:pt x="127" y="50"/>
                    </a:lnTo>
                    <a:lnTo>
                      <a:pt x="110" y="35"/>
                    </a:lnTo>
                    <a:lnTo>
                      <a:pt x="87" y="29"/>
                    </a:lnTo>
                    <a:lnTo>
                      <a:pt x="43" y="38"/>
                    </a:lnTo>
                    <a:lnTo>
                      <a:pt x="24" y="82"/>
                    </a:lnTo>
                    <a:lnTo>
                      <a:pt x="30" y="137"/>
                    </a:lnTo>
                    <a:lnTo>
                      <a:pt x="15" y="152"/>
                    </a:lnTo>
                    <a:lnTo>
                      <a:pt x="2" y="139"/>
                    </a:lnTo>
                    <a:lnTo>
                      <a:pt x="0" y="71"/>
                    </a:lnTo>
                    <a:lnTo>
                      <a:pt x="5" y="42"/>
                    </a:lnTo>
                    <a:lnTo>
                      <a:pt x="24" y="16"/>
                    </a:lnTo>
                    <a:lnTo>
                      <a:pt x="53" y="4"/>
                    </a:lnTo>
                    <a:lnTo>
                      <a:pt x="89" y="0"/>
                    </a:lnTo>
                    <a:lnTo>
                      <a:pt x="152" y="29"/>
                    </a:lnTo>
                    <a:lnTo>
                      <a:pt x="184" y="92"/>
                    </a:lnTo>
                    <a:lnTo>
                      <a:pt x="174" y="131"/>
                    </a:lnTo>
                    <a:lnTo>
                      <a:pt x="155" y="164"/>
                    </a:lnTo>
                    <a:lnTo>
                      <a:pt x="129" y="190"/>
                    </a:lnTo>
                    <a:lnTo>
                      <a:pt x="95" y="206"/>
                    </a:lnTo>
                    <a:lnTo>
                      <a:pt x="76" y="196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Freeform 64"/>
              <p:cNvSpPr>
                <a:spLocks noChangeAspect="1"/>
              </p:cNvSpPr>
              <p:nvPr/>
            </p:nvSpPr>
            <p:spPr bwMode="auto">
              <a:xfrm>
                <a:off x="1267" y="916"/>
                <a:ext cx="118" cy="104"/>
              </a:xfrm>
              <a:custGeom>
                <a:avLst/>
                <a:gdLst>
                  <a:gd name="T0" fmla="*/ 1 w 235"/>
                  <a:gd name="T1" fmla="*/ 0 h 209"/>
                  <a:gd name="T2" fmla="*/ 1 w 235"/>
                  <a:gd name="T3" fmla="*/ 0 h 209"/>
                  <a:gd name="T4" fmla="*/ 1 w 235"/>
                  <a:gd name="T5" fmla="*/ 0 h 209"/>
                  <a:gd name="T6" fmla="*/ 1 w 235"/>
                  <a:gd name="T7" fmla="*/ 0 h 209"/>
                  <a:gd name="T8" fmla="*/ 1 w 235"/>
                  <a:gd name="T9" fmla="*/ 0 h 209"/>
                  <a:gd name="T10" fmla="*/ 1 w 235"/>
                  <a:gd name="T11" fmla="*/ 0 h 209"/>
                  <a:gd name="T12" fmla="*/ 1 w 235"/>
                  <a:gd name="T13" fmla="*/ 0 h 209"/>
                  <a:gd name="T14" fmla="*/ 1 w 235"/>
                  <a:gd name="T15" fmla="*/ 0 h 209"/>
                  <a:gd name="T16" fmla="*/ 1 w 235"/>
                  <a:gd name="T17" fmla="*/ 0 h 209"/>
                  <a:gd name="T18" fmla="*/ 1 w 235"/>
                  <a:gd name="T19" fmla="*/ 0 h 209"/>
                  <a:gd name="T20" fmla="*/ 1 w 235"/>
                  <a:gd name="T21" fmla="*/ 0 h 209"/>
                  <a:gd name="T22" fmla="*/ 1 w 235"/>
                  <a:gd name="T23" fmla="*/ 0 h 209"/>
                  <a:gd name="T24" fmla="*/ 1 w 235"/>
                  <a:gd name="T25" fmla="*/ 0 h 209"/>
                  <a:gd name="T26" fmla="*/ 1 w 235"/>
                  <a:gd name="T27" fmla="*/ 0 h 209"/>
                  <a:gd name="T28" fmla="*/ 1 w 235"/>
                  <a:gd name="T29" fmla="*/ 0 h 209"/>
                  <a:gd name="T30" fmla="*/ 1 w 235"/>
                  <a:gd name="T31" fmla="*/ 0 h 209"/>
                  <a:gd name="T32" fmla="*/ 1 w 235"/>
                  <a:gd name="T33" fmla="*/ 0 h 209"/>
                  <a:gd name="T34" fmla="*/ 1 w 235"/>
                  <a:gd name="T35" fmla="*/ 0 h 209"/>
                  <a:gd name="T36" fmla="*/ 1 w 235"/>
                  <a:gd name="T37" fmla="*/ 0 h 209"/>
                  <a:gd name="T38" fmla="*/ 1 w 235"/>
                  <a:gd name="T39" fmla="*/ 0 h 209"/>
                  <a:gd name="T40" fmla="*/ 1 w 235"/>
                  <a:gd name="T41" fmla="*/ 0 h 209"/>
                  <a:gd name="T42" fmla="*/ 1 w 235"/>
                  <a:gd name="T43" fmla="*/ 0 h 209"/>
                  <a:gd name="T44" fmla="*/ 0 w 235"/>
                  <a:gd name="T45" fmla="*/ 0 h 209"/>
                  <a:gd name="T46" fmla="*/ 1 w 235"/>
                  <a:gd name="T47" fmla="*/ 0 h 209"/>
                  <a:gd name="T48" fmla="*/ 1 w 235"/>
                  <a:gd name="T49" fmla="*/ 0 h 209"/>
                  <a:gd name="T50" fmla="*/ 1 w 235"/>
                  <a:gd name="T51" fmla="*/ 0 h 2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35"/>
                  <a:gd name="T79" fmla="*/ 0 h 209"/>
                  <a:gd name="T80" fmla="*/ 235 w 235"/>
                  <a:gd name="T81" fmla="*/ 209 h 20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35" h="209">
                    <a:moveTo>
                      <a:pt x="23" y="148"/>
                    </a:moveTo>
                    <a:lnTo>
                      <a:pt x="55" y="173"/>
                    </a:lnTo>
                    <a:lnTo>
                      <a:pt x="93" y="175"/>
                    </a:lnTo>
                    <a:lnTo>
                      <a:pt x="133" y="159"/>
                    </a:lnTo>
                    <a:lnTo>
                      <a:pt x="167" y="131"/>
                    </a:lnTo>
                    <a:lnTo>
                      <a:pt x="197" y="49"/>
                    </a:lnTo>
                    <a:lnTo>
                      <a:pt x="182" y="34"/>
                    </a:lnTo>
                    <a:lnTo>
                      <a:pt x="159" y="30"/>
                    </a:lnTo>
                    <a:lnTo>
                      <a:pt x="110" y="43"/>
                    </a:lnTo>
                    <a:lnTo>
                      <a:pt x="93" y="36"/>
                    </a:lnTo>
                    <a:lnTo>
                      <a:pt x="100" y="17"/>
                    </a:lnTo>
                    <a:lnTo>
                      <a:pt x="138" y="5"/>
                    </a:lnTo>
                    <a:lnTo>
                      <a:pt x="175" y="0"/>
                    </a:lnTo>
                    <a:lnTo>
                      <a:pt x="207" y="7"/>
                    </a:lnTo>
                    <a:lnTo>
                      <a:pt x="230" y="30"/>
                    </a:lnTo>
                    <a:lnTo>
                      <a:pt x="235" y="93"/>
                    </a:lnTo>
                    <a:lnTo>
                      <a:pt x="222" y="125"/>
                    </a:lnTo>
                    <a:lnTo>
                      <a:pt x="205" y="158"/>
                    </a:lnTo>
                    <a:lnTo>
                      <a:pt x="182" y="178"/>
                    </a:lnTo>
                    <a:lnTo>
                      <a:pt x="157" y="194"/>
                    </a:lnTo>
                    <a:lnTo>
                      <a:pt x="100" y="209"/>
                    </a:lnTo>
                    <a:lnTo>
                      <a:pt x="43" y="201"/>
                    </a:lnTo>
                    <a:lnTo>
                      <a:pt x="0" y="163"/>
                    </a:lnTo>
                    <a:lnTo>
                      <a:pt x="4" y="144"/>
                    </a:lnTo>
                    <a:lnTo>
                      <a:pt x="23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3" name="Freeform 65"/>
              <p:cNvSpPr>
                <a:spLocks noChangeAspect="1"/>
              </p:cNvSpPr>
              <p:nvPr/>
            </p:nvSpPr>
            <p:spPr bwMode="auto">
              <a:xfrm>
                <a:off x="1299" y="1016"/>
                <a:ext cx="103" cy="258"/>
              </a:xfrm>
              <a:custGeom>
                <a:avLst/>
                <a:gdLst>
                  <a:gd name="T0" fmla="*/ 1 w 206"/>
                  <a:gd name="T1" fmla="*/ 0 h 517"/>
                  <a:gd name="T2" fmla="*/ 1 w 206"/>
                  <a:gd name="T3" fmla="*/ 0 h 517"/>
                  <a:gd name="T4" fmla="*/ 1 w 206"/>
                  <a:gd name="T5" fmla="*/ 0 h 517"/>
                  <a:gd name="T6" fmla="*/ 1 w 206"/>
                  <a:gd name="T7" fmla="*/ 0 h 517"/>
                  <a:gd name="T8" fmla="*/ 1 w 206"/>
                  <a:gd name="T9" fmla="*/ 0 h 517"/>
                  <a:gd name="T10" fmla="*/ 1 w 206"/>
                  <a:gd name="T11" fmla="*/ 0 h 517"/>
                  <a:gd name="T12" fmla="*/ 1 w 206"/>
                  <a:gd name="T13" fmla="*/ 0 h 517"/>
                  <a:gd name="T14" fmla="*/ 1 w 206"/>
                  <a:gd name="T15" fmla="*/ 0 h 517"/>
                  <a:gd name="T16" fmla="*/ 1 w 206"/>
                  <a:gd name="T17" fmla="*/ 0 h 517"/>
                  <a:gd name="T18" fmla="*/ 1 w 206"/>
                  <a:gd name="T19" fmla="*/ 1 h 517"/>
                  <a:gd name="T20" fmla="*/ 1 w 206"/>
                  <a:gd name="T21" fmla="*/ 0 h 517"/>
                  <a:gd name="T22" fmla="*/ 1 w 206"/>
                  <a:gd name="T23" fmla="*/ 0 h 517"/>
                  <a:gd name="T24" fmla="*/ 1 w 206"/>
                  <a:gd name="T25" fmla="*/ 0 h 517"/>
                  <a:gd name="T26" fmla="*/ 1 w 206"/>
                  <a:gd name="T27" fmla="*/ 0 h 517"/>
                  <a:gd name="T28" fmla="*/ 1 w 206"/>
                  <a:gd name="T29" fmla="*/ 0 h 517"/>
                  <a:gd name="T30" fmla="*/ 1 w 206"/>
                  <a:gd name="T31" fmla="*/ 0 h 517"/>
                  <a:gd name="T32" fmla="*/ 1 w 206"/>
                  <a:gd name="T33" fmla="*/ 0 h 517"/>
                  <a:gd name="T34" fmla="*/ 1 w 206"/>
                  <a:gd name="T35" fmla="*/ 0 h 517"/>
                  <a:gd name="T36" fmla="*/ 1 w 206"/>
                  <a:gd name="T37" fmla="*/ 0 h 517"/>
                  <a:gd name="T38" fmla="*/ 0 w 206"/>
                  <a:gd name="T39" fmla="*/ 0 h 517"/>
                  <a:gd name="T40" fmla="*/ 1 w 206"/>
                  <a:gd name="T41" fmla="*/ 0 h 517"/>
                  <a:gd name="T42" fmla="*/ 1 w 206"/>
                  <a:gd name="T43" fmla="*/ 0 h 517"/>
                  <a:gd name="T44" fmla="*/ 1 w 206"/>
                  <a:gd name="T45" fmla="*/ 0 h 5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6"/>
                  <a:gd name="T70" fmla="*/ 0 h 517"/>
                  <a:gd name="T71" fmla="*/ 206 w 206"/>
                  <a:gd name="T72" fmla="*/ 517 h 51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6" h="517">
                    <a:moveTo>
                      <a:pt x="17" y="0"/>
                    </a:moveTo>
                    <a:lnTo>
                      <a:pt x="92" y="31"/>
                    </a:lnTo>
                    <a:lnTo>
                      <a:pt x="149" y="74"/>
                    </a:lnTo>
                    <a:lnTo>
                      <a:pt x="187" y="133"/>
                    </a:lnTo>
                    <a:lnTo>
                      <a:pt x="206" y="208"/>
                    </a:lnTo>
                    <a:lnTo>
                      <a:pt x="189" y="291"/>
                    </a:lnTo>
                    <a:lnTo>
                      <a:pt x="162" y="361"/>
                    </a:lnTo>
                    <a:lnTo>
                      <a:pt x="128" y="432"/>
                    </a:lnTo>
                    <a:lnTo>
                      <a:pt x="88" y="510"/>
                    </a:lnTo>
                    <a:lnTo>
                      <a:pt x="69" y="517"/>
                    </a:lnTo>
                    <a:lnTo>
                      <a:pt x="63" y="498"/>
                    </a:lnTo>
                    <a:lnTo>
                      <a:pt x="95" y="422"/>
                    </a:lnTo>
                    <a:lnTo>
                      <a:pt x="122" y="356"/>
                    </a:lnTo>
                    <a:lnTo>
                      <a:pt x="152" y="206"/>
                    </a:lnTo>
                    <a:lnTo>
                      <a:pt x="139" y="145"/>
                    </a:lnTo>
                    <a:lnTo>
                      <a:pt x="112" y="93"/>
                    </a:lnTo>
                    <a:lnTo>
                      <a:pt x="69" y="54"/>
                    </a:lnTo>
                    <a:lnTo>
                      <a:pt x="42" y="38"/>
                    </a:lnTo>
                    <a:lnTo>
                      <a:pt x="10" y="27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4" name="Freeform 66"/>
              <p:cNvSpPr>
                <a:spLocks noChangeAspect="1"/>
              </p:cNvSpPr>
              <p:nvPr/>
            </p:nvSpPr>
            <p:spPr bwMode="auto">
              <a:xfrm>
                <a:off x="882" y="1060"/>
                <a:ext cx="146" cy="143"/>
              </a:xfrm>
              <a:custGeom>
                <a:avLst/>
                <a:gdLst>
                  <a:gd name="T0" fmla="*/ 0 w 293"/>
                  <a:gd name="T1" fmla="*/ 1 h 285"/>
                  <a:gd name="T2" fmla="*/ 0 w 293"/>
                  <a:gd name="T3" fmla="*/ 1 h 285"/>
                  <a:gd name="T4" fmla="*/ 0 w 293"/>
                  <a:gd name="T5" fmla="*/ 1 h 285"/>
                  <a:gd name="T6" fmla="*/ 0 w 293"/>
                  <a:gd name="T7" fmla="*/ 1 h 285"/>
                  <a:gd name="T8" fmla="*/ 0 w 293"/>
                  <a:gd name="T9" fmla="*/ 1 h 285"/>
                  <a:gd name="T10" fmla="*/ 0 w 293"/>
                  <a:gd name="T11" fmla="*/ 1 h 285"/>
                  <a:gd name="T12" fmla="*/ 0 w 293"/>
                  <a:gd name="T13" fmla="*/ 1 h 285"/>
                  <a:gd name="T14" fmla="*/ 0 w 293"/>
                  <a:gd name="T15" fmla="*/ 1 h 285"/>
                  <a:gd name="T16" fmla="*/ 0 w 293"/>
                  <a:gd name="T17" fmla="*/ 1 h 285"/>
                  <a:gd name="T18" fmla="*/ 0 w 293"/>
                  <a:gd name="T19" fmla="*/ 1 h 285"/>
                  <a:gd name="T20" fmla="*/ 0 w 293"/>
                  <a:gd name="T21" fmla="*/ 1 h 285"/>
                  <a:gd name="T22" fmla="*/ 0 w 293"/>
                  <a:gd name="T23" fmla="*/ 1 h 285"/>
                  <a:gd name="T24" fmla="*/ 0 w 293"/>
                  <a:gd name="T25" fmla="*/ 1 h 285"/>
                  <a:gd name="T26" fmla="*/ 0 w 293"/>
                  <a:gd name="T27" fmla="*/ 1 h 285"/>
                  <a:gd name="T28" fmla="*/ 0 w 293"/>
                  <a:gd name="T29" fmla="*/ 1 h 285"/>
                  <a:gd name="T30" fmla="*/ 0 w 293"/>
                  <a:gd name="T31" fmla="*/ 1 h 285"/>
                  <a:gd name="T32" fmla="*/ 0 w 293"/>
                  <a:gd name="T33" fmla="*/ 1 h 285"/>
                  <a:gd name="T34" fmla="*/ 0 w 293"/>
                  <a:gd name="T35" fmla="*/ 1 h 285"/>
                  <a:gd name="T36" fmla="*/ 0 w 293"/>
                  <a:gd name="T37" fmla="*/ 1 h 285"/>
                  <a:gd name="T38" fmla="*/ 0 w 293"/>
                  <a:gd name="T39" fmla="*/ 1 h 285"/>
                  <a:gd name="T40" fmla="*/ 0 w 293"/>
                  <a:gd name="T41" fmla="*/ 1 h 285"/>
                  <a:gd name="T42" fmla="*/ 0 w 293"/>
                  <a:gd name="T43" fmla="*/ 1 h 285"/>
                  <a:gd name="T44" fmla="*/ 0 w 293"/>
                  <a:gd name="T45" fmla="*/ 0 h 285"/>
                  <a:gd name="T46" fmla="*/ 0 w 293"/>
                  <a:gd name="T47" fmla="*/ 1 h 285"/>
                  <a:gd name="T48" fmla="*/ 0 w 293"/>
                  <a:gd name="T49" fmla="*/ 1 h 285"/>
                  <a:gd name="T50" fmla="*/ 0 w 293"/>
                  <a:gd name="T51" fmla="*/ 1 h 28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93"/>
                  <a:gd name="T79" fmla="*/ 0 h 285"/>
                  <a:gd name="T80" fmla="*/ 293 w 293"/>
                  <a:gd name="T81" fmla="*/ 285 h 28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93" h="285">
                    <a:moveTo>
                      <a:pt x="285" y="26"/>
                    </a:moveTo>
                    <a:lnTo>
                      <a:pt x="200" y="60"/>
                    </a:lnTo>
                    <a:lnTo>
                      <a:pt x="122" y="93"/>
                    </a:lnTo>
                    <a:lnTo>
                      <a:pt x="72" y="116"/>
                    </a:lnTo>
                    <a:lnTo>
                      <a:pt x="48" y="159"/>
                    </a:lnTo>
                    <a:lnTo>
                      <a:pt x="59" y="180"/>
                    </a:lnTo>
                    <a:lnTo>
                      <a:pt x="80" y="197"/>
                    </a:lnTo>
                    <a:lnTo>
                      <a:pt x="167" y="230"/>
                    </a:lnTo>
                    <a:lnTo>
                      <a:pt x="260" y="256"/>
                    </a:lnTo>
                    <a:lnTo>
                      <a:pt x="272" y="273"/>
                    </a:lnTo>
                    <a:lnTo>
                      <a:pt x="266" y="283"/>
                    </a:lnTo>
                    <a:lnTo>
                      <a:pt x="255" y="285"/>
                    </a:lnTo>
                    <a:lnTo>
                      <a:pt x="143" y="277"/>
                    </a:lnTo>
                    <a:lnTo>
                      <a:pt x="91" y="256"/>
                    </a:lnTo>
                    <a:lnTo>
                      <a:pt x="38" y="230"/>
                    </a:lnTo>
                    <a:lnTo>
                      <a:pt x="10" y="199"/>
                    </a:lnTo>
                    <a:lnTo>
                      <a:pt x="0" y="159"/>
                    </a:lnTo>
                    <a:lnTo>
                      <a:pt x="11" y="123"/>
                    </a:lnTo>
                    <a:lnTo>
                      <a:pt x="36" y="99"/>
                    </a:lnTo>
                    <a:lnTo>
                      <a:pt x="72" y="81"/>
                    </a:lnTo>
                    <a:lnTo>
                      <a:pt x="110" y="66"/>
                    </a:lnTo>
                    <a:lnTo>
                      <a:pt x="190" y="34"/>
                    </a:lnTo>
                    <a:lnTo>
                      <a:pt x="274" y="0"/>
                    </a:lnTo>
                    <a:lnTo>
                      <a:pt x="293" y="7"/>
                    </a:lnTo>
                    <a:lnTo>
                      <a:pt x="28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5" name="Freeform 67"/>
              <p:cNvSpPr>
                <a:spLocks noChangeAspect="1"/>
              </p:cNvSpPr>
              <p:nvPr/>
            </p:nvSpPr>
            <p:spPr bwMode="auto">
              <a:xfrm>
                <a:off x="1037" y="1271"/>
                <a:ext cx="45" cy="66"/>
              </a:xfrm>
              <a:custGeom>
                <a:avLst/>
                <a:gdLst>
                  <a:gd name="T0" fmla="*/ 1 w 89"/>
                  <a:gd name="T1" fmla="*/ 1 h 131"/>
                  <a:gd name="T2" fmla="*/ 1 w 89"/>
                  <a:gd name="T3" fmla="*/ 1 h 131"/>
                  <a:gd name="T4" fmla="*/ 1 w 89"/>
                  <a:gd name="T5" fmla="*/ 1 h 131"/>
                  <a:gd name="T6" fmla="*/ 1 w 89"/>
                  <a:gd name="T7" fmla="*/ 1 h 131"/>
                  <a:gd name="T8" fmla="*/ 0 w 89"/>
                  <a:gd name="T9" fmla="*/ 1 h 131"/>
                  <a:gd name="T10" fmla="*/ 1 w 89"/>
                  <a:gd name="T11" fmla="*/ 1 h 131"/>
                  <a:gd name="T12" fmla="*/ 1 w 89"/>
                  <a:gd name="T13" fmla="*/ 1 h 131"/>
                  <a:gd name="T14" fmla="*/ 1 w 89"/>
                  <a:gd name="T15" fmla="*/ 0 h 131"/>
                  <a:gd name="T16" fmla="*/ 1 w 89"/>
                  <a:gd name="T17" fmla="*/ 0 h 131"/>
                  <a:gd name="T18" fmla="*/ 1 w 89"/>
                  <a:gd name="T19" fmla="*/ 1 h 131"/>
                  <a:gd name="T20" fmla="*/ 1 w 89"/>
                  <a:gd name="T21" fmla="*/ 1 h 131"/>
                  <a:gd name="T22" fmla="*/ 1 w 89"/>
                  <a:gd name="T23" fmla="*/ 1 h 1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9"/>
                  <a:gd name="T37" fmla="*/ 0 h 131"/>
                  <a:gd name="T38" fmla="*/ 89 w 89"/>
                  <a:gd name="T39" fmla="*/ 131 h 13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9" h="131">
                    <a:moveTo>
                      <a:pt x="83" y="21"/>
                    </a:moveTo>
                    <a:lnTo>
                      <a:pt x="26" y="119"/>
                    </a:lnTo>
                    <a:lnTo>
                      <a:pt x="19" y="129"/>
                    </a:lnTo>
                    <a:lnTo>
                      <a:pt x="9" y="131"/>
                    </a:lnTo>
                    <a:lnTo>
                      <a:pt x="0" y="114"/>
                    </a:lnTo>
                    <a:lnTo>
                      <a:pt x="23" y="51"/>
                    </a:lnTo>
                    <a:lnTo>
                      <a:pt x="42" y="26"/>
                    </a:lnTo>
                    <a:lnTo>
                      <a:pt x="64" y="0"/>
                    </a:lnTo>
                    <a:lnTo>
                      <a:pt x="83" y="0"/>
                    </a:lnTo>
                    <a:lnTo>
                      <a:pt x="89" y="9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6" name="Freeform 68"/>
              <p:cNvSpPr>
                <a:spLocks noChangeAspect="1"/>
              </p:cNvSpPr>
              <p:nvPr/>
            </p:nvSpPr>
            <p:spPr bwMode="auto">
              <a:xfrm>
                <a:off x="967" y="1215"/>
                <a:ext cx="68" cy="110"/>
              </a:xfrm>
              <a:custGeom>
                <a:avLst/>
                <a:gdLst>
                  <a:gd name="T0" fmla="*/ 0 w 137"/>
                  <a:gd name="T1" fmla="*/ 0 h 221"/>
                  <a:gd name="T2" fmla="*/ 0 w 137"/>
                  <a:gd name="T3" fmla="*/ 0 h 221"/>
                  <a:gd name="T4" fmla="*/ 0 w 137"/>
                  <a:gd name="T5" fmla="*/ 0 h 221"/>
                  <a:gd name="T6" fmla="*/ 0 w 137"/>
                  <a:gd name="T7" fmla="*/ 0 h 221"/>
                  <a:gd name="T8" fmla="*/ 0 w 137"/>
                  <a:gd name="T9" fmla="*/ 0 h 221"/>
                  <a:gd name="T10" fmla="*/ 0 w 137"/>
                  <a:gd name="T11" fmla="*/ 0 h 221"/>
                  <a:gd name="T12" fmla="*/ 0 w 137"/>
                  <a:gd name="T13" fmla="*/ 0 h 221"/>
                  <a:gd name="T14" fmla="*/ 0 w 137"/>
                  <a:gd name="T15" fmla="*/ 0 h 221"/>
                  <a:gd name="T16" fmla="*/ 0 w 137"/>
                  <a:gd name="T17" fmla="*/ 0 h 221"/>
                  <a:gd name="T18" fmla="*/ 0 w 137"/>
                  <a:gd name="T19" fmla="*/ 0 h 221"/>
                  <a:gd name="T20" fmla="*/ 0 w 137"/>
                  <a:gd name="T21" fmla="*/ 0 h 221"/>
                  <a:gd name="T22" fmla="*/ 0 w 137"/>
                  <a:gd name="T23" fmla="*/ 0 h 221"/>
                  <a:gd name="T24" fmla="*/ 0 w 137"/>
                  <a:gd name="T25" fmla="*/ 0 h 221"/>
                  <a:gd name="T26" fmla="*/ 0 w 137"/>
                  <a:gd name="T27" fmla="*/ 0 h 221"/>
                  <a:gd name="T28" fmla="*/ 0 w 137"/>
                  <a:gd name="T29" fmla="*/ 0 h 221"/>
                  <a:gd name="T30" fmla="*/ 0 w 137"/>
                  <a:gd name="T31" fmla="*/ 0 h 221"/>
                  <a:gd name="T32" fmla="*/ 0 w 137"/>
                  <a:gd name="T33" fmla="*/ 0 h 221"/>
                  <a:gd name="T34" fmla="*/ 0 w 137"/>
                  <a:gd name="T35" fmla="*/ 0 h 221"/>
                  <a:gd name="T36" fmla="*/ 0 w 137"/>
                  <a:gd name="T37" fmla="*/ 0 h 221"/>
                  <a:gd name="T38" fmla="*/ 0 w 137"/>
                  <a:gd name="T39" fmla="*/ 0 h 221"/>
                  <a:gd name="T40" fmla="*/ 0 w 137"/>
                  <a:gd name="T41" fmla="*/ 0 h 221"/>
                  <a:gd name="T42" fmla="*/ 0 w 137"/>
                  <a:gd name="T43" fmla="*/ 0 h 221"/>
                  <a:gd name="T44" fmla="*/ 0 w 137"/>
                  <a:gd name="T45" fmla="*/ 0 h 221"/>
                  <a:gd name="T46" fmla="*/ 0 w 137"/>
                  <a:gd name="T47" fmla="*/ 0 h 22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37"/>
                  <a:gd name="T73" fmla="*/ 0 h 221"/>
                  <a:gd name="T74" fmla="*/ 137 w 137"/>
                  <a:gd name="T75" fmla="*/ 221 h 22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37" h="221">
                    <a:moveTo>
                      <a:pt x="107" y="115"/>
                    </a:moveTo>
                    <a:lnTo>
                      <a:pt x="114" y="65"/>
                    </a:lnTo>
                    <a:lnTo>
                      <a:pt x="110" y="44"/>
                    </a:lnTo>
                    <a:lnTo>
                      <a:pt x="95" y="33"/>
                    </a:lnTo>
                    <a:lnTo>
                      <a:pt x="76" y="40"/>
                    </a:lnTo>
                    <a:lnTo>
                      <a:pt x="61" y="61"/>
                    </a:lnTo>
                    <a:lnTo>
                      <a:pt x="40" y="135"/>
                    </a:lnTo>
                    <a:lnTo>
                      <a:pt x="42" y="168"/>
                    </a:lnTo>
                    <a:lnTo>
                      <a:pt x="57" y="202"/>
                    </a:lnTo>
                    <a:lnTo>
                      <a:pt x="51" y="221"/>
                    </a:lnTo>
                    <a:lnTo>
                      <a:pt x="32" y="217"/>
                    </a:lnTo>
                    <a:lnTo>
                      <a:pt x="0" y="128"/>
                    </a:lnTo>
                    <a:lnTo>
                      <a:pt x="0" y="82"/>
                    </a:lnTo>
                    <a:lnTo>
                      <a:pt x="13" y="31"/>
                    </a:lnTo>
                    <a:lnTo>
                      <a:pt x="34" y="16"/>
                    </a:lnTo>
                    <a:lnTo>
                      <a:pt x="55" y="4"/>
                    </a:lnTo>
                    <a:lnTo>
                      <a:pt x="103" y="0"/>
                    </a:lnTo>
                    <a:lnTo>
                      <a:pt x="127" y="18"/>
                    </a:lnTo>
                    <a:lnTo>
                      <a:pt x="137" y="46"/>
                    </a:lnTo>
                    <a:lnTo>
                      <a:pt x="133" y="120"/>
                    </a:lnTo>
                    <a:lnTo>
                      <a:pt x="127" y="130"/>
                    </a:lnTo>
                    <a:lnTo>
                      <a:pt x="118" y="132"/>
                    </a:lnTo>
                    <a:lnTo>
                      <a:pt x="107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Freeform 69"/>
              <p:cNvSpPr>
                <a:spLocks noChangeAspect="1"/>
              </p:cNvSpPr>
              <p:nvPr/>
            </p:nvSpPr>
            <p:spPr bwMode="auto">
              <a:xfrm>
                <a:off x="852" y="1177"/>
                <a:ext cx="100" cy="48"/>
              </a:xfrm>
              <a:custGeom>
                <a:avLst/>
                <a:gdLst>
                  <a:gd name="T0" fmla="*/ 0 w 202"/>
                  <a:gd name="T1" fmla="*/ 1 h 96"/>
                  <a:gd name="T2" fmla="*/ 0 w 202"/>
                  <a:gd name="T3" fmla="*/ 1 h 96"/>
                  <a:gd name="T4" fmla="*/ 0 w 202"/>
                  <a:gd name="T5" fmla="*/ 1 h 96"/>
                  <a:gd name="T6" fmla="*/ 0 w 202"/>
                  <a:gd name="T7" fmla="*/ 1 h 96"/>
                  <a:gd name="T8" fmla="*/ 0 w 202"/>
                  <a:gd name="T9" fmla="*/ 1 h 96"/>
                  <a:gd name="T10" fmla="*/ 0 w 202"/>
                  <a:gd name="T11" fmla="*/ 1 h 96"/>
                  <a:gd name="T12" fmla="*/ 0 w 202"/>
                  <a:gd name="T13" fmla="*/ 1 h 96"/>
                  <a:gd name="T14" fmla="*/ 0 w 202"/>
                  <a:gd name="T15" fmla="*/ 1 h 96"/>
                  <a:gd name="T16" fmla="*/ 0 w 202"/>
                  <a:gd name="T17" fmla="*/ 0 h 96"/>
                  <a:gd name="T18" fmla="*/ 0 w 202"/>
                  <a:gd name="T19" fmla="*/ 1 h 96"/>
                  <a:gd name="T20" fmla="*/ 0 w 202"/>
                  <a:gd name="T21" fmla="*/ 1 h 96"/>
                  <a:gd name="T22" fmla="*/ 0 w 202"/>
                  <a:gd name="T23" fmla="*/ 1 h 96"/>
                  <a:gd name="T24" fmla="*/ 0 w 202"/>
                  <a:gd name="T25" fmla="*/ 1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2"/>
                  <a:gd name="T40" fmla="*/ 0 h 96"/>
                  <a:gd name="T41" fmla="*/ 202 w 202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2" h="96">
                    <a:moveTo>
                      <a:pt x="186" y="38"/>
                    </a:moveTo>
                    <a:lnTo>
                      <a:pt x="139" y="52"/>
                    </a:lnTo>
                    <a:lnTo>
                      <a:pt x="72" y="78"/>
                    </a:lnTo>
                    <a:lnTo>
                      <a:pt x="19" y="96"/>
                    </a:lnTo>
                    <a:lnTo>
                      <a:pt x="0" y="90"/>
                    </a:lnTo>
                    <a:lnTo>
                      <a:pt x="4" y="71"/>
                    </a:lnTo>
                    <a:lnTo>
                      <a:pt x="52" y="31"/>
                    </a:lnTo>
                    <a:lnTo>
                      <a:pt x="90" y="14"/>
                    </a:lnTo>
                    <a:lnTo>
                      <a:pt x="131" y="0"/>
                    </a:lnTo>
                    <a:lnTo>
                      <a:pt x="186" y="10"/>
                    </a:lnTo>
                    <a:lnTo>
                      <a:pt x="202" y="23"/>
                    </a:lnTo>
                    <a:lnTo>
                      <a:pt x="186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8" name="Freeform 70"/>
              <p:cNvSpPr>
                <a:spLocks noChangeAspect="1"/>
              </p:cNvSpPr>
              <p:nvPr/>
            </p:nvSpPr>
            <p:spPr bwMode="auto">
              <a:xfrm>
                <a:off x="855" y="1241"/>
                <a:ext cx="137" cy="332"/>
              </a:xfrm>
              <a:custGeom>
                <a:avLst/>
                <a:gdLst>
                  <a:gd name="T0" fmla="*/ 1 w 273"/>
                  <a:gd name="T1" fmla="*/ 0 h 663"/>
                  <a:gd name="T2" fmla="*/ 1 w 273"/>
                  <a:gd name="T3" fmla="*/ 1 h 663"/>
                  <a:gd name="T4" fmla="*/ 1 w 273"/>
                  <a:gd name="T5" fmla="*/ 1 h 663"/>
                  <a:gd name="T6" fmla="*/ 1 w 273"/>
                  <a:gd name="T7" fmla="*/ 1 h 663"/>
                  <a:gd name="T8" fmla="*/ 1 w 273"/>
                  <a:gd name="T9" fmla="*/ 1 h 663"/>
                  <a:gd name="T10" fmla="*/ 1 w 273"/>
                  <a:gd name="T11" fmla="*/ 1 h 663"/>
                  <a:gd name="T12" fmla="*/ 1 w 273"/>
                  <a:gd name="T13" fmla="*/ 1 h 663"/>
                  <a:gd name="T14" fmla="*/ 1 w 273"/>
                  <a:gd name="T15" fmla="*/ 1 h 663"/>
                  <a:gd name="T16" fmla="*/ 1 w 273"/>
                  <a:gd name="T17" fmla="*/ 1 h 663"/>
                  <a:gd name="T18" fmla="*/ 1 w 273"/>
                  <a:gd name="T19" fmla="*/ 2 h 663"/>
                  <a:gd name="T20" fmla="*/ 1 w 273"/>
                  <a:gd name="T21" fmla="*/ 2 h 663"/>
                  <a:gd name="T22" fmla="*/ 1 w 273"/>
                  <a:gd name="T23" fmla="*/ 2 h 663"/>
                  <a:gd name="T24" fmla="*/ 1 w 273"/>
                  <a:gd name="T25" fmla="*/ 2 h 663"/>
                  <a:gd name="T26" fmla="*/ 1 w 273"/>
                  <a:gd name="T27" fmla="*/ 2 h 663"/>
                  <a:gd name="T28" fmla="*/ 1 w 273"/>
                  <a:gd name="T29" fmla="*/ 1 h 663"/>
                  <a:gd name="T30" fmla="*/ 1 w 273"/>
                  <a:gd name="T31" fmla="*/ 1 h 663"/>
                  <a:gd name="T32" fmla="*/ 1 w 273"/>
                  <a:gd name="T33" fmla="*/ 1 h 663"/>
                  <a:gd name="T34" fmla="*/ 1 w 273"/>
                  <a:gd name="T35" fmla="*/ 1 h 663"/>
                  <a:gd name="T36" fmla="*/ 1 w 273"/>
                  <a:gd name="T37" fmla="*/ 1 h 663"/>
                  <a:gd name="T38" fmla="*/ 1 w 273"/>
                  <a:gd name="T39" fmla="*/ 1 h 663"/>
                  <a:gd name="T40" fmla="*/ 1 w 273"/>
                  <a:gd name="T41" fmla="*/ 1 h 663"/>
                  <a:gd name="T42" fmla="*/ 1 w 273"/>
                  <a:gd name="T43" fmla="*/ 1 h 663"/>
                  <a:gd name="T44" fmla="*/ 1 w 273"/>
                  <a:gd name="T45" fmla="*/ 1 h 663"/>
                  <a:gd name="T46" fmla="*/ 0 w 273"/>
                  <a:gd name="T47" fmla="*/ 1 h 663"/>
                  <a:gd name="T48" fmla="*/ 1 w 273"/>
                  <a:gd name="T49" fmla="*/ 0 h 663"/>
                  <a:gd name="T50" fmla="*/ 1 w 273"/>
                  <a:gd name="T51" fmla="*/ 0 h 6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3"/>
                  <a:gd name="T79" fmla="*/ 0 h 663"/>
                  <a:gd name="T80" fmla="*/ 273 w 273"/>
                  <a:gd name="T81" fmla="*/ 663 h 6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3" h="663">
                    <a:moveTo>
                      <a:pt x="21" y="0"/>
                    </a:moveTo>
                    <a:lnTo>
                      <a:pt x="49" y="19"/>
                    </a:lnTo>
                    <a:lnTo>
                      <a:pt x="76" y="38"/>
                    </a:lnTo>
                    <a:lnTo>
                      <a:pt x="127" y="80"/>
                    </a:lnTo>
                    <a:lnTo>
                      <a:pt x="171" y="125"/>
                    </a:lnTo>
                    <a:lnTo>
                      <a:pt x="207" y="173"/>
                    </a:lnTo>
                    <a:lnTo>
                      <a:pt x="256" y="283"/>
                    </a:lnTo>
                    <a:lnTo>
                      <a:pt x="273" y="414"/>
                    </a:lnTo>
                    <a:lnTo>
                      <a:pt x="272" y="477"/>
                    </a:lnTo>
                    <a:lnTo>
                      <a:pt x="258" y="532"/>
                    </a:lnTo>
                    <a:lnTo>
                      <a:pt x="232" y="650"/>
                    </a:lnTo>
                    <a:lnTo>
                      <a:pt x="216" y="663"/>
                    </a:lnTo>
                    <a:lnTo>
                      <a:pt x="203" y="648"/>
                    </a:lnTo>
                    <a:lnTo>
                      <a:pt x="209" y="532"/>
                    </a:lnTo>
                    <a:lnTo>
                      <a:pt x="203" y="416"/>
                    </a:lnTo>
                    <a:lnTo>
                      <a:pt x="192" y="296"/>
                    </a:lnTo>
                    <a:lnTo>
                      <a:pt x="178" y="241"/>
                    </a:lnTo>
                    <a:lnTo>
                      <a:pt x="158" y="190"/>
                    </a:lnTo>
                    <a:lnTo>
                      <a:pt x="131" y="142"/>
                    </a:lnTo>
                    <a:lnTo>
                      <a:pt x="97" y="99"/>
                    </a:lnTo>
                    <a:lnTo>
                      <a:pt x="55" y="59"/>
                    </a:lnTo>
                    <a:lnTo>
                      <a:pt x="30" y="42"/>
                    </a:lnTo>
                    <a:lnTo>
                      <a:pt x="5" y="25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9" name="Freeform 71"/>
              <p:cNvSpPr>
                <a:spLocks noChangeAspect="1"/>
              </p:cNvSpPr>
              <p:nvPr/>
            </p:nvSpPr>
            <p:spPr bwMode="auto">
              <a:xfrm>
                <a:off x="958" y="1565"/>
                <a:ext cx="150" cy="259"/>
              </a:xfrm>
              <a:custGeom>
                <a:avLst/>
                <a:gdLst>
                  <a:gd name="T0" fmla="*/ 1 w 300"/>
                  <a:gd name="T1" fmla="*/ 1 h 517"/>
                  <a:gd name="T2" fmla="*/ 1 w 300"/>
                  <a:gd name="T3" fmla="*/ 1 h 517"/>
                  <a:gd name="T4" fmla="*/ 1 w 300"/>
                  <a:gd name="T5" fmla="*/ 1 h 517"/>
                  <a:gd name="T6" fmla="*/ 1 w 300"/>
                  <a:gd name="T7" fmla="*/ 1 h 517"/>
                  <a:gd name="T8" fmla="*/ 1 w 300"/>
                  <a:gd name="T9" fmla="*/ 1 h 517"/>
                  <a:gd name="T10" fmla="*/ 1 w 300"/>
                  <a:gd name="T11" fmla="*/ 1 h 517"/>
                  <a:gd name="T12" fmla="*/ 1 w 300"/>
                  <a:gd name="T13" fmla="*/ 1 h 517"/>
                  <a:gd name="T14" fmla="*/ 1 w 300"/>
                  <a:gd name="T15" fmla="*/ 1 h 517"/>
                  <a:gd name="T16" fmla="*/ 1 w 300"/>
                  <a:gd name="T17" fmla="*/ 1 h 517"/>
                  <a:gd name="T18" fmla="*/ 1 w 300"/>
                  <a:gd name="T19" fmla="*/ 1 h 517"/>
                  <a:gd name="T20" fmla="*/ 1 w 300"/>
                  <a:gd name="T21" fmla="*/ 1 h 517"/>
                  <a:gd name="T22" fmla="*/ 1 w 300"/>
                  <a:gd name="T23" fmla="*/ 1 h 517"/>
                  <a:gd name="T24" fmla="*/ 1 w 300"/>
                  <a:gd name="T25" fmla="*/ 1 h 517"/>
                  <a:gd name="T26" fmla="*/ 1 w 300"/>
                  <a:gd name="T27" fmla="*/ 1 h 517"/>
                  <a:gd name="T28" fmla="*/ 1 w 300"/>
                  <a:gd name="T29" fmla="*/ 1 h 517"/>
                  <a:gd name="T30" fmla="*/ 1 w 300"/>
                  <a:gd name="T31" fmla="*/ 2 h 517"/>
                  <a:gd name="T32" fmla="*/ 1 w 300"/>
                  <a:gd name="T33" fmla="*/ 1 h 517"/>
                  <a:gd name="T34" fmla="*/ 1 w 300"/>
                  <a:gd name="T35" fmla="*/ 1 h 517"/>
                  <a:gd name="T36" fmla="*/ 1 w 300"/>
                  <a:gd name="T37" fmla="*/ 1 h 517"/>
                  <a:gd name="T38" fmla="*/ 1 w 300"/>
                  <a:gd name="T39" fmla="*/ 1 h 517"/>
                  <a:gd name="T40" fmla="*/ 1 w 300"/>
                  <a:gd name="T41" fmla="*/ 1 h 517"/>
                  <a:gd name="T42" fmla="*/ 1 w 300"/>
                  <a:gd name="T43" fmla="*/ 1 h 517"/>
                  <a:gd name="T44" fmla="*/ 1 w 300"/>
                  <a:gd name="T45" fmla="*/ 1 h 517"/>
                  <a:gd name="T46" fmla="*/ 1 w 300"/>
                  <a:gd name="T47" fmla="*/ 1 h 517"/>
                  <a:gd name="T48" fmla="*/ 1 w 300"/>
                  <a:gd name="T49" fmla="*/ 1 h 517"/>
                  <a:gd name="T50" fmla="*/ 1 w 300"/>
                  <a:gd name="T51" fmla="*/ 1 h 517"/>
                  <a:gd name="T52" fmla="*/ 1 w 300"/>
                  <a:gd name="T53" fmla="*/ 1 h 517"/>
                  <a:gd name="T54" fmla="*/ 1 w 300"/>
                  <a:gd name="T55" fmla="*/ 1 h 517"/>
                  <a:gd name="T56" fmla="*/ 1 w 300"/>
                  <a:gd name="T57" fmla="*/ 1 h 517"/>
                  <a:gd name="T58" fmla="*/ 1 w 300"/>
                  <a:gd name="T59" fmla="*/ 1 h 517"/>
                  <a:gd name="T60" fmla="*/ 1 w 300"/>
                  <a:gd name="T61" fmla="*/ 1 h 517"/>
                  <a:gd name="T62" fmla="*/ 0 w 300"/>
                  <a:gd name="T63" fmla="*/ 1 h 517"/>
                  <a:gd name="T64" fmla="*/ 1 w 300"/>
                  <a:gd name="T65" fmla="*/ 0 h 517"/>
                  <a:gd name="T66" fmla="*/ 1 w 300"/>
                  <a:gd name="T67" fmla="*/ 1 h 517"/>
                  <a:gd name="T68" fmla="*/ 1 w 300"/>
                  <a:gd name="T69" fmla="*/ 1 h 51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0"/>
                  <a:gd name="T106" fmla="*/ 0 h 517"/>
                  <a:gd name="T107" fmla="*/ 300 w 300"/>
                  <a:gd name="T108" fmla="*/ 517 h 51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0" h="517">
                    <a:moveTo>
                      <a:pt x="27" y="10"/>
                    </a:moveTo>
                    <a:lnTo>
                      <a:pt x="38" y="32"/>
                    </a:lnTo>
                    <a:lnTo>
                      <a:pt x="55" y="46"/>
                    </a:lnTo>
                    <a:lnTo>
                      <a:pt x="101" y="68"/>
                    </a:lnTo>
                    <a:lnTo>
                      <a:pt x="215" y="122"/>
                    </a:lnTo>
                    <a:lnTo>
                      <a:pt x="279" y="175"/>
                    </a:lnTo>
                    <a:lnTo>
                      <a:pt x="300" y="203"/>
                    </a:lnTo>
                    <a:lnTo>
                      <a:pt x="298" y="236"/>
                    </a:lnTo>
                    <a:lnTo>
                      <a:pt x="268" y="262"/>
                    </a:lnTo>
                    <a:lnTo>
                      <a:pt x="228" y="279"/>
                    </a:lnTo>
                    <a:lnTo>
                      <a:pt x="181" y="319"/>
                    </a:lnTo>
                    <a:lnTo>
                      <a:pt x="144" y="374"/>
                    </a:lnTo>
                    <a:lnTo>
                      <a:pt x="120" y="411"/>
                    </a:lnTo>
                    <a:lnTo>
                      <a:pt x="95" y="441"/>
                    </a:lnTo>
                    <a:lnTo>
                      <a:pt x="48" y="511"/>
                    </a:lnTo>
                    <a:lnTo>
                      <a:pt x="29" y="517"/>
                    </a:lnTo>
                    <a:lnTo>
                      <a:pt x="23" y="498"/>
                    </a:lnTo>
                    <a:lnTo>
                      <a:pt x="57" y="416"/>
                    </a:lnTo>
                    <a:lnTo>
                      <a:pt x="72" y="378"/>
                    </a:lnTo>
                    <a:lnTo>
                      <a:pt x="95" y="338"/>
                    </a:lnTo>
                    <a:lnTo>
                      <a:pt x="120" y="308"/>
                    </a:lnTo>
                    <a:lnTo>
                      <a:pt x="144" y="279"/>
                    </a:lnTo>
                    <a:lnTo>
                      <a:pt x="173" y="257"/>
                    </a:lnTo>
                    <a:lnTo>
                      <a:pt x="209" y="236"/>
                    </a:lnTo>
                    <a:lnTo>
                      <a:pt x="260" y="217"/>
                    </a:lnTo>
                    <a:lnTo>
                      <a:pt x="257" y="200"/>
                    </a:lnTo>
                    <a:lnTo>
                      <a:pt x="226" y="179"/>
                    </a:lnTo>
                    <a:lnTo>
                      <a:pt x="194" y="163"/>
                    </a:lnTo>
                    <a:lnTo>
                      <a:pt x="137" y="135"/>
                    </a:lnTo>
                    <a:lnTo>
                      <a:pt x="78" y="110"/>
                    </a:lnTo>
                    <a:lnTo>
                      <a:pt x="29" y="72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27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0" name="Freeform 72"/>
              <p:cNvSpPr>
                <a:spLocks noChangeAspect="1"/>
              </p:cNvSpPr>
              <p:nvPr/>
            </p:nvSpPr>
            <p:spPr bwMode="auto">
              <a:xfrm>
                <a:off x="1021" y="1412"/>
                <a:ext cx="81" cy="48"/>
              </a:xfrm>
              <a:custGeom>
                <a:avLst/>
                <a:gdLst>
                  <a:gd name="T0" fmla="*/ 0 w 162"/>
                  <a:gd name="T1" fmla="*/ 0 h 97"/>
                  <a:gd name="T2" fmla="*/ 1 w 162"/>
                  <a:gd name="T3" fmla="*/ 0 h 97"/>
                  <a:gd name="T4" fmla="*/ 1 w 162"/>
                  <a:gd name="T5" fmla="*/ 0 h 97"/>
                  <a:gd name="T6" fmla="*/ 1 w 162"/>
                  <a:gd name="T7" fmla="*/ 0 h 97"/>
                  <a:gd name="T8" fmla="*/ 1 w 162"/>
                  <a:gd name="T9" fmla="*/ 0 h 97"/>
                  <a:gd name="T10" fmla="*/ 1 w 162"/>
                  <a:gd name="T11" fmla="*/ 0 h 97"/>
                  <a:gd name="T12" fmla="*/ 1 w 162"/>
                  <a:gd name="T13" fmla="*/ 0 h 97"/>
                  <a:gd name="T14" fmla="*/ 1 w 162"/>
                  <a:gd name="T15" fmla="*/ 0 h 97"/>
                  <a:gd name="T16" fmla="*/ 1 w 162"/>
                  <a:gd name="T17" fmla="*/ 0 h 97"/>
                  <a:gd name="T18" fmla="*/ 1 w 162"/>
                  <a:gd name="T19" fmla="*/ 0 h 97"/>
                  <a:gd name="T20" fmla="*/ 1 w 162"/>
                  <a:gd name="T21" fmla="*/ 0 h 97"/>
                  <a:gd name="T22" fmla="*/ 1 w 162"/>
                  <a:gd name="T23" fmla="*/ 0 h 97"/>
                  <a:gd name="T24" fmla="*/ 0 w 162"/>
                  <a:gd name="T25" fmla="*/ 0 h 97"/>
                  <a:gd name="T26" fmla="*/ 0 w 162"/>
                  <a:gd name="T27" fmla="*/ 0 h 9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2"/>
                  <a:gd name="T43" fmla="*/ 0 h 97"/>
                  <a:gd name="T44" fmla="*/ 162 w 162"/>
                  <a:gd name="T45" fmla="*/ 97 h 9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2" h="97">
                    <a:moveTo>
                      <a:pt x="0" y="78"/>
                    </a:moveTo>
                    <a:lnTo>
                      <a:pt x="27" y="36"/>
                    </a:lnTo>
                    <a:lnTo>
                      <a:pt x="44" y="21"/>
                    </a:lnTo>
                    <a:lnTo>
                      <a:pt x="63" y="9"/>
                    </a:lnTo>
                    <a:lnTo>
                      <a:pt x="107" y="0"/>
                    </a:lnTo>
                    <a:lnTo>
                      <a:pt x="153" y="8"/>
                    </a:lnTo>
                    <a:lnTo>
                      <a:pt x="162" y="25"/>
                    </a:lnTo>
                    <a:lnTo>
                      <a:pt x="154" y="32"/>
                    </a:lnTo>
                    <a:lnTo>
                      <a:pt x="143" y="34"/>
                    </a:lnTo>
                    <a:lnTo>
                      <a:pt x="75" y="36"/>
                    </a:lnTo>
                    <a:lnTo>
                      <a:pt x="27" y="89"/>
                    </a:lnTo>
                    <a:lnTo>
                      <a:pt x="8" y="97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Freeform 73"/>
              <p:cNvSpPr>
                <a:spLocks noChangeAspect="1"/>
              </p:cNvSpPr>
              <p:nvPr/>
            </p:nvSpPr>
            <p:spPr bwMode="auto">
              <a:xfrm>
                <a:off x="1049" y="1423"/>
                <a:ext cx="52" cy="92"/>
              </a:xfrm>
              <a:custGeom>
                <a:avLst/>
                <a:gdLst>
                  <a:gd name="T0" fmla="*/ 1 w 102"/>
                  <a:gd name="T1" fmla="*/ 1 h 182"/>
                  <a:gd name="T2" fmla="*/ 1 w 102"/>
                  <a:gd name="T3" fmla="*/ 1 h 182"/>
                  <a:gd name="T4" fmla="*/ 1 w 102"/>
                  <a:gd name="T5" fmla="*/ 1 h 182"/>
                  <a:gd name="T6" fmla="*/ 1 w 102"/>
                  <a:gd name="T7" fmla="*/ 1 h 182"/>
                  <a:gd name="T8" fmla="*/ 1 w 102"/>
                  <a:gd name="T9" fmla="*/ 1 h 182"/>
                  <a:gd name="T10" fmla="*/ 1 w 102"/>
                  <a:gd name="T11" fmla="*/ 1 h 182"/>
                  <a:gd name="T12" fmla="*/ 1 w 102"/>
                  <a:gd name="T13" fmla="*/ 1 h 182"/>
                  <a:gd name="T14" fmla="*/ 0 w 102"/>
                  <a:gd name="T15" fmla="*/ 1 h 182"/>
                  <a:gd name="T16" fmla="*/ 1 w 102"/>
                  <a:gd name="T17" fmla="*/ 0 h 182"/>
                  <a:gd name="T18" fmla="*/ 1 w 102"/>
                  <a:gd name="T19" fmla="*/ 1 h 182"/>
                  <a:gd name="T20" fmla="*/ 1 w 102"/>
                  <a:gd name="T21" fmla="*/ 1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182"/>
                  <a:gd name="T35" fmla="*/ 102 w 102"/>
                  <a:gd name="T36" fmla="*/ 182 h 1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182">
                    <a:moveTo>
                      <a:pt x="26" y="7"/>
                    </a:moveTo>
                    <a:lnTo>
                      <a:pt x="60" y="70"/>
                    </a:lnTo>
                    <a:lnTo>
                      <a:pt x="74" y="120"/>
                    </a:lnTo>
                    <a:lnTo>
                      <a:pt x="100" y="163"/>
                    </a:lnTo>
                    <a:lnTo>
                      <a:pt x="102" y="182"/>
                    </a:lnTo>
                    <a:lnTo>
                      <a:pt x="81" y="182"/>
                    </a:lnTo>
                    <a:lnTo>
                      <a:pt x="11" y="85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2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2" name="Freeform 74"/>
              <p:cNvSpPr>
                <a:spLocks noChangeAspect="1"/>
              </p:cNvSpPr>
              <p:nvPr/>
            </p:nvSpPr>
            <p:spPr bwMode="auto">
              <a:xfrm>
                <a:off x="1016" y="1518"/>
                <a:ext cx="152" cy="76"/>
              </a:xfrm>
              <a:custGeom>
                <a:avLst/>
                <a:gdLst>
                  <a:gd name="T0" fmla="*/ 1 w 304"/>
                  <a:gd name="T1" fmla="*/ 0 h 152"/>
                  <a:gd name="T2" fmla="*/ 1 w 304"/>
                  <a:gd name="T3" fmla="*/ 1 h 152"/>
                  <a:gd name="T4" fmla="*/ 1 w 304"/>
                  <a:gd name="T5" fmla="*/ 1 h 152"/>
                  <a:gd name="T6" fmla="*/ 1 w 304"/>
                  <a:gd name="T7" fmla="*/ 1 h 152"/>
                  <a:gd name="T8" fmla="*/ 1 w 304"/>
                  <a:gd name="T9" fmla="*/ 1 h 152"/>
                  <a:gd name="T10" fmla="*/ 1 w 304"/>
                  <a:gd name="T11" fmla="*/ 1 h 152"/>
                  <a:gd name="T12" fmla="*/ 1 w 304"/>
                  <a:gd name="T13" fmla="*/ 1 h 152"/>
                  <a:gd name="T14" fmla="*/ 1 w 304"/>
                  <a:gd name="T15" fmla="*/ 1 h 152"/>
                  <a:gd name="T16" fmla="*/ 1 w 304"/>
                  <a:gd name="T17" fmla="*/ 1 h 152"/>
                  <a:gd name="T18" fmla="*/ 1 w 304"/>
                  <a:gd name="T19" fmla="*/ 1 h 152"/>
                  <a:gd name="T20" fmla="*/ 1 w 304"/>
                  <a:gd name="T21" fmla="*/ 1 h 152"/>
                  <a:gd name="T22" fmla="*/ 1 w 304"/>
                  <a:gd name="T23" fmla="*/ 1 h 152"/>
                  <a:gd name="T24" fmla="*/ 1 w 304"/>
                  <a:gd name="T25" fmla="*/ 1 h 152"/>
                  <a:gd name="T26" fmla="*/ 1 w 304"/>
                  <a:gd name="T27" fmla="*/ 1 h 152"/>
                  <a:gd name="T28" fmla="*/ 0 w 304"/>
                  <a:gd name="T29" fmla="*/ 1 h 152"/>
                  <a:gd name="T30" fmla="*/ 1 w 304"/>
                  <a:gd name="T31" fmla="*/ 0 h 152"/>
                  <a:gd name="T32" fmla="*/ 1 w 304"/>
                  <a:gd name="T33" fmla="*/ 0 h 1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4"/>
                  <a:gd name="T52" fmla="*/ 0 h 152"/>
                  <a:gd name="T53" fmla="*/ 304 w 304"/>
                  <a:gd name="T54" fmla="*/ 152 h 15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4" h="152">
                    <a:moveTo>
                      <a:pt x="19" y="0"/>
                    </a:moveTo>
                    <a:lnTo>
                      <a:pt x="67" y="47"/>
                    </a:lnTo>
                    <a:lnTo>
                      <a:pt x="87" y="68"/>
                    </a:lnTo>
                    <a:lnTo>
                      <a:pt x="116" y="87"/>
                    </a:lnTo>
                    <a:lnTo>
                      <a:pt x="207" y="120"/>
                    </a:lnTo>
                    <a:lnTo>
                      <a:pt x="224" y="91"/>
                    </a:lnTo>
                    <a:lnTo>
                      <a:pt x="241" y="66"/>
                    </a:lnTo>
                    <a:lnTo>
                      <a:pt x="283" y="21"/>
                    </a:lnTo>
                    <a:lnTo>
                      <a:pt x="304" y="19"/>
                    </a:lnTo>
                    <a:lnTo>
                      <a:pt x="304" y="40"/>
                    </a:lnTo>
                    <a:lnTo>
                      <a:pt x="226" y="144"/>
                    </a:lnTo>
                    <a:lnTo>
                      <a:pt x="209" y="152"/>
                    </a:lnTo>
                    <a:lnTo>
                      <a:pt x="103" y="112"/>
                    </a:lnTo>
                    <a:lnTo>
                      <a:pt x="2" y="21"/>
                    </a:lnTo>
                    <a:lnTo>
                      <a:pt x="0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3" name="Freeform 75"/>
              <p:cNvSpPr>
                <a:spLocks noChangeAspect="1"/>
              </p:cNvSpPr>
              <p:nvPr/>
            </p:nvSpPr>
            <p:spPr bwMode="auto">
              <a:xfrm>
                <a:off x="1130" y="1441"/>
                <a:ext cx="107" cy="111"/>
              </a:xfrm>
              <a:custGeom>
                <a:avLst/>
                <a:gdLst>
                  <a:gd name="T0" fmla="*/ 0 w 215"/>
                  <a:gd name="T1" fmla="*/ 1 h 220"/>
                  <a:gd name="T2" fmla="*/ 0 w 215"/>
                  <a:gd name="T3" fmla="*/ 1 h 220"/>
                  <a:gd name="T4" fmla="*/ 0 w 215"/>
                  <a:gd name="T5" fmla="*/ 1 h 220"/>
                  <a:gd name="T6" fmla="*/ 0 w 215"/>
                  <a:gd name="T7" fmla="*/ 1 h 220"/>
                  <a:gd name="T8" fmla="*/ 0 w 215"/>
                  <a:gd name="T9" fmla="*/ 1 h 220"/>
                  <a:gd name="T10" fmla="*/ 0 w 215"/>
                  <a:gd name="T11" fmla="*/ 1 h 220"/>
                  <a:gd name="T12" fmla="*/ 0 w 215"/>
                  <a:gd name="T13" fmla="*/ 1 h 220"/>
                  <a:gd name="T14" fmla="*/ 0 w 215"/>
                  <a:gd name="T15" fmla="*/ 1 h 220"/>
                  <a:gd name="T16" fmla="*/ 0 w 215"/>
                  <a:gd name="T17" fmla="*/ 1 h 220"/>
                  <a:gd name="T18" fmla="*/ 0 w 215"/>
                  <a:gd name="T19" fmla="*/ 1 h 220"/>
                  <a:gd name="T20" fmla="*/ 0 w 215"/>
                  <a:gd name="T21" fmla="*/ 1 h 220"/>
                  <a:gd name="T22" fmla="*/ 0 w 215"/>
                  <a:gd name="T23" fmla="*/ 1 h 220"/>
                  <a:gd name="T24" fmla="*/ 0 w 215"/>
                  <a:gd name="T25" fmla="*/ 1 h 220"/>
                  <a:gd name="T26" fmla="*/ 0 w 215"/>
                  <a:gd name="T27" fmla="*/ 1 h 220"/>
                  <a:gd name="T28" fmla="*/ 0 w 215"/>
                  <a:gd name="T29" fmla="*/ 1 h 220"/>
                  <a:gd name="T30" fmla="*/ 0 w 215"/>
                  <a:gd name="T31" fmla="*/ 1 h 220"/>
                  <a:gd name="T32" fmla="*/ 0 w 215"/>
                  <a:gd name="T33" fmla="*/ 1 h 220"/>
                  <a:gd name="T34" fmla="*/ 0 w 215"/>
                  <a:gd name="T35" fmla="*/ 1 h 220"/>
                  <a:gd name="T36" fmla="*/ 0 w 215"/>
                  <a:gd name="T37" fmla="*/ 0 h 220"/>
                  <a:gd name="T38" fmla="*/ 0 w 215"/>
                  <a:gd name="T39" fmla="*/ 1 h 220"/>
                  <a:gd name="T40" fmla="*/ 0 w 215"/>
                  <a:gd name="T41" fmla="*/ 1 h 2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5"/>
                  <a:gd name="T64" fmla="*/ 0 h 220"/>
                  <a:gd name="T65" fmla="*/ 215 w 215"/>
                  <a:gd name="T66" fmla="*/ 220 h 2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5" h="220">
                    <a:moveTo>
                      <a:pt x="215" y="19"/>
                    </a:moveTo>
                    <a:lnTo>
                      <a:pt x="173" y="106"/>
                    </a:lnTo>
                    <a:lnTo>
                      <a:pt x="152" y="205"/>
                    </a:lnTo>
                    <a:lnTo>
                      <a:pt x="108" y="220"/>
                    </a:lnTo>
                    <a:lnTo>
                      <a:pt x="57" y="217"/>
                    </a:lnTo>
                    <a:lnTo>
                      <a:pt x="21" y="179"/>
                    </a:lnTo>
                    <a:lnTo>
                      <a:pt x="0" y="123"/>
                    </a:lnTo>
                    <a:lnTo>
                      <a:pt x="8" y="104"/>
                    </a:lnTo>
                    <a:lnTo>
                      <a:pt x="27" y="112"/>
                    </a:lnTo>
                    <a:lnTo>
                      <a:pt x="48" y="135"/>
                    </a:lnTo>
                    <a:lnTo>
                      <a:pt x="78" y="144"/>
                    </a:lnTo>
                    <a:lnTo>
                      <a:pt x="106" y="167"/>
                    </a:lnTo>
                    <a:lnTo>
                      <a:pt x="118" y="179"/>
                    </a:lnTo>
                    <a:lnTo>
                      <a:pt x="129" y="177"/>
                    </a:lnTo>
                    <a:lnTo>
                      <a:pt x="143" y="141"/>
                    </a:lnTo>
                    <a:lnTo>
                      <a:pt x="146" y="97"/>
                    </a:lnTo>
                    <a:lnTo>
                      <a:pt x="165" y="47"/>
                    </a:lnTo>
                    <a:lnTo>
                      <a:pt x="190" y="4"/>
                    </a:lnTo>
                    <a:lnTo>
                      <a:pt x="209" y="0"/>
                    </a:lnTo>
                    <a:lnTo>
                      <a:pt x="21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Freeform 76"/>
              <p:cNvSpPr>
                <a:spLocks noChangeAspect="1"/>
              </p:cNvSpPr>
              <p:nvPr/>
            </p:nvSpPr>
            <p:spPr bwMode="auto">
              <a:xfrm>
                <a:off x="1113" y="1392"/>
                <a:ext cx="58" cy="26"/>
              </a:xfrm>
              <a:custGeom>
                <a:avLst/>
                <a:gdLst>
                  <a:gd name="T0" fmla="*/ 1 w 116"/>
                  <a:gd name="T1" fmla="*/ 0 h 51"/>
                  <a:gd name="T2" fmla="*/ 1 w 116"/>
                  <a:gd name="T3" fmla="*/ 1 h 51"/>
                  <a:gd name="T4" fmla="*/ 1 w 116"/>
                  <a:gd name="T5" fmla="*/ 1 h 51"/>
                  <a:gd name="T6" fmla="*/ 1 w 116"/>
                  <a:gd name="T7" fmla="*/ 1 h 51"/>
                  <a:gd name="T8" fmla="*/ 1 w 116"/>
                  <a:gd name="T9" fmla="*/ 1 h 51"/>
                  <a:gd name="T10" fmla="*/ 1 w 116"/>
                  <a:gd name="T11" fmla="*/ 1 h 51"/>
                  <a:gd name="T12" fmla="*/ 0 w 116"/>
                  <a:gd name="T13" fmla="*/ 1 h 51"/>
                  <a:gd name="T14" fmla="*/ 1 w 116"/>
                  <a:gd name="T15" fmla="*/ 0 h 51"/>
                  <a:gd name="T16" fmla="*/ 1 w 116"/>
                  <a:gd name="T17" fmla="*/ 0 h 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51"/>
                  <a:gd name="T29" fmla="*/ 116 w 116"/>
                  <a:gd name="T30" fmla="*/ 51 h 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51">
                    <a:moveTo>
                      <a:pt x="15" y="0"/>
                    </a:moveTo>
                    <a:lnTo>
                      <a:pt x="66" y="10"/>
                    </a:lnTo>
                    <a:lnTo>
                      <a:pt x="104" y="32"/>
                    </a:lnTo>
                    <a:lnTo>
                      <a:pt x="116" y="51"/>
                    </a:lnTo>
                    <a:lnTo>
                      <a:pt x="68" y="51"/>
                    </a:lnTo>
                    <a:lnTo>
                      <a:pt x="11" y="29"/>
                    </a:lnTo>
                    <a:lnTo>
                      <a:pt x="0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Freeform 77"/>
              <p:cNvSpPr>
                <a:spLocks noChangeAspect="1"/>
              </p:cNvSpPr>
              <p:nvPr/>
            </p:nvSpPr>
            <p:spPr bwMode="auto">
              <a:xfrm>
                <a:off x="1228" y="1531"/>
                <a:ext cx="267" cy="259"/>
              </a:xfrm>
              <a:custGeom>
                <a:avLst/>
                <a:gdLst>
                  <a:gd name="T0" fmla="*/ 0 w 534"/>
                  <a:gd name="T1" fmla="*/ 1 h 518"/>
                  <a:gd name="T2" fmla="*/ 1 w 534"/>
                  <a:gd name="T3" fmla="*/ 1 h 518"/>
                  <a:gd name="T4" fmla="*/ 1 w 534"/>
                  <a:gd name="T5" fmla="*/ 1 h 518"/>
                  <a:gd name="T6" fmla="*/ 1 w 534"/>
                  <a:gd name="T7" fmla="*/ 1 h 518"/>
                  <a:gd name="T8" fmla="*/ 1 w 534"/>
                  <a:gd name="T9" fmla="*/ 1 h 518"/>
                  <a:gd name="T10" fmla="*/ 1 w 534"/>
                  <a:gd name="T11" fmla="*/ 1 h 518"/>
                  <a:gd name="T12" fmla="*/ 1 w 534"/>
                  <a:gd name="T13" fmla="*/ 1 h 518"/>
                  <a:gd name="T14" fmla="*/ 1 w 534"/>
                  <a:gd name="T15" fmla="*/ 1 h 518"/>
                  <a:gd name="T16" fmla="*/ 1 w 534"/>
                  <a:gd name="T17" fmla="*/ 1 h 518"/>
                  <a:gd name="T18" fmla="*/ 1 w 534"/>
                  <a:gd name="T19" fmla="*/ 1 h 518"/>
                  <a:gd name="T20" fmla="*/ 1 w 534"/>
                  <a:gd name="T21" fmla="*/ 1 h 518"/>
                  <a:gd name="T22" fmla="*/ 1 w 534"/>
                  <a:gd name="T23" fmla="*/ 1 h 518"/>
                  <a:gd name="T24" fmla="*/ 1 w 534"/>
                  <a:gd name="T25" fmla="*/ 0 h 518"/>
                  <a:gd name="T26" fmla="*/ 1 w 534"/>
                  <a:gd name="T27" fmla="*/ 0 h 518"/>
                  <a:gd name="T28" fmla="*/ 1 w 534"/>
                  <a:gd name="T29" fmla="*/ 1 h 518"/>
                  <a:gd name="T30" fmla="*/ 2 w 534"/>
                  <a:gd name="T31" fmla="*/ 1 h 518"/>
                  <a:gd name="T32" fmla="*/ 2 w 534"/>
                  <a:gd name="T33" fmla="*/ 1 h 518"/>
                  <a:gd name="T34" fmla="*/ 2 w 534"/>
                  <a:gd name="T35" fmla="*/ 1 h 518"/>
                  <a:gd name="T36" fmla="*/ 2 w 534"/>
                  <a:gd name="T37" fmla="*/ 1 h 518"/>
                  <a:gd name="T38" fmla="*/ 1 w 534"/>
                  <a:gd name="T39" fmla="*/ 1 h 518"/>
                  <a:gd name="T40" fmla="*/ 1 w 534"/>
                  <a:gd name="T41" fmla="*/ 1 h 518"/>
                  <a:gd name="T42" fmla="*/ 1 w 534"/>
                  <a:gd name="T43" fmla="*/ 1 h 518"/>
                  <a:gd name="T44" fmla="*/ 1 w 534"/>
                  <a:gd name="T45" fmla="*/ 1 h 518"/>
                  <a:gd name="T46" fmla="*/ 1 w 534"/>
                  <a:gd name="T47" fmla="*/ 1 h 518"/>
                  <a:gd name="T48" fmla="*/ 1 w 534"/>
                  <a:gd name="T49" fmla="*/ 1 h 518"/>
                  <a:gd name="T50" fmla="*/ 1 w 534"/>
                  <a:gd name="T51" fmla="*/ 1 h 518"/>
                  <a:gd name="T52" fmla="*/ 1 w 534"/>
                  <a:gd name="T53" fmla="*/ 1 h 518"/>
                  <a:gd name="T54" fmla="*/ 1 w 534"/>
                  <a:gd name="T55" fmla="*/ 1 h 518"/>
                  <a:gd name="T56" fmla="*/ 1 w 534"/>
                  <a:gd name="T57" fmla="*/ 1 h 518"/>
                  <a:gd name="T58" fmla="*/ 1 w 534"/>
                  <a:gd name="T59" fmla="*/ 1 h 518"/>
                  <a:gd name="T60" fmla="*/ 1 w 534"/>
                  <a:gd name="T61" fmla="*/ 1 h 518"/>
                  <a:gd name="T62" fmla="*/ 1 w 534"/>
                  <a:gd name="T63" fmla="*/ 1 h 518"/>
                  <a:gd name="T64" fmla="*/ 1 w 534"/>
                  <a:gd name="T65" fmla="*/ 1 h 518"/>
                  <a:gd name="T66" fmla="*/ 1 w 534"/>
                  <a:gd name="T67" fmla="*/ 2 h 518"/>
                  <a:gd name="T68" fmla="*/ 0 w 534"/>
                  <a:gd name="T69" fmla="*/ 1 h 518"/>
                  <a:gd name="T70" fmla="*/ 0 w 534"/>
                  <a:gd name="T71" fmla="*/ 1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4"/>
                  <a:gd name="T109" fmla="*/ 0 h 518"/>
                  <a:gd name="T110" fmla="*/ 534 w 534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4" h="518">
                    <a:moveTo>
                      <a:pt x="0" y="503"/>
                    </a:moveTo>
                    <a:lnTo>
                      <a:pt x="15" y="397"/>
                    </a:lnTo>
                    <a:lnTo>
                      <a:pt x="38" y="306"/>
                    </a:lnTo>
                    <a:lnTo>
                      <a:pt x="55" y="262"/>
                    </a:lnTo>
                    <a:lnTo>
                      <a:pt x="76" y="220"/>
                    </a:lnTo>
                    <a:lnTo>
                      <a:pt x="102" y="178"/>
                    </a:lnTo>
                    <a:lnTo>
                      <a:pt x="137" y="135"/>
                    </a:lnTo>
                    <a:lnTo>
                      <a:pt x="159" y="106"/>
                    </a:lnTo>
                    <a:lnTo>
                      <a:pt x="184" y="81"/>
                    </a:lnTo>
                    <a:lnTo>
                      <a:pt x="213" y="60"/>
                    </a:lnTo>
                    <a:lnTo>
                      <a:pt x="245" y="39"/>
                    </a:lnTo>
                    <a:lnTo>
                      <a:pt x="294" y="15"/>
                    </a:lnTo>
                    <a:lnTo>
                      <a:pt x="340" y="0"/>
                    </a:lnTo>
                    <a:lnTo>
                      <a:pt x="441" y="0"/>
                    </a:lnTo>
                    <a:lnTo>
                      <a:pt x="484" y="17"/>
                    </a:lnTo>
                    <a:lnTo>
                      <a:pt x="519" y="49"/>
                    </a:lnTo>
                    <a:lnTo>
                      <a:pt x="532" y="78"/>
                    </a:lnTo>
                    <a:lnTo>
                      <a:pt x="534" y="108"/>
                    </a:lnTo>
                    <a:lnTo>
                      <a:pt x="521" y="180"/>
                    </a:lnTo>
                    <a:lnTo>
                      <a:pt x="507" y="193"/>
                    </a:lnTo>
                    <a:lnTo>
                      <a:pt x="494" y="178"/>
                    </a:lnTo>
                    <a:lnTo>
                      <a:pt x="498" y="68"/>
                    </a:lnTo>
                    <a:lnTo>
                      <a:pt x="469" y="49"/>
                    </a:lnTo>
                    <a:lnTo>
                      <a:pt x="433" y="41"/>
                    </a:lnTo>
                    <a:lnTo>
                      <a:pt x="351" y="51"/>
                    </a:lnTo>
                    <a:lnTo>
                      <a:pt x="315" y="70"/>
                    </a:lnTo>
                    <a:lnTo>
                      <a:pt x="275" y="93"/>
                    </a:lnTo>
                    <a:lnTo>
                      <a:pt x="186" y="171"/>
                    </a:lnTo>
                    <a:lnTo>
                      <a:pt x="154" y="211"/>
                    </a:lnTo>
                    <a:lnTo>
                      <a:pt x="125" y="249"/>
                    </a:lnTo>
                    <a:lnTo>
                      <a:pt x="80" y="325"/>
                    </a:lnTo>
                    <a:lnTo>
                      <a:pt x="47" y="408"/>
                    </a:lnTo>
                    <a:lnTo>
                      <a:pt x="28" y="505"/>
                    </a:lnTo>
                    <a:lnTo>
                      <a:pt x="13" y="518"/>
                    </a:lnTo>
                    <a:lnTo>
                      <a:pt x="0" y="5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Freeform 78"/>
              <p:cNvSpPr>
                <a:spLocks noChangeAspect="1"/>
              </p:cNvSpPr>
              <p:nvPr/>
            </p:nvSpPr>
            <p:spPr bwMode="auto">
              <a:xfrm>
                <a:off x="1147" y="1460"/>
                <a:ext cx="353" cy="338"/>
              </a:xfrm>
              <a:custGeom>
                <a:avLst/>
                <a:gdLst>
                  <a:gd name="T0" fmla="*/ 0 w 705"/>
                  <a:gd name="T1" fmla="*/ 2 h 675"/>
                  <a:gd name="T2" fmla="*/ 0 w 705"/>
                  <a:gd name="T3" fmla="*/ 2 h 675"/>
                  <a:gd name="T4" fmla="*/ 1 w 705"/>
                  <a:gd name="T5" fmla="*/ 2 h 675"/>
                  <a:gd name="T6" fmla="*/ 1 w 705"/>
                  <a:gd name="T7" fmla="*/ 1 h 675"/>
                  <a:gd name="T8" fmla="*/ 1 w 705"/>
                  <a:gd name="T9" fmla="*/ 1 h 675"/>
                  <a:gd name="T10" fmla="*/ 1 w 705"/>
                  <a:gd name="T11" fmla="*/ 1 h 675"/>
                  <a:gd name="T12" fmla="*/ 1 w 705"/>
                  <a:gd name="T13" fmla="*/ 1 h 675"/>
                  <a:gd name="T14" fmla="*/ 1 w 705"/>
                  <a:gd name="T15" fmla="*/ 1 h 675"/>
                  <a:gd name="T16" fmla="*/ 1 w 705"/>
                  <a:gd name="T17" fmla="*/ 1 h 675"/>
                  <a:gd name="T18" fmla="*/ 1 w 705"/>
                  <a:gd name="T19" fmla="*/ 1 h 675"/>
                  <a:gd name="T20" fmla="*/ 1 w 705"/>
                  <a:gd name="T21" fmla="*/ 1 h 675"/>
                  <a:gd name="T22" fmla="*/ 1 w 705"/>
                  <a:gd name="T23" fmla="*/ 1 h 675"/>
                  <a:gd name="T24" fmla="*/ 1 w 705"/>
                  <a:gd name="T25" fmla="*/ 1 h 675"/>
                  <a:gd name="T26" fmla="*/ 1 w 705"/>
                  <a:gd name="T27" fmla="*/ 1 h 675"/>
                  <a:gd name="T28" fmla="*/ 1 w 705"/>
                  <a:gd name="T29" fmla="*/ 1 h 675"/>
                  <a:gd name="T30" fmla="*/ 1 w 705"/>
                  <a:gd name="T31" fmla="*/ 1 h 675"/>
                  <a:gd name="T32" fmla="*/ 1 w 705"/>
                  <a:gd name="T33" fmla="*/ 1 h 675"/>
                  <a:gd name="T34" fmla="*/ 2 w 705"/>
                  <a:gd name="T35" fmla="*/ 0 h 675"/>
                  <a:gd name="T36" fmla="*/ 2 w 705"/>
                  <a:gd name="T37" fmla="*/ 1 h 675"/>
                  <a:gd name="T38" fmla="*/ 2 w 705"/>
                  <a:gd name="T39" fmla="*/ 1 h 675"/>
                  <a:gd name="T40" fmla="*/ 2 w 705"/>
                  <a:gd name="T41" fmla="*/ 1 h 675"/>
                  <a:gd name="T42" fmla="*/ 2 w 705"/>
                  <a:gd name="T43" fmla="*/ 1 h 675"/>
                  <a:gd name="T44" fmla="*/ 2 w 705"/>
                  <a:gd name="T45" fmla="*/ 1 h 675"/>
                  <a:gd name="T46" fmla="*/ 2 w 705"/>
                  <a:gd name="T47" fmla="*/ 1 h 675"/>
                  <a:gd name="T48" fmla="*/ 2 w 705"/>
                  <a:gd name="T49" fmla="*/ 1 h 675"/>
                  <a:gd name="T50" fmla="*/ 1 w 705"/>
                  <a:gd name="T51" fmla="*/ 1 h 675"/>
                  <a:gd name="T52" fmla="*/ 1 w 705"/>
                  <a:gd name="T53" fmla="*/ 1 h 675"/>
                  <a:gd name="T54" fmla="*/ 1 w 705"/>
                  <a:gd name="T55" fmla="*/ 1 h 675"/>
                  <a:gd name="T56" fmla="*/ 1 w 705"/>
                  <a:gd name="T57" fmla="*/ 1 h 675"/>
                  <a:gd name="T58" fmla="*/ 1 w 705"/>
                  <a:gd name="T59" fmla="*/ 1 h 675"/>
                  <a:gd name="T60" fmla="*/ 1 w 705"/>
                  <a:gd name="T61" fmla="*/ 1 h 675"/>
                  <a:gd name="T62" fmla="*/ 1 w 705"/>
                  <a:gd name="T63" fmla="*/ 1 h 675"/>
                  <a:gd name="T64" fmla="*/ 1 w 705"/>
                  <a:gd name="T65" fmla="*/ 1 h 675"/>
                  <a:gd name="T66" fmla="*/ 1 w 705"/>
                  <a:gd name="T67" fmla="*/ 1 h 675"/>
                  <a:gd name="T68" fmla="*/ 1 w 705"/>
                  <a:gd name="T69" fmla="*/ 1 h 675"/>
                  <a:gd name="T70" fmla="*/ 1 w 705"/>
                  <a:gd name="T71" fmla="*/ 1 h 675"/>
                  <a:gd name="T72" fmla="*/ 1 w 705"/>
                  <a:gd name="T73" fmla="*/ 1 h 675"/>
                  <a:gd name="T74" fmla="*/ 1 w 705"/>
                  <a:gd name="T75" fmla="*/ 2 h 675"/>
                  <a:gd name="T76" fmla="*/ 1 w 705"/>
                  <a:gd name="T77" fmla="*/ 2 h 675"/>
                  <a:gd name="T78" fmla="*/ 1 w 705"/>
                  <a:gd name="T79" fmla="*/ 2 h 675"/>
                  <a:gd name="T80" fmla="*/ 0 w 705"/>
                  <a:gd name="T81" fmla="*/ 2 h 675"/>
                  <a:gd name="T82" fmla="*/ 0 w 705"/>
                  <a:gd name="T83" fmla="*/ 2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5"/>
                  <a:gd name="T127" fmla="*/ 0 h 675"/>
                  <a:gd name="T128" fmla="*/ 705 w 705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5" h="675">
                    <a:moveTo>
                      <a:pt x="0" y="661"/>
                    </a:moveTo>
                    <a:lnTo>
                      <a:pt x="0" y="608"/>
                    </a:lnTo>
                    <a:lnTo>
                      <a:pt x="2" y="561"/>
                    </a:lnTo>
                    <a:lnTo>
                      <a:pt x="17" y="473"/>
                    </a:lnTo>
                    <a:lnTo>
                      <a:pt x="31" y="429"/>
                    </a:lnTo>
                    <a:lnTo>
                      <a:pt x="48" y="388"/>
                    </a:lnTo>
                    <a:lnTo>
                      <a:pt x="69" y="344"/>
                    </a:lnTo>
                    <a:lnTo>
                      <a:pt x="93" y="298"/>
                    </a:lnTo>
                    <a:lnTo>
                      <a:pt x="114" y="266"/>
                    </a:lnTo>
                    <a:lnTo>
                      <a:pt x="135" y="238"/>
                    </a:lnTo>
                    <a:lnTo>
                      <a:pt x="181" y="179"/>
                    </a:lnTo>
                    <a:lnTo>
                      <a:pt x="221" y="137"/>
                    </a:lnTo>
                    <a:lnTo>
                      <a:pt x="257" y="104"/>
                    </a:lnTo>
                    <a:lnTo>
                      <a:pt x="295" y="74"/>
                    </a:lnTo>
                    <a:lnTo>
                      <a:pt x="342" y="47"/>
                    </a:lnTo>
                    <a:lnTo>
                      <a:pt x="394" y="27"/>
                    </a:lnTo>
                    <a:lnTo>
                      <a:pt x="441" y="11"/>
                    </a:lnTo>
                    <a:lnTo>
                      <a:pt x="534" y="0"/>
                    </a:lnTo>
                    <a:lnTo>
                      <a:pt x="620" y="15"/>
                    </a:lnTo>
                    <a:lnTo>
                      <a:pt x="703" y="65"/>
                    </a:lnTo>
                    <a:lnTo>
                      <a:pt x="705" y="84"/>
                    </a:lnTo>
                    <a:lnTo>
                      <a:pt x="684" y="85"/>
                    </a:lnTo>
                    <a:lnTo>
                      <a:pt x="648" y="61"/>
                    </a:lnTo>
                    <a:lnTo>
                      <a:pt x="612" y="47"/>
                    </a:lnTo>
                    <a:lnTo>
                      <a:pt x="536" y="44"/>
                    </a:lnTo>
                    <a:lnTo>
                      <a:pt x="456" y="66"/>
                    </a:lnTo>
                    <a:lnTo>
                      <a:pt x="413" y="84"/>
                    </a:lnTo>
                    <a:lnTo>
                      <a:pt x="367" y="103"/>
                    </a:lnTo>
                    <a:lnTo>
                      <a:pt x="293" y="152"/>
                    </a:lnTo>
                    <a:lnTo>
                      <a:pt x="263" y="180"/>
                    </a:lnTo>
                    <a:lnTo>
                      <a:pt x="226" y="217"/>
                    </a:lnTo>
                    <a:lnTo>
                      <a:pt x="204" y="245"/>
                    </a:lnTo>
                    <a:lnTo>
                      <a:pt x="181" y="270"/>
                    </a:lnTo>
                    <a:lnTo>
                      <a:pt x="139" y="323"/>
                    </a:lnTo>
                    <a:lnTo>
                      <a:pt x="114" y="367"/>
                    </a:lnTo>
                    <a:lnTo>
                      <a:pt x="93" y="407"/>
                    </a:lnTo>
                    <a:lnTo>
                      <a:pt x="55" y="485"/>
                    </a:lnTo>
                    <a:lnTo>
                      <a:pt x="33" y="566"/>
                    </a:lnTo>
                    <a:lnTo>
                      <a:pt x="29" y="659"/>
                    </a:lnTo>
                    <a:lnTo>
                      <a:pt x="15" y="675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7" name="Freeform 79"/>
              <p:cNvSpPr>
                <a:spLocks noChangeAspect="1"/>
              </p:cNvSpPr>
              <p:nvPr/>
            </p:nvSpPr>
            <p:spPr bwMode="auto">
              <a:xfrm>
                <a:off x="1346" y="1559"/>
                <a:ext cx="186" cy="284"/>
              </a:xfrm>
              <a:custGeom>
                <a:avLst/>
                <a:gdLst>
                  <a:gd name="T0" fmla="*/ 0 w 373"/>
                  <a:gd name="T1" fmla="*/ 1 h 566"/>
                  <a:gd name="T2" fmla="*/ 0 w 373"/>
                  <a:gd name="T3" fmla="*/ 1 h 566"/>
                  <a:gd name="T4" fmla="*/ 0 w 373"/>
                  <a:gd name="T5" fmla="*/ 1 h 566"/>
                  <a:gd name="T6" fmla="*/ 0 w 373"/>
                  <a:gd name="T7" fmla="*/ 1 h 566"/>
                  <a:gd name="T8" fmla="*/ 0 w 373"/>
                  <a:gd name="T9" fmla="*/ 1 h 566"/>
                  <a:gd name="T10" fmla="*/ 0 w 373"/>
                  <a:gd name="T11" fmla="*/ 1 h 566"/>
                  <a:gd name="T12" fmla="*/ 0 w 373"/>
                  <a:gd name="T13" fmla="*/ 1 h 566"/>
                  <a:gd name="T14" fmla="*/ 0 w 373"/>
                  <a:gd name="T15" fmla="*/ 1 h 566"/>
                  <a:gd name="T16" fmla="*/ 0 w 373"/>
                  <a:gd name="T17" fmla="*/ 1 h 566"/>
                  <a:gd name="T18" fmla="*/ 0 w 373"/>
                  <a:gd name="T19" fmla="*/ 1 h 566"/>
                  <a:gd name="T20" fmla="*/ 0 w 373"/>
                  <a:gd name="T21" fmla="*/ 1 h 566"/>
                  <a:gd name="T22" fmla="*/ 0 w 373"/>
                  <a:gd name="T23" fmla="*/ 1 h 566"/>
                  <a:gd name="T24" fmla="*/ 0 w 373"/>
                  <a:gd name="T25" fmla="*/ 2 h 566"/>
                  <a:gd name="T26" fmla="*/ 0 w 373"/>
                  <a:gd name="T27" fmla="*/ 2 h 566"/>
                  <a:gd name="T28" fmla="*/ 0 w 373"/>
                  <a:gd name="T29" fmla="*/ 2 h 566"/>
                  <a:gd name="T30" fmla="*/ 0 w 373"/>
                  <a:gd name="T31" fmla="*/ 2 h 566"/>
                  <a:gd name="T32" fmla="*/ 0 w 373"/>
                  <a:gd name="T33" fmla="*/ 2 h 566"/>
                  <a:gd name="T34" fmla="*/ 0 w 373"/>
                  <a:gd name="T35" fmla="*/ 2 h 566"/>
                  <a:gd name="T36" fmla="*/ 0 w 373"/>
                  <a:gd name="T37" fmla="*/ 1 h 566"/>
                  <a:gd name="T38" fmla="*/ 0 w 373"/>
                  <a:gd name="T39" fmla="*/ 1 h 566"/>
                  <a:gd name="T40" fmla="*/ 0 w 373"/>
                  <a:gd name="T41" fmla="*/ 1 h 566"/>
                  <a:gd name="T42" fmla="*/ 0 w 373"/>
                  <a:gd name="T43" fmla="*/ 1 h 566"/>
                  <a:gd name="T44" fmla="*/ 0 w 373"/>
                  <a:gd name="T45" fmla="*/ 1 h 566"/>
                  <a:gd name="T46" fmla="*/ 0 w 373"/>
                  <a:gd name="T47" fmla="*/ 1 h 566"/>
                  <a:gd name="T48" fmla="*/ 0 w 373"/>
                  <a:gd name="T49" fmla="*/ 1 h 566"/>
                  <a:gd name="T50" fmla="*/ 0 w 373"/>
                  <a:gd name="T51" fmla="*/ 1 h 566"/>
                  <a:gd name="T52" fmla="*/ 0 w 373"/>
                  <a:gd name="T53" fmla="*/ 1 h 566"/>
                  <a:gd name="T54" fmla="*/ 0 w 373"/>
                  <a:gd name="T55" fmla="*/ 0 h 566"/>
                  <a:gd name="T56" fmla="*/ 0 w 373"/>
                  <a:gd name="T57" fmla="*/ 1 h 566"/>
                  <a:gd name="T58" fmla="*/ 0 w 373"/>
                  <a:gd name="T59" fmla="*/ 1 h 56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73"/>
                  <a:gd name="T91" fmla="*/ 0 h 566"/>
                  <a:gd name="T92" fmla="*/ 373 w 373"/>
                  <a:gd name="T93" fmla="*/ 566 h 56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73" h="566">
                    <a:moveTo>
                      <a:pt x="358" y="11"/>
                    </a:moveTo>
                    <a:lnTo>
                      <a:pt x="373" y="138"/>
                    </a:lnTo>
                    <a:lnTo>
                      <a:pt x="369" y="199"/>
                    </a:lnTo>
                    <a:lnTo>
                      <a:pt x="354" y="266"/>
                    </a:lnTo>
                    <a:lnTo>
                      <a:pt x="325" y="327"/>
                    </a:lnTo>
                    <a:lnTo>
                      <a:pt x="310" y="361"/>
                    </a:lnTo>
                    <a:lnTo>
                      <a:pt x="295" y="385"/>
                    </a:lnTo>
                    <a:lnTo>
                      <a:pt x="278" y="414"/>
                    </a:lnTo>
                    <a:lnTo>
                      <a:pt x="255" y="441"/>
                    </a:lnTo>
                    <a:lnTo>
                      <a:pt x="230" y="465"/>
                    </a:lnTo>
                    <a:lnTo>
                      <a:pt x="202" y="490"/>
                    </a:lnTo>
                    <a:lnTo>
                      <a:pt x="172" y="511"/>
                    </a:lnTo>
                    <a:lnTo>
                      <a:pt x="141" y="530"/>
                    </a:lnTo>
                    <a:lnTo>
                      <a:pt x="111" y="549"/>
                    </a:lnTo>
                    <a:lnTo>
                      <a:pt x="80" y="566"/>
                    </a:lnTo>
                    <a:lnTo>
                      <a:pt x="0" y="562"/>
                    </a:lnTo>
                    <a:lnTo>
                      <a:pt x="29" y="545"/>
                    </a:lnTo>
                    <a:lnTo>
                      <a:pt x="61" y="522"/>
                    </a:lnTo>
                    <a:lnTo>
                      <a:pt x="96" y="500"/>
                    </a:lnTo>
                    <a:lnTo>
                      <a:pt x="132" y="473"/>
                    </a:lnTo>
                    <a:lnTo>
                      <a:pt x="196" y="416"/>
                    </a:lnTo>
                    <a:lnTo>
                      <a:pt x="238" y="359"/>
                    </a:lnTo>
                    <a:lnTo>
                      <a:pt x="268" y="302"/>
                    </a:lnTo>
                    <a:lnTo>
                      <a:pt x="297" y="243"/>
                    </a:lnTo>
                    <a:lnTo>
                      <a:pt x="329" y="129"/>
                    </a:lnTo>
                    <a:lnTo>
                      <a:pt x="335" y="78"/>
                    </a:lnTo>
                    <a:lnTo>
                      <a:pt x="329" y="17"/>
                    </a:lnTo>
                    <a:lnTo>
                      <a:pt x="343" y="0"/>
                    </a:lnTo>
                    <a:lnTo>
                      <a:pt x="35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8" name="Freeform 80"/>
              <p:cNvSpPr>
                <a:spLocks noChangeAspect="1"/>
              </p:cNvSpPr>
              <p:nvPr/>
            </p:nvSpPr>
            <p:spPr bwMode="auto">
              <a:xfrm>
                <a:off x="1260" y="1652"/>
                <a:ext cx="187" cy="158"/>
              </a:xfrm>
              <a:custGeom>
                <a:avLst/>
                <a:gdLst>
                  <a:gd name="T0" fmla="*/ 0 w 375"/>
                  <a:gd name="T1" fmla="*/ 1 h 315"/>
                  <a:gd name="T2" fmla="*/ 0 w 375"/>
                  <a:gd name="T3" fmla="*/ 1 h 315"/>
                  <a:gd name="T4" fmla="*/ 0 w 375"/>
                  <a:gd name="T5" fmla="*/ 1 h 315"/>
                  <a:gd name="T6" fmla="*/ 0 w 375"/>
                  <a:gd name="T7" fmla="*/ 1 h 315"/>
                  <a:gd name="T8" fmla="*/ 0 w 375"/>
                  <a:gd name="T9" fmla="*/ 1 h 315"/>
                  <a:gd name="T10" fmla="*/ 0 w 375"/>
                  <a:gd name="T11" fmla="*/ 1 h 315"/>
                  <a:gd name="T12" fmla="*/ 0 w 375"/>
                  <a:gd name="T13" fmla="*/ 1 h 315"/>
                  <a:gd name="T14" fmla="*/ 0 w 375"/>
                  <a:gd name="T15" fmla="*/ 1 h 315"/>
                  <a:gd name="T16" fmla="*/ 0 w 375"/>
                  <a:gd name="T17" fmla="*/ 1 h 315"/>
                  <a:gd name="T18" fmla="*/ 0 w 375"/>
                  <a:gd name="T19" fmla="*/ 1 h 315"/>
                  <a:gd name="T20" fmla="*/ 0 w 375"/>
                  <a:gd name="T21" fmla="*/ 1 h 315"/>
                  <a:gd name="T22" fmla="*/ 0 w 375"/>
                  <a:gd name="T23" fmla="*/ 1 h 315"/>
                  <a:gd name="T24" fmla="*/ 0 w 375"/>
                  <a:gd name="T25" fmla="*/ 1 h 315"/>
                  <a:gd name="T26" fmla="*/ 0 w 375"/>
                  <a:gd name="T27" fmla="*/ 1 h 315"/>
                  <a:gd name="T28" fmla="*/ 0 w 375"/>
                  <a:gd name="T29" fmla="*/ 1 h 315"/>
                  <a:gd name="T30" fmla="*/ 0 w 375"/>
                  <a:gd name="T31" fmla="*/ 1 h 315"/>
                  <a:gd name="T32" fmla="*/ 0 w 375"/>
                  <a:gd name="T33" fmla="*/ 1 h 315"/>
                  <a:gd name="T34" fmla="*/ 0 w 375"/>
                  <a:gd name="T35" fmla="*/ 1 h 315"/>
                  <a:gd name="T36" fmla="*/ 0 w 375"/>
                  <a:gd name="T37" fmla="*/ 1 h 315"/>
                  <a:gd name="T38" fmla="*/ 0 w 375"/>
                  <a:gd name="T39" fmla="*/ 1 h 315"/>
                  <a:gd name="T40" fmla="*/ 0 w 375"/>
                  <a:gd name="T41" fmla="*/ 1 h 315"/>
                  <a:gd name="T42" fmla="*/ 0 w 375"/>
                  <a:gd name="T43" fmla="*/ 1 h 315"/>
                  <a:gd name="T44" fmla="*/ 0 w 375"/>
                  <a:gd name="T45" fmla="*/ 1 h 315"/>
                  <a:gd name="T46" fmla="*/ 0 w 375"/>
                  <a:gd name="T47" fmla="*/ 0 h 315"/>
                  <a:gd name="T48" fmla="*/ 0 w 375"/>
                  <a:gd name="T49" fmla="*/ 1 h 315"/>
                  <a:gd name="T50" fmla="*/ 0 w 375"/>
                  <a:gd name="T51" fmla="*/ 1 h 3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75"/>
                  <a:gd name="T79" fmla="*/ 0 h 315"/>
                  <a:gd name="T80" fmla="*/ 375 w 375"/>
                  <a:gd name="T81" fmla="*/ 315 h 3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75" h="315">
                    <a:moveTo>
                      <a:pt x="375" y="19"/>
                    </a:moveTo>
                    <a:lnTo>
                      <a:pt x="356" y="57"/>
                    </a:lnTo>
                    <a:lnTo>
                      <a:pt x="337" y="91"/>
                    </a:lnTo>
                    <a:lnTo>
                      <a:pt x="318" y="122"/>
                    </a:lnTo>
                    <a:lnTo>
                      <a:pt x="295" y="150"/>
                    </a:lnTo>
                    <a:lnTo>
                      <a:pt x="272" y="177"/>
                    </a:lnTo>
                    <a:lnTo>
                      <a:pt x="244" y="201"/>
                    </a:lnTo>
                    <a:lnTo>
                      <a:pt x="213" y="226"/>
                    </a:lnTo>
                    <a:lnTo>
                      <a:pt x="179" y="251"/>
                    </a:lnTo>
                    <a:lnTo>
                      <a:pt x="143" y="279"/>
                    </a:lnTo>
                    <a:lnTo>
                      <a:pt x="103" y="302"/>
                    </a:lnTo>
                    <a:lnTo>
                      <a:pt x="18" y="315"/>
                    </a:lnTo>
                    <a:lnTo>
                      <a:pt x="0" y="308"/>
                    </a:lnTo>
                    <a:lnTo>
                      <a:pt x="8" y="291"/>
                    </a:lnTo>
                    <a:lnTo>
                      <a:pt x="42" y="264"/>
                    </a:lnTo>
                    <a:lnTo>
                      <a:pt x="57" y="253"/>
                    </a:lnTo>
                    <a:lnTo>
                      <a:pt x="78" y="241"/>
                    </a:lnTo>
                    <a:lnTo>
                      <a:pt x="139" y="199"/>
                    </a:lnTo>
                    <a:lnTo>
                      <a:pt x="171" y="177"/>
                    </a:lnTo>
                    <a:lnTo>
                      <a:pt x="204" y="156"/>
                    </a:lnTo>
                    <a:lnTo>
                      <a:pt x="232" y="137"/>
                    </a:lnTo>
                    <a:lnTo>
                      <a:pt x="261" y="118"/>
                    </a:lnTo>
                    <a:lnTo>
                      <a:pt x="348" y="7"/>
                    </a:lnTo>
                    <a:lnTo>
                      <a:pt x="367" y="0"/>
                    </a:lnTo>
                    <a:lnTo>
                      <a:pt x="37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9" name="Freeform 81"/>
              <p:cNvSpPr>
                <a:spLocks noChangeAspect="1"/>
              </p:cNvSpPr>
              <p:nvPr/>
            </p:nvSpPr>
            <p:spPr bwMode="auto">
              <a:xfrm>
                <a:off x="1008" y="1578"/>
                <a:ext cx="75" cy="41"/>
              </a:xfrm>
              <a:custGeom>
                <a:avLst/>
                <a:gdLst>
                  <a:gd name="T0" fmla="*/ 1 w 150"/>
                  <a:gd name="T1" fmla="*/ 1 h 81"/>
                  <a:gd name="T2" fmla="*/ 1 w 150"/>
                  <a:gd name="T3" fmla="*/ 1 h 81"/>
                  <a:gd name="T4" fmla="*/ 1 w 150"/>
                  <a:gd name="T5" fmla="*/ 0 h 81"/>
                  <a:gd name="T6" fmla="*/ 1 w 150"/>
                  <a:gd name="T7" fmla="*/ 1 h 81"/>
                  <a:gd name="T8" fmla="*/ 1 w 150"/>
                  <a:gd name="T9" fmla="*/ 1 h 81"/>
                  <a:gd name="T10" fmla="*/ 1 w 150"/>
                  <a:gd name="T11" fmla="*/ 1 h 81"/>
                  <a:gd name="T12" fmla="*/ 1 w 150"/>
                  <a:gd name="T13" fmla="*/ 1 h 81"/>
                  <a:gd name="T14" fmla="*/ 1 w 150"/>
                  <a:gd name="T15" fmla="*/ 1 h 81"/>
                  <a:gd name="T16" fmla="*/ 1 w 150"/>
                  <a:gd name="T17" fmla="*/ 1 h 81"/>
                  <a:gd name="T18" fmla="*/ 0 w 150"/>
                  <a:gd name="T19" fmla="*/ 1 h 81"/>
                  <a:gd name="T20" fmla="*/ 1 w 150"/>
                  <a:gd name="T21" fmla="*/ 1 h 81"/>
                  <a:gd name="T22" fmla="*/ 1 w 150"/>
                  <a:gd name="T23" fmla="*/ 1 h 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0"/>
                  <a:gd name="T37" fmla="*/ 0 h 81"/>
                  <a:gd name="T38" fmla="*/ 150 w 150"/>
                  <a:gd name="T39" fmla="*/ 81 h 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0" h="81">
                    <a:moveTo>
                      <a:pt x="5" y="55"/>
                    </a:moveTo>
                    <a:lnTo>
                      <a:pt x="26" y="24"/>
                    </a:lnTo>
                    <a:lnTo>
                      <a:pt x="135" y="0"/>
                    </a:lnTo>
                    <a:lnTo>
                      <a:pt x="150" y="11"/>
                    </a:lnTo>
                    <a:lnTo>
                      <a:pt x="139" y="26"/>
                    </a:lnTo>
                    <a:lnTo>
                      <a:pt x="95" y="45"/>
                    </a:lnTo>
                    <a:lnTo>
                      <a:pt x="55" y="68"/>
                    </a:lnTo>
                    <a:lnTo>
                      <a:pt x="32" y="81"/>
                    </a:lnTo>
                    <a:lnTo>
                      <a:pt x="5" y="79"/>
                    </a:lnTo>
                    <a:lnTo>
                      <a:pt x="0" y="68"/>
                    </a:lnTo>
                    <a:lnTo>
                      <a:pt x="5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0" name="Freeform 82"/>
              <p:cNvSpPr>
                <a:spLocks noChangeAspect="1"/>
              </p:cNvSpPr>
              <p:nvPr/>
            </p:nvSpPr>
            <p:spPr bwMode="auto">
              <a:xfrm>
                <a:off x="1123" y="1207"/>
                <a:ext cx="159" cy="75"/>
              </a:xfrm>
              <a:custGeom>
                <a:avLst/>
                <a:gdLst>
                  <a:gd name="T0" fmla="*/ 1 w 317"/>
                  <a:gd name="T1" fmla="*/ 0 h 151"/>
                  <a:gd name="T2" fmla="*/ 1 w 317"/>
                  <a:gd name="T3" fmla="*/ 0 h 151"/>
                  <a:gd name="T4" fmla="*/ 1 w 317"/>
                  <a:gd name="T5" fmla="*/ 0 h 151"/>
                  <a:gd name="T6" fmla="*/ 1 w 317"/>
                  <a:gd name="T7" fmla="*/ 0 h 151"/>
                  <a:gd name="T8" fmla="*/ 1 w 317"/>
                  <a:gd name="T9" fmla="*/ 0 h 151"/>
                  <a:gd name="T10" fmla="*/ 1 w 317"/>
                  <a:gd name="T11" fmla="*/ 0 h 151"/>
                  <a:gd name="T12" fmla="*/ 1 w 317"/>
                  <a:gd name="T13" fmla="*/ 0 h 151"/>
                  <a:gd name="T14" fmla="*/ 1 w 317"/>
                  <a:gd name="T15" fmla="*/ 0 h 151"/>
                  <a:gd name="T16" fmla="*/ 1 w 317"/>
                  <a:gd name="T17" fmla="*/ 0 h 151"/>
                  <a:gd name="T18" fmla="*/ 1 w 317"/>
                  <a:gd name="T19" fmla="*/ 0 h 151"/>
                  <a:gd name="T20" fmla="*/ 1 w 317"/>
                  <a:gd name="T21" fmla="*/ 0 h 151"/>
                  <a:gd name="T22" fmla="*/ 1 w 317"/>
                  <a:gd name="T23" fmla="*/ 0 h 151"/>
                  <a:gd name="T24" fmla="*/ 1 w 317"/>
                  <a:gd name="T25" fmla="*/ 0 h 151"/>
                  <a:gd name="T26" fmla="*/ 1 w 317"/>
                  <a:gd name="T27" fmla="*/ 0 h 151"/>
                  <a:gd name="T28" fmla="*/ 0 w 317"/>
                  <a:gd name="T29" fmla="*/ 0 h 151"/>
                  <a:gd name="T30" fmla="*/ 1 w 317"/>
                  <a:gd name="T31" fmla="*/ 0 h 151"/>
                  <a:gd name="T32" fmla="*/ 1 w 317"/>
                  <a:gd name="T33" fmla="*/ 0 h 151"/>
                  <a:gd name="T34" fmla="*/ 1 w 317"/>
                  <a:gd name="T35" fmla="*/ 0 h 151"/>
                  <a:gd name="T36" fmla="*/ 1 w 317"/>
                  <a:gd name="T37" fmla="*/ 0 h 15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151"/>
                  <a:gd name="T59" fmla="*/ 317 w 317"/>
                  <a:gd name="T60" fmla="*/ 151 h 15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151">
                    <a:moveTo>
                      <a:pt x="30" y="12"/>
                    </a:moveTo>
                    <a:lnTo>
                      <a:pt x="43" y="19"/>
                    </a:lnTo>
                    <a:lnTo>
                      <a:pt x="62" y="21"/>
                    </a:lnTo>
                    <a:lnTo>
                      <a:pt x="91" y="44"/>
                    </a:lnTo>
                    <a:lnTo>
                      <a:pt x="119" y="61"/>
                    </a:lnTo>
                    <a:lnTo>
                      <a:pt x="148" y="78"/>
                    </a:lnTo>
                    <a:lnTo>
                      <a:pt x="175" y="92"/>
                    </a:lnTo>
                    <a:lnTo>
                      <a:pt x="235" y="111"/>
                    </a:lnTo>
                    <a:lnTo>
                      <a:pt x="306" y="124"/>
                    </a:lnTo>
                    <a:lnTo>
                      <a:pt x="317" y="139"/>
                    </a:lnTo>
                    <a:lnTo>
                      <a:pt x="302" y="151"/>
                    </a:lnTo>
                    <a:lnTo>
                      <a:pt x="144" y="135"/>
                    </a:lnTo>
                    <a:lnTo>
                      <a:pt x="74" y="118"/>
                    </a:lnTo>
                    <a:lnTo>
                      <a:pt x="7" y="78"/>
                    </a:lnTo>
                    <a:lnTo>
                      <a:pt x="0" y="50"/>
                    </a:lnTo>
                    <a:lnTo>
                      <a:pt x="2" y="16"/>
                    </a:lnTo>
                    <a:lnTo>
                      <a:pt x="13" y="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1" name="Freeform 83"/>
              <p:cNvSpPr>
                <a:spLocks noChangeAspect="1"/>
              </p:cNvSpPr>
              <p:nvPr/>
            </p:nvSpPr>
            <p:spPr bwMode="auto">
              <a:xfrm>
                <a:off x="757" y="1955"/>
                <a:ext cx="65" cy="175"/>
              </a:xfrm>
              <a:custGeom>
                <a:avLst/>
                <a:gdLst>
                  <a:gd name="T0" fmla="*/ 0 w 131"/>
                  <a:gd name="T1" fmla="*/ 0 h 352"/>
                  <a:gd name="T2" fmla="*/ 0 w 131"/>
                  <a:gd name="T3" fmla="*/ 0 h 352"/>
                  <a:gd name="T4" fmla="*/ 0 w 131"/>
                  <a:gd name="T5" fmla="*/ 0 h 352"/>
                  <a:gd name="T6" fmla="*/ 0 w 131"/>
                  <a:gd name="T7" fmla="*/ 0 h 352"/>
                  <a:gd name="T8" fmla="*/ 0 w 131"/>
                  <a:gd name="T9" fmla="*/ 0 h 352"/>
                  <a:gd name="T10" fmla="*/ 0 w 131"/>
                  <a:gd name="T11" fmla="*/ 0 h 352"/>
                  <a:gd name="T12" fmla="*/ 0 w 131"/>
                  <a:gd name="T13" fmla="*/ 0 h 352"/>
                  <a:gd name="T14" fmla="*/ 0 w 131"/>
                  <a:gd name="T15" fmla="*/ 0 h 352"/>
                  <a:gd name="T16" fmla="*/ 0 w 131"/>
                  <a:gd name="T17" fmla="*/ 0 h 352"/>
                  <a:gd name="T18" fmla="*/ 0 w 131"/>
                  <a:gd name="T19" fmla="*/ 0 h 352"/>
                  <a:gd name="T20" fmla="*/ 0 w 131"/>
                  <a:gd name="T21" fmla="*/ 0 h 352"/>
                  <a:gd name="T22" fmla="*/ 0 w 131"/>
                  <a:gd name="T23" fmla="*/ 0 h 352"/>
                  <a:gd name="T24" fmla="*/ 0 w 131"/>
                  <a:gd name="T25" fmla="*/ 0 h 352"/>
                  <a:gd name="T26" fmla="*/ 0 w 131"/>
                  <a:gd name="T27" fmla="*/ 0 h 352"/>
                  <a:gd name="T28" fmla="*/ 0 w 131"/>
                  <a:gd name="T29" fmla="*/ 0 h 352"/>
                  <a:gd name="T30" fmla="*/ 0 w 131"/>
                  <a:gd name="T31" fmla="*/ 0 h 352"/>
                  <a:gd name="T32" fmla="*/ 0 w 131"/>
                  <a:gd name="T33" fmla="*/ 0 h 352"/>
                  <a:gd name="T34" fmla="*/ 0 w 131"/>
                  <a:gd name="T35" fmla="*/ 0 h 3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1"/>
                  <a:gd name="T55" fmla="*/ 0 h 352"/>
                  <a:gd name="T56" fmla="*/ 131 w 131"/>
                  <a:gd name="T57" fmla="*/ 352 h 3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1" h="352">
                    <a:moveTo>
                      <a:pt x="25" y="344"/>
                    </a:moveTo>
                    <a:lnTo>
                      <a:pt x="0" y="234"/>
                    </a:lnTo>
                    <a:lnTo>
                      <a:pt x="8" y="181"/>
                    </a:lnTo>
                    <a:lnTo>
                      <a:pt x="27" y="122"/>
                    </a:lnTo>
                    <a:lnTo>
                      <a:pt x="51" y="69"/>
                    </a:lnTo>
                    <a:lnTo>
                      <a:pt x="80" y="16"/>
                    </a:lnTo>
                    <a:lnTo>
                      <a:pt x="97" y="0"/>
                    </a:lnTo>
                    <a:lnTo>
                      <a:pt x="118" y="2"/>
                    </a:lnTo>
                    <a:lnTo>
                      <a:pt x="131" y="40"/>
                    </a:lnTo>
                    <a:lnTo>
                      <a:pt x="112" y="67"/>
                    </a:lnTo>
                    <a:lnTo>
                      <a:pt x="89" y="86"/>
                    </a:lnTo>
                    <a:lnTo>
                      <a:pt x="53" y="131"/>
                    </a:lnTo>
                    <a:lnTo>
                      <a:pt x="31" y="234"/>
                    </a:lnTo>
                    <a:lnTo>
                      <a:pt x="34" y="284"/>
                    </a:lnTo>
                    <a:lnTo>
                      <a:pt x="50" y="335"/>
                    </a:lnTo>
                    <a:lnTo>
                      <a:pt x="42" y="352"/>
                    </a:lnTo>
                    <a:lnTo>
                      <a:pt x="25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2" name="Freeform 84"/>
              <p:cNvSpPr>
                <a:spLocks noChangeAspect="1"/>
              </p:cNvSpPr>
              <p:nvPr/>
            </p:nvSpPr>
            <p:spPr bwMode="auto">
              <a:xfrm>
                <a:off x="839" y="1917"/>
                <a:ext cx="105" cy="235"/>
              </a:xfrm>
              <a:custGeom>
                <a:avLst/>
                <a:gdLst>
                  <a:gd name="T0" fmla="*/ 1 w 210"/>
                  <a:gd name="T1" fmla="*/ 0 h 472"/>
                  <a:gd name="T2" fmla="*/ 1 w 210"/>
                  <a:gd name="T3" fmla="*/ 0 h 472"/>
                  <a:gd name="T4" fmla="*/ 1 w 210"/>
                  <a:gd name="T5" fmla="*/ 0 h 472"/>
                  <a:gd name="T6" fmla="*/ 1 w 210"/>
                  <a:gd name="T7" fmla="*/ 0 h 472"/>
                  <a:gd name="T8" fmla="*/ 1 w 210"/>
                  <a:gd name="T9" fmla="*/ 0 h 472"/>
                  <a:gd name="T10" fmla="*/ 1 w 210"/>
                  <a:gd name="T11" fmla="*/ 0 h 472"/>
                  <a:gd name="T12" fmla="*/ 1 w 210"/>
                  <a:gd name="T13" fmla="*/ 0 h 472"/>
                  <a:gd name="T14" fmla="*/ 1 w 210"/>
                  <a:gd name="T15" fmla="*/ 0 h 472"/>
                  <a:gd name="T16" fmla="*/ 1 w 210"/>
                  <a:gd name="T17" fmla="*/ 0 h 472"/>
                  <a:gd name="T18" fmla="*/ 1 w 210"/>
                  <a:gd name="T19" fmla="*/ 0 h 472"/>
                  <a:gd name="T20" fmla="*/ 1 w 210"/>
                  <a:gd name="T21" fmla="*/ 0 h 472"/>
                  <a:gd name="T22" fmla="*/ 1 w 210"/>
                  <a:gd name="T23" fmla="*/ 0 h 472"/>
                  <a:gd name="T24" fmla="*/ 1 w 210"/>
                  <a:gd name="T25" fmla="*/ 0 h 472"/>
                  <a:gd name="T26" fmla="*/ 1 w 210"/>
                  <a:gd name="T27" fmla="*/ 0 h 472"/>
                  <a:gd name="T28" fmla="*/ 1 w 210"/>
                  <a:gd name="T29" fmla="*/ 0 h 472"/>
                  <a:gd name="T30" fmla="*/ 1 w 210"/>
                  <a:gd name="T31" fmla="*/ 0 h 472"/>
                  <a:gd name="T32" fmla="*/ 1 w 210"/>
                  <a:gd name="T33" fmla="*/ 0 h 472"/>
                  <a:gd name="T34" fmla="*/ 1 w 210"/>
                  <a:gd name="T35" fmla="*/ 0 h 472"/>
                  <a:gd name="T36" fmla="*/ 0 w 210"/>
                  <a:gd name="T37" fmla="*/ 0 h 472"/>
                  <a:gd name="T38" fmla="*/ 1 w 210"/>
                  <a:gd name="T39" fmla="*/ 0 h 472"/>
                  <a:gd name="T40" fmla="*/ 1 w 210"/>
                  <a:gd name="T41" fmla="*/ 0 h 472"/>
                  <a:gd name="T42" fmla="*/ 1 w 210"/>
                  <a:gd name="T43" fmla="*/ 0 h 47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0"/>
                  <a:gd name="T67" fmla="*/ 0 h 472"/>
                  <a:gd name="T68" fmla="*/ 210 w 210"/>
                  <a:gd name="T69" fmla="*/ 472 h 47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0" h="472">
                    <a:moveTo>
                      <a:pt x="21" y="21"/>
                    </a:moveTo>
                    <a:lnTo>
                      <a:pt x="111" y="0"/>
                    </a:lnTo>
                    <a:lnTo>
                      <a:pt x="134" y="8"/>
                    </a:lnTo>
                    <a:lnTo>
                      <a:pt x="139" y="29"/>
                    </a:lnTo>
                    <a:lnTo>
                      <a:pt x="132" y="175"/>
                    </a:lnTo>
                    <a:lnTo>
                      <a:pt x="145" y="323"/>
                    </a:lnTo>
                    <a:lnTo>
                      <a:pt x="172" y="392"/>
                    </a:lnTo>
                    <a:lnTo>
                      <a:pt x="187" y="422"/>
                    </a:lnTo>
                    <a:lnTo>
                      <a:pt x="210" y="453"/>
                    </a:lnTo>
                    <a:lnTo>
                      <a:pt x="208" y="472"/>
                    </a:lnTo>
                    <a:lnTo>
                      <a:pt x="187" y="470"/>
                    </a:lnTo>
                    <a:lnTo>
                      <a:pt x="160" y="439"/>
                    </a:lnTo>
                    <a:lnTo>
                      <a:pt x="135" y="409"/>
                    </a:lnTo>
                    <a:lnTo>
                      <a:pt x="96" y="335"/>
                    </a:lnTo>
                    <a:lnTo>
                      <a:pt x="80" y="194"/>
                    </a:lnTo>
                    <a:lnTo>
                      <a:pt x="84" y="59"/>
                    </a:lnTo>
                    <a:lnTo>
                      <a:pt x="37" y="76"/>
                    </a:lnTo>
                    <a:lnTo>
                      <a:pt x="14" y="73"/>
                    </a:lnTo>
                    <a:lnTo>
                      <a:pt x="0" y="55"/>
                    </a:lnTo>
                    <a:lnTo>
                      <a:pt x="2" y="35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Freeform 85"/>
              <p:cNvSpPr>
                <a:spLocks noChangeAspect="1"/>
              </p:cNvSpPr>
              <p:nvPr/>
            </p:nvSpPr>
            <p:spPr bwMode="auto">
              <a:xfrm>
                <a:off x="918" y="1897"/>
                <a:ext cx="94" cy="215"/>
              </a:xfrm>
              <a:custGeom>
                <a:avLst/>
                <a:gdLst>
                  <a:gd name="T0" fmla="*/ 1 w 188"/>
                  <a:gd name="T1" fmla="*/ 0 h 432"/>
                  <a:gd name="T2" fmla="*/ 1 w 188"/>
                  <a:gd name="T3" fmla="*/ 0 h 432"/>
                  <a:gd name="T4" fmla="*/ 1 w 188"/>
                  <a:gd name="T5" fmla="*/ 0 h 432"/>
                  <a:gd name="T6" fmla="*/ 1 w 188"/>
                  <a:gd name="T7" fmla="*/ 0 h 432"/>
                  <a:gd name="T8" fmla="*/ 1 w 188"/>
                  <a:gd name="T9" fmla="*/ 0 h 432"/>
                  <a:gd name="T10" fmla="*/ 1 w 188"/>
                  <a:gd name="T11" fmla="*/ 0 h 432"/>
                  <a:gd name="T12" fmla="*/ 1 w 188"/>
                  <a:gd name="T13" fmla="*/ 0 h 432"/>
                  <a:gd name="T14" fmla="*/ 1 w 188"/>
                  <a:gd name="T15" fmla="*/ 0 h 432"/>
                  <a:gd name="T16" fmla="*/ 1 w 188"/>
                  <a:gd name="T17" fmla="*/ 0 h 432"/>
                  <a:gd name="T18" fmla="*/ 1 w 188"/>
                  <a:gd name="T19" fmla="*/ 0 h 432"/>
                  <a:gd name="T20" fmla="*/ 1 w 188"/>
                  <a:gd name="T21" fmla="*/ 0 h 432"/>
                  <a:gd name="T22" fmla="*/ 1 w 188"/>
                  <a:gd name="T23" fmla="*/ 0 h 432"/>
                  <a:gd name="T24" fmla="*/ 1 w 188"/>
                  <a:gd name="T25" fmla="*/ 0 h 432"/>
                  <a:gd name="T26" fmla="*/ 1 w 188"/>
                  <a:gd name="T27" fmla="*/ 0 h 432"/>
                  <a:gd name="T28" fmla="*/ 0 w 188"/>
                  <a:gd name="T29" fmla="*/ 0 h 432"/>
                  <a:gd name="T30" fmla="*/ 1 w 188"/>
                  <a:gd name="T31" fmla="*/ 0 h 432"/>
                  <a:gd name="T32" fmla="*/ 1 w 188"/>
                  <a:gd name="T33" fmla="*/ 0 h 432"/>
                  <a:gd name="T34" fmla="*/ 1 w 188"/>
                  <a:gd name="T35" fmla="*/ 0 h 432"/>
                  <a:gd name="T36" fmla="*/ 1 w 188"/>
                  <a:gd name="T37" fmla="*/ 0 h 432"/>
                  <a:gd name="T38" fmla="*/ 1 w 188"/>
                  <a:gd name="T39" fmla="*/ 0 h 432"/>
                  <a:gd name="T40" fmla="*/ 1 w 188"/>
                  <a:gd name="T41" fmla="*/ 0 h 432"/>
                  <a:gd name="T42" fmla="*/ 1 w 188"/>
                  <a:gd name="T43" fmla="*/ 0 h 4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8"/>
                  <a:gd name="T67" fmla="*/ 0 h 432"/>
                  <a:gd name="T68" fmla="*/ 188 w 188"/>
                  <a:gd name="T69" fmla="*/ 432 h 4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8" h="432">
                    <a:moveTo>
                      <a:pt x="147" y="29"/>
                    </a:moveTo>
                    <a:lnTo>
                      <a:pt x="112" y="42"/>
                    </a:lnTo>
                    <a:lnTo>
                      <a:pt x="93" y="73"/>
                    </a:lnTo>
                    <a:lnTo>
                      <a:pt x="76" y="162"/>
                    </a:lnTo>
                    <a:lnTo>
                      <a:pt x="86" y="255"/>
                    </a:lnTo>
                    <a:lnTo>
                      <a:pt x="101" y="297"/>
                    </a:lnTo>
                    <a:lnTo>
                      <a:pt x="120" y="344"/>
                    </a:lnTo>
                    <a:lnTo>
                      <a:pt x="147" y="381"/>
                    </a:lnTo>
                    <a:lnTo>
                      <a:pt x="160" y="394"/>
                    </a:lnTo>
                    <a:lnTo>
                      <a:pt x="181" y="405"/>
                    </a:lnTo>
                    <a:lnTo>
                      <a:pt x="188" y="424"/>
                    </a:lnTo>
                    <a:lnTo>
                      <a:pt x="169" y="432"/>
                    </a:lnTo>
                    <a:lnTo>
                      <a:pt x="55" y="384"/>
                    </a:lnTo>
                    <a:lnTo>
                      <a:pt x="15" y="272"/>
                    </a:lnTo>
                    <a:lnTo>
                      <a:pt x="0" y="156"/>
                    </a:lnTo>
                    <a:lnTo>
                      <a:pt x="17" y="97"/>
                    </a:lnTo>
                    <a:lnTo>
                      <a:pt x="48" y="48"/>
                    </a:lnTo>
                    <a:lnTo>
                      <a:pt x="91" y="14"/>
                    </a:lnTo>
                    <a:lnTo>
                      <a:pt x="147" y="0"/>
                    </a:lnTo>
                    <a:lnTo>
                      <a:pt x="162" y="16"/>
                    </a:lnTo>
                    <a:lnTo>
                      <a:pt x="14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Freeform 86"/>
              <p:cNvSpPr>
                <a:spLocks noChangeAspect="1"/>
              </p:cNvSpPr>
              <p:nvPr/>
            </p:nvSpPr>
            <p:spPr bwMode="auto">
              <a:xfrm>
                <a:off x="975" y="1806"/>
                <a:ext cx="157" cy="114"/>
              </a:xfrm>
              <a:custGeom>
                <a:avLst/>
                <a:gdLst>
                  <a:gd name="T0" fmla="*/ 1 w 314"/>
                  <a:gd name="T1" fmla="*/ 1 h 226"/>
                  <a:gd name="T2" fmla="*/ 1 w 314"/>
                  <a:gd name="T3" fmla="*/ 1 h 226"/>
                  <a:gd name="T4" fmla="*/ 1 w 314"/>
                  <a:gd name="T5" fmla="*/ 1 h 226"/>
                  <a:gd name="T6" fmla="*/ 1 w 314"/>
                  <a:gd name="T7" fmla="*/ 1 h 226"/>
                  <a:gd name="T8" fmla="*/ 1 w 314"/>
                  <a:gd name="T9" fmla="*/ 0 h 226"/>
                  <a:gd name="T10" fmla="*/ 1 w 314"/>
                  <a:gd name="T11" fmla="*/ 1 h 226"/>
                  <a:gd name="T12" fmla="*/ 1 w 314"/>
                  <a:gd name="T13" fmla="*/ 1 h 226"/>
                  <a:gd name="T14" fmla="*/ 1 w 314"/>
                  <a:gd name="T15" fmla="*/ 1 h 226"/>
                  <a:gd name="T16" fmla="*/ 1 w 314"/>
                  <a:gd name="T17" fmla="*/ 1 h 226"/>
                  <a:gd name="T18" fmla="*/ 1 w 314"/>
                  <a:gd name="T19" fmla="*/ 1 h 226"/>
                  <a:gd name="T20" fmla="*/ 1 w 314"/>
                  <a:gd name="T21" fmla="*/ 1 h 226"/>
                  <a:gd name="T22" fmla="*/ 1 w 314"/>
                  <a:gd name="T23" fmla="*/ 1 h 226"/>
                  <a:gd name="T24" fmla="*/ 1 w 314"/>
                  <a:gd name="T25" fmla="*/ 1 h 226"/>
                  <a:gd name="T26" fmla="*/ 1 w 314"/>
                  <a:gd name="T27" fmla="*/ 1 h 226"/>
                  <a:gd name="T28" fmla="*/ 1 w 314"/>
                  <a:gd name="T29" fmla="*/ 1 h 226"/>
                  <a:gd name="T30" fmla="*/ 1 w 314"/>
                  <a:gd name="T31" fmla="*/ 1 h 226"/>
                  <a:gd name="T32" fmla="*/ 1 w 314"/>
                  <a:gd name="T33" fmla="*/ 1 h 226"/>
                  <a:gd name="T34" fmla="*/ 1 w 314"/>
                  <a:gd name="T35" fmla="*/ 1 h 226"/>
                  <a:gd name="T36" fmla="*/ 1 w 314"/>
                  <a:gd name="T37" fmla="*/ 1 h 226"/>
                  <a:gd name="T38" fmla="*/ 1 w 314"/>
                  <a:gd name="T39" fmla="*/ 1 h 226"/>
                  <a:gd name="T40" fmla="*/ 1 w 314"/>
                  <a:gd name="T41" fmla="*/ 1 h 226"/>
                  <a:gd name="T42" fmla="*/ 0 w 314"/>
                  <a:gd name="T43" fmla="*/ 1 h 226"/>
                  <a:gd name="T44" fmla="*/ 1 w 314"/>
                  <a:gd name="T45" fmla="*/ 1 h 226"/>
                  <a:gd name="T46" fmla="*/ 1 w 314"/>
                  <a:gd name="T47" fmla="*/ 1 h 22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226"/>
                  <a:gd name="T74" fmla="*/ 314 w 314"/>
                  <a:gd name="T75" fmla="*/ 226 h 22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226">
                    <a:moveTo>
                      <a:pt x="8" y="197"/>
                    </a:moveTo>
                    <a:lnTo>
                      <a:pt x="69" y="144"/>
                    </a:lnTo>
                    <a:lnTo>
                      <a:pt x="101" y="66"/>
                    </a:lnTo>
                    <a:lnTo>
                      <a:pt x="126" y="17"/>
                    </a:lnTo>
                    <a:lnTo>
                      <a:pt x="166" y="0"/>
                    </a:lnTo>
                    <a:lnTo>
                      <a:pt x="207" y="4"/>
                    </a:lnTo>
                    <a:lnTo>
                      <a:pt x="255" y="21"/>
                    </a:lnTo>
                    <a:lnTo>
                      <a:pt x="304" y="38"/>
                    </a:lnTo>
                    <a:lnTo>
                      <a:pt x="314" y="55"/>
                    </a:lnTo>
                    <a:lnTo>
                      <a:pt x="308" y="63"/>
                    </a:lnTo>
                    <a:lnTo>
                      <a:pt x="297" y="64"/>
                    </a:lnTo>
                    <a:lnTo>
                      <a:pt x="255" y="49"/>
                    </a:lnTo>
                    <a:lnTo>
                      <a:pt x="215" y="32"/>
                    </a:lnTo>
                    <a:lnTo>
                      <a:pt x="179" y="25"/>
                    </a:lnTo>
                    <a:lnTo>
                      <a:pt x="145" y="38"/>
                    </a:lnTo>
                    <a:lnTo>
                      <a:pt x="128" y="78"/>
                    </a:lnTo>
                    <a:lnTo>
                      <a:pt x="109" y="123"/>
                    </a:lnTo>
                    <a:lnTo>
                      <a:pt x="88" y="165"/>
                    </a:lnTo>
                    <a:lnTo>
                      <a:pt x="61" y="201"/>
                    </a:lnTo>
                    <a:lnTo>
                      <a:pt x="42" y="215"/>
                    </a:lnTo>
                    <a:lnTo>
                      <a:pt x="17" y="226"/>
                    </a:lnTo>
                    <a:lnTo>
                      <a:pt x="0" y="217"/>
                    </a:lnTo>
                    <a:lnTo>
                      <a:pt x="8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Freeform 87"/>
              <p:cNvSpPr>
                <a:spLocks noChangeAspect="1"/>
              </p:cNvSpPr>
              <p:nvPr/>
            </p:nvSpPr>
            <p:spPr bwMode="auto">
              <a:xfrm>
                <a:off x="1082" y="1814"/>
                <a:ext cx="93" cy="82"/>
              </a:xfrm>
              <a:custGeom>
                <a:avLst/>
                <a:gdLst>
                  <a:gd name="T0" fmla="*/ 1 w 186"/>
                  <a:gd name="T1" fmla="*/ 1 h 163"/>
                  <a:gd name="T2" fmla="*/ 1 w 186"/>
                  <a:gd name="T3" fmla="*/ 1 h 163"/>
                  <a:gd name="T4" fmla="*/ 1 w 186"/>
                  <a:gd name="T5" fmla="*/ 1 h 163"/>
                  <a:gd name="T6" fmla="*/ 1 w 186"/>
                  <a:gd name="T7" fmla="*/ 1 h 163"/>
                  <a:gd name="T8" fmla="*/ 1 w 186"/>
                  <a:gd name="T9" fmla="*/ 1 h 163"/>
                  <a:gd name="T10" fmla="*/ 1 w 186"/>
                  <a:gd name="T11" fmla="*/ 1 h 163"/>
                  <a:gd name="T12" fmla="*/ 1 w 186"/>
                  <a:gd name="T13" fmla="*/ 1 h 163"/>
                  <a:gd name="T14" fmla="*/ 1 w 186"/>
                  <a:gd name="T15" fmla="*/ 1 h 163"/>
                  <a:gd name="T16" fmla="*/ 0 w 186"/>
                  <a:gd name="T17" fmla="*/ 1 h 163"/>
                  <a:gd name="T18" fmla="*/ 1 w 186"/>
                  <a:gd name="T19" fmla="*/ 1 h 163"/>
                  <a:gd name="T20" fmla="*/ 1 w 186"/>
                  <a:gd name="T21" fmla="*/ 1 h 163"/>
                  <a:gd name="T22" fmla="*/ 1 w 186"/>
                  <a:gd name="T23" fmla="*/ 1 h 163"/>
                  <a:gd name="T24" fmla="*/ 1 w 186"/>
                  <a:gd name="T25" fmla="*/ 1 h 163"/>
                  <a:gd name="T26" fmla="*/ 1 w 186"/>
                  <a:gd name="T27" fmla="*/ 1 h 163"/>
                  <a:gd name="T28" fmla="*/ 1 w 186"/>
                  <a:gd name="T29" fmla="*/ 0 h 163"/>
                  <a:gd name="T30" fmla="*/ 1 w 186"/>
                  <a:gd name="T31" fmla="*/ 1 h 163"/>
                  <a:gd name="T32" fmla="*/ 1 w 186"/>
                  <a:gd name="T33" fmla="*/ 1 h 1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6"/>
                  <a:gd name="T52" fmla="*/ 0 h 163"/>
                  <a:gd name="T53" fmla="*/ 186 w 186"/>
                  <a:gd name="T54" fmla="*/ 163 h 16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6" h="163">
                    <a:moveTo>
                      <a:pt x="186" y="19"/>
                    </a:moveTo>
                    <a:lnTo>
                      <a:pt x="162" y="67"/>
                    </a:lnTo>
                    <a:lnTo>
                      <a:pt x="124" y="101"/>
                    </a:lnTo>
                    <a:lnTo>
                      <a:pt x="61" y="131"/>
                    </a:lnTo>
                    <a:lnTo>
                      <a:pt x="59" y="137"/>
                    </a:lnTo>
                    <a:lnTo>
                      <a:pt x="50" y="158"/>
                    </a:lnTo>
                    <a:lnTo>
                      <a:pt x="31" y="163"/>
                    </a:lnTo>
                    <a:lnTo>
                      <a:pt x="2" y="137"/>
                    </a:lnTo>
                    <a:lnTo>
                      <a:pt x="0" y="118"/>
                    </a:lnTo>
                    <a:lnTo>
                      <a:pt x="8" y="97"/>
                    </a:lnTo>
                    <a:lnTo>
                      <a:pt x="29" y="84"/>
                    </a:lnTo>
                    <a:lnTo>
                      <a:pt x="55" y="82"/>
                    </a:lnTo>
                    <a:lnTo>
                      <a:pt x="108" y="72"/>
                    </a:lnTo>
                    <a:lnTo>
                      <a:pt x="160" y="8"/>
                    </a:lnTo>
                    <a:lnTo>
                      <a:pt x="179" y="0"/>
                    </a:lnTo>
                    <a:lnTo>
                      <a:pt x="186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Freeform 88"/>
              <p:cNvSpPr>
                <a:spLocks noChangeAspect="1"/>
              </p:cNvSpPr>
              <p:nvPr/>
            </p:nvSpPr>
            <p:spPr bwMode="auto">
              <a:xfrm>
                <a:off x="1107" y="1890"/>
                <a:ext cx="47" cy="25"/>
              </a:xfrm>
              <a:custGeom>
                <a:avLst/>
                <a:gdLst>
                  <a:gd name="T0" fmla="*/ 1 w 94"/>
                  <a:gd name="T1" fmla="*/ 0 h 50"/>
                  <a:gd name="T2" fmla="*/ 1 w 94"/>
                  <a:gd name="T3" fmla="*/ 1 h 50"/>
                  <a:gd name="T4" fmla="*/ 1 w 94"/>
                  <a:gd name="T5" fmla="*/ 1 h 50"/>
                  <a:gd name="T6" fmla="*/ 1 w 94"/>
                  <a:gd name="T7" fmla="*/ 1 h 50"/>
                  <a:gd name="T8" fmla="*/ 1 w 94"/>
                  <a:gd name="T9" fmla="*/ 1 h 50"/>
                  <a:gd name="T10" fmla="*/ 1 w 94"/>
                  <a:gd name="T11" fmla="*/ 1 h 50"/>
                  <a:gd name="T12" fmla="*/ 1 w 94"/>
                  <a:gd name="T13" fmla="*/ 1 h 50"/>
                  <a:gd name="T14" fmla="*/ 0 w 94"/>
                  <a:gd name="T15" fmla="*/ 1 h 50"/>
                  <a:gd name="T16" fmla="*/ 1 w 94"/>
                  <a:gd name="T17" fmla="*/ 0 h 50"/>
                  <a:gd name="T18" fmla="*/ 1 w 94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50"/>
                  <a:gd name="T32" fmla="*/ 94 w 94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50">
                    <a:moveTo>
                      <a:pt x="21" y="0"/>
                    </a:moveTo>
                    <a:lnTo>
                      <a:pt x="46" y="8"/>
                    </a:lnTo>
                    <a:lnTo>
                      <a:pt x="80" y="15"/>
                    </a:lnTo>
                    <a:lnTo>
                      <a:pt x="94" y="30"/>
                    </a:lnTo>
                    <a:lnTo>
                      <a:pt x="80" y="44"/>
                    </a:lnTo>
                    <a:lnTo>
                      <a:pt x="42" y="50"/>
                    </a:lnTo>
                    <a:lnTo>
                      <a:pt x="4" y="23"/>
                    </a:lnTo>
                    <a:lnTo>
                      <a:pt x="0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Freeform 89"/>
              <p:cNvSpPr>
                <a:spLocks noChangeAspect="1"/>
              </p:cNvSpPr>
              <p:nvPr/>
            </p:nvSpPr>
            <p:spPr bwMode="auto">
              <a:xfrm>
                <a:off x="973" y="1996"/>
                <a:ext cx="72" cy="67"/>
              </a:xfrm>
              <a:custGeom>
                <a:avLst/>
                <a:gdLst>
                  <a:gd name="T0" fmla="*/ 0 w 145"/>
                  <a:gd name="T1" fmla="*/ 0 h 135"/>
                  <a:gd name="T2" fmla="*/ 0 w 145"/>
                  <a:gd name="T3" fmla="*/ 0 h 135"/>
                  <a:gd name="T4" fmla="*/ 0 w 145"/>
                  <a:gd name="T5" fmla="*/ 0 h 135"/>
                  <a:gd name="T6" fmla="*/ 0 w 145"/>
                  <a:gd name="T7" fmla="*/ 0 h 135"/>
                  <a:gd name="T8" fmla="*/ 0 w 145"/>
                  <a:gd name="T9" fmla="*/ 0 h 135"/>
                  <a:gd name="T10" fmla="*/ 0 w 145"/>
                  <a:gd name="T11" fmla="*/ 0 h 135"/>
                  <a:gd name="T12" fmla="*/ 0 w 145"/>
                  <a:gd name="T13" fmla="*/ 0 h 135"/>
                  <a:gd name="T14" fmla="*/ 0 w 145"/>
                  <a:gd name="T15" fmla="*/ 0 h 135"/>
                  <a:gd name="T16" fmla="*/ 0 w 145"/>
                  <a:gd name="T17" fmla="*/ 0 h 135"/>
                  <a:gd name="T18" fmla="*/ 0 w 145"/>
                  <a:gd name="T19" fmla="*/ 0 h 135"/>
                  <a:gd name="T20" fmla="*/ 0 w 145"/>
                  <a:gd name="T21" fmla="*/ 0 h 135"/>
                  <a:gd name="T22" fmla="*/ 0 w 145"/>
                  <a:gd name="T23" fmla="*/ 0 h 135"/>
                  <a:gd name="T24" fmla="*/ 0 w 145"/>
                  <a:gd name="T25" fmla="*/ 0 h 1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5"/>
                  <a:gd name="T40" fmla="*/ 0 h 135"/>
                  <a:gd name="T41" fmla="*/ 145 w 145"/>
                  <a:gd name="T42" fmla="*/ 135 h 1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5" h="135">
                    <a:moveTo>
                      <a:pt x="27" y="8"/>
                    </a:moveTo>
                    <a:lnTo>
                      <a:pt x="56" y="53"/>
                    </a:lnTo>
                    <a:lnTo>
                      <a:pt x="95" y="91"/>
                    </a:lnTo>
                    <a:lnTo>
                      <a:pt x="135" y="108"/>
                    </a:lnTo>
                    <a:lnTo>
                      <a:pt x="145" y="126"/>
                    </a:lnTo>
                    <a:lnTo>
                      <a:pt x="139" y="135"/>
                    </a:lnTo>
                    <a:lnTo>
                      <a:pt x="128" y="135"/>
                    </a:lnTo>
                    <a:lnTo>
                      <a:pt x="76" y="120"/>
                    </a:lnTo>
                    <a:lnTo>
                      <a:pt x="33" y="74"/>
                    </a:lnTo>
                    <a:lnTo>
                      <a:pt x="0" y="19"/>
                    </a:lnTo>
                    <a:lnTo>
                      <a:pt x="8" y="0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Freeform 90"/>
              <p:cNvSpPr>
                <a:spLocks noChangeAspect="1"/>
              </p:cNvSpPr>
              <p:nvPr/>
            </p:nvSpPr>
            <p:spPr bwMode="auto">
              <a:xfrm>
                <a:off x="1012" y="2001"/>
                <a:ext cx="74" cy="47"/>
              </a:xfrm>
              <a:custGeom>
                <a:avLst/>
                <a:gdLst>
                  <a:gd name="T0" fmla="*/ 0 w 149"/>
                  <a:gd name="T1" fmla="*/ 1 h 94"/>
                  <a:gd name="T2" fmla="*/ 0 w 149"/>
                  <a:gd name="T3" fmla="*/ 1 h 94"/>
                  <a:gd name="T4" fmla="*/ 0 w 149"/>
                  <a:gd name="T5" fmla="*/ 1 h 94"/>
                  <a:gd name="T6" fmla="*/ 0 w 149"/>
                  <a:gd name="T7" fmla="*/ 0 h 94"/>
                  <a:gd name="T8" fmla="*/ 0 w 149"/>
                  <a:gd name="T9" fmla="*/ 1 h 94"/>
                  <a:gd name="T10" fmla="*/ 0 w 149"/>
                  <a:gd name="T11" fmla="*/ 1 h 94"/>
                  <a:gd name="T12" fmla="*/ 0 w 149"/>
                  <a:gd name="T13" fmla="*/ 1 h 94"/>
                  <a:gd name="T14" fmla="*/ 0 w 149"/>
                  <a:gd name="T15" fmla="*/ 1 h 94"/>
                  <a:gd name="T16" fmla="*/ 0 w 149"/>
                  <a:gd name="T17" fmla="*/ 1 h 94"/>
                  <a:gd name="T18" fmla="*/ 0 w 149"/>
                  <a:gd name="T19" fmla="*/ 1 h 94"/>
                  <a:gd name="T20" fmla="*/ 0 w 149"/>
                  <a:gd name="T21" fmla="*/ 1 h 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9"/>
                  <a:gd name="T34" fmla="*/ 0 h 94"/>
                  <a:gd name="T35" fmla="*/ 149 w 149"/>
                  <a:gd name="T36" fmla="*/ 94 h 9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9" h="94">
                    <a:moveTo>
                      <a:pt x="4" y="71"/>
                    </a:moveTo>
                    <a:lnTo>
                      <a:pt x="36" y="33"/>
                    </a:lnTo>
                    <a:lnTo>
                      <a:pt x="82" y="14"/>
                    </a:lnTo>
                    <a:lnTo>
                      <a:pt x="132" y="0"/>
                    </a:lnTo>
                    <a:lnTo>
                      <a:pt x="149" y="10"/>
                    </a:lnTo>
                    <a:lnTo>
                      <a:pt x="139" y="29"/>
                    </a:lnTo>
                    <a:lnTo>
                      <a:pt x="63" y="71"/>
                    </a:lnTo>
                    <a:lnTo>
                      <a:pt x="19" y="94"/>
                    </a:lnTo>
                    <a:lnTo>
                      <a:pt x="0" y="90"/>
                    </a:lnTo>
                    <a:lnTo>
                      <a:pt x="4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9" name="Freeform 91"/>
              <p:cNvSpPr>
                <a:spLocks noChangeAspect="1"/>
              </p:cNvSpPr>
              <p:nvPr/>
            </p:nvSpPr>
            <p:spPr bwMode="auto">
              <a:xfrm>
                <a:off x="795" y="1844"/>
                <a:ext cx="414" cy="458"/>
              </a:xfrm>
              <a:custGeom>
                <a:avLst/>
                <a:gdLst>
                  <a:gd name="T0" fmla="*/ 1 w 829"/>
                  <a:gd name="T1" fmla="*/ 1 h 914"/>
                  <a:gd name="T2" fmla="*/ 1 w 829"/>
                  <a:gd name="T3" fmla="*/ 1 h 914"/>
                  <a:gd name="T4" fmla="*/ 1 w 829"/>
                  <a:gd name="T5" fmla="*/ 1 h 914"/>
                  <a:gd name="T6" fmla="*/ 1 w 829"/>
                  <a:gd name="T7" fmla="*/ 1 h 914"/>
                  <a:gd name="T8" fmla="*/ 1 w 829"/>
                  <a:gd name="T9" fmla="*/ 1 h 914"/>
                  <a:gd name="T10" fmla="*/ 1 w 829"/>
                  <a:gd name="T11" fmla="*/ 1 h 914"/>
                  <a:gd name="T12" fmla="*/ 1 w 829"/>
                  <a:gd name="T13" fmla="*/ 1 h 914"/>
                  <a:gd name="T14" fmla="*/ 1 w 829"/>
                  <a:gd name="T15" fmla="*/ 1 h 914"/>
                  <a:gd name="T16" fmla="*/ 1 w 829"/>
                  <a:gd name="T17" fmla="*/ 1 h 914"/>
                  <a:gd name="T18" fmla="*/ 1 w 829"/>
                  <a:gd name="T19" fmla="*/ 1 h 914"/>
                  <a:gd name="T20" fmla="*/ 0 w 829"/>
                  <a:gd name="T21" fmla="*/ 1 h 914"/>
                  <a:gd name="T22" fmla="*/ 0 w 829"/>
                  <a:gd name="T23" fmla="*/ 2 h 914"/>
                  <a:gd name="T24" fmla="*/ 0 w 829"/>
                  <a:gd name="T25" fmla="*/ 2 h 914"/>
                  <a:gd name="T26" fmla="*/ 0 w 829"/>
                  <a:gd name="T27" fmla="*/ 2 h 914"/>
                  <a:gd name="T28" fmla="*/ 0 w 829"/>
                  <a:gd name="T29" fmla="*/ 2 h 914"/>
                  <a:gd name="T30" fmla="*/ 0 w 829"/>
                  <a:gd name="T31" fmla="*/ 2 h 914"/>
                  <a:gd name="T32" fmla="*/ 0 w 829"/>
                  <a:gd name="T33" fmla="*/ 2 h 914"/>
                  <a:gd name="T34" fmla="*/ 0 w 829"/>
                  <a:gd name="T35" fmla="*/ 2 h 914"/>
                  <a:gd name="T36" fmla="*/ 0 w 829"/>
                  <a:gd name="T37" fmla="*/ 2 h 914"/>
                  <a:gd name="T38" fmla="*/ 0 w 829"/>
                  <a:gd name="T39" fmla="*/ 2 h 914"/>
                  <a:gd name="T40" fmla="*/ 0 w 829"/>
                  <a:gd name="T41" fmla="*/ 2 h 914"/>
                  <a:gd name="T42" fmla="*/ 0 w 829"/>
                  <a:gd name="T43" fmla="*/ 2 h 914"/>
                  <a:gd name="T44" fmla="*/ 0 w 829"/>
                  <a:gd name="T45" fmla="*/ 2 h 914"/>
                  <a:gd name="T46" fmla="*/ 0 w 829"/>
                  <a:gd name="T47" fmla="*/ 2 h 914"/>
                  <a:gd name="T48" fmla="*/ 0 w 829"/>
                  <a:gd name="T49" fmla="*/ 2 h 914"/>
                  <a:gd name="T50" fmla="*/ 0 w 829"/>
                  <a:gd name="T51" fmla="*/ 2 h 914"/>
                  <a:gd name="T52" fmla="*/ 0 w 829"/>
                  <a:gd name="T53" fmla="*/ 2 h 914"/>
                  <a:gd name="T54" fmla="*/ 0 w 829"/>
                  <a:gd name="T55" fmla="*/ 2 h 914"/>
                  <a:gd name="T56" fmla="*/ 0 w 829"/>
                  <a:gd name="T57" fmla="*/ 2 h 914"/>
                  <a:gd name="T58" fmla="*/ 0 w 829"/>
                  <a:gd name="T59" fmla="*/ 2 h 914"/>
                  <a:gd name="T60" fmla="*/ 0 w 829"/>
                  <a:gd name="T61" fmla="*/ 2 h 914"/>
                  <a:gd name="T62" fmla="*/ 0 w 829"/>
                  <a:gd name="T63" fmla="*/ 2 h 914"/>
                  <a:gd name="T64" fmla="*/ 0 w 829"/>
                  <a:gd name="T65" fmla="*/ 2 h 914"/>
                  <a:gd name="T66" fmla="*/ 0 w 829"/>
                  <a:gd name="T67" fmla="*/ 2 h 914"/>
                  <a:gd name="T68" fmla="*/ 0 w 829"/>
                  <a:gd name="T69" fmla="*/ 1 h 914"/>
                  <a:gd name="T70" fmla="*/ 0 w 829"/>
                  <a:gd name="T71" fmla="*/ 1 h 914"/>
                  <a:gd name="T72" fmla="*/ 0 w 829"/>
                  <a:gd name="T73" fmla="*/ 1 h 914"/>
                  <a:gd name="T74" fmla="*/ 0 w 829"/>
                  <a:gd name="T75" fmla="*/ 1 h 914"/>
                  <a:gd name="T76" fmla="*/ 1 w 829"/>
                  <a:gd name="T77" fmla="*/ 1 h 914"/>
                  <a:gd name="T78" fmla="*/ 1 w 829"/>
                  <a:gd name="T79" fmla="*/ 1 h 914"/>
                  <a:gd name="T80" fmla="*/ 1 w 829"/>
                  <a:gd name="T81" fmla="*/ 1 h 914"/>
                  <a:gd name="T82" fmla="*/ 1 w 829"/>
                  <a:gd name="T83" fmla="*/ 1 h 914"/>
                  <a:gd name="T84" fmla="*/ 1 w 829"/>
                  <a:gd name="T85" fmla="*/ 1 h 914"/>
                  <a:gd name="T86" fmla="*/ 1 w 829"/>
                  <a:gd name="T87" fmla="*/ 1 h 914"/>
                  <a:gd name="T88" fmla="*/ 1 w 829"/>
                  <a:gd name="T89" fmla="*/ 1 h 914"/>
                  <a:gd name="T90" fmla="*/ 1 w 829"/>
                  <a:gd name="T91" fmla="*/ 1 h 914"/>
                  <a:gd name="T92" fmla="*/ 1 w 829"/>
                  <a:gd name="T93" fmla="*/ 1 h 914"/>
                  <a:gd name="T94" fmla="*/ 1 w 829"/>
                  <a:gd name="T95" fmla="*/ 1 h 914"/>
                  <a:gd name="T96" fmla="*/ 1 w 829"/>
                  <a:gd name="T97" fmla="*/ 0 h 914"/>
                  <a:gd name="T98" fmla="*/ 1 w 829"/>
                  <a:gd name="T99" fmla="*/ 1 h 914"/>
                  <a:gd name="T100" fmla="*/ 1 w 829"/>
                  <a:gd name="T101" fmla="*/ 1 h 91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29"/>
                  <a:gd name="T154" fmla="*/ 0 h 914"/>
                  <a:gd name="T155" fmla="*/ 829 w 829"/>
                  <a:gd name="T156" fmla="*/ 914 h 91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29" h="914">
                    <a:moveTo>
                      <a:pt x="829" y="19"/>
                    </a:moveTo>
                    <a:lnTo>
                      <a:pt x="787" y="95"/>
                    </a:lnTo>
                    <a:lnTo>
                      <a:pt x="749" y="161"/>
                    </a:lnTo>
                    <a:lnTo>
                      <a:pt x="730" y="194"/>
                    </a:lnTo>
                    <a:lnTo>
                      <a:pt x="707" y="226"/>
                    </a:lnTo>
                    <a:lnTo>
                      <a:pt x="684" y="260"/>
                    </a:lnTo>
                    <a:lnTo>
                      <a:pt x="656" y="294"/>
                    </a:lnTo>
                    <a:lnTo>
                      <a:pt x="612" y="344"/>
                    </a:lnTo>
                    <a:lnTo>
                      <a:pt x="568" y="393"/>
                    </a:lnTo>
                    <a:lnTo>
                      <a:pt x="525" y="439"/>
                    </a:lnTo>
                    <a:lnTo>
                      <a:pt x="481" y="488"/>
                    </a:lnTo>
                    <a:lnTo>
                      <a:pt x="435" y="524"/>
                    </a:lnTo>
                    <a:lnTo>
                      <a:pt x="394" y="559"/>
                    </a:lnTo>
                    <a:lnTo>
                      <a:pt x="354" y="591"/>
                    </a:lnTo>
                    <a:lnTo>
                      <a:pt x="316" y="623"/>
                    </a:lnTo>
                    <a:lnTo>
                      <a:pt x="280" y="656"/>
                    </a:lnTo>
                    <a:lnTo>
                      <a:pt x="243" y="692"/>
                    </a:lnTo>
                    <a:lnTo>
                      <a:pt x="204" y="734"/>
                    </a:lnTo>
                    <a:lnTo>
                      <a:pt x="164" y="779"/>
                    </a:lnTo>
                    <a:lnTo>
                      <a:pt x="131" y="815"/>
                    </a:lnTo>
                    <a:lnTo>
                      <a:pt x="103" y="844"/>
                    </a:lnTo>
                    <a:lnTo>
                      <a:pt x="46" y="903"/>
                    </a:lnTo>
                    <a:lnTo>
                      <a:pt x="23" y="914"/>
                    </a:lnTo>
                    <a:lnTo>
                      <a:pt x="2" y="907"/>
                    </a:lnTo>
                    <a:lnTo>
                      <a:pt x="0" y="863"/>
                    </a:lnTo>
                    <a:lnTo>
                      <a:pt x="31" y="831"/>
                    </a:lnTo>
                    <a:lnTo>
                      <a:pt x="55" y="802"/>
                    </a:lnTo>
                    <a:lnTo>
                      <a:pt x="82" y="773"/>
                    </a:lnTo>
                    <a:lnTo>
                      <a:pt x="112" y="737"/>
                    </a:lnTo>
                    <a:lnTo>
                      <a:pt x="154" y="690"/>
                    </a:lnTo>
                    <a:lnTo>
                      <a:pt x="194" y="648"/>
                    </a:lnTo>
                    <a:lnTo>
                      <a:pt x="232" y="610"/>
                    </a:lnTo>
                    <a:lnTo>
                      <a:pt x="270" y="578"/>
                    </a:lnTo>
                    <a:lnTo>
                      <a:pt x="306" y="543"/>
                    </a:lnTo>
                    <a:lnTo>
                      <a:pt x="348" y="511"/>
                    </a:lnTo>
                    <a:lnTo>
                      <a:pt x="390" y="477"/>
                    </a:lnTo>
                    <a:lnTo>
                      <a:pt x="435" y="439"/>
                    </a:lnTo>
                    <a:lnTo>
                      <a:pt x="479" y="391"/>
                    </a:lnTo>
                    <a:lnTo>
                      <a:pt x="523" y="348"/>
                    </a:lnTo>
                    <a:lnTo>
                      <a:pt x="568" y="304"/>
                    </a:lnTo>
                    <a:lnTo>
                      <a:pt x="616" y="262"/>
                    </a:lnTo>
                    <a:lnTo>
                      <a:pt x="643" y="228"/>
                    </a:lnTo>
                    <a:lnTo>
                      <a:pt x="669" y="198"/>
                    </a:lnTo>
                    <a:lnTo>
                      <a:pt x="694" y="167"/>
                    </a:lnTo>
                    <a:lnTo>
                      <a:pt x="717" y="139"/>
                    </a:lnTo>
                    <a:lnTo>
                      <a:pt x="738" y="108"/>
                    </a:lnTo>
                    <a:lnTo>
                      <a:pt x="760" y="78"/>
                    </a:lnTo>
                    <a:lnTo>
                      <a:pt x="804" y="6"/>
                    </a:lnTo>
                    <a:lnTo>
                      <a:pt x="823" y="0"/>
                    </a:lnTo>
                    <a:lnTo>
                      <a:pt x="82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0" name="Freeform 92"/>
              <p:cNvSpPr>
                <a:spLocks noChangeAspect="1"/>
              </p:cNvSpPr>
              <p:nvPr/>
            </p:nvSpPr>
            <p:spPr bwMode="auto">
              <a:xfrm>
                <a:off x="156" y="2774"/>
                <a:ext cx="368" cy="194"/>
              </a:xfrm>
              <a:custGeom>
                <a:avLst/>
                <a:gdLst>
                  <a:gd name="T0" fmla="*/ 0 w 736"/>
                  <a:gd name="T1" fmla="*/ 1 h 388"/>
                  <a:gd name="T2" fmla="*/ 1 w 736"/>
                  <a:gd name="T3" fmla="*/ 1 h 388"/>
                  <a:gd name="T4" fmla="*/ 1 w 736"/>
                  <a:gd name="T5" fmla="*/ 1 h 388"/>
                  <a:gd name="T6" fmla="*/ 1 w 736"/>
                  <a:gd name="T7" fmla="*/ 1 h 388"/>
                  <a:gd name="T8" fmla="*/ 1 w 736"/>
                  <a:gd name="T9" fmla="*/ 1 h 388"/>
                  <a:gd name="T10" fmla="*/ 1 w 736"/>
                  <a:gd name="T11" fmla="*/ 1 h 388"/>
                  <a:gd name="T12" fmla="*/ 1 w 736"/>
                  <a:gd name="T13" fmla="*/ 1 h 388"/>
                  <a:gd name="T14" fmla="*/ 1 w 736"/>
                  <a:gd name="T15" fmla="*/ 1 h 388"/>
                  <a:gd name="T16" fmla="*/ 1 w 736"/>
                  <a:gd name="T17" fmla="*/ 1 h 388"/>
                  <a:gd name="T18" fmla="*/ 1 w 736"/>
                  <a:gd name="T19" fmla="*/ 1 h 388"/>
                  <a:gd name="T20" fmla="*/ 1 w 736"/>
                  <a:gd name="T21" fmla="*/ 1 h 388"/>
                  <a:gd name="T22" fmla="*/ 1 w 736"/>
                  <a:gd name="T23" fmla="*/ 1 h 388"/>
                  <a:gd name="T24" fmla="*/ 1 w 736"/>
                  <a:gd name="T25" fmla="*/ 1 h 388"/>
                  <a:gd name="T26" fmla="*/ 2 w 736"/>
                  <a:gd name="T27" fmla="*/ 0 h 388"/>
                  <a:gd name="T28" fmla="*/ 2 w 736"/>
                  <a:gd name="T29" fmla="*/ 1 h 388"/>
                  <a:gd name="T30" fmla="*/ 2 w 736"/>
                  <a:gd name="T31" fmla="*/ 1 h 388"/>
                  <a:gd name="T32" fmla="*/ 2 w 736"/>
                  <a:gd name="T33" fmla="*/ 1 h 388"/>
                  <a:gd name="T34" fmla="*/ 2 w 736"/>
                  <a:gd name="T35" fmla="*/ 1 h 388"/>
                  <a:gd name="T36" fmla="*/ 2 w 736"/>
                  <a:gd name="T37" fmla="*/ 1 h 388"/>
                  <a:gd name="T38" fmla="*/ 2 w 736"/>
                  <a:gd name="T39" fmla="*/ 1 h 388"/>
                  <a:gd name="T40" fmla="*/ 2 w 736"/>
                  <a:gd name="T41" fmla="*/ 1 h 388"/>
                  <a:gd name="T42" fmla="*/ 2 w 736"/>
                  <a:gd name="T43" fmla="*/ 1 h 388"/>
                  <a:gd name="T44" fmla="*/ 1 w 736"/>
                  <a:gd name="T45" fmla="*/ 1 h 388"/>
                  <a:gd name="T46" fmla="*/ 1 w 736"/>
                  <a:gd name="T47" fmla="*/ 1 h 388"/>
                  <a:gd name="T48" fmla="*/ 1 w 736"/>
                  <a:gd name="T49" fmla="*/ 1 h 388"/>
                  <a:gd name="T50" fmla="*/ 1 w 736"/>
                  <a:gd name="T51" fmla="*/ 1 h 388"/>
                  <a:gd name="T52" fmla="*/ 1 w 736"/>
                  <a:gd name="T53" fmla="*/ 1 h 388"/>
                  <a:gd name="T54" fmla="*/ 1 w 736"/>
                  <a:gd name="T55" fmla="*/ 1 h 388"/>
                  <a:gd name="T56" fmla="*/ 1 w 736"/>
                  <a:gd name="T57" fmla="*/ 1 h 388"/>
                  <a:gd name="T58" fmla="*/ 1 w 736"/>
                  <a:gd name="T59" fmla="*/ 1 h 388"/>
                  <a:gd name="T60" fmla="*/ 1 w 736"/>
                  <a:gd name="T61" fmla="*/ 1 h 388"/>
                  <a:gd name="T62" fmla="*/ 1 w 736"/>
                  <a:gd name="T63" fmla="*/ 1 h 388"/>
                  <a:gd name="T64" fmla="*/ 1 w 736"/>
                  <a:gd name="T65" fmla="*/ 1 h 388"/>
                  <a:gd name="T66" fmla="*/ 1 w 736"/>
                  <a:gd name="T67" fmla="*/ 1 h 388"/>
                  <a:gd name="T68" fmla="*/ 0 w 736"/>
                  <a:gd name="T69" fmla="*/ 1 h 388"/>
                  <a:gd name="T70" fmla="*/ 0 w 736"/>
                  <a:gd name="T71" fmla="*/ 1 h 38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6"/>
                  <a:gd name="T109" fmla="*/ 0 h 388"/>
                  <a:gd name="T110" fmla="*/ 736 w 736"/>
                  <a:gd name="T111" fmla="*/ 388 h 38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6" h="388">
                    <a:moveTo>
                      <a:pt x="0" y="371"/>
                    </a:moveTo>
                    <a:lnTo>
                      <a:pt x="15" y="321"/>
                    </a:lnTo>
                    <a:lnTo>
                      <a:pt x="42" y="281"/>
                    </a:lnTo>
                    <a:lnTo>
                      <a:pt x="76" y="251"/>
                    </a:lnTo>
                    <a:lnTo>
                      <a:pt x="125" y="232"/>
                    </a:lnTo>
                    <a:lnTo>
                      <a:pt x="253" y="190"/>
                    </a:lnTo>
                    <a:lnTo>
                      <a:pt x="306" y="161"/>
                    </a:lnTo>
                    <a:lnTo>
                      <a:pt x="354" y="137"/>
                    </a:lnTo>
                    <a:lnTo>
                      <a:pt x="399" y="106"/>
                    </a:lnTo>
                    <a:lnTo>
                      <a:pt x="449" y="64"/>
                    </a:lnTo>
                    <a:lnTo>
                      <a:pt x="473" y="44"/>
                    </a:lnTo>
                    <a:lnTo>
                      <a:pt x="490" y="28"/>
                    </a:lnTo>
                    <a:lnTo>
                      <a:pt x="509" y="17"/>
                    </a:lnTo>
                    <a:lnTo>
                      <a:pt x="555" y="0"/>
                    </a:lnTo>
                    <a:lnTo>
                      <a:pt x="650" y="9"/>
                    </a:lnTo>
                    <a:lnTo>
                      <a:pt x="718" y="76"/>
                    </a:lnTo>
                    <a:lnTo>
                      <a:pt x="736" y="135"/>
                    </a:lnTo>
                    <a:lnTo>
                      <a:pt x="732" y="154"/>
                    </a:lnTo>
                    <a:lnTo>
                      <a:pt x="713" y="150"/>
                    </a:lnTo>
                    <a:lnTo>
                      <a:pt x="669" y="110"/>
                    </a:lnTo>
                    <a:lnTo>
                      <a:pt x="623" y="64"/>
                    </a:lnTo>
                    <a:lnTo>
                      <a:pt x="559" y="45"/>
                    </a:lnTo>
                    <a:lnTo>
                      <a:pt x="509" y="87"/>
                    </a:lnTo>
                    <a:lnTo>
                      <a:pt x="487" y="106"/>
                    </a:lnTo>
                    <a:lnTo>
                      <a:pt x="460" y="129"/>
                    </a:lnTo>
                    <a:lnTo>
                      <a:pt x="433" y="146"/>
                    </a:lnTo>
                    <a:lnTo>
                      <a:pt x="380" y="175"/>
                    </a:lnTo>
                    <a:lnTo>
                      <a:pt x="327" y="198"/>
                    </a:lnTo>
                    <a:lnTo>
                      <a:pt x="268" y="224"/>
                    </a:lnTo>
                    <a:lnTo>
                      <a:pt x="137" y="266"/>
                    </a:lnTo>
                    <a:lnTo>
                      <a:pt x="65" y="306"/>
                    </a:lnTo>
                    <a:lnTo>
                      <a:pt x="27" y="378"/>
                    </a:lnTo>
                    <a:lnTo>
                      <a:pt x="19" y="388"/>
                    </a:lnTo>
                    <a:lnTo>
                      <a:pt x="10" y="388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1" name="Freeform 93"/>
              <p:cNvSpPr>
                <a:spLocks noChangeAspect="1"/>
              </p:cNvSpPr>
              <p:nvPr/>
            </p:nvSpPr>
            <p:spPr bwMode="auto">
              <a:xfrm>
                <a:off x="533" y="2772"/>
                <a:ext cx="72" cy="69"/>
              </a:xfrm>
              <a:custGeom>
                <a:avLst/>
                <a:gdLst>
                  <a:gd name="T0" fmla="*/ 1 w 144"/>
                  <a:gd name="T1" fmla="*/ 0 h 139"/>
                  <a:gd name="T2" fmla="*/ 1 w 144"/>
                  <a:gd name="T3" fmla="*/ 0 h 139"/>
                  <a:gd name="T4" fmla="*/ 1 w 144"/>
                  <a:gd name="T5" fmla="*/ 0 h 139"/>
                  <a:gd name="T6" fmla="*/ 1 w 144"/>
                  <a:gd name="T7" fmla="*/ 0 h 139"/>
                  <a:gd name="T8" fmla="*/ 1 w 144"/>
                  <a:gd name="T9" fmla="*/ 0 h 139"/>
                  <a:gd name="T10" fmla="*/ 1 w 144"/>
                  <a:gd name="T11" fmla="*/ 0 h 139"/>
                  <a:gd name="T12" fmla="*/ 1 w 144"/>
                  <a:gd name="T13" fmla="*/ 0 h 139"/>
                  <a:gd name="T14" fmla="*/ 1 w 144"/>
                  <a:gd name="T15" fmla="*/ 0 h 139"/>
                  <a:gd name="T16" fmla="*/ 1 w 144"/>
                  <a:gd name="T17" fmla="*/ 0 h 139"/>
                  <a:gd name="T18" fmla="*/ 1 w 144"/>
                  <a:gd name="T19" fmla="*/ 0 h 139"/>
                  <a:gd name="T20" fmla="*/ 1 w 144"/>
                  <a:gd name="T21" fmla="*/ 0 h 139"/>
                  <a:gd name="T22" fmla="*/ 0 w 144"/>
                  <a:gd name="T23" fmla="*/ 0 h 139"/>
                  <a:gd name="T24" fmla="*/ 1 w 144"/>
                  <a:gd name="T25" fmla="*/ 0 h 139"/>
                  <a:gd name="T26" fmla="*/ 1 w 144"/>
                  <a:gd name="T27" fmla="*/ 0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4"/>
                  <a:gd name="T43" fmla="*/ 0 h 139"/>
                  <a:gd name="T44" fmla="*/ 144 w 144"/>
                  <a:gd name="T45" fmla="*/ 139 h 1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4" h="139">
                    <a:moveTo>
                      <a:pt x="11" y="110"/>
                    </a:moveTo>
                    <a:lnTo>
                      <a:pt x="49" y="89"/>
                    </a:lnTo>
                    <a:lnTo>
                      <a:pt x="77" y="57"/>
                    </a:lnTo>
                    <a:lnTo>
                      <a:pt x="110" y="15"/>
                    </a:lnTo>
                    <a:lnTo>
                      <a:pt x="129" y="0"/>
                    </a:lnTo>
                    <a:lnTo>
                      <a:pt x="144" y="17"/>
                    </a:lnTo>
                    <a:lnTo>
                      <a:pt x="127" y="49"/>
                    </a:lnTo>
                    <a:lnTo>
                      <a:pt x="100" y="76"/>
                    </a:lnTo>
                    <a:lnTo>
                      <a:pt x="64" y="114"/>
                    </a:lnTo>
                    <a:lnTo>
                      <a:pt x="43" y="127"/>
                    </a:lnTo>
                    <a:lnTo>
                      <a:pt x="17" y="139"/>
                    </a:lnTo>
                    <a:lnTo>
                      <a:pt x="0" y="127"/>
                    </a:lnTo>
                    <a:lnTo>
                      <a:pt x="11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2" name="Freeform 94"/>
              <p:cNvSpPr>
                <a:spLocks noChangeAspect="1"/>
              </p:cNvSpPr>
              <p:nvPr/>
            </p:nvSpPr>
            <p:spPr bwMode="auto">
              <a:xfrm>
                <a:off x="596" y="2780"/>
                <a:ext cx="70" cy="138"/>
              </a:xfrm>
              <a:custGeom>
                <a:avLst/>
                <a:gdLst>
                  <a:gd name="T0" fmla="*/ 0 w 141"/>
                  <a:gd name="T1" fmla="*/ 0 h 278"/>
                  <a:gd name="T2" fmla="*/ 0 w 141"/>
                  <a:gd name="T3" fmla="*/ 0 h 278"/>
                  <a:gd name="T4" fmla="*/ 0 w 141"/>
                  <a:gd name="T5" fmla="*/ 0 h 278"/>
                  <a:gd name="T6" fmla="*/ 0 w 141"/>
                  <a:gd name="T7" fmla="*/ 0 h 278"/>
                  <a:gd name="T8" fmla="*/ 0 w 141"/>
                  <a:gd name="T9" fmla="*/ 0 h 278"/>
                  <a:gd name="T10" fmla="*/ 0 w 141"/>
                  <a:gd name="T11" fmla="*/ 0 h 278"/>
                  <a:gd name="T12" fmla="*/ 0 w 141"/>
                  <a:gd name="T13" fmla="*/ 0 h 278"/>
                  <a:gd name="T14" fmla="*/ 0 w 141"/>
                  <a:gd name="T15" fmla="*/ 0 h 278"/>
                  <a:gd name="T16" fmla="*/ 0 w 141"/>
                  <a:gd name="T17" fmla="*/ 0 h 278"/>
                  <a:gd name="T18" fmla="*/ 0 w 141"/>
                  <a:gd name="T19" fmla="*/ 0 h 278"/>
                  <a:gd name="T20" fmla="*/ 0 w 141"/>
                  <a:gd name="T21" fmla="*/ 0 h 278"/>
                  <a:gd name="T22" fmla="*/ 0 w 141"/>
                  <a:gd name="T23" fmla="*/ 0 h 278"/>
                  <a:gd name="T24" fmla="*/ 0 w 141"/>
                  <a:gd name="T25" fmla="*/ 0 h 2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278"/>
                  <a:gd name="T41" fmla="*/ 141 w 141"/>
                  <a:gd name="T42" fmla="*/ 278 h 27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278">
                    <a:moveTo>
                      <a:pt x="19" y="0"/>
                    </a:moveTo>
                    <a:lnTo>
                      <a:pt x="122" y="88"/>
                    </a:lnTo>
                    <a:lnTo>
                      <a:pt x="141" y="190"/>
                    </a:lnTo>
                    <a:lnTo>
                      <a:pt x="135" y="263"/>
                    </a:lnTo>
                    <a:lnTo>
                      <a:pt x="122" y="278"/>
                    </a:lnTo>
                    <a:lnTo>
                      <a:pt x="106" y="264"/>
                    </a:lnTo>
                    <a:lnTo>
                      <a:pt x="85" y="194"/>
                    </a:lnTo>
                    <a:lnTo>
                      <a:pt x="72" y="112"/>
                    </a:lnTo>
                    <a:lnTo>
                      <a:pt x="42" y="63"/>
                    </a:lnTo>
                    <a:lnTo>
                      <a:pt x="4" y="25"/>
                    </a:lnTo>
                    <a:lnTo>
                      <a:pt x="0" y="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Freeform 95"/>
              <p:cNvSpPr>
                <a:spLocks noChangeAspect="1"/>
              </p:cNvSpPr>
              <p:nvPr/>
            </p:nvSpPr>
            <p:spPr bwMode="auto">
              <a:xfrm>
                <a:off x="181" y="2918"/>
                <a:ext cx="376" cy="91"/>
              </a:xfrm>
              <a:custGeom>
                <a:avLst/>
                <a:gdLst>
                  <a:gd name="T0" fmla="*/ 0 w 753"/>
                  <a:gd name="T1" fmla="*/ 1 h 180"/>
                  <a:gd name="T2" fmla="*/ 0 w 753"/>
                  <a:gd name="T3" fmla="*/ 1 h 180"/>
                  <a:gd name="T4" fmla="*/ 0 w 753"/>
                  <a:gd name="T5" fmla="*/ 1 h 180"/>
                  <a:gd name="T6" fmla="*/ 0 w 753"/>
                  <a:gd name="T7" fmla="*/ 1 h 180"/>
                  <a:gd name="T8" fmla="*/ 1 w 753"/>
                  <a:gd name="T9" fmla="*/ 1 h 180"/>
                  <a:gd name="T10" fmla="*/ 1 w 753"/>
                  <a:gd name="T11" fmla="*/ 1 h 180"/>
                  <a:gd name="T12" fmla="*/ 1 w 753"/>
                  <a:gd name="T13" fmla="*/ 1 h 180"/>
                  <a:gd name="T14" fmla="*/ 1 w 753"/>
                  <a:gd name="T15" fmla="*/ 1 h 180"/>
                  <a:gd name="T16" fmla="*/ 1 w 753"/>
                  <a:gd name="T17" fmla="*/ 1 h 180"/>
                  <a:gd name="T18" fmla="*/ 1 w 753"/>
                  <a:gd name="T19" fmla="*/ 1 h 180"/>
                  <a:gd name="T20" fmla="*/ 1 w 753"/>
                  <a:gd name="T21" fmla="*/ 0 h 180"/>
                  <a:gd name="T22" fmla="*/ 1 w 753"/>
                  <a:gd name="T23" fmla="*/ 1 h 180"/>
                  <a:gd name="T24" fmla="*/ 1 w 753"/>
                  <a:gd name="T25" fmla="*/ 1 h 180"/>
                  <a:gd name="T26" fmla="*/ 1 w 753"/>
                  <a:gd name="T27" fmla="*/ 1 h 180"/>
                  <a:gd name="T28" fmla="*/ 1 w 753"/>
                  <a:gd name="T29" fmla="*/ 1 h 180"/>
                  <a:gd name="T30" fmla="*/ 1 w 753"/>
                  <a:gd name="T31" fmla="*/ 1 h 180"/>
                  <a:gd name="T32" fmla="*/ 1 w 753"/>
                  <a:gd name="T33" fmla="*/ 1 h 180"/>
                  <a:gd name="T34" fmla="*/ 1 w 753"/>
                  <a:gd name="T35" fmla="*/ 1 h 180"/>
                  <a:gd name="T36" fmla="*/ 0 w 753"/>
                  <a:gd name="T37" fmla="*/ 1 h 180"/>
                  <a:gd name="T38" fmla="*/ 0 w 753"/>
                  <a:gd name="T39" fmla="*/ 1 h 180"/>
                  <a:gd name="T40" fmla="*/ 0 w 753"/>
                  <a:gd name="T41" fmla="*/ 1 h 180"/>
                  <a:gd name="T42" fmla="*/ 0 w 753"/>
                  <a:gd name="T43" fmla="*/ 1 h 180"/>
                  <a:gd name="T44" fmla="*/ 0 w 753"/>
                  <a:gd name="T45" fmla="*/ 1 h 180"/>
                  <a:gd name="T46" fmla="*/ 0 w 753"/>
                  <a:gd name="T47" fmla="*/ 1 h 180"/>
                  <a:gd name="T48" fmla="*/ 0 w 753"/>
                  <a:gd name="T49" fmla="*/ 1 h 180"/>
                  <a:gd name="T50" fmla="*/ 0 w 753"/>
                  <a:gd name="T51" fmla="*/ 1 h 1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53"/>
                  <a:gd name="T79" fmla="*/ 0 h 180"/>
                  <a:gd name="T80" fmla="*/ 753 w 753"/>
                  <a:gd name="T81" fmla="*/ 180 h 18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53" h="180">
                    <a:moveTo>
                      <a:pt x="18" y="116"/>
                    </a:moveTo>
                    <a:lnTo>
                      <a:pt x="130" y="129"/>
                    </a:lnTo>
                    <a:lnTo>
                      <a:pt x="240" y="123"/>
                    </a:lnTo>
                    <a:lnTo>
                      <a:pt x="379" y="127"/>
                    </a:lnTo>
                    <a:lnTo>
                      <a:pt x="517" y="116"/>
                    </a:lnTo>
                    <a:lnTo>
                      <a:pt x="569" y="101"/>
                    </a:lnTo>
                    <a:lnTo>
                      <a:pt x="614" y="70"/>
                    </a:lnTo>
                    <a:lnTo>
                      <a:pt x="650" y="40"/>
                    </a:lnTo>
                    <a:lnTo>
                      <a:pt x="669" y="26"/>
                    </a:lnTo>
                    <a:lnTo>
                      <a:pt x="688" y="13"/>
                    </a:lnTo>
                    <a:lnTo>
                      <a:pt x="738" y="0"/>
                    </a:lnTo>
                    <a:lnTo>
                      <a:pt x="753" y="11"/>
                    </a:lnTo>
                    <a:lnTo>
                      <a:pt x="742" y="26"/>
                    </a:lnTo>
                    <a:lnTo>
                      <a:pt x="696" y="47"/>
                    </a:lnTo>
                    <a:lnTo>
                      <a:pt x="666" y="83"/>
                    </a:lnTo>
                    <a:lnTo>
                      <a:pt x="635" y="127"/>
                    </a:lnTo>
                    <a:lnTo>
                      <a:pt x="593" y="161"/>
                    </a:lnTo>
                    <a:lnTo>
                      <a:pt x="531" y="180"/>
                    </a:lnTo>
                    <a:lnTo>
                      <a:pt x="386" y="180"/>
                    </a:lnTo>
                    <a:lnTo>
                      <a:pt x="240" y="167"/>
                    </a:lnTo>
                    <a:lnTo>
                      <a:pt x="124" y="165"/>
                    </a:lnTo>
                    <a:lnTo>
                      <a:pt x="10" y="142"/>
                    </a:lnTo>
                    <a:lnTo>
                      <a:pt x="0" y="123"/>
                    </a:lnTo>
                    <a:lnTo>
                      <a:pt x="6" y="116"/>
                    </a:ln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Freeform 96"/>
              <p:cNvSpPr>
                <a:spLocks noChangeAspect="1"/>
              </p:cNvSpPr>
              <p:nvPr/>
            </p:nvSpPr>
            <p:spPr bwMode="auto">
              <a:xfrm>
                <a:off x="551" y="2935"/>
                <a:ext cx="110" cy="32"/>
              </a:xfrm>
              <a:custGeom>
                <a:avLst/>
                <a:gdLst>
                  <a:gd name="T0" fmla="*/ 1 w 218"/>
                  <a:gd name="T1" fmla="*/ 1 h 63"/>
                  <a:gd name="T2" fmla="*/ 1 w 218"/>
                  <a:gd name="T3" fmla="*/ 1 h 63"/>
                  <a:gd name="T4" fmla="*/ 1 w 218"/>
                  <a:gd name="T5" fmla="*/ 1 h 63"/>
                  <a:gd name="T6" fmla="*/ 1 w 218"/>
                  <a:gd name="T7" fmla="*/ 0 h 63"/>
                  <a:gd name="T8" fmla="*/ 1 w 218"/>
                  <a:gd name="T9" fmla="*/ 1 h 63"/>
                  <a:gd name="T10" fmla="*/ 1 w 218"/>
                  <a:gd name="T11" fmla="*/ 1 h 63"/>
                  <a:gd name="T12" fmla="*/ 1 w 218"/>
                  <a:gd name="T13" fmla="*/ 1 h 63"/>
                  <a:gd name="T14" fmla="*/ 1 w 218"/>
                  <a:gd name="T15" fmla="*/ 1 h 63"/>
                  <a:gd name="T16" fmla="*/ 1 w 218"/>
                  <a:gd name="T17" fmla="*/ 1 h 63"/>
                  <a:gd name="T18" fmla="*/ 0 w 218"/>
                  <a:gd name="T19" fmla="*/ 1 h 63"/>
                  <a:gd name="T20" fmla="*/ 1 w 218"/>
                  <a:gd name="T21" fmla="*/ 1 h 63"/>
                  <a:gd name="T22" fmla="*/ 1 w 218"/>
                  <a:gd name="T23" fmla="*/ 1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8"/>
                  <a:gd name="T37" fmla="*/ 0 h 63"/>
                  <a:gd name="T38" fmla="*/ 218 w 218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8" h="63">
                    <a:moveTo>
                      <a:pt x="13" y="34"/>
                    </a:moveTo>
                    <a:lnTo>
                      <a:pt x="106" y="17"/>
                    </a:lnTo>
                    <a:lnTo>
                      <a:pt x="178" y="4"/>
                    </a:lnTo>
                    <a:lnTo>
                      <a:pt x="199" y="0"/>
                    </a:lnTo>
                    <a:lnTo>
                      <a:pt x="218" y="8"/>
                    </a:lnTo>
                    <a:lnTo>
                      <a:pt x="211" y="25"/>
                    </a:lnTo>
                    <a:lnTo>
                      <a:pt x="190" y="40"/>
                    </a:lnTo>
                    <a:lnTo>
                      <a:pt x="112" y="55"/>
                    </a:lnTo>
                    <a:lnTo>
                      <a:pt x="17" y="63"/>
                    </a:lnTo>
                    <a:lnTo>
                      <a:pt x="0" y="49"/>
                    </a:lnTo>
                    <a:lnTo>
                      <a:pt x="13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Freeform 97"/>
              <p:cNvSpPr>
                <a:spLocks noChangeAspect="1"/>
              </p:cNvSpPr>
              <p:nvPr/>
            </p:nvSpPr>
            <p:spPr bwMode="auto">
              <a:xfrm>
                <a:off x="560" y="2716"/>
                <a:ext cx="34" cy="66"/>
              </a:xfrm>
              <a:custGeom>
                <a:avLst/>
                <a:gdLst>
                  <a:gd name="T0" fmla="*/ 1 w 68"/>
                  <a:gd name="T1" fmla="*/ 0 h 133"/>
                  <a:gd name="T2" fmla="*/ 1 w 68"/>
                  <a:gd name="T3" fmla="*/ 0 h 133"/>
                  <a:gd name="T4" fmla="*/ 1 w 68"/>
                  <a:gd name="T5" fmla="*/ 0 h 133"/>
                  <a:gd name="T6" fmla="*/ 1 w 68"/>
                  <a:gd name="T7" fmla="*/ 0 h 133"/>
                  <a:gd name="T8" fmla="*/ 1 w 68"/>
                  <a:gd name="T9" fmla="*/ 0 h 133"/>
                  <a:gd name="T10" fmla="*/ 1 w 68"/>
                  <a:gd name="T11" fmla="*/ 0 h 133"/>
                  <a:gd name="T12" fmla="*/ 0 w 68"/>
                  <a:gd name="T13" fmla="*/ 0 h 133"/>
                  <a:gd name="T14" fmla="*/ 1 w 68"/>
                  <a:gd name="T15" fmla="*/ 0 h 133"/>
                  <a:gd name="T16" fmla="*/ 1 w 68"/>
                  <a:gd name="T17" fmla="*/ 0 h 133"/>
                  <a:gd name="T18" fmla="*/ 1 w 68"/>
                  <a:gd name="T19" fmla="*/ 0 h 133"/>
                  <a:gd name="T20" fmla="*/ 1 w 68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133"/>
                  <a:gd name="T35" fmla="*/ 68 w 68"/>
                  <a:gd name="T36" fmla="*/ 133 h 1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133">
                    <a:moveTo>
                      <a:pt x="38" y="13"/>
                    </a:moveTo>
                    <a:lnTo>
                      <a:pt x="43" y="44"/>
                    </a:lnTo>
                    <a:lnTo>
                      <a:pt x="49" y="82"/>
                    </a:lnTo>
                    <a:lnTo>
                      <a:pt x="68" y="112"/>
                    </a:lnTo>
                    <a:lnTo>
                      <a:pt x="66" y="133"/>
                    </a:lnTo>
                    <a:lnTo>
                      <a:pt x="45" y="131"/>
                    </a:lnTo>
                    <a:lnTo>
                      <a:pt x="0" y="44"/>
                    </a:lnTo>
                    <a:lnTo>
                      <a:pt x="9" y="13"/>
                    </a:lnTo>
                    <a:lnTo>
                      <a:pt x="24" y="0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Freeform 98"/>
              <p:cNvSpPr>
                <a:spLocks noChangeAspect="1"/>
              </p:cNvSpPr>
              <p:nvPr/>
            </p:nvSpPr>
            <p:spPr bwMode="auto">
              <a:xfrm>
                <a:off x="428" y="2731"/>
                <a:ext cx="28" cy="53"/>
              </a:xfrm>
              <a:custGeom>
                <a:avLst/>
                <a:gdLst>
                  <a:gd name="T0" fmla="*/ 0 w 57"/>
                  <a:gd name="T1" fmla="*/ 0 h 107"/>
                  <a:gd name="T2" fmla="*/ 0 w 57"/>
                  <a:gd name="T3" fmla="*/ 0 h 107"/>
                  <a:gd name="T4" fmla="*/ 0 w 57"/>
                  <a:gd name="T5" fmla="*/ 0 h 107"/>
                  <a:gd name="T6" fmla="*/ 0 w 57"/>
                  <a:gd name="T7" fmla="*/ 0 h 107"/>
                  <a:gd name="T8" fmla="*/ 0 w 57"/>
                  <a:gd name="T9" fmla="*/ 0 h 107"/>
                  <a:gd name="T10" fmla="*/ 0 w 57"/>
                  <a:gd name="T11" fmla="*/ 0 h 107"/>
                  <a:gd name="T12" fmla="*/ 0 w 57"/>
                  <a:gd name="T13" fmla="*/ 0 h 107"/>
                  <a:gd name="T14" fmla="*/ 0 w 57"/>
                  <a:gd name="T15" fmla="*/ 0 h 107"/>
                  <a:gd name="T16" fmla="*/ 0 w 57"/>
                  <a:gd name="T17" fmla="*/ 0 h 107"/>
                  <a:gd name="T18" fmla="*/ 0 w 57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"/>
                  <a:gd name="T31" fmla="*/ 0 h 107"/>
                  <a:gd name="T32" fmla="*/ 57 w 57"/>
                  <a:gd name="T33" fmla="*/ 107 h 1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" h="107">
                    <a:moveTo>
                      <a:pt x="24" y="6"/>
                    </a:moveTo>
                    <a:lnTo>
                      <a:pt x="51" y="50"/>
                    </a:lnTo>
                    <a:lnTo>
                      <a:pt x="57" y="88"/>
                    </a:lnTo>
                    <a:lnTo>
                      <a:pt x="49" y="107"/>
                    </a:lnTo>
                    <a:lnTo>
                      <a:pt x="32" y="99"/>
                    </a:lnTo>
                    <a:lnTo>
                      <a:pt x="9" y="63"/>
                    </a:lnTo>
                    <a:lnTo>
                      <a:pt x="0" y="19"/>
                    </a:lnTo>
                    <a:lnTo>
                      <a:pt x="5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7" name="Freeform 99"/>
              <p:cNvSpPr>
                <a:spLocks noChangeAspect="1"/>
              </p:cNvSpPr>
              <p:nvPr/>
            </p:nvSpPr>
            <p:spPr bwMode="auto">
              <a:xfrm>
                <a:off x="357" y="2643"/>
                <a:ext cx="245" cy="39"/>
              </a:xfrm>
              <a:custGeom>
                <a:avLst/>
                <a:gdLst>
                  <a:gd name="T0" fmla="*/ 1 w 490"/>
                  <a:gd name="T1" fmla="*/ 1 h 77"/>
                  <a:gd name="T2" fmla="*/ 1 w 490"/>
                  <a:gd name="T3" fmla="*/ 0 h 77"/>
                  <a:gd name="T4" fmla="*/ 1 w 490"/>
                  <a:gd name="T5" fmla="*/ 1 h 77"/>
                  <a:gd name="T6" fmla="*/ 1 w 490"/>
                  <a:gd name="T7" fmla="*/ 1 h 77"/>
                  <a:gd name="T8" fmla="*/ 1 w 490"/>
                  <a:gd name="T9" fmla="*/ 1 h 77"/>
                  <a:gd name="T10" fmla="*/ 1 w 490"/>
                  <a:gd name="T11" fmla="*/ 1 h 77"/>
                  <a:gd name="T12" fmla="*/ 1 w 490"/>
                  <a:gd name="T13" fmla="*/ 1 h 77"/>
                  <a:gd name="T14" fmla="*/ 1 w 490"/>
                  <a:gd name="T15" fmla="*/ 1 h 77"/>
                  <a:gd name="T16" fmla="*/ 1 w 490"/>
                  <a:gd name="T17" fmla="*/ 1 h 77"/>
                  <a:gd name="T18" fmla="*/ 1 w 490"/>
                  <a:gd name="T19" fmla="*/ 1 h 77"/>
                  <a:gd name="T20" fmla="*/ 1 w 490"/>
                  <a:gd name="T21" fmla="*/ 1 h 77"/>
                  <a:gd name="T22" fmla="*/ 1 w 490"/>
                  <a:gd name="T23" fmla="*/ 1 h 77"/>
                  <a:gd name="T24" fmla="*/ 0 w 490"/>
                  <a:gd name="T25" fmla="*/ 1 h 77"/>
                  <a:gd name="T26" fmla="*/ 1 w 490"/>
                  <a:gd name="T27" fmla="*/ 1 h 77"/>
                  <a:gd name="T28" fmla="*/ 1 w 490"/>
                  <a:gd name="T29" fmla="*/ 1 h 7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90"/>
                  <a:gd name="T46" fmla="*/ 0 h 77"/>
                  <a:gd name="T47" fmla="*/ 490 w 490"/>
                  <a:gd name="T48" fmla="*/ 77 h 7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90" h="77">
                    <a:moveTo>
                      <a:pt x="11" y="7"/>
                    </a:moveTo>
                    <a:lnTo>
                      <a:pt x="127" y="0"/>
                    </a:lnTo>
                    <a:lnTo>
                      <a:pt x="243" y="22"/>
                    </a:lnTo>
                    <a:lnTo>
                      <a:pt x="355" y="36"/>
                    </a:lnTo>
                    <a:lnTo>
                      <a:pt x="466" y="30"/>
                    </a:lnTo>
                    <a:lnTo>
                      <a:pt x="490" y="51"/>
                    </a:lnTo>
                    <a:lnTo>
                      <a:pt x="487" y="68"/>
                    </a:lnTo>
                    <a:lnTo>
                      <a:pt x="469" y="77"/>
                    </a:lnTo>
                    <a:lnTo>
                      <a:pt x="354" y="76"/>
                    </a:lnTo>
                    <a:lnTo>
                      <a:pt x="238" y="55"/>
                    </a:lnTo>
                    <a:lnTo>
                      <a:pt x="127" y="30"/>
                    </a:lnTo>
                    <a:lnTo>
                      <a:pt x="17" y="34"/>
                    </a:lnTo>
                    <a:lnTo>
                      <a:pt x="0" y="22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8" name="Freeform 100"/>
              <p:cNvSpPr>
                <a:spLocks noChangeAspect="1"/>
              </p:cNvSpPr>
              <p:nvPr/>
            </p:nvSpPr>
            <p:spPr bwMode="auto">
              <a:xfrm>
                <a:off x="579" y="2658"/>
                <a:ext cx="48" cy="67"/>
              </a:xfrm>
              <a:custGeom>
                <a:avLst/>
                <a:gdLst>
                  <a:gd name="T0" fmla="*/ 0 w 97"/>
                  <a:gd name="T1" fmla="*/ 1 h 133"/>
                  <a:gd name="T2" fmla="*/ 0 w 97"/>
                  <a:gd name="T3" fmla="*/ 1 h 133"/>
                  <a:gd name="T4" fmla="*/ 0 w 97"/>
                  <a:gd name="T5" fmla="*/ 1 h 133"/>
                  <a:gd name="T6" fmla="*/ 0 w 97"/>
                  <a:gd name="T7" fmla="*/ 1 h 133"/>
                  <a:gd name="T8" fmla="*/ 0 w 97"/>
                  <a:gd name="T9" fmla="*/ 1 h 133"/>
                  <a:gd name="T10" fmla="*/ 0 w 97"/>
                  <a:gd name="T11" fmla="*/ 1 h 133"/>
                  <a:gd name="T12" fmla="*/ 0 w 97"/>
                  <a:gd name="T13" fmla="*/ 1 h 133"/>
                  <a:gd name="T14" fmla="*/ 0 w 97"/>
                  <a:gd name="T15" fmla="*/ 1 h 133"/>
                  <a:gd name="T16" fmla="*/ 0 w 97"/>
                  <a:gd name="T17" fmla="*/ 1 h 133"/>
                  <a:gd name="T18" fmla="*/ 0 w 97"/>
                  <a:gd name="T19" fmla="*/ 1 h 133"/>
                  <a:gd name="T20" fmla="*/ 0 w 97"/>
                  <a:gd name="T21" fmla="*/ 1 h 133"/>
                  <a:gd name="T22" fmla="*/ 0 w 97"/>
                  <a:gd name="T23" fmla="*/ 0 h 133"/>
                  <a:gd name="T24" fmla="*/ 0 w 97"/>
                  <a:gd name="T25" fmla="*/ 1 h 133"/>
                  <a:gd name="T26" fmla="*/ 0 w 97"/>
                  <a:gd name="T27" fmla="*/ 1 h 1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133"/>
                  <a:gd name="T44" fmla="*/ 97 w 97"/>
                  <a:gd name="T45" fmla="*/ 133 h 13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133">
                    <a:moveTo>
                      <a:pt x="40" y="9"/>
                    </a:moveTo>
                    <a:lnTo>
                      <a:pt x="64" y="27"/>
                    </a:lnTo>
                    <a:lnTo>
                      <a:pt x="76" y="61"/>
                    </a:lnTo>
                    <a:lnTo>
                      <a:pt x="93" y="95"/>
                    </a:lnTo>
                    <a:lnTo>
                      <a:pt x="97" y="118"/>
                    </a:lnTo>
                    <a:lnTo>
                      <a:pt x="85" y="133"/>
                    </a:lnTo>
                    <a:lnTo>
                      <a:pt x="45" y="125"/>
                    </a:lnTo>
                    <a:lnTo>
                      <a:pt x="38" y="68"/>
                    </a:lnTo>
                    <a:lnTo>
                      <a:pt x="4" y="40"/>
                    </a:lnTo>
                    <a:lnTo>
                      <a:pt x="0" y="23"/>
                    </a:lnTo>
                    <a:lnTo>
                      <a:pt x="13" y="8"/>
                    </a:lnTo>
                    <a:lnTo>
                      <a:pt x="30" y="0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9" name="Freeform 101"/>
              <p:cNvSpPr>
                <a:spLocks noChangeAspect="1"/>
              </p:cNvSpPr>
              <p:nvPr/>
            </p:nvSpPr>
            <p:spPr bwMode="auto">
              <a:xfrm>
                <a:off x="312" y="2883"/>
                <a:ext cx="81" cy="112"/>
              </a:xfrm>
              <a:custGeom>
                <a:avLst/>
                <a:gdLst>
                  <a:gd name="T0" fmla="*/ 1 w 161"/>
                  <a:gd name="T1" fmla="*/ 0 h 225"/>
                  <a:gd name="T2" fmla="*/ 1 w 161"/>
                  <a:gd name="T3" fmla="*/ 0 h 225"/>
                  <a:gd name="T4" fmla="*/ 1 w 161"/>
                  <a:gd name="T5" fmla="*/ 0 h 225"/>
                  <a:gd name="T6" fmla="*/ 1 w 161"/>
                  <a:gd name="T7" fmla="*/ 0 h 225"/>
                  <a:gd name="T8" fmla="*/ 1 w 161"/>
                  <a:gd name="T9" fmla="*/ 0 h 225"/>
                  <a:gd name="T10" fmla="*/ 1 w 161"/>
                  <a:gd name="T11" fmla="*/ 0 h 225"/>
                  <a:gd name="T12" fmla="*/ 1 w 161"/>
                  <a:gd name="T13" fmla="*/ 0 h 225"/>
                  <a:gd name="T14" fmla="*/ 1 w 161"/>
                  <a:gd name="T15" fmla="*/ 0 h 225"/>
                  <a:gd name="T16" fmla="*/ 1 w 161"/>
                  <a:gd name="T17" fmla="*/ 0 h 225"/>
                  <a:gd name="T18" fmla="*/ 1 w 161"/>
                  <a:gd name="T19" fmla="*/ 0 h 225"/>
                  <a:gd name="T20" fmla="*/ 1 w 161"/>
                  <a:gd name="T21" fmla="*/ 0 h 225"/>
                  <a:gd name="T22" fmla="*/ 1 w 161"/>
                  <a:gd name="T23" fmla="*/ 0 h 225"/>
                  <a:gd name="T24" fmla="*/ 0 w 161"/>
                  <a:gd name="T25" fmla="*/ 0 h 225"/>
                  <a:gd name="T26" fmla="*/ 1 w 161"/>
                  <a:gd name="T27" fmla="*/ 0 h 225"/>
                  <a:gd name="T28" fmla="*/ 1 w 161"/>
                  <a:gd name="T29" fmla="*/ 0 h 225"/>
                  <a:gd name="T30" fmla="*/ 1 w 161"/>
                  <a:gd name="T31" fmla="*/ 0 h 2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1"/>
                  <a:gd name="T49" fmla="*/ 0 h 225"/>
                  <a:gd name="T50" fmla="*/ 161 w 161"/>
                  <a:gd name="T51" fmla="*/ 225 h 2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1" h="225">
                    <a:moveTo>
                      <a:pt x="19" y="0"/>
                    </a:moveTo>
                    <a:lnTo>
                      <a:pt x="99" y="37"/>
                    </a:lnTo>
                    <a:lnTo>
                      <a:pt x="146" y="105"/>
                    </a:lnTo>
                    <a:lnTo>
                      <a:pt x="161" y="181"/>
                    </a:lnTo>
                    <a:lnTo>
                      <a:pt x="148" y="213"/>
                    </a:lnTo>
                    <a:lnTo>
                      <a:pt x="118" y="225"/>
                    </a:lnTo>
                    <a:lnTo>
                      <a:pt x="87" y="213"/>
                    </a:lnTo>
                    <a:lnTo>
                      <a:pt x="74" y="181"/>
                    </a:lnTo>
                    <a:lnTo>
                      <a:pt x="78" y="120"/>
                    </a:lnTo>
                    <a:lnTo>
                      <a:pt x="55" y="61"/>
                    </a:lnTo>
                    <a:lnTo>
                      <a:pt x="38" y="42"/>
                    </a:lnTo>
                    <a:lnTo>
                      <a:pt x="9" y="27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0" name="Freeform 102"/>
              <p:cNvSpPr>
                <a:spLocks noChangeAspect="1"/>
              </p:cNvSpPr>
              <p:nvPr/>
            </p:nvSpPr>
            <p:spPr bwMode="auto">
              <a:xfrm>
                <a:off x="1221" y="1456"/>
                <a:ext cx="61" cy="46"/>
              </a:xfrm>
              <a:custGeom>
                <a:avLst/>
                <a:gdLst>
                  <a:gd name="T0" fmla="*/ 1 w 121"/>
                  <a:gd name="T1" fmla="*/ 0 h 94"/>
                  <a:gd name="T2" fmla="*/ 1 w 121"/>
                  <a:gd name="T3" fmla="*/ 0 h 94"/>
                  <a:gd name="T4" fmla="*/ 1 w 121"/>
                  <a:gd name="T5" fmla="*/ 0 h 94"/>
                  <a:gd name="T6" fmla="*/ 1 w 121"/>
                  <a:gd name="T7" fmla="*/ 0 h 94"/>
                  <a:gd name="T8" fmla="*/ 1 w 121"/>
                  <a:gd name="T9" fmla="*/ 0 h 94"/>
                  <a:gd name="T10" fmla="*/ 1 w 121"/>
                  <a:gd name="T11" fmla="*/ 0 h 94"/>
                  <a:gd name="T12" fmla="*/ 1 w 121"/>
                  <a:gd name="T13" fmla="*/ 0 h 94"/>
                  <a:gd name="T14" fmla="*/ 1 w 121"/>
                  <a:gd name="T15" fmla="*/ 0 h 94"/>
                  <a:gd name="T16" fmla="*/ 0 w 121"/>
                  <a:gd name="T17" fmla="*/ 0 h 94"/>
                  <a:gd name="T18" fmla="*/ 1 w 121"/>
                  <a:gd name="T19" fmla="*/ 0 h 94"/>
                  <a:gd name="T20" fmla="*/ 1 w 121"/>
                  <a:gd name="T21" fmla="*/ 0 h 94"/>
                  <a:gd name="T22" fmla="*/ 1 w 121"/>
                  <a:gd name="T23" fmla="*/ 0 h 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1"/>
                  <a:gd name="T37" fmla="*/ 0 h 94"/>
                  <a:gd name="T38" fmla="*/ 121 w 121"/>
                  <a:gd name="T39" fmla="*/ 94 h 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1" h="94">
                    <a:moveTo>
                      <a:pt x="26" y="0"/>
                    </a:moveTo>
                    <a:lnTo>
                      <a:pt x="76" y="31"/>
                    </a:lnTo>
                    <a:lnTo>
                      <a:pt x="115" y="75"/>
                    </a:lnTo>
                    <a:lnTo>
                      <a:pt x="121" y="84"/>
                    </a:lnTo>
                    <a:lnTo>
                      <a:pt x="115" y="94"/>
                    </a:lnTo>
                    <a:lnTo>
                      <a:pt x="96" y="94"/>
                    </a:lnTo>
                    <a:lnTo>
                      <a:pt x="57" y="61"/>
                    </a:lnTo>
                    <a:lnTo>
                      <a:pt x="11" y="40"/>
                    </a:lnTo>
                    <a:lnTo>
                      <a:pt x="0" y="14"/>
                    </a:lnTo>
                    <a:lnTo>
                      <a:pt x="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1" name="Freeform 103"/>
              <p:cNvSpPr>
                <a:spLocks noChangeAspect="1"/>
              </p:cNvSpPr>
              <p:nvPr/>
            </p:nvSpPr>
            <p:spPr bwMode="auto">
              <a:xfrm>
                <a:off x="1324" y="1632"/>
                <a:ext cx="57" cy="112"/>
              </a:xfrm>
              <a:custGeom>
                <a:avLst/>
                <a:gdLst>
                  <a:gd name="T0" fmla="*/ 1 w 114"/>
                  <a:gd name="T1" fmla="*/ 1 h 224"/>
                  <a:gd name="T2" fmla="*/ 1 w 114"/>
                  <a:gd name="T3" fmla="*/ 1 h 224"/>
                  <a:gd name="T4" fmla="*/ 1 w 114"/>
                  <a:gd name="T5" fmla="*/ 1 h 224"/>
                  <a:gd name="T6" fmla="*/ 1 w 114"/>
                  <a:gd name="T7" fmla="*/ 1 h 224"/>
                  <a:gd name="T8" fmla="*/ 1 w 114"/>
                  <a:gd name="T9" fmla="*/ 1 h 224"/>
                  <a:gd name="T10" fmla="*/ 1 w 114"/>
                  <a:gd name="T11" fmla="*/ 1 h 224"/>
                  <a:gd name="T12" fmla="*/ 1 w 114"/>
                  <a:gd name="T13" fmla="*/ 1 h 224"/>
                  <a:gd name="T14" fmla="*/ 1 w 114"/>
                  <a:gd name="T15" fmla="*/ 1 h 224"/>
                  <a:gd name="T16" fmla="*/ 1 w 114"/>
                  <a:gd name="T17" fmla="*/ 1 h 224"/>
                  <a:gd name="T18" fmla="*/ 0 w 114"/>
                  <a:gd name="T19" fmla="*/ 1 h 224"/>
                  <a:gd name="T20" fmla="*/ 1 w 114"/>
                  <a:gd name="T21" fmla="*/ 0 h 224"/>
                  <a:gd name="T22" fmla="*/ 1 w 114"/>
                  <a:gd name="T23" fmla="*/ 1 h 224"/>
                  <a:gd name="T24" fmla="*/ 1 w 114"/>
                  <a:gd name="T25" fmla="*/ 1 h 2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224"/>
                  <a:gd name="T41" fmla="*/ 114 w 114"/>
                  <a:gd name="T42" fmla="*/ 224 h 2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224">
                    <a:moveTo>
                      <a:pt x="26" y="10"/>
                    </a:moveTo>
                    <a:lnTo>
                      <a:pt x="45" y="57"/>
                    </a:lnTo>
                    <a:lnTo>
                      <a:pt x="68" y="103"/>
                    </a:lnTo>
                    <a:lnTo>
                      <a:pt x="114" y="205"/>
                    </a:lnTo>
                    <a:lnTo>
                      <a:pt x="106" y="224"/>
                    </a:lnTo>
                    <a:lnTo>
                      <a:pt x="87" y="219"/>
                    </a:lnTo>
                    <a:lnTo>
                      <a:pt x="72" y="192"/>
                    </a:lnTo>
                    <a:lnTo>
                      <a:pt x="55" y="171"/>
                    </a:lnTo>
                    <a:lnTo>
                      <a:pt x="24" y="120"/>
                    </a:lnTo>
                    <a:lnTo>
                      <a:pt x="0" y="17"/>
                    </a:lnTo>
                    <a:lnTo>
                      <a:pt x="9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2" name="Freeform 104"/>
              <p:cNvSpPr>
                <a:spLocks noChangeAspect="1"/>
              </p:cNvSpPr>
              <p:nvPr/>
            </p:nvSpPr>
            <p:spPr bwMode="auto">
              <a:xfrm>
                <a:off x="825" y="1244"/>
                <a:ext cx="90" cy="254"/>
              </a:xfrm>
              <a:custGeom>
                <a:avLst/>
                <a:gdLst>
                  <a:gd name="T0" fmla="*/ 0 w 181"/>
                  <a:gd name="T1" fmla="*/ 0 h 509"/>
                  <a:gd name="T2" fmla="*/ 0 w 181"/>
                  <a:gd name="T3" fmla="*/ 0 h 509"/>
                  <a:gd name="T4" fmla="*/ 0 w 181"/>
                  <a:gd name="T5" fmla="*/ 0 h 509"/>
                  <a:gd name="T6" fmla="*/ 0 w 181"/>
                  <a:gd name="T7" fmla="*/ 0 h 509"/>
                  <a:gd name="T8" fmla="*/ 0 w 181"/>
                  <a:gd name="T9" fmla="*/ 0 h 509"/>
                  <a:gd name="T10" fmla="*/ 0 w 181"/>
                  <a:gd name="T11" fmla="*/ 0 h 509"/>
                  <a:gd name="T12" fmla="*/ 0 w 181"/>
                  <a:gd name="T13" fmla="*/ 0 h 509"/>
                  <a:gd name="T14" fmla="*/ 0 w 181"/>
                  <a:gd name="T15" fmla="*/ 0 h 509"/>
                  <a:gd name="T16" fmla="*/ 0 w 181"/>
                  <a:gd name="T17" fmla="*/ 0 h 509"/>
                  <a:gd name="T18" fmla="*/ 0 w 181"/>
                  <a:gd name="T19" fmla="*/ 0 h 509"/>
                  <a:gd name="T20" fmla="*/ 0 w 181"/>
                  <a:gd name="T21" fmla="*/ 0 h 509"/>
                  <a:gd name="T22" fmla="*/ 0 w 181"/>
                  <a:gd name="T23" fmla="*/ 0 h 509"/>
                  <a:gd name="T24" fmla="*/ 0 w 181"/>
                  <a:gd name="T25" fmla="*/ 0 h 509"/>
                  <a:gd name="T26" fmla="*/ 0 w 181"/>
                  <a:gd name="T27" fmla="*/ 0 h 509"/>
                  <a:gd name="T28" fmla="*/ 0 w 181"/>
                  <a:gd name="T29" fmla="*/ 0 h 509"/>
                  <a:gd name="T30" fmla="*/ 0 w 181"/>
                  <a:gd name="T31" fmla="*/ 0 h 509"/>
                  <a:gd name="T32" fmla="*/ 0 w 181"/>
                  <a:gd name="T33" fmla="*/ 0 h 509"/>
                  <a:gd name="T34" fmla="*/ 0 w 181"/>
                  <a:gd name="T35" fmla="*/ 0 h 509"/>
                  <a:gd name="T36" fmla="*/ 0 w 181"/>
                  <a:gd name="T37" fmla="*/ 0 h 5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1"/>
                  <a:gd name="T58" fmla="*/ 0 h 509"/>
                  <a:gd name="T59" fmla="*/ 181 w 181"/>
                  <a:gd name="T60" fmla="*/ 509 h 5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1" h="509">
                    <a:moveTo>
                      <a:pt x="27" y="15"/>
                    </a:moveTo>
                    <a:lnTo>
                      <a:pt x="32" y="51"/>
                    </a:lnTo>
                    <a:lnTo>
                      <a:pt x="46" y="81"/>
                    </a:lnTo>
                    <a:lnTo>
                      <a:pt x="65" y="110"/>
                    </a:lnTo>
                    <a:lnTo>
                      <a:pt x="87" y="142"/>
                    </a:lnTo>
                    <a:lnTo>
                      <a:pt x="163" y="290"/>
                    </a:lnTo>
                    <a:lnTo>
                      <a:pt x="175" y="391"/>
                    </a:lnTo>
                    <a:lnTo>
                      <a:pt x="181" y="496"/>
                    </a:lnTo>
                    <a:lnTo>
                      <a:pt x="167" y="509"/>
                    </a:lnTo>
                    <a:lnTo>
                      <a:pt x="152" y="496"/>
                    </a:lnTo>
                    <a:lnTo>
                      <a:pt x="133" y="397"/>
                    </a:lnTo>
                    <a:lnTo>
                      <a:pt x="122" y="300"/>
                    </a:lnTo>
                    <a:lnTo>
                      <a:pt x="97" y="224"/>
                    </a:lnTo>
                    <a:lnTo>
                      <a:pt x="84" y="192"/>
                    </a:lnTo>
                    <a:lnTo>
                      <a:pt x="63" y="157"/>
                    </a:lnTo>
                    <a:lnTo>
                      <a:pt x="0" y="13"/>
                    </a:lnTo>
                    <a:lnTo>
                      <a:pt x="13" y="0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3" name="Freeform 105"/>
              <p:cNvSpPr>
                <a:spLocks noChangeAspect="1"/>
              </p:cNvSpPr>
              <p:nvPr/>
            </p:nvSpPr>
            <p:spPr bwMode="auto">
              <a:xfrm>
                <a:off x="808" y="2016"/>
                <a:ext cx="45" cy="53"/>
              </a:xfrm>
              <a:custGeom>
                <a:avLst/>
                <a:gdLst>
                  <a:gd name="T0" fmla="*/ 1 w 89"/>
                  <a:gd name="T1" fmla="*/ 1 h 104"/>
                  <a:gd name="T2" fmla="*/ 1 w 89"/>
                  <a:gd name="T3" fmla="*/ 1 h 104"/>
                  <a:gd name="T4" fmla="*/ 1 w 89"/>
                  <a:gd name="T5" fmla="*/ 1 h 104"/>
                  <a:gd name="T6" fmla="*/ 1 w 89"/>
                  <a:gd name="T7" fmla="*/ 1 h 104"/>
                  <a:gd name="T8" fmla="*/ 1 w 89"/>
                  <a:gd name="T9" fmla="*/ 1 h 104"/>
                  <a:gd name="T10" fmla="*/ 1 w 89"/>
                  <a:gd name="T11" fmla="*/ 1 h 104"/>
                  <a:gd name="T12" fmla="*/ 1 w 89"/>
                  <a:gd name="T13" fmla="*/ 1 h 104"/>
                  <a:gd name="T14" fmla="*/ 1 w 89"/>
                  <a:gd name="T15" fmla="*/ 1 h 104"/>
                  <a:gd name="T16" fmla="*/ 1 w 89"/>
                  <a:gd name="T17" fmla="*/ 1 h 104"/>
                  <a:gd name="T18" fmla="*/ 0 w 89"/>
                  <a:gd name="T19" fmla="*/ 1 h 104"/>
                  <a:gd name="T20" fmla="*/ 1 w 89"/>
                  <a:gd name="T21" fmla="*/ 0 h 104"/>
                  <a:gd name="T22" fmla="*/ 1 w 89"/>
                  <a:gd name="T23" fmla="*/ 1 h 104"/>
                  <a:gd name="T24" fmla="*/ 1 w 89"/>
                  <a:gd name="T25" fmla="*/ 1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104"/>
                  <a:gd name="T41" fmla="*/ 89 w 89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104">
                    <a:moveTo>
                      <a:pt x="28" y="15"/>
                    </a:moveTo>
                    <a:lnTo>
                      <a:pt x="34" y="42"/>
                    </a:lnTo>
                    <a:lnTo>
                      <a:pt x="53" y="49"/>
                    </a:lnTo>
                    <a:lnTo>
                      <a:pt x="61" y="23"/>
                    </a:lnTo>
                    <a:lnTo>
                      <a:pt x="76" y="9"/>
                    </a:lnTo>
                    <a:lnTo>
                      <a:pt x="89" y="23"/>
                    </a:lnTo>
                    <a:lnTo>
                      <a:pt x="78" y="104"/>
                    </a:lnTo>
                    <a:lnTo>
                      <a:pt x="49" y="103"/>
                    </a:lnTo>
                    <a:lnTo>
                      <a:pt x="23" y="80"/>
                    </a:lnTo>
                    <a:lnTo>
                      <a:pt x="0" y="13"/>
                    </a:lnTo>
                    <a:lnTo>
                      <a:pt x="15" y="0"/>
                    </a:lnTo>
                    <a:lnTo>
                      <a:pt x="2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7" name="Rectangle 106"/>
            <p:cNvSpPr>
              <a:spLocks noChangeAspect="1" noChangeArrowheads="1"/>
            </p:cNvSpPr>
            <p:nvPr/>
          </p:nvSpPr>
          <p:spPr bwMode="auto">
            <a:xfrm>
              <a:off x="2544" y="2160"/>
              <a:ext cx="962" cy="73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  <a:buSzPct val="50000"/>
                <a:buFont typeface="Monotype Sorts" charset="0"/>
                <a:buNone/>
              </a:pPr>
              <a:r>
                <a:rPr kumimoji="1" lang="en-US" sz="1400">
                  <a:solidFill>
                    <a:srgbClr val="000099"/>
                  </a:solidFill>
                  <a:latin typeface="Comic Sans MS" charset="0"/>
                </a:rPr>
                <a:t>Reasoning System</a:t>
              </a:r>
            </a:p>
          </p:txBody>
        </p:sp>
      </p:grpSp>
      <p:sp>
        <p:nvSpPr>
          <p:cNvPr id="112" name="AutoShape 107"/>
          <p:cNvSpPr>
            <a:spLocks noChangeArrowheads="1"/>
          </p:cNvSpPr>
          <p:nvPr/>
        </p:nvSpPr>
        <p:spPr bwMode="auto">
          <a:xfrm>
            <a:off x="2886131" y="1686984"/>
            <a:ext cx="3675063" cy="563562"/>
          </a:xfrm>
          <a:prstGeom prst="wedgeEllipseCallout">
            <a:avLst>
              <a:gd name="adj1" fmla="val 2048"/>
              <a:gd name="adj2" fmla="val 12572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latin typeface="Arial Unicode MS" charset="0"/>
              </a:rPr>
              <a:t>Automation</a:t>
            </a:r>
            <a:endParaRPr lang="en-US" dirty="0">
              <a:solidFill>
                <a:schemeClr val="bg1"/>
              </a:solidFill>
              <a:latin typeface="Arial Unicode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84" y="5332972"/>
            <a:ext cx="2389968" cy="1525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" y="4730223"/>
            <a:ext cx="3027774" cy="1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Process of recording events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 message can go to console, file, or sent over the network to a log aggregator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</a:t>
            </a:r>
            <a:r>
              <a:rPr lang="en-US" dirty="0"/>
              <a:t>information about system </a:t>
            </a:r>
            <a:r>
              <a:rPr lang="en-US" dirty="0" smtClean="0"/>
              <a:t>performance, usage, and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Useful in diagnosis and auditing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Logs are extremely valuable for analyzing security breaches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577-34DE-E642-9E90-B8595D5043C7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7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Logs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Entries </a:t>
            </a:r>
            <a:r>
              <a:rPr lang="en-US" dirty="0"/>
              <a:t>for successful </a:t>
            </a:r>
            <a:r>
              <a:rPr lang="en-US" dirty="0" smtClean="0"/>
              <a:t>or failed operations</a:t>
            </a:r>
            <a:endParaRPr lang="en-US" dirty="0"/>
          </a:p>
          <a:p>
            <a:pPr lvl="1" eaLnBrk="1" hangingPunct="1"/>
            <a:r>
              <a:rPr lang="en-US" dirty="0"/>
              <a:t>User logins and logouts</a:t>
            </a:r>
          </a:p>
          <a:p>
            <a:pPr lvl="1" eaLnBrk="1" hangingPunct="1"/>
            <a:r>
              <a:rPr lang="en-US" dirty="0"/>
              <a:t>Creation of</a:t>
            </a:r>
            <a:r>
              <a:rPr lang="en-US" dirty="0" smtClean="0"/>
              <a:t> user accounts</a:t>
            </a:r>
            <a:endParaRPr lang="en-US" dirty="0"/>
          </a:p>
          <a:p>
            <a:pPr lvl="1" eaLnBrk="1" hangingPunct="1"/>
            <a:r>
              <a:rPr lang="en-US" dirty="0"/>
              <a:t>Execution of certain commands (</a:t>
            </a:r>
            <a:r>
              <a:rPr lang="en-US" i="1" dirty="0"/>
              <a:t>e.g</a:t>
            </a:r>
            <a:r>
              <a:rPr lang="en-US" i="1" dirty="0" smtClean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sudo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File access</a:t>
            </a:r>
          </a:p>
          <a:p>
            <a:pPr lvl="1" eaLnBrk="1" hangingPunct="1"/>
            <a:r>
              <a:rPr lang="en-US" dirty="0"/>
              <a:t>Starting and</a:t>
            </a:r>
            <a:r>
              <a:rPr lang="en-US" dirty="0" smtClean="0"/>
              <a:t> turning off the system or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577-34DE-E642-9E90-B8595D5043C7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2" y="52716"/>
            <a:ext cx="83908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Linux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371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Some common Linux log files: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/log/syslog: General message and system related information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auth.log</a:t>
            </a:r>
            <a:r>
              <a:rPr lang="en-US" dirty="0" smtClean="0"/>
              <a:t>: </a:t>
            </a:r>
            <a:r>
              <a:rPr lang="en-US" dirty="0" err="1" smtClean="0"/>
              <a:t>Authenication</a:t>
            </a:r>
            <a:r>
              <a:rPr lang="en-US" dirty="0" smtClean="0"/>
              <a:t> log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kern.log</a:t>
            </a:r>
            <a:r>
              <a:rPr lang="en-US" dirty="0" smtClean="0"/>
              <a:t>: Kernel log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r>
              <a:rPr lang="en-US" dirty="0" smtClean="0"/>
              <a:t>: Mail server log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boot.log</a:t>
            </a:r>
            <a:r>
              <a:rPr lang="en-US" dirty="0"/>
              <a:t> : System boot log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utmp</a:t>
            </a:r>
            <a:r>
              <a:rPr lang="en-US" dirty="0"/>
              <a:t> or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wtmp</a:t>
            </a:r>
            <a:r>
              <a:rPr lang="en-US" dirty="0"/>
              <a:t> : Login records file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yum.log</a:t>
            </a:r>
            <a:r>
              <a:rPr lang="en-US" dirty="0"/>
              <a:t>: Yum log </a:t>
            </a:r>
            <a:r>
              <a:rPr lang="en-US" dirty="0" smtClean="0"/>
              <a:t>files</a:t>
            </a:r>
          </a:p>
          <a:p>
            <a:pPr lvl="1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Specific applications:</a:t>
            </a:r>
          </a:p>
          <a:p>
            <a:pPr lvl="2">
              <a:spcAft>
                <a:spcPts val="600"/>
              </a:spcAft>
              <a:buFont typeface="Courier New"/>
              <a:buChar char="o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/log/apache2/: Apache access and error logs directory</a:t>
            </a:r>
          </a:p>
          <a:p>
            <a:pPr lvl="2">
              <a:spcAft>
                <a:spcPts val="600"/>
              </a:spcAft>
              <a:buFont typeface="Courier New"/>
              <a:buChar char="o"/>
            </a:pP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 : </a:t>
            </a:r>
            <a:r>
              <a:rPr lang="en-US" dirty="0" err="1" smtClean="0"/>
              <a:t>Nginx</a:t>
            </a:r>
            <a:r>
              <a:rPr lang="en-US" dirty="0" smtClean="0"/>
              <a:t> access and error logs directory</a:t>
            </a:r>
          </a:p>
          <a:p>
            <a:pPr lvl="2">
              <a:spcAft>
                <a:spcPts val="600"/>
              </a:spcAft>
              <a:buFont typeface="Courier New"/>
              <a:buChar char="o"/>
            </a:pP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 smtClean="0"/>
              <a:t>mysql</a:t>
            </a:r>
            <a:r>
              <a:rPr lang="en-US" dirty="0" smtClean="0"/>
              <a:t>: </a:t>
            </a:r>
            <a:r>
              <a:rPr lang="en-US" dirty="0"/>
              <a:t>MySQL database server log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D577-34DE-E642-9E90-B8595D5043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Logs for Enterprise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7" y="1828800"/>
            <a:ext cx="717162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Address Translation (NAT) logs</a:t>
            </a:r>
          </a:p>
          <a:p>
            <a:r>
              <a:rPr lang="en-US" dirty="0" smtClean="0"/>
              <a:t>Authentication log (e.g., RADIUS, AD, etc.)</a:t>
            </a:r>
          </a:p>
          <a:p>
            <a:r>
              <a:rPr lang="en-US" dirty="0" smtClean="0"/>
              <a:t>DHCP log</a:t>
            </a:r>
            <a:endParaRPr lang="en-US" dirty="0"/>
          </a:p>
          <a:p>
            <a:r>
              <a:rPr lang="en-US" dirty="0" smtClean="0"/>
              <a:t>ARP log</a:t>
            </a:r>
            <a:endParaRPr lang="en-US" dirty="0"/>
          </a:p>
          <a:p>
            <a:r>
              <a:rPr lang="en-US" dirty="0" smtClean="0"/>
              <a:t>DNS log</a:t>
            </a:r>
          </a:p>
          <a:p>
            <a:r>
              <a:rPr lang="en-US" dirty="0" err="1" smtClean="0"/>
              <a:t>Netflow</a:t>
            </a:r>
            <a:r>
              <a:rPr lang="en-US" dirty="0" smtClean="0"/>
              <a:t> log</a:t>
            </a:r>
          </a:p>
          <a:p>
            <a:r>
              <a:rPr lang="en-US" dirty="0" smtClean="0"/>
              <a:t>Firewall log</a:t>
            </a:r>
          </a:p>
          <a:p>
            <a:r>
              <a:rPr lang="en-US" dirty="0" smtClean="0"/>
              <a:t>IDS log</a:t>
            </a:r>
          </a:p>
          <a:p>
            <a:r>
              <a:rPr lang="en-US" dirty="0" err="1" smtClean="0"/>
              <a:t>Syslogs</a:t>
            </a:r>
            <a:endParaRPr lang="en-US" dirty="0" smtClean="0"/>
          </a:p>
          <a:p>
            <a:r>
              <a:rPr lang="en-US" dirty="0" smtClean="0"/>
              <a:t>Database log</a:t>
            </a:r>
          </a:p>
          <a:p>
            <a:r>
              <a:rPr lang="en-US" dirty="0" smtClean="0"/>
              <a:t>Web server log</a:t>
            </a:r>
          </a:p>
        </p:txBody>
      </p:sp>
    </p:spTree>
    <p:extLst>
      <p:ext uri="{BB962C8B-B14F-4D97-AF65-F5344CB8AC3E}">
        <p14:creationId xmlns:p14="http://schemas.microsoft.com/office/powerpoint/2010/main" val="1986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Multi-step Attacks</a:t>
            </a:r>
          </a:p>
        </p:txBody>
      </p:sp>
      <p:pic>
        <p:nvPicPr>
          <p:cNvPr id="6148" name="Picture 4" descr="thi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366838"/>
            <a:ext cx="6858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Line 5"/>
          <p:cNvSpPr>
            <a:spLocks noChangeShapeType="1"/>
          </p:cNvSpPr>
          <p:nvPr/>
        </p:nvSpPr>
        <p:spPr bwMode="auto">
          <a:xfrm flipH="1">
            <a:off x="5060950" y="53990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Firewall"/>
          <p:cNvSpPr>
            <a:spLocks noEditPoints="1" noChangeArrowheads="1"/>
          </p:cNvSpPr>
          <p:nvPr/>
        </p:nvSpPr>
        <p:spPr bwMode="auto">
          <a:xfrm>
            <a:off x="4057650" y="2503488"/>
            <a:ext cx="6731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irewall"/>
          <p:cNvSpPr>
            <a:spLocks noEditPoints="1" noChangeArrowheads="1"/>
          </p:cNvSpPr>
          <p:nvPr/>
        </p:nvSpPr>
        <p:spPr bwMode="auto">
          <a:xfrm>
            <a:off x="4108450" y="4256088"/>
            <a:ext cx="6731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computr2"/>
          <p:cNvSpPr>
            <a:spLocks noEditPoints="1" noChangeArrowheads="1"/>
          </p:cNvSpPr>
          <p:nvPr/>
        </p:nvSpPr>
        <p:spPr bwMode="auto">
          <a:xfrm>
            <a:off x="2209800" y="3124200"/>
            <a:ext cx="6858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Documents"/>
          <p:cNvSpPr>
            <a:spLocks noEditPoints="1" noChangeArrowheads="1"/>
          </p:cNvSpPr>
          <p:nvPr/>
        </p:nvSpPr>
        <p:spPr bwMode="auto">
          <a:xfrm>
            <a:off x="2381250" y="5181600"/>
            <a:ext cx="228600" cy="304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0 h 21600"/>
              <a:gd name="T18" fmla="*/ 2147483647 w 21600"/>
              <a:gd name="T19" fmla="*/ 0 h 21600"/>
              <a:gd name="T20" fmla="*/ 0 w 21600"/>
              <a:gd name="T21" fmla="*/ 2147483647 h 21600"/>
              <a:gd name="T22" fmla="*/ 2147483647 w 21600"/>
              <a:gd name="T23" fmla="*/ 2147483647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Oval 10"/>
          <p:cNvSpPr>
            <a:spLocks noChangeArrowheads="1"/>
          </p:cNvSpPr>
          <p:nvPr/>
        </p:nvSpPr>
        <p:spPr bwMode="auto">
          <a:xfrm>
            <a:off x="3397250" y="3189288"/>
            <a:ext cx="20129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537" name="Oval 11"/>
          <p:cNvSpPr>
            <a:spLocks noChangeArrowheads="1"/>
          </p:cNvSpPr>
          <p:nvPr/>
        </p:nvSpPr>
        <p:spPr bwMode="auto">
          <a:xfrm>
            <a:off x="3829050" y="5043488"/>
            <a:ext cx="1219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538" name="Oval 12"/>
          <p:cNvSpPr>
            <a:spLocks noChangeArrowheads="1"/>
          </p:cNvSpPr>
          <p:nvPr/>
        </p:nvSpPr>
        <p:spPr bwMode="auto">
          <a:xfrm>
            <a:off x="3778250" y="1487488"/>
            <a:ext cx="1219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539" name="Text Box 13"/>
          <p:cNvSpPr txBox="1">
            <a:spLocks noChangeArrowheads="1"/>
          </p:cNvSpPr>
          <p:nvPr/>
        </p:nvSpPr>
        <p:spPr bwMode="auto">
          <a:xfrm>
            <a:off x="3968750" y="16160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Internet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3443288" y="3259138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Demilitarized zone (DMZ)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3724275" y="5199063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Corporation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2533650" y="3581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webServer</a:t>
            </a:r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4400550" y="2122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4413250" y="2884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>
            <a:off x="4438650" y="3875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4438650" y="4637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 flipH="1" flipV="1">
            <a:off x="2895600" y="34385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6" name="Documents"/>
          <p:cNvSpPr>
            <a:spLocks noEditPoints="1" noChangeArrowheads="1"/>
          </p:cNvSpPr>
          <p:nvPr/>
        </p:nvSpPr>
        <p:spPr bwMode="auto">
          <a:xfrm>
            <a:off x="2381250" y="4281488"/>
            <a:ext cx="228600" cy="304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457950" y="5181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workStation</a:t>
            </a:r>
          </a:p>
        </p:txBody>
      </p:sp>
      <p:sp>
        <p:nvSpPr>
          <p:cNvPr id="22550" name="Text Box 24"/>
          <p:cNvSpPr txBox="1">
            <a:spLocks noChangeArrowheads="1"/>
          </p:cNvSpPr>
          <p:nvPr/>
        </p:nvSpPr>
        <p:spPr bwMode="auto">
          <a:xfrm>
            <a:off x="1828800" y="54864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charset="0"/>
              </a:rPr>
              <a:t>webPages</a:t>
            </a:r>
          </a:p>
        </p:txBody>
      </p:sp>
      <p:sp>
        <p:nvSpPr>
          <p:cNvPr id="22551" name="mainfrm"/>
          <p:cNvSpPr>
            <a:spLocks noEditPoints="1" noChangeArrowheads="1"/>
          </p:cNvSpPr>
          <p:nvPr/>
        </p:nvSpPr>
        <p:spPr bwMode="auto">
          <a:xfrm>
            <a:off x="3067050" y="4729163"/>
            <a:ext cx="4572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6"/>
          <p:cNvSpPr txBox="1">
            <a:spLocks noChangeArrowheads="1"/>
          </p:cNvSpPr>
          <p:nvPr/>
        </p:nvSpPr>
        <p:spPr bwMode="auto">
          <a:xfrm>
            <a:off x="2762250" y="5715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fileServer</a:t>
            </a:r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 flipH="1" flipV="1">
            <a:off x="3524250" y="5272088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4" name="Text Box 28"/>
          <p:cNvSpPr txBox="1">
            <a:spLocks noChangeArrowheads="1"/>
          </p:cNvSpPr>
          <p:nvPr/>
        </p:nvSpPr>
        <p:spPr bwMode="auto">
          <a:xfrm>
            <a:off x="4781550" y="4191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charset="0"/>
              </a:rPr>
              <a:t>Firewall 2</a:t>
            </a:r>
            <a:endParaRPr lang="en-US" altLang="en-US" sz="1600" baseline="-25000">
              <a:latin typeface="Times New Roman" charset="0"/>
            </a:endParaRPr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>
            <a:off x="2419350" y="2819400"/>
            <a:ext cx="457200" cy="304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74" name="AutoShape 30"/>
          <p:cNvSpPr>
            <a:spLocks noChangeArrowheads="1"/>
          </p:cNvSpPr>
          <p:nvPr/>
        </p:nvSpPr>
        <p:spPr bwMode="auto">
          <a:xfrm>
            <a:off x="1847850" y="4343400"/>
            <a:ext cx="457200" cy="304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5505450" y="4495800"/>
            <a:ext cx="457200" cy="304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76" name="Freeform 32"/>
          <p:cNvSpPr>
            <a:spLocks/>
          </p:cNvSpPr>
          <p:nvPr/>
        </p:nvSpPr>
        <p:spPr bwMode="auto">
          <a:xfrm>
            <a:off x="2895600" y="2057400"/>
            <a:ext cx="1466850" cy="1295400"/>
          </a:xfrm>
          <a:custGeom>
            <a:avLst/>
            <a:gdLst>
              <a:gd name="T0" fmla="*/ 2147483647 w 672"/>
              <a:gd name="T1" fmla="*/ 0 h 720"/>
              <a:gd name="T2" fmla="*/ 2147483647 w 672"/>
              <a:gd name="T3" fmla="*/ 2147483647 h 720"/>
              <a:gd name="T4" fmla="*/ 2147483647 w 672"/>
              <a:gd name="T5" fmla="*/ 2147483647 h 720"/>
              <a:gd name="T6" fmla="*/ 0 w 672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432"/>
                </a:lnTo>
                <a:lnTo>
                  <a:pt x="432" y="672"/>
                </a:lnTo>
                <a:lnTo>
                  <a:pt x="0" y="720"/>
                </a:lnTo>
              </a:path>
            </a:pathLst>
          </a:custGeom>
          <a:noFill/>
          <a:ln w="1587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 rot="-825180">
            <a:off x="3219450" y="2590800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  <a:latin typeface="Times New Roman" charset="0"/>
              </a:rPr>
              <a:t>buffer overrun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2724150" y="3429000"/>
            <a:ext cx="1676400" cy="1371600"/>
          </a:xfrm>
          <a:custGeom>
            <a:avLst/>
            <a:gdLst>
              <a:gd name="T0" fmla="*/ 2147483647 w 1056"/>
              <a:gd name="T1" fmla="*/ 0 h 912"/>
              <a:gd name="T2" fmla="*/ 2147483647 w 1056"/>
              <a:gd name="T3" fmla="*/ 2147483647 h 912"/>
              <a:gd name="T4" fmla="*/ 2147483647 w 1056"/>
              <a:gd name="T5" fmla="*/ 2147483647 h 912"/>
              <a:gd name="T6" fmla="*/ 2147483647 w 1056"/>
              <a:gd name="T7" fmla="*/ 2147483647 h 912"/>
              <a:gd name="T8" fmla="*/ 0 w 1056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912"/>
              <a:gd name="T17" fmla="*/ 1056 w 1056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912">
                <a:moveTo>
                  <a:pt x="384" y="0"/>
                </a:moveTo>
                <a:lnTo>
                  <a:pt x="1056" y="144"/>
                </a:lnTo>
                <a:lnTo>
                  <a:pt x="1056" y="720"/>
                </a:lnTo>
                <a:lnTo>
                  <a:pt x="528" y="912"/>
                </a:lnTo>
                <a:lnTo>
                  <a:pt x="0" y="768"/>
                </a:lnTo>
              </a:path>
            </a:pathLst>
          </a:custGeom>
          <a:noFill/>
          <a:ln w="1587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2647950" y="4648200"/>
            <a:ext cx="2781300" cy="533400"/>
          </a:xfrm>
          <a:custGeom>
            <a:avLst/>
            <a:gdLst>
              <a:gd name="T0" fmla="*/ 2147483647 w 1632"/>
              <a:gd name="T1" fmla="*/ 2147483647 h 336"/>
              <a:gd name="T2" fmla="*/ 2147483647 w 1632"/>
              <a:gd name="T3" fmla="*/ 2147483647 h 336"/>
              <a:gd name="T4" fmla="*/ 0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1632" y="336"/>
                </a:moveTo>
                <a:lnTo>
                  <a:pt x="1008" y="336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400550" y="47244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  <a:latin typeface="Times New Roman" charset="0"/>
              </a:rPr>
              <a:t>Trojan horse</a:t>
            </a:r>
          </a:p>
        </p:txBody>
      </p:sp>
      <p:sp>
        <p:nvSpPr>
          <p:cNvPr id="22563" name="Text Box 37"/>
          <p:cNvSpPr txBox="1">
            <a:spLocks noChangeArrowheads="1"/>
          </p:cNvSpPr>
          <p:nvPr/>
        </p:nvSpPr>
        <p:spPr bwMode="auto">
          <a:xfrm>
            <a:off x="1874838" y="46482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charset="0"/>
              </a:rPr>
              <a:t>sharedBinary</a:t>
            </a:r>
          </a:p>
        </p:txBody>
      </p:sp>
      <p:pic>
        <p:nvPicPr>
          <p:cNvPr id="22564" name="Picture 3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4800600"/>
            <a:ext cx="10477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3" name="Text Box 39"/>
          <p:cNvSpPr txBox="1">
            <a:spLocks noChangeArrowheads="1"/>
          </p:cNvSpPr>
          <p:nvPr/>
        </p:nvSpPr>
        <p:spPr bwMode="auto">
          <a:xfrm rot="-825180">
            <a:off x="3257550" y="4343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  <a:latin typeface="Times New Roman" charset="0"/>
              </a:rPr>
              <a:t>NFS shell</a:t>
            </a:r>
          </a:p>
        </p:txBody>
      </p:sp>
      <p:sp>
        <p:nvSpPr>
          <p:cNvPr id="22566" name="Text Box 40"/>
          <p:cNvSpPr txBox="1">
            <a:spLocks noChangeArrowheads="1"/>
          </p:cNvSpPr>
          <p:nvPr/>
        </p:nvSpPr>
        <p:spPr bwMode="auto">
          <a:xfrm>
            <a:off x="4781550" y="2438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charset="0"/>
              </a:rPr>
              <a:t>Firewall 1</a:t>
            </a:r>
            <a:endParaRPr lang="en-US" altLang="en-US" sz="1600" baseline="-25000">
              <a:latin typeface="Times New Roman" charset="0"/>
            </a:endParaRPr>
          </a:p>
        </p:txBody>
      </p:sp>
      <p:sp>
        <p:nvSpPr>
          <p:cNvPr id="22567" name="Slide Number Placeholder 3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17A8E3-DDA6-3A46-B44F-698B127C138B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05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nimBg="1"/>
      <p:bldP spid="6174" grpId="0" animBg="1"/>
      <p:bldP spid="6175" grpId="0" animBg="1"/>
      <p:bldP spid="6176" grpId="0" animBg="1"/>
      <p:bldP spid="6177" grpId="0" autoUpdateAnimBg="0"/>
      <p:bldP spid="6178" grpId="0" animBg="1"/>
      <p:bldP spid="6179" grpId="0" animBg="1"/>
      <p:bldP spid="6180" grpId="0" autoUpdateAnimBg="0"/>
      <p:bldP spid="61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657600" cy="2615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366" y="4397946"/>
            <a:ext cx="3246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Renewal time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50% of lease time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Rebinding time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87.5% of lease time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625600"/>
            <a:ext cx="39595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Dynamic Host Configuration Protocol (DHCP)</a:t>
            </a:r>
          </a:p>
          <a:p>
            <a:pPr lvl="1"/>
            <a:r>
              <a:rPr lang="en-US" smtClean="0"/>
              <a:t>Handles allocation and de-allocation of IP addresses</a:t>
            </a:r>
          </a:p>
          <a:p>
            <a:r>
              <a:rPr lang="en-US" smtClean="0"/>
              <a:t>Each host (MAC) is assigned an IP address for a certain period of time</a:t>
            </a:r>
          </a:p>
          <a:p>
            <a:pPr lvl="1"/>
            <a:r>
              <a:rPr lang="en-US" smtClean="0"/>
              <a:t>Busy networks should be set to have shorter lease times</a:t>
            </a:r>
          </a:p>
          <a:p>
            <a:r>
              <a:rPr lang="en-US" smtClean="0"/>
              <a:t>Protocol (DORA)</a:t>
            </a:r>
          </a:p>
          <a:p>
            <a:pPr lvl="1"/>
            <a:r>
              <a:rPr lang="en-US" smtClean="0"/>
              <a:t>Discovery (D)</a:t>
            </a:r>
          </a:p>
          <a:p>
            <a:pPr lvl="1"/>
            <a:r>
              <a:rPr lang="en-US" smtClean="0"/>
              <a:t>Offer (O)</a:t>
            </a:r>
          </a:p>
          <a:p>
            <a:pPr lvl="1"/>
            <a:r>
              <a:rPr lang="en-US" smtClean="0"/>
              <a:t>Request (R)</a:t>
            </a:r>
          </a:p>
          <a:p>
            <a:pPr lvl="1"/>
            <a:r>
              <a:rPr lang="en-US" smtClean="0"/>
              <a:t>Acknowledge (A)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/>
          <a:lstStyle/>
          <a:p>
            <a:r>
              <a:rPr lang="en-US" dirty="0" smtClean="0"/>
              <a:t>Sample DHCP Transaction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289" y="2136339"/>
            <a:ext cx="7786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galaxy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dhcpd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DHCPDISCOVER from 00:0d:62:d7:a0:12 via eth0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galaxy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dhcpd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DHCPOFFER on 192.168.1.5 to 00:0d:62:d7:a0:12 via eth0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galaxy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dhcpd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DHCPREQUEST for 192.168.1.5 (192.168.1.1) from 00:0d:62:d7:a0:12 via eth0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galaxy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dhcpd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DHCPACK on 192.168.1.5 to 00:0d:62:d7:a0:12 via eth0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2770" y="5681609"/>
            <a:ext cx="6123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Source: http://</a:t>
            </a:r>
            <a:r>
              <a:rPr lang="en-US" sz="1050" i="1" dirty="0" err="1"/>
              <a:t>www.brennan.id.au</a:t>
            </a:r>
            <a:r>
              <a:rPr lang="en-US" sz="1050" i="1" dirty="0"/>
              <a:t>/10-DHCP_Server.html</a:t>
            </a:r>
          </a:p>
        </p:txBody>
      </p:sp>
    </p:spTree>
    <p:extLst>
      <p:ext uri="{BB962C8B-B14F-4D97-AF65-F5344CB8AC3E}">
        <p14:creationId xmlns:p14="http://schemas.microsoft.com/office/powerpoint/2010/main" val="183597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log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 volume</a:t>
            </a:r>
          </a:p>
          <a:p>
            <a:r>
              <a:rPr lang="en-US" sz="2800" dirty="0"/>
              <a:t>Incomplete data</a:t>
            </a:r>
          </a:p>
          <a:p>
            <a:pPr lvl="1"/>
            <a:r>
              <a:rPr lang="en-US" sz="2400" dirty="0"/>
              <a:t>Log collection uses Syslog that runs over UDP</a:t>
            </a:r>
          </a:p>
          <a:p>
            <a:pPr lvl="1"/>
            <a:r>
              <a:rPr lang="en-US" sz="2400" dirty="0"/>
              <a:t>Connectionless and unreliable</a:t>
            </a:r>
          </a:p>
          <a:p>
            <a:r>
              <a:rPr lang="en-US" sz="2800" dirty="0"/>
              <a:t>Logs of same type have different format</a:t>
            </a:r>
          </a:p>
          <a:p>
            <a:pPr lvl="1"/>
            <a:r>
              <a:rPr lang="en-US" sz="2400" dirty="0"/>
              <a:t>Cisco vs Juniper</a:t>
            </a:r>
          </a:p>
          <a:p>
            <a:r>
              <a:rPr lang="en-US" sz="2800" dirty="0"/>
              <a:t>Much of the analysis time is spent on data pre-processing</a:t>
            </a:r>
          </a:p>
          <a:p>
            <a:pPr lvl="1"/>
            <a:r>
              <a:rPr lang="en-US" sz="2400" dirty="0"/>
              <a:t>Then the problem of identifying needle in the </a:t>
            </a:r>
            <a:r>
              <a:rPr lang="en-US" sz="2400" dirty="0" smtClean="0"/>
              <a:t>haystack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Enterprise Network Security</a:t>
            </a:r>
          </a:p>
        </p:txBody>
      </p:sp>
      <p:sp>
        <p:nvSpPr>
          <p:cNvPr id="1536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Perimeter control</a:t>
            </a:r>
          </a:p>
          <a:p>
            <a:pPr lvl="1" eaLnBrk="1" hangingPunct="1"/>
            <a:r>
              <a:rPr lang="en-US" altLang="en-US" dirty="0"/>
              <a:t>Firewalls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Securing </a:t>
            </a:r>
            <a:r>
              <a:rPr lang="en-US" altLang="en-US" dirty="0" smtClean="0"/>
              <a:t>end points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Host-based vulnerability </a:t>
            </a:r>
            <a:r>
              <a:rPr lang="en-US" altLang="en-US" dirty="0" smtClean="0"/>
              <a:t>scanner</a:t>
            </a:r>
          </a:p>
          <a:p>
            <a:pPr lvl="1" eaLnBrk="1" hangingPunct="1"/>
            <a:r>
              <a:rPr lang="en-US" altLang="en-US" dirty="0" smtClean="0"/>
              <a:t>Anti-virus software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Intrusion Detection Systems (IDS)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Network-based and </a:t>
            </a:r>
            <a:r>
              <a:rPr lang="en-US" altLang="en-US" dirty="0" smtClean="0"/>
              <a:t>host-based</a:t>
            </a:r>
          </a:p>
          <a:p>
            <a:pPr lvl="1" eaLnBrk="1" hangingPunct="1"/>
            <a:endParaRPr lang="en-US" altLang="en-US" dirty="0" smtClean="0"/>
          </a:p>
          <a:p>
            <a:r>
              <a:rPr lang="en-US" altLang="en-US" dirty="0" smtClean="0"/>
              <a:t>Monitoring</a:t>
            </a:r>
          </a:p>
          <a:p>
            <a:pPr lvl="1"/>
            <a:r>
              <a:rPr lang="en-US" altLang="en-US" dirty="0" smtClean="0"/>
              <a:t>Logging and auditing</a:t>
            </a:r>
          </a:p>
          <a:p>
            <a:pPr lvl="1"/>
            <a:r>
              <a:rPr lang="en-US" altLang="en-US" dirty="0" smtClean="0"/>
              <a:t>Security Information and Event Management Systems (SIEMs)</a:t>
            </a:r>
          </a:p>
          <a:p>
            <a:pPr lvl="1"/>
            <a:r>
              <a:rPr lang="en-US" altLang="en-US" dirty="0" smtClean="0"/>
              <a:t>Security Operation Centers (SOCs)</a:t>
            </a:r>
          </a:p>
          <a:p>
            <a:endParaRPr lang="en-US" alt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ACC075-528F-0748-95ED-BD2E5FE5214F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77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router/host with the capability to inspect and control network traffic flowing through it.</a:t>
            </a:r>
            <a:endParaRPr lang="en-US" dirty="0"/>
          </a:p>
          <a:p>
            <a:pPr lvl="1"/>
            <a:r>
              <a:rPr lang="en-US" dirty="0" smtClean="0"/>
              <a:t>Establishes a barrier between network segments, e.g., internal and external</a:t>
            </a:r>
          </a:p>
          <a:p>
            <a:pPr lvl="1"/>
            <a:r>
              <a:rPr lang="en-US" dirty="0" smtClean="0"/>
              <a:t>Controls network traffic based on predefined policy</a:t>
            </a:r>
          </a:p>
          <a:p>
            <a:r>
              <a:rPr lang="en-US" dirty="0" smtClean="0"/>
              <a:t>Types of firewalls:</a:t>
            </a:r>
          </a:p>
          <a:p>
            <a:pPr lvl="1"/>
            <a:r>
              <a:rPr lang="en-US" dirty="0" smtClean="0"/>
              <a:t>Packet filters</a:t>
            </a:r>
          </a:p>
          <a:p>
            <a:pPr lvl="2"/>
            <a:r>
              <a:rPr lang="en-US" dirty="0" err="1" smtClean="0"/>
              <a:t>Stateful</a:t>
            </a:r>
            <a:r>
              <a:rPr lang="en-US" dirty="0" smtClean="0"/>
              <a:t> inspections</a:t>
            </a:r>
          </a:p>
          <a:p>
            <a:pPr lvl="1"/>
            <a:r>
              <a:rPr lang="en-US" dirty="0" smtClean="0"/>
              <a:t>Application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–Packet Filters</a:t>
            </a:r>
            <a:endParaRPr lang="en-US" altLang="en-US" sz="4000" dirty="0"/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 flipH="1" flipV="1">
            <a:off x="5334000" y="4495800"/>
            <a:ext cx="660400" cy="598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59" name="Firewall"/>
          <p:cNvSpPr>
            <a:spLocks noEditPoints="1" noChangeArrowheads="1"/>
          </p:cNvSpPr>
          <p:nvPr/>
        </p:nvSpPr>
        <p:spPr bwMode="auto">
          <a:xfrm>
            <a:off x="4572000" y="3124200"/>
            <a:ext cx="6731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computr2"/>
          <p:cNvSpPr>
            <a:spLocks noEditPoints="1" noChangeArrowheads="1"/>
          </p:cNvSpPr>
          <p:nvPr/>
        </p:nvSpPr>
        <p:spPr bwMode="auto">
          <a:xfrm>
            <a:off x="1828800" y="2209800"/>
            <a:ext cx="6858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Oval 9"/>
          <p:cNvSpPr>
            <a:spLocks noChangeArrowheads="1"/>
          </p:cNvSpPr>
          <p:nvPr/>
        </p:nvSpPr>
        <p:spPr bwMode="auto">
          <a:xfrm>
            <a:off x="3048000" y="29718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4343400" y="3886200"/>
            <a:ext cx="1219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3" name="Oval 11"/>
          <p:cNvSpPr>
            <a:spLocks noChangeArrowheads="1"/>
          </p:cNvSpPr>
          <p:nvPr/>
        </p:nvSpPr>
        <p:spPr bwMode="auto">
          <a:xfrm>
            <a:off x="4252913" y="1676400"/>
            <a:ext cx="13843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4419600" y="1905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990000"/>
                </a:solidFill>
                <a:latin typeface="Times New Roman" charset="0"/>
              </a:rPr>
              <a:t>Internet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200400" y="30765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DMZ</a:t>
            </a: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4495800" y="399573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CORP</a:t>
            </a:r>
          </a:p>
        </p:txBody>
      </p:sp>
      <p:sp>
        <p:nvSpPr>
          <p:cNvPr id="19467" name="Text Box 15"/>
          <p:cNvSpPr txBox="1">
            <a:spLocks noChangeArrowheads="1"/>
          </p:cNvSpPr>
          <p:nvPr/>
        </p:nvSpPr>
        <p:spPr bwMode="auto">
          <a:xfrm>
            <a:off x="1752600" y="2667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portal</a:t>
            </a:r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>
            <a:off x="4953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9" name="Line 19"/>
          <p:cNvSpPr>
            <a:spLocks noChangeShapeType="1"/>
          </p:cNvSpPr>
          <p:nvPr/>
        </p:nvSpPr>
        <p:spPr bwMode="auto">
          <a:xfrm>
            <a:off x="4953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H="1" flipV="1">
            <a:off x="25146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7010400" y="5181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workStation</a:t>
            </a:r>
          </a:p>
        </p:txBody>
      </p:sp>
      <p:sp>
        <p:nvSpPr>
          <p:cNvPr id="19472" name="mainfrm"/>
          <p:cNvSpPr>
            <a:spLocks noEditPoints="1" noChangeArrowheads="1"/>
          </p:cNvSpPr>
          <p:nvPr/>
        </p:nvSpPr>
        <p:spPr bwMode="auto">
          <a:xfrm>
            <a:off x="3276600" y="4572000"/>
            <a:ext cx="4572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25"/>
          <p:cNvSpPr txBox="1">
            <a:spLocks noChangeArrowheads="1"/>
          </p:cNvSpPr>
          <p:nvPr/>
        </p:nvSpPr>
        <p:spPr bwMode="auto">
          <a:xfrm>
            <a:off x="2819400" y="56388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fileServer</a:t>
            </a:r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 flipH="1">
            <a:off x="3733800" y="4419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9475" name="Picture 39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00600"/>
            <a:ext cx="10477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 Box 41"/>
          <p:cNvSpPr txBox="1">
            <a:spLocks noChangeArrowheads="1"/>
          </p:cNvSpPr>
          <p:nvPr/>
        </p:nvSpPr>
        <p:spPr bwMode="auto">
          <a:xfrm>
            <a:off x="5181600" y="31083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firewall</a:t>
            </a:r>
            <a:endParaRPr lang="en-US" altLang="en-US" sz="2000" baseline="-25000">
              <a:latin typeface="Times New Roman" charset="0"/>
            </a:endParaRPr>
          </a:p>
        </p:txBody>
      </p:sp>
      <p:sp>
        <p:nvSpPr>
          <p:cNvPr id="19477" name="Line 46"/>
          <p:cNvSpPr>
            <a:spLocks noChangeShapeType="1"/>
          </p:cNvSpPr>
          <p:nvPr/>
        </p:nvSpPr>
        <p:spPr bwMode="auto">
          <a:xfrm>
            <a:off x="4191000" y="3309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computr2"/>
          <p:cNvSpPr>
            <a:spLocks noEditPoints="1" noChangeArrowheads="1"/>
          </p:cNvSpPr>
          <p:nvPr/>
        </p:nvSpPr>
        <p:spPr bwMode="auto">
          <a:xfrm>
            <a:off x="1828800" y="3352800"/>
            <a:ext cx="6858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 Box 48"/>
          <p:cNvSpPr txBox="1">
            <a:spLocks noChangeArrowheads="1"/>
          </p:cNvSpPr>
          <p:nvPr/>
        </p:nvSpPr>
        <p:spPr bwMode="auto">
          <a:xfrm>
            <a:off x="1447800" y="3810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charset="0"/>
              </a:rPr>
              <a:t>dnsServer</a:t>
            </a:r>
          </a:p>
        </p:txBody>
      </p:sp>
      <p:sp>
        <p:nvSpPr>
          <p:cNvPr id="19480" name="Line 49"/>
          <p:cNvSpPr>
            <a:spLocks noChangeShapeType="1"/>
          </p:cNvSpPr>
          <p:nvPr/>
        </p:nvSpPr>
        <p:spPr bwMode="auto">
          <a:xfrm flipH="1">
            <a:off x="2438400" y="3352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 flipV="1">
            <a:off x="4953000" y="2362200"/>
            <a:ext cx="16764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 flipV="1">
            <a:off x="4362450" y="2667000"/>
            <a:ext cx="2266950" cy="638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 flipV="1">
            <a:off x="4953000" y="3124200"/>
            <a:ext cx="17526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6629400" y="23622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Filtering interfaces</a:t>
            </a:r>
          </a:p>
        </p:txBody>
      </p:sp>
      <p:sp>
        <p:nvSpPr>
          <p:cNvPr id="19485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7E1B3C-5737-EC41-814E-5E9CF20F8DA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 flipV="1">
            <a:off x="5854700" y="3124200"/>
            <a:ext cx="115570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218963"/>
      </p:ext>
    </p:extLst>
  </p:cSld>
  <p:clrMapOvr>
    <a:masterClrMapping/>
  </p:clrMapOvr>
  <p:transition advTm="840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animBg="1"/>
      <p:bldP spid="10291" grpId="0" animBg="1"/>
      <p:bldP spid="10292" grpId="0" animBg="1"/>
      <p:bldP spid="1029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IP address, port numbers, and protocol type to determine if that packet should be allowed or blocked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3200400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mtClean="0">
                <a:solidFill>
                  <a:schemeClr val="accent2"/>
                </a:solidFill>
              </a:rPr>
              <a:t>Policy format: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&lt;protocol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srcIP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srcPort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dstIP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dstPort</a:t>
            </a:r>
            <a:r>
              <a:rPr lang="en-US" altLang="en-US" dirty="0">
                <a:solidFill>
                  <a:schemeClr val="accent2"/>
                </a:solidFill>
              </a:rPr>
              <a:t>, action&gt;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0" y="4523621"/>
            <a:ext cx="6096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e.g.  &lt;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blackListIP</a:t>
            </a:r>
            <a:r>
              <a:rPr lang="en-US" altLang="en-US" sz="2000" dirty="0"/>
              <a:t>, -, *, -, drop&gt;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  &lt;</a:t>
            </a:r>
            <a:r>
              <a:rPr lang="en-US" altLang="en-US" sz="2000" dirty="0" err="1"/>
              <a:t>udp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dnsServerIP</a:t>
            </a:r>
            <a:r>
              <a:rPr lang="en-US" altLang="en-US" sz="2000" dirty="0"/>
              <a:t>, *, *, 53, allow&gt;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  &lt;</a:t>
            </a:r>
            <a:r>
              <a:rPr lang="en-US" altLang="en-US" sz="2000" dirty="0" err="1"/>
              <a:t>tcp</a:t>
            </a:r>
            <a:r>
              <a:rPr lang="en-US" altLang="en-US" sz="2000" dirty="0"/>
              <a:t>, *,  *, </a:t>
            </a:r>
            <a:r>
              <a:rPr lang="en-US" altLang="en-US" sz="2000" dirty="0" err="1"/>
              <a:t>portalIP</a:t>
            </a:r>
            <a:r>
              <a:rPr lang="en-US" altLang="en-US" sz="2000" dirty="0"/>
              <a:t>, 80, allow&gt;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  &lt;</a:t>
            </a:r>
            <a:r>
              <a:rPr lang="en-US" altLang="en-US" sz="2000" dirty="0" err="1"/>
              <a:t>nfs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portalIP</a:t>
            </a:r>
            <a:r>
              <a:rPr lang="en-US" altLang="en-US" sz="2000" dirty="0"/>
              <a:t>, -, </a:t>
            </a:r>
            <a:r>
              <a:rPr lang="en-US" altLang="en-US" sz="2000" dirty="0" err="1"/>
              <a:t>fileServerIP</a:t>
            </a:r>
            <a:r>
              <a:rPr lang="en-US" altLang="en-US" sz="2000" dirty="0"/>
              <a:t>, -, allow&gt;</a:t>
            </a:r>
          </a:p>
        </p:txBody>
      </p:sp>
    </p:spTree>
    <p:extLst>
      <p:ext uri="{BB962C8B-B14F-4D97-AF65-F5344CB8AC3E}">
        <p14:creationId xmlns:p14="http://schemas.microsoft.com/office/powerpoint/2010/main" val="811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Stateful</a:t>
            </a:r>
            <a:r>
              <a:rPr lang="en-US" dirty="0" smtClean="0"/>
              <a:t>”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70445"/>
          </a:xfrm>
        </p:spPr>
        <p:txBody>
          <a:bodyPr>
            <a:normAutofit/>
          </a:bodyPr>
          <a:lstStyle/>
          <a:p>
            <a:r>
              <a:rPr lang="en-US" dirty="0" smtClean="0"/>
              <a:t>Maintains info on all existing connections</a:t>
            </a:r>
          </a:p>
          <a:p>
            <a:r>
              <a:rPr lang="en-US" dirty="0" smtClean="0"/>
              <a:t>Policy can specify that only </a:t>
            </a:r>
            <a:r>
              <a:rPr lang="en-US" dirty="0"/>
              <a:t>packets matching a </a:t>
            </a:r>
            <a:r>
              <a:rPr lang="en-US" dirty="0" smtClean="0"/>
              <a:t>specific </a:t>
            </a:r>
            <a:r>
              <a:rPr lang="en-US" dirty="0"/>
              <a:t>connection </a:t>
            </a:r>
            <a:r>
              <a:rPr lang="en-US" dirty="0" smtClean="0"/>
              <a:t>state are allowed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dynamically insert a new filtering rule to let in the return traffic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00100" y="3810000"/>
            <a:ext cx="754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Policy format: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&lt;</a:t>
            </a:r>
            <a:r>
              <a:rPr lang="en-US" altLang="en-US" dirty="0">
                <a:solidFill>
                  <a:schemeClr val="accent2"/>
                </a:solidFill>
              </a:rPr>
              <a:t>protocol, </a:t>
            </a:r>
            <a:r>
              <a:rPr lang="en-US" altLang="en-US" dirty="0" err="1">
                <a:solidFill>
                  <a:schemeClr val="accent2"/>
                </a:solidFill>
              </a:rPr>
              <a:t>srcIP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srcPort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dstIP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dstPort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b="1" dirty="0" smtClean="0">
                <a:solidFill>
                  <a:schemeClr val="accent2"/>
                </a:solidFill>
              </a:rPr>
              <a:t>state</a:t>
            </a:r>
            <a:r>
              <a:rPr lang="en-US" altLang="en-US" dirty="0" smtClean="0">
                <a:solidFill>
                  <a:schemeClr val="accent2"/>
                </a:solidFill>
              </a:rPr>
              <a:t>, action&gt;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89896"/>
            <a:ext cx="3962400" cy="17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Why NAT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reason: IPV4 address space is </a:t>
            </a:r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a large organization needs a Class A or a Class B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USF public range is 134.247</a:t>
            </a:r>
            <a:r>
              <a:rPr lang="en-US" dirty="0" smtClean="0"/>
              <a:t>.*.*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only </a:t>
            </a:r>
            <a:r>
              <a:rPr lang="en-US" dirty="0" smtClean="0"/>
              <a:t>about 16K </a:t>
            </a:r>
            <a:r>
              <a:rPr lang="en-US" dirty="0"/>
              <a:t>class B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The </a:t>
            </a:r>
            <a:r>
              <a:rPr lang="en-US" dirty="0"/>
              <a:t>NAT 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private IP </a:t>
            </a:r>
            <a:r>
              <a:rPr lang="en-US" dirty="0" smtClean="0"/>
              <a:t>addresses </a:t>
            </a:r>
            <a:r>
              <a:rPr lang="en-US" dirty="0"/>
              <a:t>within an organization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private IPs all </a:t>
            </a:r>
            <a:r>
              <a:rPr lang="en-US" dirty="0" smtClean="0"/>
              <a:t>share </a:t>
            </a:r>
            <a:r>
              <a:rPr lang="en-US" dirty="0"/>
              <a:t>a small number of public routable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different port numbers to differentiate the different internal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border firewall/router rewrites the &lt;private IP,  port&gt; pair to the &lt;routable IP, port&gt; and vice versa. 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within the NAT setup cannot be directly accessed from the internet, without cooperation of the router; thus NAT provides some security benefit by design</a:t>
            </a:r>
          </a:p>
        </p:txBody>
      </p:sp>
    </p:spTree>
    <p:extLst>
      <p:ext uri="{BB962C8B-B14F-4D97-AF65-F5344CB8AC3E}">
        <p14:creationId xmlns:p14="http://schemas.microsoft.com/office/powerpoint/2010/main" val="3651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1" y="1170414"/>
            <a:ext cx="6607097" cy="223019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2229" y="3955910"/>
          <a:ext cx="60960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External IP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External Port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40972" y="2765503"/>
            <a:ext cx="1045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5766" y="2488504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172.18.6.7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2350004"/>
            <a:ext cx="1050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192.168.4.2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8486" y="3400606"/>
            <a:ext cx="1774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/>
              <a:t>NAT </a:t>
            </a:r>
            <a:r>
              <a:rPr lang="en-US" sz="135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755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7.4|1.3|13.2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5.1|1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NBP" val="1"/>
  <p:tag name="CVB" val="1"/>
  <p:tag name="SPT" val="FALSE"/>
  <p:tag name="BSN" val="1"/>
  <p:tag name="LFXCI" val="0"/>
  <p:tag name="SVT" val="TRUE"/>
  <p:tag name="CI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CVB" val="3"/>
  <p:tag name="SPT" val="FALSE"/>
  <p:tag name="BSN" val="3"/>
  <p:tag name="LFXCI" val="0"/>
  <p:tag name="SVT" val="TRUE"/>
  <p:tag name="CII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1241</Words>
  <Application>Microsoft Macintosh PowerPoint</Application>
  <PresentationFormat>On-screen Show (4:3)</PresentationFormat>
  <Paragraphs>297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Calibri</vt:lpstr>
      <vt:lpstr>Comic Sans MS</vt:lpstr>
      <vt:lpstr>Courier</vt:lpstr>
      <vt:lpstr>Courier New</vt:lpstr>
      <vt:lpstr>Monotype Sorts</vt:lpstr>
      <vt:lpstr>ＭＳ Ｐゴシック</vt:lpstr>
      <vt:lpstr>Times New Roman</vt:lpstr>
      <vt:lpstr>Arial</vt:lpstr>
      <vt:lpstr>Office Theme</vt:lpstr>
      <vt:lpstr>Enterprise Network Security</vt:lpstr>
      <vt:lpstr>Multi-step Attacks</vt:lpstr>
      <vt:lpstr>Enterprise Network Security</vt:lpstr>
      <vt:lpstr>Firewalls</vt:lpstr>
      <vt:lpstr>Example –Packet Filters</vt:lpstr>
      <vt:lpstr>Packet Filtering</vt:lpstr>
      <vt:lpstr>“Stateful” Filtering</vt:lpstr>
      <vt:lpstr>Network Address Translation (NAT)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Security Analyst’s Job</vt:lpstr>
      <vt:lpstr>Logging</vt:lpstr>
      <vt:lpstr>Example Logs</vt:lpstr>
      <vt:lpstr>Common Linux Logs</vt:lpstr>
      <vt:lpstr>Important Logs for Enterprise Security</vt:lpstr>
      <vt:lpstr>DHCP</vt:lpstr>
      <vt:lpstr>Sample DHCP Transaction</vt:lpstr>
      <vt:lpstr>Challenges in log analysis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– Introduction Lecture</dc:title>
  <dc:creator>Andu</dc:creator>
  <cp:lastModifiedBy>Ou, Xinming</cp:lastModifiedBy>
  <cp:revision>247</cp:revision>
  <dcterms:created xsi:type="dcterms:W3CDTF">2012-08-04T17:01:53Z</dcterms:created>
  <dcterms:modified xsi:type="dcterms:W3CDTF">2017-04-06T19:19:02Z</dcterms:modified>
</cp:coreProperties>
</file>