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7" r:id="rId3"/>
    <p:sldId id="257" r:id="rId4"/>
    <p:sldId id="265" r:id="rId5"/>
    <p:sldId id="266" r:id="rId6"/>
    <p:sldId id="298" r:id="rId7"/>
    <p:sldId id="267" r:id="rId8"/>
    <p:sldId id="306" r:id="rId9"/>
    <p:sldId id="268" r:id="rId10"/>
    <p:sldId id="307" r:id="rId11"/>
    <p:sldId id="269" r:id="rId12"/>
    <p:sldId id="270" r:id="rId13"/>
    <p:sldId id="271" r:id="rId14"/>
    <p:sldId id="305" r:id="rId15"/>
    <p:sldId id="273" r:id="rId16"/>
    <p:sldId id="279" r:id="rId17"/>
    <p:sldId id="272" r:id="rId18"/>
    <p:sldId id="275" r:id="rId19"/>
    <p:sldId id="274" r:id="rId20"/>
    <p:sldId id="308" r:id="rId21"/>
    <p:sldId id="277" r:id="rId22"/>
    <p:sldId id="276" r:id="rId23"/>
    <p:sldId id="261" r:id="rId24"/>
    <p:sldId id="258" r:id="rId25"/>
    <p:sldId id="260" r:id="rId26"/>
    <p:sldId id="259" r:id="rId27"/>
    <p:sldId id="281" r:id="rId28"/>
    <p:sldId id="282" r:id="rId29"/>
    <p:sldId id="284" r:id="rId30"/>
    <p:sldId id="285" r:id="rId31"/>
    <p:sldId id="286" r:id="rId32"/>
    <p:sldId id="299" r:id="rId33"/>
    <p:sldId id="280" r:id="rId34"/>
    <p:sldId id="287" r:id="rId35"/>
    <p:sldId id="300" r:id="rId36"/>
    <p:sldId id="301" r:id="rId37"/>
    <p:sldId id="288" r:id="rId38"/>
    <p:sldId id="290" r:id="rId39"/>
    <p:sldId id="302" r:id="rId40"/>
    <p:sldId id="303" r:id="rId41"/>
    <p:sldId id="289" r:id="rId42"/>
    <p:sldId id="294" r:id="rId43"/>
    <p:sldId id="293" r:id="rId44"/>
    <p:sldId id="291" r:id="rId45"/>
    <p:sldId id="295" r:id="rId46"/>
    <p:sldId id="262" r:id="rId47"/>
    <p:sldId id="296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87228"/>
  </p:normalViewPr>
  <p:slideViewPr>
    <p:cSldViewPr snapToGrid="0" snapToObjects="1">
      <p:cViewPr>
        <p:scale>
          <a:sx n="114" d="100"/>
          <a:sy n="114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Campaigns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Accessing IP geolocation services</c:v>
                </c:pt>
                <c:pt idx="1">
                  <c:v>Executing a dropped a file</c:v>
                </c:pt>
                <c:pt idx="2">
                  <c:v>Spawning shell command</c:v>
                </c:pt>
                <c:pt idx="3">
                  <c:v>Ability to download and execute files from the Internet</c:v>
                </c:pt>
                <c:pt idx="4">
                  <c:v>Replacing the image of a process with the same original executable</c:v>
                </c:pt>
                <c:pt idx="5">
                  <c:v>Dynamic code building</c:v>
                </c:pt>
                <c:pt idx="6">
                  <c:v>Obfuscated macro</c:v>
                </c:pt>
                <c:pt idx="7">
                  <c:v>Hide network activity through code injection</c:v>
                </c:pt>
                <c:pt idx="8">
                  <c:v>Ability to use cryptography API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44.0</c:v>
                </c:pt>
                <c:pt idx="1">
                  <c:v>29.0</c:v>
                </c:pt>
                <c:pt idx="2">
                  <c:v>25.0</c:v>
                </c:pt>
                <c:pt idx="3">
                  <c:v>24.0</c:v>
                </c:pt>
                <c:pt idx="4">
                  <c:v>23.0</c:v>
                </c:pt>
                <c:pt idx="5">
                  <c:v>20.0</c:v>
                </c:pt>
                <c:pt idx="6">
                  <c:v>20.0</c:v>
                </c:pt>
                <c:pt idx="7">
                  <c:v>19.0</c:v>
                </c:pt>
                <c:pt idx="8">
                  <c:v>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7906464"/>
        <c:axId val="601210096"/>
      </c:barChart>
      <c:catAx>
        <c:axId val="59790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10096"/>
        <c:crosses val="autoZero"/>
        <c:auto val="1"/>
        <c:lblAlgn val="ctr"/>
        <c:lblOffset val="100"/>
        <c:noMultiLvlLbl val="0"/>
      </c:catAx>
      <c:valAx>
        <c:axId val="60121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90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E20C2-9E77-9D43-A23B-3C6F7EF8423C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BA32F-34C4-B44C-8B57-C99AFD56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BA32F-34C4-B44C-8B57-C99AFD564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to 2</a:t>
            </a:r>
            <a:r>
              <a:rPr lang="en-US" baseline="0" dirty="0" smtClean="0"/>
              <a:t>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BA32F-34C4-B44C-8B57-C99AFD5649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TTP as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BA32F-34C4-B44C-8B57-C99AFD5649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FB16-FF29-FA49-9854-34B4989D575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5E6E-E375-0B4F-B085-7913EA6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gif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65" y="1122363"/>
            <a:ext cx="11876049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Sathya Chandran Sundaramurthy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April 11,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 of Link Based 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Costly for the attacker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Have to design and setup web pages for new campaigns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defeat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Links can be shared and blacklisted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PhishTank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Phishing via Attachments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42" y="1498019"/>
            <a:ext cx="6106040" cy="30530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016310" y="1673787"/>
            <a:ext cx="1580444" cy="1666179"/>
            <a:chOff x="10170138" y="2884860"/>
            <a:chExt cx="1580444" cy="16661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138" y="2884860"/>
              <a:ext cx="1580444" cy="118533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170138" y="4181707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Attacker</a:t>
              </a:r>
              <a:endParaRPr lang="en-US" dirty="0"/>
            </a:p>
          </p:txBody>
        </p:sp>
      </p:grpSp>
      <p:sp>
        <p:nvSpPr>
          <p:cNvPr id="10" name="Right Arrow 9"/>
          <p:cNvSpPr/>
          <p:nvPr/>
        </p:nvSpPr>
        <p:spPr>
          <a:xfrm rot="10800000">
            <a:off x="9171880" y="2063837"/>
            <a:ext cx="844429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78098" y="3813717"/>
            <a:ext cx="1828800" cy="95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Phishing via Attachments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33" y="1453415"/>
            <a:ext cx="3739298" cy="1869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3" y="1460252"/>
            <a:ext cx="786876" cy="786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7" y="3327923"/>
            <a:ext cx="786876" cy="786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" y="5159431"/>
            <a:ext cx="786876" cy="78687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107580" y="1873405"/>
            <a:ext cx="1817649" cy="26762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96068" y="3155795"/>
            <a:ext cx="1884556" cy="57986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18010" y="3735659"/>
            <a:ext cx="2219092" cy="17172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271239" y="2408663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60088" y="4206121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048" y="1056870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Users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16310" y="1673787"/>
            <a:ext cx="1580444" cy="1666179"/>
            <a:chOff x="10170138" y="2884860"/>
            <a:chExt cx="1580444" cy="16661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138" y="2884860"/>
              <a:ext cx="1580444" cy="118533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170138" y="4181707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Attacker</a:t>
              </a:r>
              <a:endParaRPr lang="en-US" dirty="0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8375570" y="2063839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Phishing via Attachments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016310" y="1673787"/>
            <a:ext cx="1580444" cy="1666179"/>
            <a:chOff x="10170138" y="2884860"/>
            <a:chExt cx="1580444" cy="16661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138" y="2884860"/>
              <a:ext cx="1580444" cy="118533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170138" y="4181707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Attacker</a:t>
              </a:r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33" y="1453415"/>
            <a:ext cx="3739298" cy="1869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3" y="1460252"/>
            <a:ext cx="786876" cy="786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7" y="3327923"/>
            <a:ext cx="786876" cy="786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" y="5159431"/>
            <a:ext cx="786876" cy="78687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1271239" y="2408663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60088" y="4206121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048" y="1056870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Users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24216" y="1903712"/>
            <a:ext cx="2168282" cy="20326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24216" y="3936380"/>
            <a:ext cx="2168282" cy="72937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87159" y="5552869"/>
            <a:ext cx="2182675" cy="2123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4254581" y="3936380"/>
            <a:ext cx="2546921" cy="1616489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Internet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6790" y="3456878"/>
            <a:ext cx="131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Malware</a:t>
            </a:r>
          </a:p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6" y="3861921"/>
            <a:ext cx="1104153" cy="19037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99" y="4369544"/>
            <a:ext cx="916994" cy="9169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95931" y="5645205"/>
            <a:ext cx="19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Attacker server/DB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467869" y="4398929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8375570" y="2063839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4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Attack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VBA macros embedded inside MS Word documents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JavaScript inside PDF</a:t>
            </a:r>
          </a:p>
        </p:txBody>
      </p:sp>
    </p:spTree>
    <p:extLst>
      <p:ext uri="{BB962C8B-B14F-4D97-AF65-F5344CB8AC3E}">
        <p14:creationId xmlns:p14="http://schemas.microsoft.com/office/powerpoint/2010/main" val="11242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Macro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Remember Melissa worm (Mar 26, 1999)?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First successful macro malware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Mass emails first 50 users in Outlook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73" y="1825625"/>
            <a:ext cx="4253261" cy="45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08" y="1388636"/>
            <a:ext cx="9626600" cy="473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108" y="14210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Macro Email Attacks (Cisco)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Pros of </a:t>
            </a:r>
            <a:r>
              <a:rPr lang="en-US" dirty="0" smtClean="0"/>
              <a:t>Phishing via 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Cost effective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Easy to introduce perturbations in content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By passes enterprise security controls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Information sharing not effective anymore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Fine-grained access to victims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Piece of VBA code embedded in .DOC </a:t>
            </a:r>
            <a:r>
              <a:rPr lang="en-US" dirty="0" smtClean="0"/>
              <a:t>files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VBA </a:t>
            </a:r>
            <a:r>
              <a:rPr lang="mr-IN" dirty="0" smtClean="0"/>
              <a:t>–</a:t>
            </a:r>
            <a:r>
              <a:rPr lang="en-US" dirty="0" smtClean="0"/>
              <a:t> Visual Basic for Applications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Executes when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Document opened or closed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Can perform arbitrary tasks on execution</a:t>
            </a:r>
          </a:p>
        </p:txBody>
      </p:sp>
    </p:spTree>
    <p:extLst>
      <p:ext uri="{BB962C8B-B14F-4D97-AF65-F5344CB8AC3E}">
        <p14:creationId xmlns:p14="http://schemas.microsoft.com/office/powerpoint/2010/main" val="20128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29" y="1690688"/>
            <a:ext cx="8700250" cy="48290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Step - 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5739">
            <a:off x="874870" y="249446"/>
            <a:ext cx="3742422" cy="2076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357">
            <a:off x="6564970" y="306713"/>
            <a:ext cx="4140200" cy="2651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1118">
            <a:off x="241087" y="2311994"/>
            <a:ext cx="5009989" cy="2398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523">
            <a:off x="6067212" y="2727300"/>
            <a:ext cx="5447678" cy="1943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17" y="4083226"/>
            <a:ext cx="7482468" cy="16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967" y="2129883"/>
            <a:ext cx="7471317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/>
              <a:t>Phishing Detection Case Study</a:t>
            </a:r>
          </a:p>
          <a:p>
            <a:pPr algn="ctr"/>
            <a:r>
              <a:rPr lang="en-US" sz="3600" dirty="0" smtClean="0"/>
              <a:t>Ethnographic Study at a Major IT organization SOC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8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Phishing Detection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No real-time detection mechanism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Defenses did not keep up with attackers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Analysts know how to detect phishing but do not have time for tool building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Empirical Study of Phishing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Corporate emails at a major IT organization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July </a:t>
            </a:r>
            <a:r>
              <a:rPr lang="mr-IN" dirty="0" smtClean="0"/>
              <a:t>–</a:t>
            </a:r>
            <a:r>
              <a:rPr lang="en-US" dirty="0" smtClean="0"/>
              <a:t> Nov 2016 (five months)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330</a:t>
            </a:r>
            <a:r>
              <a:rPr lang="en-US" dirty="0" smtClean="0"/>
              <a:t>, 000 </a:t>
            </a:r>
            <a:r>
              <a:rPr lang="en-US" dirty="0" smtClean="0"/>
              <a:t>emails with .doc attachments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75 campaign waves identified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69 unique ones</a:t>
            </a:r>
          </a:p>
        </p:txBody>
      </p:sp>
    </p:spTree>
    <p:extLst>
      <p:ext uri="{BB962C8B-B14F-4D97-AF65-F5344CB8AC3E}">
        <p14:creationId xmlns:p14="http://schemas.microsoft.com/office/powerpoint/2010/main" val="573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 by File Hashes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743" y="2474460"/>
            <a:ext cx="537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10,803 unique files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3" y="3668835"/>
            <a:ext cx="1090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99.94 %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of unique files appeared in only ONE campaign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 by Sender Email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743" y="2474460"/>
            <a:ext cx="537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6,138 unique senders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3" y="3668835"/>
            <a:ext cx="1090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91.4 %</a:t>
            </a:r>
            <a:r>
              <a:rPr lang="en-US" sz="3600" dirty="0" smtClean="0"/>
              <a:t> of senders appeared in </a:t>
            </a:r>
            <a:r>
              <a:rPr lang="en-US" sz="3600" dirty="0" smtClean="0">
                <a:solidFill>
                  <a:srgbClr val="002060"/>
                </a:solidFill>
              </a:rPr>
              <a:t>only ONE campaign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 by Origin 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743" y="2474460"/>
            <a:ext cx="537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2,526 unique IPs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3" y="3668835"/>
            <a:ext cx="1090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75.85 %</a:t>
            </a:r>
            <a:r>
              <a:rPr lang="en-US" sz="3600" dirty="0" smtClean="0"/>
              <a:t> of IPs appeared in </a:t>
            </a:r>
            <a:r>
              <a:rPr lang="en-US" sz="3600" dirty="0" smtClean="0">
                <a:solidFill>
                  <a:srgbClr val="002060"/>
                </a:solidFill>
              </a:rPr>
              <a:t>only ONE campaign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743" y="2474460"/>
            <a:ext cx="537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2,458 unique SMTP relays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 by SMTP Relays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3668835"/>
            <a:ext cx="1090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75.87 %</a:t>
            </a:r>
            <a:r>
              <a:rPr lang="en-US" sz="3600" dirty="0" smtClean="0"/>
              <a:t> of relays appeared in </a:t>
            </a:r>
            <a:r>
              <a:rPr lang="en-US" sz="3600" dirty="0" smtClean="0">
                <a:solidFill>
                  <a:srgbClr val="002060"/>
                </a:solidFill>
              </a:rPr>
              <a:t>only ONE campaign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3" y="4830946"/>
            <a:ext cx="2222810" cy="889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43" y="4821436"/>
            <a:ext cx="2246451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Insights from Empirical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State-of-the-art phishing cannot be detected by supervised approaches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We have to go after attackers’ TTP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Tactics, Techniques, and Procedures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What are the attackers actually doing?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11" y="2959720"/>
            <a:ext cx="2822187" cy="26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Attacker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Design a VBA exploit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Crawl the internet for potential victims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LinkedIn, </a:t>
            </a:r>
            <a:r>
              <a:rPr lang="en-US" dirty="0" err="1" smtClean="0"/>
              <a:t>Pastebin</a:t>
            </a:r>
            <a:r>
              <a:rPr lang="en-US" dirty="0" smtClean="0"/>
              <a:t> etc.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Try to obtain maximum ROI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How?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26" y="1690688"/>
            <a:ext cx="2667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91" y="4596795"/>
            <a:ext cx="1442845" cy="1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Campaign - 1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9" y="1690688"/>
            <a:ext cx="11179901" cy="38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Based Phishing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4" y="1393882"/>
            <a:ext cx="7413953" cy="37582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170138" y="2884860"/>
            <a:ext cx="1580444" cy="1666179"/>
            <a:chOff x="10170138" y="2884860"/>
            <a:chExt cx="1580444" cy="16661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138" y="2884860"/>
              <a:ext cx="1580444" cy="118533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170138" y="4181707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Attacker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 rot="11863808">
            <a:off x="9146204" y="2368300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Campaign 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690688"/>
            <a:ext cx="9988860" cy="37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Campaign - 3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199"/>
            <a:ext cx="11112500" cy="3986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3044" y="5910146"/>
            <a:ext cx="810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Ihre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neue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rechnung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ist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bereit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Your new bill is ready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Group .DOC emails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Mailer, filename, and subject as features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Isolate phishing campaigns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Based on certain criteria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51" y="2025225"/>
            <a:ext cx="2981020" cy="31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Phishing Detection Framework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68" y="1535782"/>
            <a:ext cx="10043532" cy="48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Each email transformed into a string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Mailer +” “+File Name+” “+Subject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Tokenizing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Remove stop words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of, a, an, the </a:t>
            </a:r>
            <a:r>
              <a:rPr lang="en-US" i="1" dirty="0" smtClean="0"/>
              <a:t>etc.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 smtClean="0"/>
              <a:t>Stemming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Reduce words to their root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i="1" dirty="0" smtClean="0">
                <a:solidFill>
                  <a:srgbClr val="FF0000"/>
                </a:solidFill>
              </a:rPr>
              <a:t>wait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Term frequency - inverse document frequency (tf-idf) weighing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Popular technique from information retrieval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TF(</a:t>
            </a:r>
            <a:r>
              <a:rPr lang="en-US" i="1" dirty="0" err="1" smtClean="0">
                <a:solidFill>
                  <a:schemeClr val="accent1"/>
                </a:solidFill>
              </a:rPr>
              <a:t>t,d</a:t>
            </a:r>
            <a:r>
              <a:rPr lang="en-US" dirty="0" smtClean="0">
                <a:solidFill>
                  <a:schemeClr val="accent1"/>
                </a:solidFill>
              </a:rPr>
              <a:t>) = # of occurrences of </a:t>
            </a:r>
            <a:r>
              <a:rPr lang="en-US" i="1" dirty="0" smtClean="0">
                <a:solidFill>
                  <a:schemeClr val="accent1"/>
                </a:solidFill>
              </a:rPr>
              <a:t>t </a:t>
            </a:r>
            <a:r>
              <a:rPr lang="en-US" dirty="0" smtClean="0">
                <a:solidFill>
                  <a:schemeClr val="accent1"/>
                </a:solidFill>
              </a:rPr>
              <a:t>in </a:t>
            </a:r>
            <a:r>
              <a:rPr lang="en-US" i="1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 / # of terms in </a:t>
            </a:r>
            <a:r>
              <a:rPr lang="en-US" i="1" dirty="0" smtClean="0">
                <a:solidFill>
                  <a:schemeClr val="accent1"/>
                </a:solidFill>
              </a:rPr>
              <a:t>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IDF(t) = log (# of documents / # of documents containing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TF-IDF(</a:t>
            </a:r>
            <a:r>
              <a:rPr lang="en-US" i="1" dirty="0" err="1" smtClean="0">
                <a:solidFill>
                  <a:schemeClr val="accent1"/>
                </a:solidFill>
              </a:rPr>
              <a:t>t,d</a:t>
            </a:r>
            <a:r>
              <a:rPr lang="en-US" i="1" dirty="0" smtClean="0">
                <a:solidFill>
                  <a:schemeClr val="accent1"/>
                </a:solidFill>
              </a:rPr>
              <a:t>) = TF(t) * IDF(t)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TF-IDF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10M documents and the word </a:t>
            </a:r>
            <a:r>
              <a:rPr lang="en-US" i="1" dirty="0" smtClean="0"/>
              <a:t>cat </a:t>
            </a:r>
            <a:r>
              <a:rPr lang="en-US" dirty="0" smtClean="0"/>
              <a:t>appears in 1,000 of them.  The word </a:t>
            </a:r>
            <a:r>
              <a:rPr lang="en-US" i="1" dirty="0" smtClean="0"/>
              <a:t>cat </a:t>
            </a:r>
            <a:r>
              <a:rPr lang="en-US" dirty="0" smtClean="0"/>
              <a:t>also appears 3 times in a document </a:t>
            </a:r>
            <a:r>
              <a:rPr lang="en-US" i="1" dirty="0" smtClean="0"/>
              <a:t>d </a:t>
            </a:r>
            <a:r>
              <a:rPr lang="en-US" dirty="0" smtClean="0"/>
              <a:t>that has 100 words.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TF(</a:t>
            </a:r>
            <a:r>
              <a:rPr lang="en-US" i="1" dirty="0" err="1" smtClean="0">
                <a:solidFill>
                  <a:schemeClr val="accent1"/>
                </a:solidFill>
              </a:rPr>
              <a:t>cat,d</a:t>
            </a:r>
            <a:r>
              <a:rPr lang="en-US" dirty="0" smtClean="0">
                <a:solidFill>
                  <a:schemeClr val="accent1"/>
                </a:solidFill>
              </a:rPr>
              <a:t>) = 3 / 100 = 0.03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IDF(</a:t>
            </a:r>
            <a:r>
              <a:rPr lang="en-US" i="1" dirty="0" smtClean="0">
                <a:solidFill>
                  <a:schemeClr val="accent1"/>
                </a:solidFill>
              </a:rPr>
              <a:t>cat</a:t>
            </a:r>
            <a:r>
              <a:rPr lang="en-US" dirty="0" smtClean="0">
                <a:solidFill>
                  <a:schemeClr val="accent1"/>
                </a:solidFill>
              </a:rPr>
              <a:t>) = log(10,000,000 / 1,000) = log(10</a:t>
            </a:r>
            <a:r>
              <a:rPr lang="en-US" baseline="30000" dirty="0" smtClean="0">
                <a:solidFill>
                  <a:schemeClr val="accent1"/>
                </a:solidFill>
              </a:rPr>
              <a:t>4</a:t>
            </a:r>
            <a:r>
              <a:rPr lang="en-US" dirty="0" smtClean="0">
                <a:solidFill>
                  <a:schemeClr val="accent1"/>
                </a:solidFill>
              </a:rPr>
              <a:t>) = 4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TF-IDF(</a:t>
            </a:r>
            <a:r>
              <a:rPr lang="en-US" i="1" dirty="0" err="1" smtClean="0">
                <a:solidFill>
                  <a:schemeClr val="accent1"/>
                </a:solidFill>
              </a:rPr>
              <a:t>cat</a:t>
            </a:r>
            <a:r>
              <a:rPr lang="en-US" dirty="0" err="1" smtClean="0">
                <a:solidFill>
                  <a:schemeClr val="accent1"/>
                </a:solidFill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) = 0.03 * 4 = 0.12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TF-IDF Matrix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60592" y="2345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9638827">
            <a:off x="4557881" y="1798448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638827">
            <a:off x="3011661" y="1812735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9638827">
            <a:off x="3654432" y="1812736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9638827">
            <a:off x="2071771" y="1812736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638827">
            <a:off x="5314957" y="1763590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9638827">
            <a:off x="6079051" y="1763591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638827">
            <a:off x="6915268" y="1812737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638827">
            <a:off x="7732989" y="1798449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638827">
            <a:off x="8550711" y="1753709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38827">
            <a:off x="9376231" y="1784159"/>
            <a:ext cx="109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Email-10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399880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2767718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3151338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3531971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" y="3912604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4293237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3853" y="4662569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Term-7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21494" y="5031901"/>
            <a:ext cx="19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Vector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486064" y="3336004"/>
            <a:ext cx="137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Word Vector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Phishing Detection Framework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68" y="1535782"/>
            <a:ext cx="10043532" cy="48067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872761" y="3200400"/>
            <a:ext cx="3300761" cy="14273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Estimating Number of Clusters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Attackers are highly adaptive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Must predict </a:t>
            </a:r>
            <a:r>
              <a:rPr lang="en-US" i="1" dirty="0" smtClean="0"/>
              <a:t>k </a:t>
            </a:r>
            <a:r>
              <a:rPr lang="en-US" dirty="0" smtClean="0"/>
              <a:t>at every clustering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k = </a:t>
            </a:r>
            <a:r>
              <a:rPr lang="en-US" i="1" dirty="0" smtClean="0">
                <a:solidFill>
                  <a:schemeClr val="accent1"/>
                </a:solidFill>
              </a:rPr>
              <a:t>(d </a:t>
            </a:r>
            <a:r>
              <a:rPr lang="en-US" i="1" dirty="0" smtClean="0">
                <a:solidFill>
                  <a:schemeClr val="accent1"/>
                </a:solidFill>
              </a:rPr>
              <a:t>* </a:t>
            </a:r>
            <a:r>
              <a:rPr lang="en-US" i="1" dirty="0" smtClean="0">
                <a:solidFill>
                  <a:schemeClr val="accent1"/>
                </a:solidFill>
              </a:rPr>
              <a:t>t) </a:t>
            </a:r>
            <a:r>
              <a:rPr lang="en-US" i="1" dirty="0" smtClean="0">
                <a:solidFill>
                  <a:schemeClr val="accent1"/>
                </a:solidFill>
              </a:rPr>
              <a:t>/ </a:t>
            </a:r>
            <a:r>
              <a:rPr lang="en-US" i="1" dirty="0" err="1" smtClean="0">
                <a:solidFill>
                  <a:schemeClr val="accent1"/>
                </a:solidFill>
              </a:rPr>
              <a:t>nz</a:t>
            </a:r>
            <a:endParaRPr lang="en-US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# of emails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# of terms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i="1" dirty="0" err="1" smtClean="0">
                <a:solidFill>
                  <a:schemeClr val="accent1"/>
                </a:solidFill>
              </a:rPr>
              <a:t>nz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# of non-zero cells in TF-IDF matrix</a:t>
            </a:r>
          </a:p>
        </p:txBody>
      </p:sp>
    </p:spTree>
    <p:extLst>
      <p:ext uri="{BB962C8B-B14F-4D97-AF65-F5344CB8AC3E}">
        <p14:creationId xmlns:p14="http://schemas.microsoft.com/office/powerpoint/2010/main" val="15135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Based Phishing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1" y="1411625"/>
            <a:ext cx="3908321" cy="1981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38" y="2884860"/>
            <a:ext cx="1580444" cy="1185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3" y="1460252"/>
            <a:ext cx="786876" cy="786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7" y="3327923"/>
            <a:ext cx="786876" cy="7868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" y="5159431"/>
            <a:ext cx="786876" cy="78687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107580" y="1873405"/>
            <a:ext cx="1817649" cy="26762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996068" y="3155795"/>
            <a:ext cx="1884556" cy="57986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18010" y="3735659"/>
            <a:ext cx="2219092" cy="17172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239" y="2408663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60088" y="4206121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70138" y="4181707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048" y="1056870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Users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1863808">
            <a:off x="8513049" y="2524417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Phishing Detection Framework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68" y="1535782"/>
            <a:ext cx="10043532" cy="48067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906215" y="4915210"/>
            <a:ext cx="3300761" cy="14273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Filtering Phishing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Characteristics of a phish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Contains </a:t>
            </a:r>
            <a:r>
              <a:rPr lang="en-US" i="1" dirty="0" smtClean="0">
                <a:solidFill>
                  <a:srgbClr val="FF0000"/>
                </a:solidFill>
              </a:rPr>
              <a:t>macro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08" y="2086729"/>
            <a:ext cx="5942200" cy="27752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30644" y="3624145"/>
            <a:ext cx="4549697" cy="1037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8" y="4880982"/>
            <a:ext cx="6299200" cy="17145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16566" y="5709424"/>
            <a:ext cx="1561171" cy="3345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2059" y="6196013"/>
            <a:ext cx="1754458" cy="3994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" y="1103971"/>
            <a:ext cx="12055272" cy="39698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73081" y="535259"/>
            <a:ext cx="2352907" cy="51741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Filtering Phishing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Characteristics of a phish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Contains </a:t>
            </a:r>
            <a:r>
              <a:rPr lang="en-US" i="1" dirty="0" smtClean="0">
                <a:solidFill>
                  <a:srgbClr val="FF0000"/>
                </a:solidFill>
              </a:rPr>
              <a:t>macro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Sent to </a:t>
            </a:r>
            <a:r>
              <a:rPr lang="en-US" dirty="0" smtClean="0">
                <a:solidFill>
                  <a:srgbClr val="FF0000"/>
                </a:solidFill>
              </a:rPr>
              <a:t>single or </a:t>
            </a:r>
            <a:r>
              <a:rPr lang="en-US" i="1" dirty="0" smtClean="0">
                <a:solidFill>
                  <a:srgbClr val="FF0000"/>
                </a:solidFill>
              </a:rPr>
              <a:t>undisclosed recipient(s)</a:t>
            </a:r>
          </a:p>
        </p:txBody>
      </p:sp>
    </p:spTree>
    <p:extLst>
      <p:ext uri="{BB962C8B-B14F-4D97-AF65-F5344CB8AC3E}">
        <p14:creationId xmlns:p14="http://schemas.microsoft.com/office/powerpoint/2010/main" val="5005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Campaign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Cluster or cluster(s) of emails embedded with same exploit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group emails?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Prioritize effort towards analyzing new malware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Campaigns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0" y="1593076"/>
            <a:ext cx="8874478" cy="409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17" y="178420"/>
            <a:ext cx="5929627" cy="6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Malware Behavior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52238340"/>
              </p:ext>
            </p:extLst>
          </p:nvPr>
        </p:nvGraphicFramePr>
        <p:xfrm>
          <a:off x="2032000" y="136192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3512634" y="4962294"/>
            <a:ext cx="5319132" cy="6021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62254" y="3934556"/>
            <a:ext cx="6586654" cy="6021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7474" y="5422009"/>
            <a:ext cx="6683297" cy="7223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36" y="188566"/>
            <a:ext cx="2030762" cy="13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Interesting Observations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8" y="1924864"/>
            <a:ext cx="5715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183" y="5207040"/>
            <a:ext cx="626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Training -&gt; Paranoia -&gt; Too many false positives!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25" y="2014073"/>
            <a:ext cx="5286850" cy="27474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2310" y="5084955"/>
            <a:ext cx="565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Sender Policy Framework (SPF)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Humans not software are attackers’ </a:t>
            </a:r>
            <a:r>
              <a:rPr lang="en-US" dirty="0" smtClean="0"/>
              <a:t>target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applies to any cybersecurity problem not just phishing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Defenders must try to attain attacker’s viewpoint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Identify their TTPs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Attackers are highly adaptive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defense is a permanent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858" y="2616239"/>
            <a:ext cx="2384942" cy="19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Based Phishing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1" y="1411625"/>
            <a:ext cx="3908321" cy="1981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38" y="2884860"/>
            <a:ext cx="1580444" cy="1185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1" y="3842326"/>
            <a:ext cx="3908321" cy="26342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3" y="1460252"/>
            <a:ext cx="786876" cy="7868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7" y="3327923"/>
            <a:ext cx="786876" cy="7868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" y="5159431"/>
            <a:ext cx="786876" cy="78687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1271239" y="2408663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60088" y="4206121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24216" y="1903712"/>
            <a:ext cx="2168282" cy="20326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24216" y="3936380"/>
            <a:ext cx="2168282" cy="72937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87159" y="5552869"/>
            <a:ext cx="2182675" cy="2123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70138" y="4181707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8048" y="1056870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Users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1863808">
            <a:off x="8513049" y="2524417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 rot="11863808">
            <a:off x="8513049" y="2524417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87159" y="5552869"/>
            <a:ext cx="2182675" cy="2123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24216" y="3936380"/>
            <a:ext cx="2168282" cy="72937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24216" y="1903712"/>
            <a:ext cx="2168282" cy="20326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Based Phishing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1" y="1411625"/>
            <a:ext cx="3908321" cy="1981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38" y="2884860"/>
            <a:ext cx="1580444" cy="1185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55" y="1411625"/>
            <a:ext cx="7579861" cy="51088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3" y="1460252"/>
            <a:ext cx="786876" cy="7868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7" y="3327923"/>
            <a:ext cx="786876" cy="7868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" y="5159431"/>
            <a:ext cx="786876" cy="78687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1271239" y="2408663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60088" y="4206121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70138" y="4181707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8048" y="1056870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Users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17327" y="1690688"/>
            <a:ext cx="2877014" cy="6358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Based Phishing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1" y="1411625"/>
            <a:ext cx="3908321" cy="1981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38" y="2884860"/>
            <a:ext cx="1580444" cy="1185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1" y="3842326"/>
            <a:ext cx="3908321" cy="26342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3" y="1460252"/>
            <a:ext cx="786876" cy="7868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7" y="3327923"/>
            <a:ext cx="786876" cy="7868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" y="5159431"/>
            <a:ext cx="786876" cy="78687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1271239" y="2408663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60088" y="4206121"/>
            <a:ext cx="11151" cy="919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24216" y="1903712"/>
            <a:ext cx="2168282" cy="20326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24216" y="3936380"/>
            <a:ext cx="2168282" cy="72937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87159" y="5552869"/>
            <a:ext cx="2182675" cy="2123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44" y="4636169"/>
            <a:ext cx="1310138" cy="131013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8909824" y="4997543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19781" y="5946307"/>
            <a:ext cx="195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Stolen</a:t>
            </a:r>
          </a:p>
          <a:p>
            <a:pPr algn="ctr"/>
            <a:r>
              <a:rPr lang="en-US" dirty="0" smtClean="0"/>
              <a:t>Credentials DB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70138" y="4181707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8048" y="1056870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Users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1863808">
            <a:off x="8513049" y="2524417"/>
            <a:ext cx="1382751" cy="533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Campaigns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Sent to maximum number of users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Goal is to get maximum return on investment (ROI)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Usually sent in waves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Spear phishing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Targeted against a very high profile employee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High-value target (HVT)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URL sharing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https://</a:t>
            </a:r>
            <a:r>
              <a:rPr lang="en-US" dirty="0" err="1" smtClean="0"/>
              <a:t>www.phishtank.com</a:t>
            </a:r>
            <a:r>
              <a:rPr lang="en-US" dirty="0" smtClean="0"/>
              <a:t>/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Lookalike name detection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bank0fam3rica.com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47" y="1690687"/>
            <a:ext cx="6337381" cy="3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904</Words>
  <Application>Microsoft Macintosh PowerPoint</Application>
  <PresentationFormat>Widescreen</PresentationFormat>
  <Paragraphs>262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Calibri Light</vt:lpstr>
      <vt:lpstr>Mangal</vt:lpstr>
      <vt:lpstr>Arial</vt:lpstr>
      <vt:lpstr>Office Theme</vt:lpstr>
      <vt:lpstr>Phishing</vt:lpstr>
      <vt:lpstr>PowerPoint Presentation</vt:lpstr>
      <vt:lpstr>Link Based Phishing</vt:lpstr>
      <vt:lpstr>Link Based Phishing</vt:lpstr>
      <vt:lpstr>Link Based Phishing</vt:lpstr>
      <vt:lpstr>Link Based Phishing</vt:lpstr>
      <vt:lpstr>Link Based Phishing</vt:lpstr>
      <vt:lpstr>Types of Phishing</vt:lpstr>
      <vt:lpstr>Defense</vt:lpstr>
      <vt:lpstr>Cons of Link Based Phishing</vt:lpstr>
      <vt:lpstr>Phishing via Attachments</vt:lpstr>
      <vt:lpstr>Phishing via Attachments</vt:lpstr>
      <vt:lpstr>Phishing via Attachments</vt:lpstr>
      <vt:lpstr>Common Attack Vectors</vt:lpstr>
      <vt:lpstr>Macro Virus</vt:lpstr>
      <vt:lpstr>Macro Email Attacks (Cisco)</vt:lpstr>
      <vt:lpstr>Pros of Phishing via Attachments</vt:lpstr>
      <vt:lpstr>What is a Macro</vt:lpstr>
      <vt:lpstr>First Step - Social Engineering</vt:lpstr>
      <vt:lpstr>PowerPoint Presentation</vt:lpstr>
      <vt:lpstr>Phishing Detection Problem</vt:lpstr>
      <vt:lpstr>Empirical Study of Phishing Campaigns</vt:lpstr>
      <vt:lpstr>Detection by File Hashes</vt:lpstr>
      <vt:lpstr>Detection by Sender Email</vt:lpstr>
      <vt:lpstr>Detection by Origin IP</vt:lpstr>
      <vt:lpstr>Detection by SMTP Relays</vt:lpstr>
      <vt:lpstr>Insights from Empirical Study</vt:lpstr>
      <vt:lpstr>Attacker Technique</vt:lpstr>
      <vt:lpstr>Campaign - 1</vt:lpstr>
      <vt:lpstr>Campaign - 2</vt:lpstr>
      <vt:lpstr>Campaign - 3</vt:lpstr>
      <vt:lpstr>Intuition</vt:lpstr>
      <vt:lpstr>Phishing Detection Framework Architecture</vt:lpstr>
      <vt:lpstr>Feature Extraction</vt:lpstr>
      <vt:lpstr>Document Clustering</vt:lpstr>
      <vt:lpstr>TF-IDF Example</vt:lpstr>
      <vt:lpstr>TF-IDF Matrix</vt:lpstr>
      <vt:lpstr>Phishing Detection Framework Architecture</vt:lpstr>
      <vt:lpstr>Estimating Number of Clusters k</vt:lpstr>
      <vt:lpstr>Phishing Detection Framework Architecture</vt:lpstr>
      <vt:lpstr>Filtering Phishing Clusters</vt:lpstr>
      <vt:lpstr>PowerPoint Presentation</vt:lpstr>
      <vt:lpstr>Filtering Phishing Clusters</vt:lpstr>
      <vt:lpstr>Identifying Campaigns</vt:lpstr>
      <vt:lpstr>Identifying Campaigns</vt:lpstr>
      <vt:lpstr>Malware Behavior</vt:lpstr>
      <vt:lpstr>Interesting Observations</vt:lpstr>
      <vt:lpstr>Take Away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Phishnet: A Fully Unsupervised Approach to Detect Phishing Campaigns</dc:title>
  <dc:creator>Sathya Sundaramurthy</dc:creator>
  <cp:lastModifiedBy>Sathya Sundaramurthy</cp:lastModifiedBy>
  <cp:revision>478</cp:revision>
  <dcterms:created xsi:type="dcterms:W3CDTF">2017-02-07T18:09:56Z</dcterms:created>
  <dcterms:modified xsi:type="dcterms:W3CDTF">2017-04-11T21:08:10Z</dcterms:modified>
</cp:coreProperties>
</file>