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83" r:id="rId5"/>
    <p:sldId id="262" r:id="rId6"/>
    <p:sldId id="268" r:id="rId7"/>
    <p:sldId id="269" r:id="rId8"/>
    <p:sldId id="263" r:id="rId9"/>
    <p:sldId id="284" r:id="rId10"/>
    <p:sldId id="264" r:id="rId11"/>
    <p:sldId id="276" r:id="rId12"/>
    <p:sldId id="261" r:id="rId13"/>
    <p:sldId id="260" r:id="rId14"/>
    <p:sldId id="265" r:id="rId15"/>
    <p:sldId id="266" r:id="rId16"/>
    <p:sldId id="281" r:id="rId17"/>
    <p:sldId id="282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60" autoAdjust="0"/>
    <p:restoredTop sz="77348" autoAdjust="0"/>
  </p:normalViewPr>
  <p:slideViewPr>
    <p:cSldViewPr snapToGrid="0" snapToObjects="1">
      <p:cViewPr varScale="1">
        <p:scale>
          <a:sx n="88" d="100"/>
          <a:sy n="88" d="100"/>
        </p:scale>
        <p:origin x="200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E654F-B8AD-2C45-80B8-20C594B3026F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3CCBB-1F9B-0142-BD04-6E3DF8B63B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8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en.wikipedia.org/wiki/Transmission_Control_Protocol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Illegitimate use of resources may also result in denial of service. </a:t>
            </a:r>
          </a:p>
          <a:p>
            <a:r>
              <a:rPr lang="en-US" dirty="0" smtClean="0"/>
              <a:t>For example, an intruder may use your anonymous ftp area as a place to store illegal copies of commercial software, consuming disk space and generating network traffic </a:t>
            </a:r>
          </a:p>
          <a:p>
            <a:endParaRPr lang="en-US" b="1" dirty="0" smtClean="0"/>
          </a:p>
          <a:p>
            <a:r>
              <a:rPr lang="en-US" b="1" dirty="0" smtClean="0"/>
              <a:t>Not all service outages</a:t>
            </a:r>
            <a:r>
              <a:rPr lang="en-US" dirty="0" smtClean="0"/>
              <a:t>, even those that result from malicious activity, are necessarily denial-of-service attacks. </a:t>
            </a:r>
          </a:p>
          <a:p>
            <a:r>
              <a:rPr lang="en-US" dirty="0" smtClean="0"/>
              <a:t>Denial of service may be part of a larger attack. 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http://</a:t>
            </a:r>
            <a:r>
              <a:rPr lang="en-US" dirty="0" err="1" smtClean="0"/>
              <a:t>www.cert.org/tech_tips/denial_of_service.html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3CCBB-1F9B-0142-BD04-6E3DF8B63B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3CCBB-1F9B-0142-BD04-6E3DF8B63B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56 byte</a:t>
            </a:r>
            <a:r>
              <a:rPr lang="en-US" baseline="0" dirty="0" smtClean="0"/>
              <a:t> in size + 28 header = 84 byte 65535 byte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Nuke attack TCP 139 win95 to win98 2000 a new version of </a:t>
            </a:r>
            <a:r>
              <a:rPr lang="en-US" baseline="0" dirty="0" err="1" smtClean="0"/>
              <a:t>WinNuke</a:t>
            </a:r>
            <a:r>
              <a:rPr lang="en-US" baseline="0" dirty="0" smtClean="0"/>
              <a:t> surfaced </a:t>
            </a:r>
            <a:r>
              <a:rPr lang="en-US" baseline="0" dirty="0" err="1" smtClean="0"/>
              <a:t>affact</a:t>
            </a:r>
            <a:r>
              <a:rPr lang="en-US" baseline="0" dirty="0" smtClean="0"/>
              <a:t> Win NT 2000, </a:t>
            </a:r>
            <a:r>
              <a:rPr lang="en-US" baseline="0" dirty="0" err="1" smtClean="0"/>
              <a:t>Xp</a:t>
            </a:r>
            <a:r>
              <a:rPr lang="en-US" baseline="0" dirty="0" smtClean="0"/>
              <a:t> but soon be patched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3CCBB-1F9B-0142-BD04-6E3DF8B63B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5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 Flood. </a:t>
            </a:r>
            <a:r>
              <a:rPr lang="en-US" dirty="0" smtClean="0"/>
              <a:t>The attacker sends several packets but does not send the "ACK" back to the server. The connections are hence half-opened and consuming server resources. Alice, a legitimate user, tries to connect but the server refuses to open a connection resulting in a denial of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3CCBB-1F9B-0142-BD04-6E3DF8B63B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="1" dirty="0" smtClean="0"/>
              <a:t>SYN Cookies </a:t>
            </a:r>
            <a:r>
              <a:rPr lang="en-US" dirty="0" smtClean="0"/>
              <a:t>- "particular choices of initial </a:t>
            </a:r>
            <a:r>
              <a:rPr lang="en-US" dirty="0" smtClean="0">
                <a:hlinkClick r:id="rId3" tooltip="Transmission Control Protocol"/>
              </a:rPr>
              <a:t>TCP</a:t>
            </a:r>
            <a:r>
              <a:rPr lang="en-US" dirty="0" smtClean="0"/>
              <a:t> sequence numbers by TCP servers." In particular, the use of SYN Cookies allows a server to avoid dropping connections when the SYN queue fills up. Instead, the server behaves as if the SYN queue had been enlarged. The server sends back the appropriate SYN+ACK response to the client but discards the SYN queue entry. If the server then receives a subsequent ACK response from the client, the server is able to reconstruct the SYN queue entry using information encoded in the TCP sequence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3CCBB-1F9B-0142-BD04-6E3DF8B63B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3CCBB-1F9B-0142-BD04-6E3DF8B63B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ea typeface="Times New Roman" charset="0"/>
                <a:cs typeface="Times New Roman" charset="0"/>
              </a:rPr>
              <a:t>Result: the victim’s machine/network is flooded by ICMP echo replies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3CCBB-1F9B-0142-BD04-6E3DF8B63B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3CCBB-1F9B-0142-BD04-6E3DF8B63BE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Trinoo</a:t>
            </a:r>
            <a:r>
              <a:rPr lang="en-US" dirty="0" smtClean="0"/>
              <a:t> daemons running on over 200 different machines flooded a University of Minnesota host for several days (August 1999)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 against major </a:t>
            </a:r>
            <a:r>
              <a:rPr lang="en-US" dirty="0" err="1" smtClean="0"/>
              <a:t>e</a:t>
            </a:r>
            <a:r>
              <a:rPr lang="en-US" dirty="0" smtClean="0"/>
              <a:t>-commerce websites in February 2000.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3CCBB-1F9B-0142-BD04-6E3DF8B63BE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BDFB-00B4-6043-8728-225049BFD0E2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D40-4980-5D48-B95A-C1F33CF01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BDFB-00B4-6043-8728-225049BFD0E2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D40-4980-5D48-B95A-C1F33CF01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BDFB-00B4-6043-8728-225049BFD0E2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D40-4980-5D48-B95A-C1F33CF01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BDFB-00B4-6043-8728-225049BFD0E2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D40-4980-5D48-B95A-C1F33CF01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BDFB-00B4-6043-8728-225049BFD0E2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D40-4980-5D48-B95A-C1F33CF01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BDFB-00B4-6043-8728-225049BFD0E2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D40-4980-5D48-B95A-C1F33CF01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BDFB-00B4-6043-8728-225049BFD0E2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D40-4980-5D48-B95A-C1F33CF01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BDFB-00B4-6043-8728-225049BFD0E2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D40-4980-5D48-B95A-C1F33CF01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BDFB-00B4-6043-8728-225049BFD0E2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D40-4980-5D48-B95A-C1F33CF01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BDFB-00B4-6043-8728-225049BFD0E2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D40-4980-5D48-B95A-C1F33CF01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BDFB-00B4-6043-8728-225049BFD0E2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8D40-4980-5D48-B95A-C1F33CF01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BDFB-00B4-6043-8728-225049BFD0E2}" type="datetimeFigureOut">
              <a:rPr lang="en-US" smtClean="0"/>
              <a:pPr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8D40-4980-5D48-B95A-C1F33CF01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ourceforge.net/projects/loic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reshark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vlabs.tippingpoint.com/blog/2011/02/28/dos-and-ddos-yesterday-and-today" TargetMode="External"/><Relationship Id="rId4" Type="http://schemas.openxmlformats.org/officeDocument/2006/relationships/hyperlink" Target="https://en.wikipedia.org/wiki/Slowloris" TargetMode="External"/><Relationship Id="rId5" Type="http://schemas.openxmlformats.org/officeDocument/2006/relationships/hyperlink" Target="http://ckers.org/slowlori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ert.org/tech_tips/denial_of_servic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ecurityfocus.com/bid/49303/info" TargetMode="External"/><Relationship Id="rId3" Type="http://schemas.openxmlformats.org/officeDocument/2006/relationships/hyperlink" Target="http://www.hackersgarage.com/apache-killer-denial-of-service-flaw-in-apache-webserver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Denial of Service Attacks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2588" y="41685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926"/>
            <a:ext cx="8229600" cy="1143000"/>
          </a:xfrm>
        </p:spPr>
        <p:txBody>
          <a:bodyPr/>
          <a:lstStyle/>
          <a:p>
            <a:r>
              <a:rPr lang="en-US" dirty="0" smtClean="0"/>
              <a:t>UDP Flood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981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huge amount of</a:t>
            </a:r>
            <a:r>
              <a:rPr lang="en-US" dirty="0" smtClean="0"/>
              <a:t> UDP packets are sent to the </a:t>
            </a:r>
            <a:r>
              <a:rPr lang="en-US" dirty="0"/>
              <a:t>target </a:t>
            </a:r>
            <a:r>
              <a:rPr lang="en-US" dirty="0" smtClean="0"/>
              <a:t>host; target machine will respond with ICMP packets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Result: Target host becomes </a:t>
            </a:r>
            <a:r>
              <a:rPr lang="en-US" dirty="0"/>
              <a:t>overloaded and can no longer reply to requests from legitimate </a:t>
            </a:r>
            <a:r>
              <a:rPr lang="en-US" dirty="0" smtClean="0"/>
              <a:t>users</a:t>
            </a:r>
          </a:p>
          <a:p>
            <a:pPr algn="just"/>
            <a:r>
              <a:rPr lang="en-US" dirty="0" smtClean="0"/>
              <a:t>Solutions: Not too many </a:t>
            </a:r>
          </a:p>
          <a:p>
            <a:pPr lvl="1"/>
            <a:r>
              <a:rPr lang="en-US" dirty="0" smtClean="0"/>
              <a:t>Most UDP packet filters are based on simple patterns =&gt; a lot of false positives and complaining users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Flooding: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UDP traffic at the firewall level. Only allow legitimate traffic such as UDP port 53 (DNS) </a:t>
            </a:r>
          </a:p>
          <a:p>
            <a:r>
              <a:rPr lang="en-US" dirty="0" smtClean="0"/>
              <a:t>Intrusion Detection Systems (IDS)</a:t>
            </a:r>
          </a:p>
        </p:txBody>
      </p:sp>
    </p:spTree>
    <p:extLst>
      <p:ext uri="{BB962C8B-B14F-4D97-AF65-F5344CB8AC3E}">
        <p14:creationId xmlns:p14="http://schemas.microsoft.com/office/powerpoint/2010/main" val="30630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287"/>
            <a:ext cx="8229600" cy="1143000"/>
          </a:xfrm>
        </p:spPr>
        <p:txBody>
          <a:bodyPr/>
          <a:lstStyle/>
          <a:p>
            <a:r>
              <a:rPr lang="en-US" dirty="0" smtClean="0"/>
              <a:t>Reflective Flooding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4525963"/>
          </a:xfrm>
        </p:spPr>
        <p:txBody>
          <a:bodyPr/>
          <a:lstStyle/>
          <a:p>
            <a:r>
              <a:rPr lang="en-US" b="1" dirty="0" smtClean="0"/>
              <a:t>Smurf Attack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2339" y="4523618"/>
            <a:ext cx="79006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ea typeface="Times New Roman" charset="0"/>
                <a:cs typeface="Times New Roman" charset="0"/>
              </a:rPr>
              <a:t> - Attacker sends ICMP echo request messages to a broadcast address at an intermediate site (source address in each request packet is spoofed so that replies are sent to a victim machine)</a:t>
            </a:r>
          </a:p>
          <a:p>
            <a:pPr algn="just"/>
            <a:endParaRPr lang="en-US" dirty="0" smtClean="0">
              <a:ea typeface="Times New Roman" charset="0"/>
              <a:cs typeface="Times New Roman" charset="0"/>
            </a:endParaRPr>
          </a:p>
          <a:p>
            <a:pPr algn="just"/>
            <a:r>
              <a:rPr lang="en-US" dirty="0" smtClean="0">
                <a:ea typeface="Times New Roman" charset="0"/>
                <a:cs typeface="Times New Roman" charset="0"/>
              </a:rPr>
              <a:t> - </a:t>
            </a:r>
            <a:r>
              <a:rPr lang="en-US" b="1" dirty="0" smtClean="0">
                <a:ea typeface="Times New Roman" charset="0"/>
                <a:cs typeface="Times New Roman" charset="0"/>
              </a:rPr>
              <a:t>Solution: </a:t>
            </a:r>
            <a:r>
              <a:rPr lang="en-US" dirty="0">
                <a:ea typeface="Times New Roman" charset="0"/>
                <a:cs typeface="Times New Roman" charset="0"/>
              </a:rPr>
              <a:t>M</a:t>
            </a:r>
            <a:r>
              <a:rPr lang="en-US" dirty="0" smtClean="0">
                <a:ea typeface="Times New Roman" charset="0"/>
                <a:cs typeface="Times New Roman" charset="0"/>
              </a:rPr>
              <a:t>achines have been configured not to respond to ICMP echo requests sent to a broadcast address</a:t>
            </a:r>
            <a:endParaRPr lang="en-US" dirty="0" smtClean="0"/>
          </a:p>
          <a:p>
            <a:pPr algn="just"/>
            <a:endParaRPr lang="en-US" dirty="0"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66" y="1357221"/>
            <a:ext cx="5551607" cy="302404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rot="19351265">
            <a:off x="3450013" y="592558"/>
            <a:ext cx="3507420" cy="45906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400" y="1640114"/>
            <a:ext cx="76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68"/>
            <a:ext cx="8229600" cy="1143000"/>
          </a:xfrm>
        </p:spPr>
        <p:txBody>
          <a:bodyPr/>
          <a:lstStyle/>
          <a:p>
            <a:r>
              <a:rPr lang="en-US" dirty="0" err="1" smtClean="0"/>
              <a:t>DoS</a:t>
            </a:r>
            <a:r>
              <a:rPr lang="en-US" dirty="0" smtClean="0"/>
              <a:t>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1181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ts val="1200"/>
              </a:spcAft>
            </a:pPr>
            <a:r>
              <a:rPr lang="en-US" b="1" dirty="0" smtClean="0"/>
              <a:t>LOIC </a:t>
            </a:r>
            <a:r>
              <a:rPr lang="en-US" dirty="0" smtClean="0"/>
              <a:t>(</a:t>
            </a:r>
            <a:r>
              <a:rPr lang="en-US" b="1" dirty="0" smtClean="0"/>
              <a:t>L</a:t>
            </a:r>
            <a:r>
              <a:rPr lang="en-US" dirty="0" smtClean="0"/>
              <a:t>ow</a:t>
            </a:r>
            <a:r>
              <a:rPr lang="en-US" b="1" dirty="0" smtClean="0"/>
              <a:t> O</a:t>
            </a:r>
            <a:r>
              <a:rPr lang="en-US" dirty="0" smtClean="0"/>
              <a:t>rbit </a:t>
            </a:r>
            <a:r>
              <a:rPr lang="en-US" b="1" dirty="0" smtClean="0"/>
              <a:t>I</a:t>
            </a:r>
            <a:r>
              <a:rPr lang="en-US" dirty="0" smtClean="0"/>
              <a:t>on </a:t>
            </a:r>
            <a:r>
              <a:rPr lang="en-US" b="1" dirty="0" smtClean="0"/>
              <a:t>C</a:t>
            </a:r>
            <a:r>
              <a:rPr lang="en-US" dirty="0" smtClean="0"/>
              <a:t>anon) - an open source network stress testing application, written in C#: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/>
              <a:t>three </a:t>
            </a:r>
            <a:r>
              <a:rPr lang="en-US" dirty="0"/>
              <a:t>types of attacks, each using a different packet type: UDP, TCP and HTTP.</a:t>
            </a:r>
            <a:r>
              <a:rPr lang="en-US" dirty="0" smtClean="0"/>
              <a:t> 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/>
              <a:t>All </a:t>
            </a:r>
            <a:r>
              <a:rPr lang="en-US" dirty="0"/>
              <a:t>attack types are </a:t>
            </a:r>
            <a:r>
              <a:rPr lang="en-US" dirty="0" smtClean="0"/>
              <a:t>similar: </a:t>
            </a:r>
          </a:p>
          <a:p>
            <a:pPr lvl="2" algn="just">
              <a:spcAft>
                <a:spcPts val="600"/>
              </a:spcAft>
            </a:pPr>
            <a:r>
              <a:rPr lang="en-US" dirty="0"/>
              <a:t>T</a:t>
            </a:r>
            <a:r>
              <a:rPr lang="en-US" dirty="0" smtClean="0"/>
              <a:t>hey send packets </a:t>
            </a:r>
            <a:r>
              <a:rPr lang="en-US" dirty="0"/>
              <a:t>to the same target host </a:t>
            </a:r>
            <a:r>
              <a:rPr lang="en-US" dirty="0" smtClean="0"/>
              <a:t>continuously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The source IP address is NOT spoofed</a:t>
            </a:r>
          </a:p>
          <a:p>
            <a:pPr algn="just">
              <a:spcAft>
                <a:spcPts val="600"/>
              </a:spcAft>
            </a:pPr>
            <a:r>
              <a:rPr lang="en-US" dirty="0" smtClean="0"/>
              <a:t>Runs primarily on Windows (was ported to Unix systems as well): </a:t>
            </a:r>
          </a:p>
          <a:p>
            <a:pPr lvl="1" algn="just">
              <a:spcAft>
                <a:spcPts val="600"/>
              </a:spcAft>
            </a:pPr>
            <a:r>
              <a:rPr lang="en-US" sz="2500" dirty="0" smtClean="0">
                <a:hlinkClick r:id="rId3"/>
              </a:rPr>
              <a:t>http://sourceforge.net/projects/loic/</a:t>
            </a:r>
            <a:endParaRPr lang="en-US" sz="2500" dirty="0" smtClean="0"/>
          </a:p>
          <a:p>
            <a:pPr algn="just">
              <a:spcAft>
                <a:spcPts val="600"/>
              </a:spcAf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Linux:</a:t>
            </a:r>
          </a:p>
          <a:p>
            <a:pPr lvl="1"/>
            <a:r>
              <a:rPr lang="en-US" dirty="0" smtClean="0"/>
              <a:t>Trin00</a:t>
            </a:r>
          </a:p>
          <a:p>
            <a:pPr lvl="1"/>
            <a:r>
              <a:rPr lang="en-US" dirty="0" smtClean="0"/>
              <a:t>Tribe Flood Network</a:t>
            </a:r>
          </a:p>
          <a:p>
            <a:pPr lvl="1"/>
            <a:r>
              <a:rPr lang="en-US" dirty="0" err="1" smtClean="0"/>
              <a:t>Stacheldraht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521" y="2954415"/>
            <a:ext cx="4077245" cy="3016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a </a:t>
            </a:r>
            <a:r>
              <a:rPr lang="en-US" dirty="0" err="1" smtClean="0"/>
              <a:t>DoS</a:t>
            </a:r>
            <a:r>
              <a:rPr lang="en-US" dirty="0" smtClean="0"/>
              <a:t> flooding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Probably the simplest way is to use a network traffic sniffer on the target machine:</a:t>
            </a:r>
          </a:p>
          <a:p>
            <a:pPr lvl="1" algn="just"/>
            <a:r>
              <a:rPr lang="en-US" dirty="0" err="1" smtClean="0"/>
              <a:t>Wireshark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http://www.wireshark.org/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/>
              <a:t>t</a:t>
            </a:r>
            <a:r>
              <a:rPr lang="en-US" dirty="0" err="1" smtClean="0"/>
              <a:t>cpdump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Block the IP addresses that send you a huge amount of unrequested traffic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4028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Use </a:t>
            </a:r>
            <a:r>
              <a:rPr lang="en-US" b="1" dirty="0" smtClean="0"/>
              <a:t>hping3</a:t>
            </a:r>
            <a:r>
              <a:rPr lang="en-US" dirty="0" smtClean="0"/>
              <a:t> or any other flooding tool</a:t>
            </a:r>
          </a:p>
          <a:p>
            <a:pPr algn="just"/>
            <a:r>
              <a:rPr lang="en-US" dirty="0" smtClean="0"/>
              <a:t>Flood a target lab machine of your choice (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the gateway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Run Wireshark/</a:t>
            </a:r>
            <a:r>
              <a:rPr lang="en-US" dirty="0" err="1" smtClean="0"/>
              <a:t>Tcpdump</a:t>
            </a:r>
            <a:r>
              <a:rPr lang="en-US" dirty="0" smtClean="0"/>
              <a:t> on the target machine</a:t>
            </a:r>
          </a:p>
          <a:p>
            <a:pPr algn="just"/>
            <a:r>
              <a:rPr lang="en-US" dirty="0" smtClean="0"/>
              <a:t>Synchronize your attack with a few classmates and perform a </a:t>
            </a:r>
            <a:r>
              <a:rPr lang="en-US" dirty="0" err="1" smtClean="0"/>
              <a:t>DDoS</a:t>
            </a:r>
            <a:r>
              <a:rPr lang="en-US" dirty="0" smtClean="0"/>
              <a:t> attack</a:t>
            </a:r>
          </a:p>
          <a:p>
            <a:pPr algn="just"/>
            <a:endParaRPr lang="en-US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How many machines do you need to render a lab machine unusable (“cut” the network connection)?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How many packets (per second) were sent to the target to “cut” the network connection?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Is there any difference if the target host is running Windows or Unix based OS?</a:t>
            </a:r>
          </a:p>
        </p:txBody>
      </p:sp>
    </p:spTree>
    <p:extLst>
      <p:ext uri="{BB962C8B-B14F-4D97-AF65-F5344CB8AC3E}">
        <p14:creationId xmlns:p14="http://schemas.microsoft.com/office/powerpoint/2010/main" val="64576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hping3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h</a:t>
            </a:r>
            <a:r>
              <a:rPr lang="en-US" b="1" dirty="0" err="1" smtClean="0"/>
              <a:t>ping</a:t>
            </a:r>
            <a:r>
              <a:rPr lang="en-US" dirty="0" smtClean="0"/>
              <a:t> is a free packet generator and analyzer for TCP/IP protocol</a:t>
            </a:r>
          </a:p>
          <a:p>
            <a:pPr lvl="1"/>
            <a:r>
              <a:rPr lang="en-US" dirty="0" smtClean="0"/>
              <a:t>Open terminal</a:t>
            </a:r>
          </a:p>
          <a:p>
            <a:pPr lvl="1"/>
            <a:r>
              <a:rPr lang="en-US" b="1" i="1" dirty="0" smtClean="0"/>
              <a:t>hping3 -help</a:t>
            </a:r>
          </a:p>
          <a:p>
            <a:r>
              <a:rPr lang="en-US" dirty="0" smtClean="0"/>
              <a:t>SYN flood</a:t>
            </a:r>
          </a:p>
          <a:p>
            <a:pPr lvl="1"/>
            <a:r>
              <a:rPr lang="en-US" b="1" i="1" dirty="0" smtClean="0"/>
              <a:t>hping3 --flood -S -p [port] [IP]</a:t>
            </a:r>
          </a:p>
          <a:p>
            <a:pPr marL="457200" lvl="1" indent="0">
              <a:buNone/>
            </a:pPr>
            <a:r>
              <a:rPr lang="en-US" b="1" i="1" dirty="0" smtClean="0"/>
              <a:t>S</a:t>
            </a:r>
            <a:r>
              <a:rPr lang="en-US" i="1" dirty="0" smtClean="0"/>
              <a:t> indicates SYN flag</a:t>
            </a:r>
          </a:p>
          <a:p>
            <a:r>
              <a:rPr lang="en-US" dirty="0"/>
              <a:t>UDP flood</a:t>
            </a:r>
            <a:endParaRPr lang="en-US" sz="1600" dirty="0"/>
          </a:p>
          <a:p>
            <a:pPr lvl="1"/>
            <a:r>
              <a:rPr lang="en-US" b="1" dirty="0" smtClean="0"/>
              <a:t>hping3 </a:t>
            </a:r>
            <a:r>
              <a:rPr lang="en-US" b="1" dirty="0"/>
              <a:t>--</a:t>
            </a:r>
            <a:r>
              <a:rPr lang="en-US" b="1" dirty="0" err="1"/>
              <a:t>udp</a:t>
            </a:r>
            <a:r>
              <a:rPr lang="en-US" b="1" dirty="0"/>
              <a:t> -p [port] --</a:t>
            </a:r>
            <a:r>
              <a:rPr lang="en-US" b="1" dirty="0" err="1"/>
              <a:t>destport</a:t>
            </a:r>
            <a:r>
              <a:rPr lang="en-US" b="1" dirty="0"/>
              <a:t> [port] --flood [IP]</a:t>
            </a:r>
            <a:endParaRPr lang="en-US" sz="1400" dirty="0"/>
          </a:p>
          <a:p>
            <a:r>
              <a:rPr lang="en-US" dirty="0" smtClean="0"/>
              <a:t>ICMP </a:t>
            </a:r>
            <a:r>
              <a:rPr lang="en-US" dirty="0"/>
              <a:t>flood</a:t>
            </a:r>
            <a:endParaRPr lang="en-US" sz="1600" dirty="0"/>
          </a:p>
          <a:p>
            <a:pPr lvl="1"/>
            <a:r>
              <a:rPr lang="en-US" b="1" dirty="0" smtClean="0"/>
              <a:t>hping3 </a:t>
            </a:r>
            <a:r>
              <a:rPr lang="en-US" b="1" dirty="0"/>
              <a:t>--</a:t>
            </a:r>
            <a:r>
              <a:rPr lang="en-US" b="1" dirty="0" err="1"/>
              <a:t>icmp</a:t>
            </a:r>
            <a:r>
              <a:rPr lang="en-US" b="1" dirty="0"/>
              <a:t> --spoof [target IP] --flood [IP]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683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DoS</a:t>
            </a:r>
            <a:r>
              <a:rPr lang="en-US" dirty="0" smtClean="0"/>
              <a:t> Overview – </a:t>
            </a:r>
          </a:p>
          <a:p>
            <a:pPr lvl="1" algn="just"/>
            <a:r>
              <a:rPr lang="en-US" sz="2400" dirty="0" smtClean="0">
                <a:hlinkClick r:id="rId2"/>
              </a:rPr>
              <a:t>http://www.cert.org/tech_tips/denial_of_service.html</a:t>
            </a:r>
            <a:endParaRPr lang="en-US" sz="2400" dirty="0" smtClean="0"/>
          </a:p>
          <a:p>
            <a:pPr lvl="1" algn="just"/>
            <a:endParaRPr lang="en-US" sz="2400" dirty="0" smtClean="0"/>
          </a:p>
          <a:p>
            <a:pPr algn="just"/>
            <a:r>
              <a:rPr lang="en-US" dirty="0" err="1" smtClean="0"/>
              <a:t>DoS</a:t>
            </a:r>
            <a:r>
              <a:rPr lang="en-US" dirty="0" smtClean="0"/>
              <a:t> Classification – </a:t>
            </a:r>
          </a:p>
          <a:p>
            <a:pPr lvl="1" algn="just"/>
            <a:r>
              <a:rPr lang="en-US" dirty="0" smtClean="0">
                <a:hlinkClick r:id="rId3"/>
              </a:rPr>
              <a:t>http://dvlabs.tippingpoint.com/blog/2011/02/28/dos-and-ddos-yesterday-and-today</a:t>
            </a:r>
            <a:endParaRPr lang="en-US" dirty="0" smtClean="0"/>
          </a:p>
          <a:p>
            <a:pPr lvl="1" algn="just"/>
            <a:endParaRPr lang="en-US" dirty="0" smtClean="0"/>
          </a:p>
          <a:p>
            <a:r>
              <a:rPr lang="en-US" dirty="0" err="1" smtClean="0"/>
              <a:t>Slowloris</a:t>
            </a:r>
            <a:r>
              <a:rPr lang="en-US" dirty="0" smtClean="0"/>
              <a:t> Attacks – 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://en.wikipedia.org/wiki/</a:t>
            </a:r>
            <a:r>
              <a:rPr lang="en-US" dirty="0" smtClean="0">
                <a:hlinkClick r:id="rId4"/>
              </a:rPr>
              <a:t>Slowloris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err="1">
                <a:hlinkClick r:id="rId5"/>
              </a:rPr>
              <a:t>ckers.org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slowloris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DoS/DDoS</a:t>
            </a:r>
            <a:r>
              <a:rPr lang="en-US" dirty="0" smtClean="0"/>
              <a:t> attack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20149"/>
          </a:xfrm>
        </p:spPr>
        <p:txBody>
          <a:bodyPr>
            <a:normAutofit fontScale="77500" lnSpcReduction="20000"/>
          </a:bodyPr>
          <a:lstStyle/>
          <a:p>
            <a:pPr algn="just">
              <a:spcAft>
                <a:spcPts val="1800"/>
              </a:spcAft>
            </a:pPr>
            <a:r>
              <a:rPr lang="en-US" dirty="0" smtClean="0"/>
              <a:t>An </a:t>
            </a:r>
            <a:r>
              <a:rPr lang="en-US" b="1" dirty="0" smtClean="0"/>
              <a:t>explicit attempt </a:t>
            </a:r>
            <a:r>
              <a:rPr lang="en-US" dirty="0" smtClean="0"/>
              <a:t>by attackers to </a:t>
            </a:r>
            <a:r>
              <a:rPr lang="en-US" b="1" dirty="0" smtClean="0"/>
              <a:t>prevent legitimate users </a:t>
            </a:r>
            <a:r>
              <a:rPr lang="en-US" dirty="0" smtClean="0"/>
              <a:t>of a</a:t>
            </a:r>
            <a:r>
              <a:rPr lang="en-US" b="1" dirty="0" smtClean="0"/>
              <a:t> </a:t>
            </a:r>
            <a:r>
              <a:rPr lang="en-US" dirty="0" smtClean="0"/>
              <a:t>service from </a:t>
            </a:r>
            <a:r>
              <a:rPr lang="en-US" b="1" dirty="0" smtClean="0"/>
              <a:t>using </a:t>
            </a:r>
            <a:r>
              <a:rPr lang="en-US" dirty="0" smtClean="0"/>
              <a:t>that </a:t>
            </a:r>
            <a:r>
              <a:rPr lang="en-US" b="1" dirty="0" smtClean="0"/>
              <a:t>service</a:t>
            </a:r>
          </a:p>
          <a:p>
            <a:pPr algn="just">
              <a:spcAft>
                <a:spcPts val="1800"/>
              </a:spcAft>
            </a:pPr>
            <a:r>
              <a:rPr lang="en-US" dirty="0" smtClean="0"/>
              <a:t>When multiple attackers or bots act in a coordinated fashion towards a common attack target =&gt; distributed denial-of-service (</a:t>
            </a:r>
            <a:r>
              <a:rPr lang="en-US" b="1" dirty="0" err="1" smtClean="0"/>
              <a:t>DDoS</a:t>
            </a:r>
            <a:r>
              <a:rPr lang="en-US" dirty="0" smtClean="0"/>
              <a:t>) attack</a:t>
            </a:r>
            <a:endParaRPr lang="en-US" b="1" dirty="0" smtClean="0"/>
          </a:p>
          <a:p>
            <a:pPr algn="just"/>
            <a:r>
              <a:rPr lang="en-US" b="1" dirty="0" smtClean="0"/>
              <a:t>Examples</a:t>
            </a:r>
            <a:r>
              <a:rPr lang="en-US" dirty="0" smtClean="0"/>
              <a:t> of </a:t>
            </a:r>
            <a:r>
              <a:rPr lang="en-US" dirty="0" err="1" smtClean="0"/>
              <a:t>DoS</a:t>
            </a:r>
            <a:r>
              <a:rPr lang="en-US" dirty="0" smtClean="0"/>
              <a:t> attacks:</a:t>
            </a:r>
          </a:p>
          <a:p>
            <a:pPr lvl="1" algn="just"/>
            <a:r>
              <a:rPr lang="en-US" dirty="0" smtClean="0"/>
              <a:t>attempts to </a:t>
            </a:r>
            <a:r>
              <a:rPr lang="en-US" b="1" dirty="0" smtClean="0"/>
              <a:t>"flood" a network </a:t>
            </a:r>
            <a:r>
              <a:rPr lang="en-US" dirty="0" smtClean="0"/>
              <a:t>=&gt; preventing legitimate network traffic </a:t>
            </a:r>
          </a:p>
          <a:p>
            <a:pPr lvl="1" algn="just"/>
            <a:r>
              <a:rPr lang="en-US" dirty="0" smtClean="0"/>
              <a:t>attempts to </a:t>
            </a:r>
            <a:r>
              <a:rPr lang="en-US" b="1" dirty="0" smtClean="0"/>
              <a:t>disrupt connections between two machines </a:t>
            </a:r>
            <a:r>
              <a:rPr lang="en-US" dirty="0" smtClean="0"/>
              <a:t>=&gt; preventing access to a service </a:t>
            </a:r>
          </a:p>
          <a:p>
            <a:pPr lvl="1" algn="just"/>
            <a:r>
              <a:rPr lang="en-US" dirty="0" smtClean="0"/>
              <a:t>attempts to </a:t>
            </a:r>
            <a:r>
              <a:rPr lang="en-US" b="1" dirty="0" smtClean="0"/>
              <a:t>prevent a particular individual from accessing a service </a:t>
            </a:r>
          </a:p>
          <a:p>
            <a:pPr lvl="1" algn="just"/>
            <a:r>
              <a:rPr lang="en-US" dirty="0" smtClean="0"/>
              <a:t>attempts to </a:t>
            </a:r>
            <a:r>
              <a:rPr lang="en-US" b="1" dirty="0" smtClean="0"/>
              <a:t>disrupt service to a specific system </a:t>
            </a:r>
            <a:r>
              <a:rPr lang="en-US" dirty="0" smtClean="0"/>
              <a:t>or person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DoS/DDoS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498" y="1600200"/>
            <a:ext cx="7279159" cy="4525963"/>
          </a:xfrm>
        </p:spPr>
        <p:txBody>
          <a:bodyPr>
            <a:normAutofit fontScale="77500" lnSpcReduction="20000"/>
          </a:bodyPr>
          <a:lstStyle/>
          <a:p>
            <a:pPr algn="just">
              <a:spcAft>
                <a:spcPts val="1200"/>
              </a:spcAft>
            </a:pPr>
            <a:r>
              <a:rPr lang="en-US" dirty="0" smtClean="0"/>
              <a:t>Vulnerability-based </a:t>
            </a:r>
            <a:r>
              <a:rPr lang="en-US" dirty="0" err="1" smtClean="0"/>
              <a:t>DoS</a:t>
            </a:r>
            <a:r>
              <a:rPr lang="en-US" dirty="0" smtClean="0"/>
              <a:t> attack</a:t>
            </a:r>
          </a:p>
          <a:p>
            <a:pPr lvl="1" algn="just">
              <a:spcAft>
                <a:spcPts val="1200"/>
              </a:spcAft>
            </a:pPr>
            <a:r>
              <a:rPr lang="en-US" i="1" dirty="0" smtClean="0"/>
              <a:t>e.g., </a:t>
            </a:r>
            <a:r>
              <a:rPr lang="en-US" dirty="0" smtClean="0"/>
              <a:t>Ping of Death, Nuke</a:t>
            </a:r>
          </a:p>
          <a:p>
            <a:pPr algn="just">
              <a:spcAft>
                <a:spcPts val="1200"/>
              </a:spcAft>
            </a:pPr>
            <a:r>
              <a:rPr lang="en-US" dirty="0" smtClean="0"/>
              <a:t>End-point resource exhaustion </a:t>
            </a:r>
            <a:r>
              <a:rPr lang="en-US" dirty="0" err="1" smtClean="0"/>
              <a:t>DoS</a:t>
            </a:r>
            <a:r>
              <a:rPr lang="en-US" dirty="0" smtClean="0"/>
              <a:t> attack</a:t>
            </a:r>
          </a:p>
          <a:p>
            <a:pPr lvl="1" algn="just">
              <a:spcAft>
                <a:spcPts val="1200"/>
              </a:spcAft>
            </a:pPr>
            <a:r>
              <a:rPr lang="en-US" i="1" dirty="0" smtClean="0"/>
              <a:t>e.g.</a:t>
            </a:r>
            <a:r>
              <a:rPr lang="en-US" dirty="0" smtClean="0"/>
              <a:t>, SYN flood, </a:t>
            </a:r>
            <a:r>
              <a:rPr lang="en-US" dirty="0" err="1" smtClean="0"/>
              <a:t>Slowloris</a:t>
            </a:r>
            <a:endParaRPr lang="en-US" dirty="0" smtClean="0"/>
          </a:p>
          <a:p>
            <a:pPr algn="just">
              <a:spcAft>
                <a:spcPts val="1200"/>
              </a:spcAft>
            </a:pPr>
            <a:r>
              <a:rPr lang="en-US" dirty="0" smtClean="0"/>
              <a:t>Flooding </a:t>
            </a:r>
            <a:r>
              <a:rPr lang="en-US" dirty="0" err="1" smtClean="0"/>
              <a:t>DoS</a:t>
            </a:r>
            <a:r>
              <a:rPr lang="en-US" dirty="0" smtClean="0"/>
              <a:t> attacks</a:t>
            </a:r>
          </a:p>
          <a:p>
            <a:pPr lvl="1" algn="just">
              <a:spcAft>
                <a:spcPts val="1200"/>
              </a:spcAft>
            </a:pPr>
            <a:r>
              <a:rPr lang="en-US" dirty="0" smtClean="0"/>
              <a:t>Direct flooding </a:t>
            </a:r>
          </a:p>
          <a:p>
            <a:pPr lvl="2" algn="just">
              <a:spcAft>
                <a:spcPts val="1200"/>
              </a:spcAft>
            </a:pPr>
            <a:r>
              <a:rPr lang="en-US" i="1" dirty="0" smtClean="0"/>
              <a:t>e.g.,</a:t>
            </a:r>
            <a:r>
              <a:rPr lang="en-US" dirty="0" smtClean="0"/>
              <a:t> ICMP </a:t>
            </a:r>
            <a:r>
              <a:rPr lang="en-US" dirty="0"/>
              <a:t>flood, UDP </a:t>
            </a:r>
            <a:r>
              <a:rPr lang="en-US" dirty="0" smtClean="0"/>
              <a:t>flood</a:t>
            </a:r>
            <a:endParaRPr lang="en-US" dirty="0"/>
          </a:p>
          <a:p>
            <a:pPr lvl="1" algn="just">
              <a:spcAft>
                <a:spcPts val="1200"/>
              </a:spcAft>
            </a:pPr>
            <a:r>
              <a:rPr lang="en-US" dirty="0" smtClean="0"/>
              <a:t>Reflective flooding</a:t>
            </a:r>
          </a:p>
          <a:p>
            <a:pPr lvl="2" algn="just">
              <a:spcAft>
                <a:spcPts val="1200"/>
              </a:spcAft>
            </a:pPr>
            <a:r>
              <a:rPr lang="en-US" i="1" dirty="0" smtClean="0"/>
              <a:t>e.g.,</a:t>
            </a:r>
            <a:r>
              <a:rPr lang="en-US" dirty="0" smtClean="0"/>
              <a:t> </a:t>
            </a:r>
            <a:r>
              <a:rPr lang="en-US" dirty="0" err="1" smtClean="0"/>
              <a:t>smurf</a:t>
            </a:r>
            <a:r>
              <a:rPr lang="en-US" dirty="0" smtClean="0"/>
              <a:t> attacks, DNS reflection attacks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Vulnerability-based </a:t>
            </a:r>
            <a:r>
              <a:rPr lang="en-US" dirty="0" err="1" smtClean="0"/>
              <a:t>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Apache HTTP Server 1.3.x, 2.0.x through 2.0.64, and 2.2.x through 2.2.19 allows remote attackers to cause a denial of service (</a:t>
            </a:r>
            <a:r>
              <a:rPr lang="en-US" dirty="0" smtClean="0"/>
              <a:t>mostly CPU </a:t>
            </a:r>
            <a:r>
              <a:rPr lang="en-US" dirty="0"/>
              <a:t>consumption</a:t>
            </a:r>
            <a:r>
              <a:rPr lang="en-US" dirty="0" smtClean="0"/>
              <a:t>) – </a:t>
            </a:r>
            <a:r>
              <a:rPr lang="en-US" i="1" dirty="0" smtClean="0"/>
              <a:t>CVE-2011-3192</a:t>
            </a:r>
          </a:p>
          <a:p>
            <a:pPr algn="just"/>
            <a:r>
              <a:rPr lang="en-US" dirty="0" smtClean="0"/>
              <a:t>More information:</a:t>
            </a:r>
          </a:p>
          <a:p>
            <a:pPr lvl="1" algn="just">
              <a:lnSpc>
                <a:spcPct val="120000"/>
              </a:lnSpc>
            </a:pPr>
            <a:r>
              <a:rPr lang="en-US" dirty="0">
                <a:hlinkClick r:id="rId2"/>
              </a:rPr>
              <a:t>http://www.securityfocus.com/bid/49303/</a:t>
            </a:r>
            <a:r>
              <a:rPr lang="en-US" dirty="0" smtClean="0">
                <a:hlinkClick r:id="rId2"/>
              </a:rPr>
              <a:t>info</a:t>
            </a:r>
            <a:endParaRPr lang="en-US" dirty="0" smtClean="0"/>
          </a:p>
          <a:p>
            <a:pPr lvl="1" algn="just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://www.hackersgarage.com/apache-killer-denial-of-service-flaw-in-apache-</a:t>
            </a:r>
            <a:r>
              <a:rPr lang="en-US" dirty="0" smtClean="0">
                <a:hlinkClick r:id="rId3"/>
              </a:rPr>
              <a:t>webserver.html</a:t>
            </a:r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011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Vulnerability-based </a:t>
            </a:r>
            <a:r>
              <a:rPr lang="en-US" dirty="0" err="1" smtClean="0"/>
              <a:t>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68669"/>
          </a:xfrm>
        </p:spPr>
        <p:txBody>
          <a:bodyPr>
            <a:normAutofit fontScale="85000" lnSpcReduction="20000"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ea typeface="Times New Roman" charset="0"/>
                <a:cs typeface="Times New Roman" charset="0"/>
              </a:rPr>
              <a:t>Ping-of-Death</a:t>
            </a:r>
            <a:r>
              <a:rPr lang="en-US" dirty="0" smtClean="0">
                <a:ea typeface="Times New Roman" charset="0"/>
                <a:cs typeface="Times New Roman" charset="0"/>
              </a:rPr>
              <a:t>: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ea typeface="Times New Roman" charset="0"/>
                <a:cs typeface="Times New Roman" charset="0"/>
              </a:rPr>
              <a:t>Attacker constructs an ICMP echo request message containing 65,510 data octets and sends it to a victim host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ea typeface="Times New Roman" charset="0"/>
                <a:cs typeface="Times New Roman" charset="0"/>
              </a:rPr>
              <a:t>The total size of the resulting datagram (65,538 octets) is larger than the limit specified by the IP protocol (65,536 octet)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>
                <a:ea typeface="Times New Roman" charset="0"/>
                <a:cs typeface="Times New Roman" charset="0"/>
              </a:rPr>
              <a:t>Several systems did not handle this oversized IP datagram =&gt; machines </a:t>
            </a:r>
            <a:r>
              <a:rPr lang="en-US" i="1" dirty="0" smtClean="0">
                <a:ea typeface="Times New Roman" charset="0"/>
                <a:cs typeface="Times New Roman" charset="0"/>
              </a:rPr>
              <a:t>froze</a:t>
            </a:r>
            <a:r>
              <a:rPr lang="en-US" dirty="0" smtClean="0">
                <a:ea typeface="Times New Roman" charset="0"/>
                <a:cs typeface="Times New Roman" charset="0"/>
              </a:rPr>
              <a:t>, </a:t>
            </a:r>
            <a:r>
              <a:rPr lang="en-US" i="1" dirty="0" smtClean="0">
                <a:ea typeface="Times New Roman" charset="0"/>
                <a:cs typeface="Times New Roman" charset="0"/>
              </a:rPr>
              <a:t>crashed </a:t>
            </a:r>
            <a:r>
              <a:rPr lang="en-US" dirty="0" smtClean="0">
                <a:ea typeface="Times New Roman" charset="0"/>
                <a:cs typeface="Times New Roman" charset="0"/>
              </a:rPr>
              <a:t>or </a:t>
            </a:r>
            <a:r>
              <a:rPr lang="en-US" i="1" dirty="0" smtClean="0">
                <a:ea typeface="Times New Roman" charset="0"/>
                <a:cs typeface="Times New Roman" charset="0"/>
              </a:rPr>
              <a:t>rebooted</a:t>
            </a:r>
          </a:p>
          <a:p>
            <a:pPr algn="just">
              <a:spcAft>
                <a:spcPts val="600"/>
              </a:spcAft>
            </a:pPr>
            <a:r>
              <a:rPr lang="en-US" b="1" dirty="0" smtClean="0">
                <a:ea typeface="Times New Roman" charset="0"/>
                <a:cs typeface="Times New Roman" charset="0"/>
              </a:rPr>
              <a:t>Solution</a:t>
            </a:r>
            <a:r>
              <a:rPr lang="en-US" dirty="0" smtClean="0">
                <a:ea typeface="Times New Roman" charset="0"/>
                <a:cs typeface="Times New Roman" charset="0"/>
              </a:rPr>
              <a:t>: </a:t>
            </a:r>
            <a:r>
              <a:rPr lang="en-US" dirty="0" smtClean="0"/>
              <a:t>Fixed by software patches</a:t>
            </a:r>
          </a:p>
          <a:p>
            <a:pPr algn="just">
              <a:spcAft>
                <a:spcPts val="600"/>
              </a:spcAft>
            </a:pPr>
            <a:r>
              <a:rPr lang="en-US" b="1" dirty="0" smtClean="0">
                <a:ea typeface="Times New Roman" charset="0"/>
                <a:cs typeface="Times New Roman" charset="0"/>
              </a:rPr>
              <a:t>Nuke</a:t>
            </a:r>
            <a:r>
              <a:rPr lang="en-US" dirty="0" smtClean="0">
                <a:ea typeface="Times New Roman" charset="0"/>
                <a:cs typeface="Times New Roman" charset="0"/>
              </a:rPr>
              <a:t> attacks (similar to Ping-of-Death):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/>
              <a:t>Send </a:t>
            </a:r>
            <a:r>
              <a:rPr lang="en-US" dirty="0" smtClean="0"/>
              <a:t>a NetBIOS (port 139 on a Windows box) packet with an ”Urgent Pointer” field to the target, </a:t>
            </a:r>
            <a:r>
              <a:rPr lang="en-US" dirty="0" smtClean="0"/>
              <a:t>which causes the system to crash</a:t>
            </a:r>
            <a:endParaRPr lang="en-US" dirty="0" smtClean="0">
              <a:ea typeface="Times New Roman" charset="0"/>
              <a:cs typeface="Times New Roman" charset="0"/>
            </a:endParaRPr>
          </a:p>
          <a:p>
            <a:pPr algn="just"/>
            <a:endParaRPr lang="en-US" dirty="0" smtClean="0">
              <a:ea typeface="Times New Roman" charset="0"/>
              <a:cs typeface="Times New Roman" charset="0"/>
            </a:endParaRPr>
          </a:p>
          <a:p>
            <a:pPr algn="just"/>
            <a:endParaRPr lang="en-US" sz="2000" dirty="0" smtClean="0">
              <a:ea typeface="Times New Roman" charset="0"/>
              <a:cs typeface="Times New Roman" charset="0"/>
            </a:endParaRPr>
          </a:p>
          <a:p>
            <a:pPr lvl="1" algn="just"/>
            <a:endParaRPr lang="en-US" dirty="0" smtClean="0">
              <a:ea typeface="Times New Roman" charset="0"/>
              <a:cs typeface="Times New Roman" charset="0"/>
            </a:endParaRPr>
          </a:p>
          <a:p>
            <a:pPr lvl="1"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TCP 3-way Handshake vs. TCP Half-Open Connections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1" y="1600202"/>
            <a:ext cx="3960120" cy="28671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27431" y="4468998"/>
            <a:ext cx="4230411" cy="84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1400" b="1" dirty="0" smtClean="0">
                <a:solidFill>
                  <a:srgbClr val="FF0000"/>
                </a:solidFill>
              </a:rPr>
              <a:t>Half Open Connection 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400" b="1" dirty="0" smtClean="0">
                <a:solidFill>
                  <a:srgbClr val="FF0000"/>
                </a:solidFill>
              </a:rPr>
              <a:t>(TCP 3-way Handshake is incorrectly performed)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544" y="4664922"/>
            <a:ext cx="40571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</a:rPr>
              <a:t>TCP 3-way Handshake is correctly performed </a:t>
            </a:r>
          </a:p>
          <a:p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29034" y="6605209"/>
            <a:ext cx="302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Diagram: http://</a:t>
            </a:r>
            <a:r>
              <a:rPr lang="en-US" sz="1100" dirty="0" err="1" smtClean="0"/>
              <a:t>en.wikipedia.org/wiki/SYN_flood</a:t>
            </a:r>
            <a:endParaRPr lang="en-US" sz="1100" dirty="0"/>
          </a:p>
        </p:txBody>
      </p:sp>
      <p:pic>
        <p:nvPicPr>
          <p:cNvPr id="15" name="Picture 14" descr="500px-Tcp_normal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43" y="1600202"/>
            <a:ext cx="3869388" cy="280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Flood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1817504"/>
            <a:ext cx="279400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9034" y="6605209"/>
            <a:ext cx="302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Diagram: http://</a:t>
            </a:r>
            <a:r>
              <a:rPr lang="en-US" sz="1100" dirty="0" err="1" smtClean="0"/>
              <a:t>en.wikipedia.org/wiki/SYN_flood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Flood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19133"/>
          </a:xfrm>
        </p:spPr>
        <p:txBody>
          <a:bodyPr>
            <a:normAutofit fontScale="85000" lnSpcReduction="20000"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/>
              <a:t>Attacker sends a flood of TCP/SYN packets (often with a forged sender address)</a:t>
            </a:r>
          </a:p>
          <a:p>
            <a:pPr algn="just">
              <a:spcAft>
                <a:spcPts val="600"/>
              </a:spcAft>
            </a:pPr>
            <a:r>
              <a:rPr lang="en-US" dirty="0" smtClean="0"/>
              <a:t>Victim machine handles each of these packets like a connection request (spawns a half-open connection and sends back a TCP/SYN-ACK packet) and waits for a packet in response from the sender address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 smtClean="0"/>
              <a:t>ender address is forged =&gt; the response never comes </a:t>
            </a:r>
          </a:p>
          <a:p>
            <a:pPr algn="just">
              <a:spcAft>
                <a:spcPts val="600"/>
              </a:spcAft>
            </a:pPr>
            <a:r>
              <a:rPr lang="en-US" dirty="0" smtClean="0"/>
              <a:t>These half-open connections saturate the number of available connections the server is able to make</a:t>
            </a:r>
          </a:p>
          <a:p>
            <a:pPr algn="just">
              <a:spcAft>
                <a:spcPts val="600"/>
              </a:spcAft>
            </a:pPr>
            <a:r>
              <a:rPr lang="en-US" dirty="0" smtClean="0"/>
              <a:t>Result: Victim host cannot respond to legitimate </a:t>
            </a:r>
            <a:r>
              <a:rPr lang="en-US" dirty="0" smtClean="0"/>
              <a:t>requests</a:t>
            </a:r>
            <a:endParaRPr lang="en-US" dirty="0" smtClean="0"/>
          </a:p>
          <a:p>
            <a:pPr algn="just">
              <a:spcAft>
                <a:spcPts val="600"/>
              </a:spcAft>
            </a:pPr>
            <a:r>
              <a:rPr lang="en-US" dirty="0" smtClean="0"/>
              <a:t>Solution: SYN Cookies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Slowloris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type of attacks that </a:t>
            </a:r>
            <a:r>
              <a:rPr lang="en-US" dirty="0" smtClean="0"/>
              <a:t>try </a:t>
            </a:r>
            <a:r>
              <a:rPr lang="en-US" dirty="0"/>
              <a:t>to keep many connections to the target </a:t>
            </a:r>
            <a:r>
              <a:rPr lang="en-US" dirty="0" smtClean="0"/>
              <a:t>server (usually web server) </a:t>
            </a:r>
            <a:r>
              <a:rPr lang="en-US" dirty="0"/>
              <a:t>open and hold them open as long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Slowloris</a:t>
            </a:r>
            <a:r>
              <a:rPr lang="en-US" dirty="0" smtClean="0"/>
              <a:t> HTTP </a:t>
            </a:r>
            <a:r>
              <a:rPr lang="en-US" dirty="0" err="1" smtClean="0"/>
              <a:t>DoS</a:t>
            </a:r>
            <a:r>
              <a:rPr lang="en-US" dirty="0"/>
              <a:t> (http://</a:t>
            </a:r>
            <a:r>
              <a:rPr lang="en-US" dirty="0" err="1"/>
              <a:t>ckers.org</a:t>
            </a:r>
            <a:r>
              <a:rPr lang="en-US" dirty="0"/>
              <a:t>/</a:t>
            </a:r>
            <a:r>
              <a:rPr lang="en-US" dirty="0" err="1"/>
              <a:t>slowloris</a:t>
            </a:r>
            <a:r>
              <a:rPr lang="en-US" dirty="0"/>
              <a:t>/)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1189</Words>
  <Application>Microsoft Macintosh PowerPoint</Application>
  <PresentationFormat>On-screen Show (4:3)</PresentationFormat>
  <Paragraphs>140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Times New Roman</vt:lpstr>
      <vt:lpstr>Arial</vt:lpstr>
      <vt:lpstr>Office Theme</vt:lpstr>
      <vt:lpstr>Denial of Service Attacks (DoS)</vt:lpstr>
      <vt:lpstr>What is a DoS/DDoS attack ?</vt:lpstr>
      <vt:lpstr>DoS/DDoS Types</vt:lpstr>
      <vt:lpstr>Vulnerability-based DoS</vt:lpstr>
      <vt:lpstr>Vulnerability-based DoS</vt:lpstr>
      <vt:lpstr>TCP 3-way Handshake vs. TCP Half-Open Connections</vt:lpstr>
      <vt:lpstr>SYN Flood</vt:lpstr>
      <vt:lpstr>SYN Flood</vt:lpstr>
      <vt:lpstr>Slowloris</vt:lpstr>
      <vt:lpstr>UDP Flood</vt:lpstr>
      <vt:lpstr>UDP Flooding: Countermeasures</vt:lpstr>
      <vt:lpstr>Reflective Flooding</vt:lpstr>
      <vt:lpstr>DoS Tool</vt:lpstr>
      <vt:lpstr>DDoS Tools</vt:lpstr>
      <vt:lpstr>Detecting a DoS flooding attack</vt:lpstr>
      <vt:lpstr>Exercise</vt:lpstr>
      <vt:lpstr>hping3</vt:lpstr>
      <vt:lpstr>Sources of Information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Denial of Service Attacks (DoS)</dc:title>
  <dc:creator>Alex</dc:creator>
  <cp:lastModifiedBy>Ou, Xinming</cp:lastModifiedBy>
  <cp:revision>164</cp:revision>
  <cp:lastPrinted>2013-11-18T20:38:17Z</cp:lastPrinted>
  <dcterms:created xsi:type="dcterms:W3CDTF">2012-03-08T17:04:53Z</dcterms:created>
  <dcterms:modified xsi:type="dcterms:W3CDTF">2017-01-31T20:20:31Z</dcterms:modified>
</cp:coreProperties>
</file>