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1" r:id="rId3"/>
    <p:sldId id="261" r:id="rId4"/>
    <p:sldId id="259" r:id="rId5"/>
    <p:sldId id="292" r:id="rId6"/>
    <p:sldId id="285" r:id="rId7"/>
    <p:sldId id="287" r:id="rId8"/>
    <p:sldId id="290" r:id="rId9"/>
    <p:sldId id="289" r:id="rId10"/>
    <p:sldId id="262" r:id="rId11"/>
    <p:sldId id="263" r:id="rId12"/>
    <p:sldId id="266" r:id="rId13"/>
    <p:sldId id="296" r:id="rId14"/>
    <p:sldId id="267" r:id="rId15"/>
    <p:sldId id="268" r:id="rId16"/>
    <p:sldId id="269" r:id="rId17"/>
    <p:sldId id="270" r:id="rId18"/>
    <p:sldId id="271" r:id="rId19"/>
    <p:sldId id="272" r:id="rId20"/>
    <p:sldId id="273" r:id="rId21"/>
    <p:sldId id="274" r:id="rId22"/>
    <p:sldId id="288" r:id="rId23"/>
    <p:sldId id="265" r:id="rId24"/>
    <p:sldId id="275" r:id="rId25"/>
    <p:sldId id="277" r:id="rId26"/>
    <p:sldId id="278" r:id="rId27"/>
    <p:sldId id="279" r:id="rId28"/>
    <p:sldId id="281" r:id="rId29"/>
    <p:sldId id="282" r:id="rId30"/>
    <p:sldId id="294" r:id="rId31"/>
    <p:sldId id="295" r:id="rId32"/>
    <p:sldId id="28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51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82290" autoAdjust="0"/>
  </p:normalViewPr>
  <p:slideViewPr>
    <p:cSldViewPr>
      <p:cViewPr>
        <p:scale>
          <a:sx n="100" d="100"/>
          <a:sy n="100" d="100"/>
        </p:scale>
        <p:origin x="-1920" y="-4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B6B510-4F51-4034-9D60-72D2824B6A1E}" type="datetimeFigureOut">
              <a:rPr lang="en-US" smtClean="0"/>
              <a:pPr/>
              <a:t>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3B6B8-7CF2-4C1B-9F4E-AE398E53FE23}" type="slidenum">
              <a:rPr lang="en-US" smtClean="0"/>
              <a:pPr/>
              <a:t>‹#›</a:t>
            </a:fld>
            <a:endParaRPr lang="en-US"/>
          </a:p>
        </p:txBody>
      </p:sp>
    </p:spTree>
    <p:extLst>
      <p:ext uri="{BB962C8B-B14F-4D97-AF65-F5344CB8AC3E}">
        <p14:creationId xmlns:p14="http://schemas.microsoft.com/office/powerpoint/2010/main" val="58042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packetninjas.net/tools/socialnet.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Firewall </a:t>
            </a:r>
            <a:endParaRPr lang="en-US"/>
          </a:p>
        </p:txBody>
      </p:sp>
      <p:sp>
        <p:nvSpPr>
          <p:cNvPr id="4" name="Slide Number Placeholder 3"/>
          <p:cNvSpPr>
            <a:spLocks noGrp="1"/>
          </p:cNvSpPr>
          <p:nvPr>
            <p:ph type="sldNum" sz="quarter" idx="10"/>
          </p:nvPr>
        </p:nvSpPr>
        <p:spPr/>
        <p:txBody>
          <a:bodyPr/>
          <a:lstStyle/>
          <a:p>
            <a:fld id="{12F3B6B8-7CF2-4C1B-9F4E-AE398E53FE23}" type="slidenum">
              <a:rPr lang="en-US" smtClean="0"/>
              <a:pPr/>
              <a:t>1</a:t>
            </a:fld>
            <a:endParaRPr lang="en-US"/>
          </a:p>
        </p:txBody>
      </p:sp>
    </p:spTree>
    <p:extLst>
      <p:ext uri="{BB962C8B-B14F-4D97-AF65-F5344CB8AC3E}">
        <p14:creationId xmlns:p14="http://schemas.microsoft.com/office/powerpoint/2010/main" val="501833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09826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224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smtClean="0"/>
              <a:t>TCP Protocol</a:t>
            </a:r>
            <a:r>
              <a:rPr lang="en-US" baseline="0" dirty="0" smtClean="0"/>
              <a:t> says that if somebody sends a FIN packet to a port that they haven’t already opened a connection on, then you have to send a RST back.</a:t>
            </a:r>
          </a:p>
          <a:p>
            <a:endParaRPr lang="en-US" dirty="0"/>
          </a:p>
        </p:txBody>
      </p:sp>
    </p:spTree>
    <p:extLst>
      <p:ext uri="{BB962C8B-B14F-4D97-AF65-F5344CB8AC3E}">
        <p14:creationId xmlns:p14="http://schemas.microsoft.com/office/powerpoint/2010/main" val="1645278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dirty="0" smtClean="0"/>
              <a:t>https://</a:t>
            </a:r>
            <a:r>
              <a:rPr lang="en-US" dirty="0" err="1" smtClean="0"/>
              <a:t>en.wikipedia.org</a:t>
            </a:r>
            <a:r>
              <a:rPr lang="en-US" dirty="0" smtClean="0"/>
              <a:t>/wiki/</a:t>
            </a:r>
            <a:r>
              <a:rPr lang="en-US" dirty="0" err="1" smtClean="0"/>
              <a:t>Christmas_tree_packet</a:t>
            </a:r>
            <a:endParaRPr lang="en-US" dirty="0"/>
          </a:p>
        </p:txBody>
      </p:sp>
    </p:spTree>
    <p:extLst>
      <p:ext uri="{BB962C8B-B14F-4D97-AF65-F5344CB8AC3E}">
        <p14:creationId xmlns:p14="http://schemas.microsoft.com/office/powerpoint/2010/main" val="1197067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8986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dirty="0" smtClean="0"/>
              <a:t>Works for stateless firewalls (ex. built-in Windows firewall)</a:t>
            </a:r>
          </a:p>
          <a:p>
            <a:r>
              <a:rPr lang="en-US" dirty="0" err="1" smtClean="0"/>
              <a:t>Iptables</a:t>
            </a:r>
            <a:r>
              <a:rPr lang="en-US" baseline="0" dirty="0" smtClean="0"/>
              <a:t> is a </a:t>
            </a:r>
            <a:r>
              <a:rPr lang="en-US" baseline="0" dirty="0" err="1" smtClean="0"/>
              <a:t>stateful</a:t>
            </a:r>
            <a:r>
              <a:rPr lang="en-US" baseline="0" dirty="0" smtClean="0"/>
              <a:t> firewall.</a:t>
            </a:r>
            <a:endParaRPr lang="en-US" dirty="0" smtClean="0"/>
          </a:p>
          <a:p>
            <a:endParaRPr lang="en-US" dirty="0"/>
          </a:p>
        </p:txBody>
      </p:sp>
    </p:spTree>
    <p:extLst>
      <p:ext uri="{BB962C8B-B14F-4D97-AF65-F5344CB8AC3E}">
        <p14:creationId xmlns:p14="http://schemas.microsoft.com/office/powerpoint/2010/main" val="204656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5602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2800" dirty="0" smtClean="0"/>
              <a:t>Vulnerabilities:</a:t>
            </a:r>
          </a:p>
          <a:p>
            <a:pPr lvl="1" eaLnBrk="1" hangingPunct="1"/>
            <a:r>
              <a:rPr lang="en-US" sz="2800" dirty="0" smtClean="0"/>
              <a:t>Common configuration errors</a:t>
            </a:r>
            <a:r>
              <a:rPr lang="en-US" sz="2800" baseline="0" dirty="0" smtClean="0"/>
              <a:t> (ex. </a:t>
            </a:r>
            <a:r>
              <a:rPr lang="en-US" sz="2400" dirty="0" smtClean="0"/>
              <a:t>weak/no passwords)</a:t>
            </a:r>
          </a:p>
          <a:p>
            <a:pPr lvl="1" eaLnBrk="1" hangingPunct="1"/>
            <a:r>
              <a:rPr lang="en-US" sz="2800" dirty="0" smtClean="0"/>
              <a:t>Default configuration weaknesses</a:t>
            </a:r>
            <a:r>
              <a:rPr lang="en-US" sz="2800" baseline="0" dirty="0" smtClean="0"/>
              <a:t> (</a:t>
            </a:r>
            <a:r>
              <a:rPr lang="en-US" sz="2400" dirty="0" smtClean="0"/>
              <a:t>default accounts and passwords)</a:t>
            </a:r>
          </a:p>
          <a:p>
            <a:pPr lvl="1" eaLnBrk="1" hangingPunct="1"/>
            <a:r>
              <a:rPr lang="en-US" sz="2800" dirty="0" smtClean="0"/>
              <a:t>Well-known system/application vulnerabilities</a:t>
            </a:r>
            <a:r>
              <a:rPr lang="en-US" sz="2800" baseline="0" dirty="0" smtClean="0"/>
              <a:t> ( ex. </a:t>
            </a:r>
            <a:r>
              <a:rPr lang="en-US" sz="2000" dirty="0" smtClean="0"/>
              <a:t>Missing OS patches</a:t>
            </a:r>
            <a:r>
              <a:rPr lang="en-US" sz="2000" baseline="0" dirty="0" smtClean="0"/>
              <a:t> or a</a:t>
            </a:r>
            <a:r>
              <a:rPr lang="en-US" sz="2000" dirty="0" smtClean="0"/>
              <a:t>n old, vulnerable version of a web server)</a:t>
            </a:r>
          </a:p>
          <a:p>
            <a:endParaRPr lang="en-US" dirty="0"/>
          </a:p>
        </p:txBody>
      </p:sp>
      <p:sp>
        <p:nvSpPr>
          <p:cNvPr id="4" name="Slide Number Placeholder 3"/>
          <p:cNvSpPr>
            <a:spLocks noGrp="1"/>
          </p:cNvSpPr>
          <p:nvPr>
            <p:ph type="sldNum" sz="quarter" idx="10"/>
          </p:nvPr>
        </p:nvSpPr>
        <p:spPr/>
        <p:txBody>
          <a:bodyPr/>
          <a:lstStyle/>
          <a:p>
            <a:fld id="{12F3B6B8-7CF2-4C1B-9F4E-AE398E53FE23}" type="slidenum">
              <a:rPr lang="en-US" smtClean="0"/>
              <a:pPr/>
              <a:t>23</a:t>
            </a:fld>
            <a:endParaRPr lang="en-US"/>
          </a:p>
        </p:txBody>
      </p:sp>
    </p:spTree>
    <p:extLst>
      <p:ext uri="{BB962C8B-B14F-4D97-AF65-F5344CB8AC3E}">
        <p14:creationId xmlns:p14="http://schemas.microsoft.com/office/powerpoint/2010/main" val="2652423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Scanning with credentials has opened a new frontier for security assessment. Here’s an analogy: traditional vulnerability scanning is like a mechanic evaluating a car just by looking at the outside and listening to the motor run. It’s useful but there is so much more information available by looking under the hood and plugging into the on-board diagnostics. That level of insight and internal perspective is what credentialed scanning lends to a security assessment. But even beyond the additional perspective, there are other benefits specific to control system environments that are worth noting. The number of people who use Nessus or other scanners who do not take advantage of credentialed scanning continually surprises me. Whether you are an owner/operator, an integrator, or consultant concerned with control system security, make sure you know what is available to you. Here are three reasons to get you started.</a:t>
            </a:r>
            <a:endParaRPr lang="en-US" dirty="0"/>
          </a:p>
        </p:txBody>
      </p:sp>
      <p:sp>
        <p:nvSpPr>
          <p:cNvPr id="4" name="Slide Number Placeholder 3"/>
          <p:cNvSpPr>
            <a:spLocks noGrp="1"/>
          </p:cNvSpPr>
          <p:nvPr>
            <p:ph type="sldNum" sz="quarter" idx="10"/>
          </p:nvPr>
        </p:nvSpPr>
        <p:spPr/>
        <p:txBody>
          <a:bodyPr/>
          <a:lstStyle/>
          <a:p>
            <a:fld id="{12F3B6B8-7CF2-4C1B-9F4E-AE398E53FE23}" type="slidenum">
              <a:rPr lang="en-US" smtClean="0"/>
              <a:pPr/>
              <a:t>24</a:t>
            </a:fld>
            <a:endParaRPr lang="en-US"/>
          </a:p>
        </p:txBody>
      </p:sp>
    </p:spTree>
    <p:extLst>
      <p:ext uri="{BB962C8B-B14F-4D97-AF65-F5344CB8AC3E}">
        <p14:creationId xmlns:p14="http://schemas.microsoft.com/office/powerpoint/2010/main" val="1686541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dirty="0" smtClean="0"/>
              <a:t>https</a:t>
            </a:r>
            <a:r>
              <a:rPr lang="en-US" smtClean="0"/>
              <a:t>://localhost:8834</a:t>
            </a:r>
            <a:endParaRPr lang="en-US"/>
          </a:p>
        </p:txBody>
      </p:sp>
    </p:spTree>
    <p:extLst>
      <p:ext uri="{BB962C8B-B14F-4D97-AF65-F5344CB8AC3E}">
        <p14:creationId xmlns:p14="http://schemas.microsoft.com/office/powerpoint/2010/main" val="1536423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t> - </a:t>
            </a:r>
            <a:r>
              <a:rPr lang="en-US" sz="2000" dirty="0" smtClean="0"/>
              <a:t>bank robber example</a:t>
            </a:r>
          </a:p>
          <a:p>
            <a:endParaRPr lang="en-US" dirty="0"/>
          </a:p>
        </p:txBody>
      </p:sp>
      <p:sp>
        <p:nvSpPr>
          <p:cNvPr id="4" name="Slide Number Placeholder 3"/>
          <p:cNvSpPr>
            <a:spLocks noGrp="1"/>
          </p:cNvSpPr>
          <p:nvPr>
            <p:ph type="sldNum" sz="quarter" idx="10"/>
          </p:nvPr>
        </p:nvSpPr>
        <p:spPr/>
        <p:txBody>
          <a:bodyPr/>
          <a:lstStyle/>
          <a:p>
            <a:fld id="{12F3B6B8-7CF2-4C1B-9F4E-AE398E53FE23}" type="slidenum">
              <a:rPr lang="en-US" smtClean="0"/>
              <a:pPr/>
              <a:t>4</a:t>
            </a:fld>
            <a:endParaRPr lang="en-US"/>
          </a:p>
        </p:txBody>
      </p:sp>
    </p:spTree>
    <p:extLst>
      <p:ext uri="{BB962C8B-B14F-4D97-AF65-F5344CB8AC3E}">
        <p14:creationId xmlns:p14="http://schemas.microsoft.com/office/powerpoint/2010/main" val="4245316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3468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9420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F3B6B8-7CF2-4C1B-9F4E-AE398E53FE23}" type="slidenum">
              <a:rPr lang="en-US" smtClean="0"/>
              <a:pPr/>
              <a:t>32</a:t>
            </a:fld>
            <a:endParaRPr lang="en-US"/>
          </a:p>
        </p:txBody>
      </p:sp>
    </p:spTree>
    <p:extLst>
      <p:ext uri="{BB962C8B-B14F-4D97-AF65-F5344CB8AC3E}">
        <p14:creationId xmlns:p14="http://schemas.microsoft.com/office/powerpoint/2010/main" val="1932779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1" i="1" dirty="0" smtClean="0"/>
              <a:t>tar </a:t>
            </a:r>
            <a:r>
              <a:rPr lang="en-US" sz="2000" b="1" i="1" dirty="0" err="1" smtClean="0"/>
              <a:t>xvf</a:t>
            </a:r>
            <a:r>
              <a:rPr lang="en-US" sz="2000" b="1" i="1" dirty="0" smtClean="0"/>
              <a:t> </a:t>
            </a:r>
            <a:r>
              <a:rPr lang="en-US" sz="2000" b="1" i="1" dirty="0" err="1" smtClean="0"/>
              <a:t>theHarvester-XX.tar.gz</a:t>
            </a:r>
            <a:endParaRPr lang="en-US" sz="2400"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12F3B6B8-7CF2-4C1B-9F4E-AE398E53FE23}" type="slidenum">
              <a:rPr lang="en-US" smtClean="0"/>
              <a:pPr/>
              <a:t>6</a:t>
            </a:fld>
            <a:endParaRPr lang="en-US"/>
          </a:p>
        </p:txBody>
      </p:sp>
    </p:spTree>
    <p:extLst>
      <p:ext uri="{BB962C8B-B14F-4D97-AF65-F5344CB8AC3E}">
        <p14:creationId xmlns:p14="http://schemas.microsoft.com/office/powerpoint/2010/main" val="1965908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mtg-bi.com</a:t>
            </a:r>
            <a:r>
              <a:rPr lang="en-US" dirty="0" smtClean="0"/>
              <a:t>/</a:t>
            </a:r>
            <a:endParaRPr lang="en-US" dirty="0"/>
          </a:p>
        </p:txBody>
      </p:sp>
      <p:sp>
        <p:nvSpPr>
          <p:cNvPr id="4" name="Slide Number Placeholder 3"/>
          <p:cNvSpPr>
            <a:spLocks noGrp="1"/>
          </p:cNvSpPr>
          <p:nvPr>
            <p:ph type="sldNum" sz="quarter" idx="10"/>
          </p:nvPr>
        </p:nvSpPr>
        <p:spPr/>
        <p:txBody>
          <a:bodyPr/>
          <a:lstStyle/>
          <a:p>
            <a:fld id="{12F3B6B8-7CF2-4C1B-9F4E-AE398E53FE23}" type="slidenum">
              <a:rPr lang="en-US" smtClean="0"/>
              <a:pPr/>
              <a:t>8</a:t>
            </a:fld>
            <a:endParaRPr lang="en-US"/>
          </a:p>
        </p:txBody>
      </p:sp>
    </p:spTree>
    <p:extLst>
      <p:ext uri="{BB962C8B-B14F-4D97-AF65-F5344CB8AC3E}">
        <p14:creationId xmlns:p14="http://schemas.microsoft.com/office/powerpoint/2010/main" val="142438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Download </a:t>
            </a:r>
            <a:r>
              <a:rPr lang="en-US" dirty="0" err="1" smtClean="0"/>
              <a:t>soctialnet</a:t>
            </a:r>
            <a:r>
              <a:rPr lang="en-US" dirty="0" smtClean="0"/>
              <a:t> from </a:t>
            </a:r>
            <a:r>
              <a:rPr lang="en-US" dirty="0" smtClean="0">
                <a:hlinkClick r:id="rId3"/>
              </a:rPr>
              <a:t>http://packetninjas.net/tools/socialnet.html</a:t>
            </a:r>
            <a:endParaRPr lang="en-US" smtClean="0"/>
          </a:p>
          <a:p>
            <a:endParaRPr lang="en-US"/>
          </a:p>
        </p:txBody>
      </p:sp>
      <p:sp>
        <p:nvSpPr>
          <p:cNvPr id="4" name="Slide Number Placeholder 3"/>
          <p:cNvSpPr>
            <a:spLocks noGrp="1"/>
          </p:cNvSpPr>
          <p:nvPr>
            <p:ph type="sldNum" sz="quarter" idx="10"/>
          </p:nvPr>
        </p:nvSpPr>
        <p:spPr/>
        <p:txBody>
          <a:bodyPr/>
          <a:lstStyle/>
          <a:p>
            <a:fld id="{12F3B6B8-7CF2-4C1B-9F4E-AE398E53FE23}" type="slidenum">
              <a:rPr lang="en-US" smtClean="0"/>
              <a:pPr/>
              <a:t>9</a:t>
            </a:fld>
            <a:endParaRPr lang="en-US"/>
          </a:p>
        </p:txBody>
      </p:sp>
    </p:spTree>
    <p:extLst>
      <p:ext uri="{BB962C8B-B14F-4D97-AF65-F5344CB8AC3E}">
        <p14:creationId xmlns:p14="http://schemas.microsoft.com/office/powerpoint/2010/main" val="15766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F3B6B8-7CF2-4C1B-9F4E-AE398E53FE23}" type="slidenum">
              <a:rPr lang="en-US" smtClean="0"/>
              <a:pPr/>
              <a:t>10</a:t>
            </a:fld>
            <a:endParaRPr lang="en-US"/>
          </a:p>
        </p:txBody>
      </p:sp>
    </p:spTree>
    <p:extLst>
      <p:ext uri="{BB962C8B-B14F-4D97-AF65-F5344CB8AC3E}">
        <p14:creationId xmlns:p14="http://schemas.microsoft.com/office/powerpoint/2010/main" val="140992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Scan methods: http://</a:t>
            </a:r>
            <a:r>
              <a:rPr lang="en-US" dirty="0" err="1" smtClean="0"/>
              <a:t>www.auditmypc.com</a:t>
            </a:r>
            <a:r>
              <a:rPr lang="en-US" dirty="0" smtClean="0"/>
              <a:t>/port-</a:t>
            </a:r>
            <a:r>
              <a:rPr lang="en-US" dirty="0" err="1" smtClean="0"/>
              <a:t>scanning.asp</a:t>
            </a:r>
            <a:endParaRPr lang="en-US" dirty="0"/>
          </a:p>
        </p:txBody>
      </p:sp>
      <p:sp>
        <p:nvSpPr>
          <p:cNvPr id="4" name="Slide Number Placeholder 3"/>
          <p:cNvSpPr>
            <a:spLocks noGrp="1"/>
          </p:cNvSpPr>
          <p:nvPr>
            <p:ph type="sldNum" sz="quarter" idx="10"/>
          </p:nvPr>
        </p:nvSpPr>
        <p:spPr/>
        <p:txBody>
          <a:bodyPr/>
          <a:lstStyle/>
          <a:p>
            <a:fld id="{12F3B6B8-7CF2-4C1B-9F4E-AE398E53FE23}" type="slidenum">
              <a:rPr lang="en-US" smtClean="0"/>
              <a:pPr/>
              <a:t>11</a:t>
            </a:fld>
            <a:endParaRPr lang="en-US"/>
          </a:p>
        </p:txBody>
      </p:sp>
    </p:spTree>
    <p:extLst>
      <p:ext uri="{BB962C8B-B14F-4D97-AF65-F5344CB8AC3E}">
        <p14:creationId xmlns:p14="http://schemas.microsoft.com/office/powerpoint/2010/main" val="32561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4408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8967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070B2C-9151-4B9F-98E4-9DB84E734355}" type="datetimeFigureOut">
              <a:rPr lang="en-US" smtClean="0"/>
              <a:pPr/>
              <a:t>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B6718-02B6-4FE9-BA64-74DA69C8BE89}" type="slidenum">
              <a:rPr lang="en-US" smtClean="0"/>
              <a:pPr/>
              <a:t>‹#›</a:t>
            </a:fld>
            <a:endParaRPr lang="en-US"/>
          </a:p>
        </p:txBody>
      </p:sp>
    </p:spTree>
    <p:extLst>
      <p:ext uri="{BB962C8B-B14F-4D97-AF65-F5344CB8AC3E}">
        <p14:creationId xmlns:p14="http://schemas.microsoft.com/office/powerpoint/2010/main" val="2449625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70B2C-9151-4B9F-98E4-9DB84E734355}" type="datetimeFigureOut">
              <a:rPr lang="en-US" smtClean="0"/>
              <a:pPr/>
              <a:t>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B6718-02B6-4FE9-BA64-74DA69C8BE89}" type="slidenum">
              <a:rPr lang="en-US" smtClean="0"/>
              <a:pPr/>
              <a:t>‹#›</a:t>
            </a:fld>
            <a:endParaRPr lang="en-US"/>
          </a:p>
        </p:txBody>
      </p:sp>
    </p:spTree>
    <p:extLst>
      <p:ext uri="{BB962C8B-B14F-4D97-AF65-F5344CB8AC3E}">
        <p14:creationId xmlns:p14="http://schemas.microsoft.com/office/powerpoint/2010/main" val="376308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70B2C-9151-4B9F-98E4-9DB84E734355}" type="datetimeFigureOut">
              <a:rPr lang="en-US" smtClean="0"/>
              <a:pPr/>
              <a:t>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B6718-02B6-4FE9-BA64-74DA69C8BE89}" type="slidenum">
              <a:rPr lang="en-US" smtClean="0"/>
              <a:pPr/>
              <a:t>‹#›</a:t>
            </a:fld>
            <a:endParaRPr lang="en-US"/>
          </a:p>
        </p:txBody>
      </p:sp>
    </p:spTree>
    <p:extLst>
      <p:ext uri="{BB962C8B-B14F-4D97-AF65-F5344CB8AC3E}">
        <p14:creationId xmlns:p14="http://schemas.microsoft.com/office/powerpoint/2010/main" val="234650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70B2C-9151-4B9F-98E4-9DB84E734355}" type="datetimeFigureOut">
              <a:rPr lang="en-US" smtClean="0"/>
              <a:pPr/>
              <a:t>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B6718-02B6-4FE9-BA64-74DA69C8BE89}" type="slidenum">
              <a:rPr lang="en-US" smtClean="0"/>
              <a:pPr/>
              <a:t>‹#›</a:t>
            </a:fld>
            <a:endParaRPr lang="en-US"/>
          </a:p>
        </p:txBody>
      </p:sp>
    </p:spTree>
    <p:extLst>
      <p:ext uri="{BB962C8B-B14F-4D97-AF65-F5344CB8AC3E}">
        <p14:creationId xmlns:p14="http://schemas.microsoft.com/office/powerpoint/2010/main" val="384011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070B2C-9151-4B9F-98E4-9DB84E734355}" type="datetimeFigureOut">
              <a:rPr lang="en-US" smtClean="0"/>
              <a:pPr/>
              <a:t>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B6718-02B6-4FE9-BA64-74DA69C8BE89}" type="slidenum">
              <a:rPr lang="en-US" smtClean="0"/>
              <a:pPr/>
              <a:t>‹#›</a:t>
            </a:fld>
            <a:endParaRPr lang="en-US"/>
          </a:p>
        </p:txBody>
      </p:sp>
    </p:spTree>
    <p:extLst>
      <p:ext uri="{BB962C8B-B14F-4D97-AF65-F5344CB8AC3E}">
        <p14:creationId xmlns:p14="http://schemas.microsoft.com/office/powerpoint/2010/main" val="380390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070B2C-9151-4B9F-98E4-9DB84E734355}" type="datetimeFigureOut">
              <a:rPr lang="en-US" smtClean="0"/>
              <a:pPr/>
              <a:t>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B6718-02B6-4FE9-BA64-74DA69C8BE89}" type="slidenum">
              <a:rPr lang="en-US" smtClean="0"/>
              <a:pPr/>
              <a:t>‹#›</a:t>
            </a:fld>
            <a:endParaRPr lang="en-US"/>
          </a:p>
        </p:txBody>
      </p:sp>
    </p:spTree>
    <p:extLst>
      <p:ext uri="{BB962C8B-B14F-4D97-AF65-F5344CB8AC3E}">
        <p14:creationId xmlns:p14="http://schemas.microsoft.com/office/powerpoint/2010/main" val="154439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070B2C-9151-4B9F-98E4-9DB84E734355}" type="datetimeFigureOut">
              <a:rPr lang="en-US" smtClean="0"/>
              <a:pPr/>
              <a:t>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7B6718-02B6-4FE9-BA64-74DA69C8BE89}" type="slidenum">
              <a:rPr lang="en-US" smtClean="0"/>
              <a:pPr/>
              <a:t>‹#›</a:t>
            </a:fld>
            <a:endParaRPr lang="en-US"/>
          </a:p>
        </p:txBody>
      </p:sp>
    </p:spTree>
    <p:extLst>
      <p:ext uri="{BB962C8B-B14F-4D97-AF65-F5344CB8AC3E}">
        <p14:creationId xmlns:p14="http://schemas.microsoft.com/office/powerpoint/2010/main" val="384597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070B2C-9151-4B9F-98E4-9DB84E734355}" type="datetimeFigureOut">
              <a:rPr lang="en-US" smtClean="0"/>
              <a:pPr/>
              <a:t>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7B6718-02B6-4FE9-BA64-74DA69C8BE89}" type="slidenum">
              <a:rPr lang="en-US" smtClean="0"/>
              <a:pPr/>
              <a:t>‹#›</a:t>
            </a:fld>
            <a:endParaRPr lang="en-US"/>
          </a:p>
        </p:txBody>
      </p:sp>
    </p:spTree>
    <p:extLst>
      <p:ext uri="{BB962C8B-B14F-4D97-AF65-F5344CB8AC3E}">
        <p14:creationId xmlns:p14="http://schemas.microsoft.com/office/powerpoint/2010/main" val="3853775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70B2C-9151-4B9F-98E4-9DB84E734355}" type="datetimeFigureOut">
              <a:rPr lang="en-US" smtClean="0"/>
              <a:pPr/>
              <a:t>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7B6718-02B6-4FE9-BA64-74DA69C8BE89}" type="slidenum">
              <a:rPr lang="en-US" smtClean="0"/>
              <a:pPr/>
              <a:t>‹#›</a:t>
            </a:fld>
            <a:endParaRPr lang="en-US"/>
          </a:p>
        </p:txBody>
      </p:sp>
    </p:spTree>
    <p:extLst>
      <p:ext uri="{BB962C8B-B14F-4D97-AF65-F5344CB8AC3E}">
        <p14:creationId xmlns:p14="http://schemas.microsoft.com/office/powerpoint/2010/main" val="192917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70B2C-9151-4B9F-98E4-9DB84E734355}" type="datetimeFigureOut">
              <a:rPr lang="en-US" smtClean="0"/>
              <a:pPr/>
              <a:t>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B6718-02B6-4FE9-BA64-74DA69C8BE89}" type="slidenum">
              <a:rPr lang="en-US" smtClean="0"/>
              <a:pPr/>
              <a:t>‹#›</a:t>
            </a:fld>
            <a:endParaRPr lang="en-US"/>
          </a:p>
        </p:txBody>
      </p:sp>
    </p:spTree>
    <p:extLst>
      <p:ext uri="{BB962C8B-B14F-4D97-AF65-F5344CB8AC3E}">
        <p14:creationId xmlns:p14="http://schemas.microsoft.com/office/powerpoint/2010/main" val="4292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70B2C-9151-4B9F-98E4-9DB84E734355}" type="datetimeFigureOut">
              <a:rPr lang="en-US" smtClean="0"/>
              <a:pPr/>
              <a:t>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B6718-02B6-4FE9-BA64-74DA69C8BE89}" type="slidenum">
              <a:rPr lang="en-US" smtClean="0"/>
              <a:pPr/>
              <a:t>‹#›</a:t>
            </a:fld>
            <a:endParaRPr lang="en-US"/>
          </a:p>
        </p:txBody>
      </p:sp>
    </p:spTree>
    <p:extLst>
      <p:ext uri="{BB962C8B-B14F-4D97-AF65-F5344CB8AC3E}">
        <p14:creationId xmlns:p14="http://schemas.microsoft.com/office/powerpoint/2010/main" val="41805790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70B2C-9151-4B9F-98E4-9DB84E734355}" type="datetimeFigureOut">
              <a:rPr lang="en-US" smtClean="0"/>
              <a:pPr/>
              <a:t>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B6718-02B6-4FE9-BA64-74DA69C8BE89}" type="slidenum">
              <a:rPr lang="en-US" smtClean="0"/>
              <a:pPr/>
              <a:t>‹#›</a:t>
            </a:fld>
            <a:endParaRPr lang="en-US"/>
          </a:p>
        </p:txBody>
      </p:sp>
    </p:spTree>
    <p:extLst>
      <p:ext uri="{BB962C8B-B14F-4D97-AF65-F5344CB8AC3E}">
        <p14:creationId xmlns:p14="http://schemas.microsoft.com/office/powerpoint/2010/main" val="427221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www.insecure.org/nmap/"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5.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hyperlink" Target="http://www.tenable.com/products/nessus/nessus-download-agreement" TargetMode="External"/><Relationship Id="rId5" Type="http://schemas.openxmlformats.org/officeDocument/2006/relationships/image" Target="../media/image8.jpeg"/><Relationship Id="rId6" Type="http://schemas.openxmlformats.org/officeDocument/2006/relationships/image" Target="../media/image9.jp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hyperlink" Target="http://www.tenable.com/plugins/index.php?view=all" TargetMode="External"/><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hyperlink" Target="http://www.nessus.org/plugins/" TargetMode="External"/><Relationship Id="rId4" Type="http://schemas.openxmlformats.org/officeDocument/2006/relationships/hyperlink" Target="http://nmap.org/download" TargetMode="External"/><Relationship Id="rId5" Type="http://schemas.openxmlformats.org/officeDocument/2006/relationships/hyperlink" Target="http://www.gremwell.com/" TargetMode="External"/><Relationship Id="rId6" Type="http://schemas.openxmlformats.org/officeDocument/2006/relationships/hyperlink" Target="http://www.edge-security.com/theHarvester.php"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laramies/theHarvester"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mailto:cdcusf@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Gathering and Reconnaissance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87822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Scanning</a:t>
            </a:r>
            <a:endParaRPr lang="en-US" dirty="0"/>
          </a:p>
        </p:txBody>
      </p:sp>
      <p:sp>
        <p:nvSpPr>
          <p:cNvPr id="3" name="Content Placeholder 2"/>
          <p:cNvSpPr>
            <a:spLocks noGrp="1"/>
          </p:cNvSpPr>
          <p:nvPr>
            <p:ph idx="1"/>
          </p:nvPr>
        </p:nvSpPr>
        <p:spPr/>
        <p:txBody>
          <a:bodyPr/>
          <a:lstStyle/>
          <a:p>
            <a:r>
              <a:rPr lang="en-US" sz="2800" dirty="0"/>
              <a:t>Scan </a:t>
            </a:r>
            <a:r>
              <a:rPr lang="en-US" sz="2800" dirty="0" smtClean="0"/>
              <a:t>a network</a:t>
            </a:r>
            <a:r>
              <a:rPr lang="en-US" sz="2800" dirty="0" smtClean="0"/>
              <a:t> to determine:</a:t>
            </a:r>
            <a:endParaRPr lang="en-US" sz="2800" dirty="0"/>
          </a:p>
          <a:p>
            <a:pPr lvl="1"/>
            <a:r>
              <a:rPr lang="en-US" sz="2400" dirty="0" smtClean="0"/>
              <a:t>Live hosts</a:t>
            </a:r>
            <a:endParaRPr lang="en-US" sz="2400" dirty="0"/>
          </a:p>
          <a:p>
            <a:pPr lvl="1"/>
            <a:r>
              <a:rPr lang="en-US" sz="2400" dirty="0" smtClean="0"/>
              <a:t>Network topology</a:t>
            </a:r>
            <a:endParaRPr lang="en-US" sz="2400" dirty="0"/>
          </a:p>
          <a:p>
            <a:pPr lvl="2"/>
            <a:r>
              <a:rPr lang="en-US" sz="2000" dirty="0"/>
              <a:t>“</a:t>
            </a:r>
            <a:r>
              <a:rPr lang="en-US" sz="2000" dirty="0" smtClean="0"/>
              <a:t>Important” </a:t>
            </a:r>
            <a:r>
              <a:rPr lang="en-US" sz="2000" dirty="0"/>
              <a:t>hosts</a:t>
            </a:r>
          </a:p>
          <a:p>
            <a:pPr lvl="2"/>
            <a:r>
              <a:rPr lang="en-US" sz="2000" dirty="0"/>
              <a:t>Routers</a:t>
            </a:r>
          </a:p>
          <a:p>
            <a:pPr lvl="2"/>
            <a:r>
              <a:rPr lang="en-US" sz="2000" dirty="0"/>
              <a:t>Firewalls</a:t>
            </a:r>
          </a:p>
          <a:p>
            <a:pPr lvl="2"/>
            <a:r>
              <a:rPr lang="en-US" sz="2000" dirty="0" smtClean="0"/>
              <a:t>Intrusion Detection Systems</a:t>
            </a:r>
            <a:endParaRPr lang="en-US" sz="2000" dirty="0"/>
          </a:p>
          <a:p>
            <a:pPr lvl="1"/>
            <a:r>
              <a:rPr lang="en-US" sz="2400" dirty="0" err="1" smtClean="0"/>
              <a:t>OSes</a:t>
            </a:r>
            <a:endParaRPr lang="en-US" sz="2400" dirty="0"/>
          </a:p>
          <a:p>
            <a:pPr lvl="1"/>
            <a:r>
              <a:rPr lang="en-US" sz="2400" dirty="0" smtClean="0"/>
              <a:t>Ports </a:t>
            </a:r>
            <a:r>
              <a:rPr lang="en-US" sz="2400" dirty="0"/>
              <a:t>(services) </a:t>
            </a:r>
            <a:r>
              <a:rPr lang="en-US" sz="2400" dirty="0" smtClean="0"/>
              <a:t>open</a:t>
            </a:r>
            <a:endParaRPr lang="en-US" sz="2400" dirty="0"/>
          </a:p>
          <a:p>
            <a:pPr lvl="1"/>
            <a:r>
              <a:rPr lang="en-US" sz="2400" dirty="0" smtClean="0"/>
              <a:t>Vulnerabilities</a:t>
            </a:r>
            <a:endParaRPr lang="en-US" sz="2400" dirty="0"/>
          </a:p>
          <a:p>
            <a:endParaRPr lang="en-US" dirty="0"/>
          </a:p>
        </p:txBody>
      </p:sp>
      <p:pic>
        <p:nvPicPr>
          <p:cNvPr id="4" name="Picture 3"/>
          <p:cNvPicPr>
            <a:picLocks noChangeAspect="1"/>
          </p:cNvPicPr>
          <p:nvPr/>
        </p:nvPicPr>
        <p:blipFill>
          <a:blip r:embed="rId3"/>
          <a:stretch>
            <a:fillRect/>
          </a:stretch>
        </p:blipFill>
        <p:spPr>
          <a:xfrm>
            <a:off x="4572000" y="2514600"/>
            <a:ext cx="4061995" cy="1962150"/>
          </a:xfrm>
          <a:prstGeom prst="rect">
            <a:avLst/>
          </a:prstGeom>
          <a:ln>
            <a:noFill/>
          </a:ln>
          <a:effectLst>
            <a:softEdge rad="112500"/>
          </a:effectLst>
        </p:spPr>
      </p:pic>
    </p:spTree>
    <p:extLst>
      <p:ext uri="{BB962C8B-B14F-4D97-AF65-F5344CB8AC3E}">
        <p14:creationId xmlns:p14="http://schemas.microsoft.com/office/powerpoint/2010/main" val="92766798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Nmap</a:t>
            </a:r>
            <a:endParaRPr lang="en-US" dirty="0"/>
          </a:p>
        </p:txBody>
      </p:sp>
      <p:sp>
        <p:nvSpPr>
          <p:cNvPr id="3" name="Content Placeholder 2"/>
          <p:cNvSpPr>
            <a:spLocks noGrp="1"/>
          </p:cNvSpPr>
          <p:nvPr>
            <p:ph idx="1"/>
          </p:nvPr>
        </p:nvSpPr>
        <p:spPr/>
        <p:txBody>
          <a:bodyPr/>
          <a:lstStyle/>
          <a:p>
            <a:pPr algn="just">
              <a:lnSpc>
                <a:spcPct val="150000"/>
              </a:lnSpc>
            </a:pPr>
            <a:r>
              <a:rPr lang="en-US" sz="2800" dirty="0" smtClean="0"/>
              <a:t>Well-known </a:t>
            </a:r>
            <a:r>
              <a:rPr lang="en-US" sz="2800" dirty="0"/>
              <a:t>port </a:t>
            </a:r>
            <a:r>
              <a:rPr lang="en-US" sz="2800" dirty="0" smtClean="0"/>
              <a:t>scanner, ping sweep and OS fingerprinting tool </a:t>
            </a:r>
            <a:endParaRPr lang="en-US" sz="2800" dirty="0"/>
          </a:p>
          <a:p>
            <a:pPr algn="just">
              <a:lnSpc>
                <a:spcPct val="150000"/>
              </a:lnSpc>
            </a:pPr>
            <a:r>
              <a:rPr lang="en-US" sz="2800" dirty="0"/>
              <a:t>Available for </a:t>
            </a:r>
            <a:r>
              <a:rPr lang="en-US" sz="2800" dirty="0" smtClean="0"/>
              <a:t>Linux, OS X and Windows:</a:t>
            </a:r>
            <a:endParaRPr lang="en-US" sz="2800" dirty="0"/>
          </a:p>
          <a:p>
            <a:pPr lvl="1" algn="just">
              <a:lnSpc>
                <a:spcPct val="150000"/>
              </a:lnSpc>
            </a:pPr>
            <a:r>
              <a:rPr lang="en-US" sz="2300" dirty="0">
                <a:hlinkClick r:id="rId3"/>
              </a:rPr>
              <a:t>http://www.insecure.org/nmap</a:t>
            </a:r>
            <a:r>
              <a:rPr lang="en-US" sz="2300" dirty="0" smtClean="0">
                <a:hlinkClick r:id="rId3"/>
              </a:rPr>
              <a:t>/</a:t>
            </a:r>
            <a:r>
              <a:rPr lang="en-US" sz="2300" dirty="0" smtClean="0"/>
              <a:t> </a:t>
            </a:r>
            <a:endParaRPr lang="en-US" sz="2300" dirty="0"/>
          </a:p>
          <a:p>
            <a:pPr algn="just">
              <a:lnSpc>
                <a:spcPct val="150000"/>
              </a:lnSpc>
            </a:pPr>
            <a:r>
              <a:rPr lang="en-US" sz="2800" dirty="0" err="1"/>
              <a:t>Nmap</a:t>
            </a:r>
            <a:r>
              <a:rPr lang="en-US" sz="2800" dirty="0"/>
              <a:t> and </a:t>
            </a:r>
            <a:r>
              <a:rPr lang="en-US" sz="2800" dirty="0" err="1"/>
              <a:t>Zenmap</a:t>
            </a:r>
            <a:r>
              <a:rPr lang="en-US" sz="2800" dirty="0"/>
              <a:t> (the graphical front end) are available in several versions and formats</a:t>
            </a:r>
          </a:p>
        </p:txBody>
      </p:sp>
      <p:pic>
        <p:nvPicPr>
          <p:cNvPr id="1026" name="Picture 2" descr="Home pag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16635"/>
            <a:ext cx="1600200" cy="857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60769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err="1" smtClean="0"/>
              <a:t>Nmap</a:t>
            </a:r>
            <a:r>
              <a:rPr lang="en-US" dirty="0" smtClean="0"/>
              <a:t> Scans</a:t>
            </a:r>
          </a:p>
        </p:txBody>
      </p:sp>
      <p:sp>
        <p:nvSpPr>
          <p:cNvPr id="7171" name="Rectangle 3"/>
          <p:cNvSpPr>
            <a:spLocks noGrp="1" noChangeArrowheads="1"/>
          </p:cNvSpPr>
          <p:nvPr>
            <p:ph type="body" idx="1"/>
          </p:nvPr>
        </p:nvSpPr>
        <p:spPr>
          <a:xfrm>
            <a:off x="457200" y="1447800"/>
            <a:ext cx="8229600" cy="4800600"/>
          </a:xfrm>
        </p:spPr>
        <p:txBody>
          <a:bodyPr>
            <a:normAutofit fontScale="92500" lnSpcReduction="10000"/>
          </a:bodyPr>
          <a:lstStyle/>
          <a:p>
            <a:pPr>
              <a:lnSpc>
                <a:spcPct val="150000"/>
              </a:lnSpc>
            </a:pPr>
            <a:r>
              <a:rPr lang="en-US" sz="2400" b="1" dirty="0" smtClean="0"/>
              <a:t>Ping sweeps</a:t>
            </a:r>
          </a:p>
          <a:p>
            <a:pPr lvl="1">
              <a:lnSpc>
                <a:spcPct val="150000"/>
              </a:lnSpc>
            </a:pPr>
            <a:r>
              <a:rPr lang="en-US" sz="2000" dirty="0" smtClean="0"/>
              <a:t>Example: </a:t>
            </a:r>
            <a:r>
              <a:rPr lang="en-US" sz="2000" dirty="0" err="1" smtClean="0"/>
              <a:t>nmap</a:t>
            </a:r>
            <a:r>
              <a:rPr lang="en-US" sz="2000" dirty="0" smtClean="0"/>
              <a:t> –</a:t>
            </a:r>
            <a:r>
              <a:rPr lang="en-US" sz="2000" dirty="0" err="1" smtClean="0"/>
              <a:t>sP</a:t>
            </a:r>
            <a:r>
              <a:rPr lang="en-US" sz="2000" dirty="0" smtClean="0"/>
              <a:t> </a:t>
            </a:r>
            <a:r>
              <a:rPr lang="en-US" sz="2000" i="1" dirty="0" err="1" smtClean="0"/>
              <a:t>target_ip</a:t>
            </a:r>
            <a:endParaRPr lang="en-US" sz="2000" i="1" dirty="0" smtClean="0"/>
          </a:p>
          <a:p>
            <a:pPr>
              <a:lnSpc>
                <a:spcPct val="150000"/>
              </a:lnSpc>
            </a:pPr>
            <a:r>
              <a:rPr lang="en-US" sz="2400" b="1" dirty="0" smtClean="0"/>
              <a:t>TCP connect</a:t>
            </a:r>
          </a:p>
          <a:p>
            <a:pPr lvl="1">
              <a:lnSpc>
                <a:spcPct val="150000"/>
              </a:lnSpc>
            </a:pPr>
            <a:r>
              <a:rPr lang="en-US" sz="2000" dirty="0"/>
              <a:t>T</a:t>
            </a:r>
            <a:r>
              <a:rPr lang="en-US" sz="2000" dirty="0" smtClean="0"/>
              <a:t>hree-way handshake</a:t>
            </a:r>
          </a:p>
          <a:p>
            <a:pPr lvl="1">
              <a:lnSpc>
                <a:spcPct val="150000"/>
              </a:lnSpc>
            </a:pPr>
            <a:r>
              <a:rPr lang="en-US" sz="2000" dirty="0" smtClean="0"/>
              <a:t>Example:</a:t>
            </a:r>
          </a:p>
          <a:p>
            <a:pPr lvl="2">
              <a:lnSpc>
                <a:spcPct val="150000"/>
              </a:lnSpc>
            </a:pPr>
            <a:r>
              <a:rPr lang="en-US" sz="1800" dirty="0" err="1" smtClean="0"/>
              <a:t>nmap</a:t>
            </a:r>
            <a:r>
              <a:rPr lang="en-US" sz="1800" dirty="0" smtClean="0"/>
              <a:t> [-</a:t>
            </a:r>
            <a:r>
              <a:rPr lang="en-US" sz="1800" dirty="0" err="1" smtClean="0"/>
              <a:t>sT</a:t>
            </a:r>
            <a:r>
              <a:rPr lang="en-US" sz="1800" dirty="0" smtClean="0"/>
              <a:t>] </a:t>
            </a:r>
            <a:r>
              <a:rPr lang="en-US" sz="1800" i="1" dirty="0" err="1" smtClean="0"/>
              <a:t>target_ip</a:t>
            </a:r>
            <a:endParaRPr lang="en-US" sz="1800" i="1" dirty="0" smtClean="0"/>
          </a:p>
          <a:p>
            <a:pPr>
              <a:lnSpc>
                <a:spcPct val="150000"/>
              </a:lnSpc>
            </a:pPr>
            <a:r>
              <a:rPr lang="en-US" sz="2400" b="1" dirty="0" smtClean="0"/>
              <a:t>UDP</a:t>
            </a:r>
          </a:p>
          <a:p>
            <a:pPr lvl="1">
              <a:lnSpc>
                <a:spcPct val="150000"/>
              </a:lnSpc>
            </a:pPr>
            <a:r>
              <a:rPr lang="en-US" sz="2000" dirty="0" smtClean="0"/>
              <a:t>Send a UDP packet</a:t>
            </a:r>
          </a:p>
          <a:p>
            <a:pPr lvl="1">
              <a:lnSpc>
                <a:spcPct val="150000"/>
              </a:lnSpc>
            </a:pPr>
            <a:r>
              <a:rPr lang="en-US" sz="2000" dirty="0" smtClean="0"/>
              <a:t>Example:</a:t>
            </a:r>
          </a:p>
          <a:p>
            <a:pPr lvl="2">
              <a:lnSpc>
                <a:spcPct val="150000"/>
              </a:lnSpc>
            </a:pPr>
            <a:r>
              <a:rPr lang="en-US" sz="1800" dirty="0" err="1" smtClean="0"/>
              <a:t>nmap</a:t>
            </a:r>
            <a:r>
              <a:rPr lang="en-US" sz="1800" dirty="0" smtClean="0"/>
              <a:t> –</a:t>
            </a:r>
            <a:r>
              <a:rPr lang="en-US" sz="1800" dirty="0" err="1" smtClean="0"/>
              <a:t>sU</a:t>
            </a:r>
            <a:r>
              <a:rPr lang="en-US" sz="1800" dirty="0" smtClean="0"/>
              <a:t> </a:t>
            </a:r>
            <a:r>
              <a:rPr lang="en-US" sz="1800" i="1" dirty="0" err="1" smtClean="0"/>
              <a:t>target_ip</a:t>
            </a:r>
            <a:endParaRPr lang="en-US" sz="1800" i="1" dirty="0" smtClean="0"/>
          </a:p>
        </p:txBody>
      </p:sp>
      <p:pic>
        <p:nvPicPr>
          <p:cNvPr id="6" name="Picture 5"/>
          <p:cNvPicPr>
            <a:picLocks noChangeAspect="1"/>
          </p:cNvPicPr>
          <p:nvPr/>
        </p:nvPicPr>
        <p:blipFill>
          <a:blip r:embed="rId4"/>
          <a:stretch>
            <a:fillRect/>
          </a:stretch>
        </p:blipFill>
        <p:spPr>
          <a:xfrm>
            <a:off x="4114800" y="2551179"/>
            <a:ext cx="4662954" cy="1944621"/>
          </a:xfrm>
          <a:prstGeom prst="rect">
            <a:avLst/>
          </a:prstGeom>
        </p:spPr>
      </p:pic>
    </p:spTree>
    <p:custDataLst>
      <p:tags r:id="rId1"/>
    </p:custDataLst>
    <p:extLst>
      <p:ext uri="{BB962C8B-B14F-4D97-AF65-F5344CB8AC3E}">
        <p14:creationId xmlns:p14="http://schemas.microsoft.com/office/powerpoint/2010/main" val="38565945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a:t>
            </a:r>
            <a:endParaRPr lang="en-US" dirty="0"/>
          </a:p>
        </p:txBody>
      </p:sp>
      <p:sp>
        <p:nvSpPr>
          <p:cNvPr id="3" name="Content Placeholder 2"/>
          <p:cNvSpPr>
            <a:spLocks noGrp="1"/>
          </p:cNvSpPr>
          <p:nvPr>
            <p:ph idx="1"/>
          </p:nvPr>
        </p:nvSpPr>
        <p:spPr/>
        <p:txBody>
          <a:bodyPr>
            <a:normAutofit lnSpcReduction="10000"/>
          </a:bodyPr>
          <a:lstStyle/>
          <a:p>
            <a:r>
              <a:rPr lang="en-US" dirty="0" smtClean="0"/>
              <a:t>In TCP/IP services are referenced using two components: </a:t>
            </a:r>
            <a:r>
              <a:rPr lang="en-US" dirty="0" smtClean="0"/>
              <a:t>an </a:t>
            </a:r>
            <a:r>
              <a:rPr lang="en-US" dirty="0" smtClean="0"/>
              <a:t>IP</a:t>
            </a:r>
            <a:r>
              <a:rPr lang="en-US" dirty="0" smtClean="0"/>
              <a:t> </a:t>
            </a:r>
            <a:r>
              <a:rPr lang="en-US" dirty="0" smtClean="0"/>
              <a:t>address and a port number</a:t>
            </a:r>
          </a:p>
          <a:p>
            <a:r>
              <a:rPr lang="en-US" dirty="0" smtClean="0"/>
              <a:t>There are 65536 distinct ports</a:t>
            </a:r>
          </a:p>
          <a:p>
            <a:r>
              <a:rPr lang="en-US" dirty="0" smtClean="0"/>
              <a:t>A </a:t>
            </a:r>
            <a:r>
              <a:rPr lang="en-US" dirty="0" smtClean="0"/>
              <a:t>request of service on a port </a:t>
            </a:r>
            <a:r>
              <a:rPr lang="en-US" dirty="0" smtClean="0"/>
              <a:t>generally falls </a:t>
            </a:r>
            <a:r>
              <a:rPr lang="en-US" dirty="0" smtClean="0"/>
              <a:t>into one of three categories:</a:t>
            </a:r>
          </a:p>
          <a:p>
            <a:pPr lvl="1"/>
            <a:r>
              <a:rPr lang="en-US" dirty="0" smtClean="0"/>
              <a:t>Open: </a:t>
            </a:r>
            <a:r>
              <a:rPr lang="en-US" dirty="0" smtClean="0"/>
              <a:t>the host </a:t>
            </a:r>
            <a:r>
              <a:rPr lang="en-US" dirty="0" smtClean="0"/>
              <a:t>responds </a:t>
            </a:r>
            <a:r>
              <a:rPr lang="en-US" dirty="0" smtClean="0"/>
              <a:t>to your request indicating a service is listening on the port</a:t>
            </a:r>
          </a:p>
          <a:p>
            <a:pPr lvl="1"/>
            <a:r>
              <a:rPr lang="en-US" dirty="0" smtClean="0"/>
              <a:t>Closed: </a:t>
            </a:r>
            <a:r>
              <a:rPr lang="en-US" dirty="0" smtClean="0"/>
              <a:t>the host </a:t>
            </a:r>
            <a:r>
              <a:rPr lang="en-US" dirty="0" smtClean="0"/>
              <a:t>responds </a:t>
            </a:r>
            <a:r>
              <a:rPr lang="en-US" dirty="0" smtClean="0"/>
              <a:t>but denies the request</a:t>
            </a:r>
          </a:p>
          <a:p>
            <a:pPr lvl="1"/>
            <a:r>
              <a:rPr lang="en-US" dirty="0" smtClean="0"/>
              <a:t>Blocked</a:t>
            </a:r>
            <a:r>
              <a:rPr lang="en-US" dirty="0" smtClean="0"/>
              <a:t>: there is no reply</a:t>
            </a:r>
            <a:endParaRPr lang="en-US" dirty="0"/>
          </a:p>
        </p:txBody>
      </p:sp>
    </p:spTree>
    <p:extLst>
      <p:ext uri="{BB962C8B-B14F-4D97-AF65-F5344CB8AC3E}">
        <p14:creationId xmlns:p14="http://schemas.microsoft.com/office/powerpoint/2010/main" val="171239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Port Scanning – TCP mode</a:t>
            </a:r>
          </a:p>
        </p:txBody>
      </p:sp>
      <p:sp>
        <p:nvSpPr>
          <p:cNvPr id="8195" name="Rectangle 3"/>
          <p:cNvSpPr>
            <a:spLocks noGrp="1" noChangeArrowheads="1"/>
          </p:cNvSpPr>
          <p:nvPr>
            <p:ph type="body" idx="1"/>
          </p:nvPr>
        </p:nvSpPr>
        <p:spPr/>
        <p:txBody>
          <a:bodyPr/>
          <a:lstStyle/>
          <a:p>
            <a:pPr>
              <a:lnSpc>
                <a:spcPct val="150000"/>
              </a:lnSpc>
            </a:pPr>
            <a:r>
              <a:rPr lang="en-US" sz="2400" b="1" dirty="0" smtClean="0"/>
              <a:t>Connect scan </a:t>
            </a:r>
            <a:r>
              <a:rPr lang="en-US" sz="2400" dirty="0" smtClean="0"/>
              <a:t>(completes the TCP three-way handshake)</a:t>
            </a:r>
          </a:p>
          <a:p>
            <a:pPr marL="914400" lvl="1" indent="-457200">
              <a:lnSpc>
                <a:spcPct val="90000"/>
              </a:lnSpc>
              <a:buFont typeface="+mj-lt"/>
              <a:buAutoNum type="arabicPeriod"/>
            </a:pPr>
            <a:r>
              <a:rPr lang="en-US" sz="2200" dirty="0" smtClean="0"/>
              <a:t>Send a TCP SYN segment to a target port</a:t>
            </a:r>
          </a:p>
          <a:p>
            <a:pPr marL="914400" lvl="1" indent="-457200">
              <a:lnSpc>
                <a:spcPct val="90000"/>
              </a:lnSpc>
              <a:buFont typeface="+mj-lt"/>
              <a:buAutoNum type="arabicPeriod"/>
            </a:pPr>
            <a:r>
              <a:rPr lang="en-US" sz="2200" dirty="0" smtClean="0"/>
              <a:t>If a SYN-ACK is returned</a:t>
            </a:r>
          </a:p>
          <a:p>
            <a:pPr lvl="2">
              <a:lnSpc>
                <a:spcPct val="90000"/>
              </a:lnSpc>
            </a:pPr>
            <a:r>
              <a:rPr lang="en-US" sz="2000" dirty="0" smtClean="0"/>
              <a:t>The port is open</a:t>
            </a:r>
          </a:p>
          <a:p>
            <a:pPr lvl="2">
              <a:lnSpc>
                <a:spcPct val="90000"/>
              </a:lnSpc>
            </a:pPr>
            <a:r>
              <a:rPr lang="en-US" sz="2000" dirty="0" smtClean="0"/>
              <a:t>Complete the three-way handshake with an ACK</a:t>
            </a:r>
          </a:p>
          <a:p>
            <a:pPr lvl="2">
              <a:lnSpc>
                <a:spcPct val="90000"/>
              </a:lnSpc>
            </a:pPr>
            <a:r>
              <a:rPr lang="en-US" sz="2000" dirty="0" smtClean="0"/>
              <a:t>Terminate the connection with a FIN</a:t>
            </a:r>
          </a:p>
          <a:p>
            <a:pPr marL="914400" lvl="1" indent="-457200">
              <a:lnSpc>
                <a:spcPct val="90000"/>
              </a:lnSpc>
              <a:buFont typeface="+mj-lt"/>
              <a:buAutoNum type="arabicPeriod"/>
            </a:pPr>
            <a:r>
              <a:rPr lang="en-US" sz="2200" dirty="0" smtClean="0"/>
              <a:t>If no response, a RST, or an ICMP Port Unreachable is returned</a:t>
            </a:r>
          </a:p>
          <a:p>
            <a:pPr lvl="2">
              <a:lnSpc>
                <a:spcPct val="90000"/>
              </a:lnSpc>
            </a:pPr>
            <a:r>
              <a:rPr lang="en-US" sz="2000" dirty="0" smtClean="0"/>
              <a:t>The port is </a:t>
            </a:r>
            <a:r>
              <a:rPr lang="en-US" sz="2000" dirty="0" smtClean="0"/>
              <a:t>closed</a:t>
            </a:r>
            <a:endParaRPr lang="en-US" sz="2000" dirty="0" smtClean="0"/>
          </a:p>
          <a:p>
            <a:pPr>
              <a:lnSpc>
                <a:spcPct val="150000"/>
              </a:lnSpc>
            </a:pPr>
            <a:r>
              <a:rPr lang="en-US" sz="2400" dirty="0" smtClean="0"/>
              <a:t>Unlikely to cause any problems on scanned host</a:t>
            </a:r>
          </a:p>
          <a:p>
            <a:pPr>
              <a:lnSpc>
                <a:spcPct val="150000"/>
              </a:lnSpc>
            </a:pPr>
            <a:r>
              <a:rPr lang="en-US" sz="2400" dirty="0" smtClean="0"/>
              <a:t>Downside: Usually very easy to detect</a:t>
            </a:r>
          </a:p>
        </p:txBody>
      </p:sp>
    </p:spTree>
    <p:custDataLst>
      <p:tags r:id="rId1"/>
    </p:custDataLst>
    <p:extLst>
      <p:ext uri="{BB962C8B-B14F-4D97-AF65-F5344CB8AC3E}">
        <p14:creationId xmlns:p14="http://schemas.microsoft.com/office/powerpoint/2010/main" val="13930382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Port Scanning – UDP mode</a:t>
            </a:r>
          </a:p>
        </p:txBody>
      </p:sp>
      <p:sp>
        <p:nvSpPr>
          <p:cNvPr id="9219" name="Rectangle 3"/>
          <p:cNvSpPr>
            <a:spLocks noGrp="1" noChangeArrowheads="1"/>
          </p:cNvSpPr>
          <p:nvPr>
            <p:ph type="body" idx="1"/>
          </p:nvPr>
        </p:nvSpPr>
        <p:spPr/>
        <p:txBody>
          <a:bodyPr/>
          <a:lstStyle/>
          <a:p>
            <a:pPr algn="just">
              <a:lnSpc>
                <a:spcPct val="90000"/>
              </a:lnSpc>
            </a:pPr>
            <a:r>
              <a:rPr lang="en-US" sz="2600" dirty="0" smtClean="0"/>
              <a:t>There is no three-way handshake and no sequence numbers</a:t>
            </a:r>
          </a:p>
          <a:p>
            <a:pPr lvl="1" algn="just">
              <a:lnSpc>
                <a:spcPct val="90000"/>
              </a:lnSpc>
            </a:pPr>
            <a:r>
              <a:rPr lang="en-US" sz="2200" dirty="0" smtClean="0"/>
              <a:t>Send </a:t>
            </a:r>
            <a:r>
              <a:rPr lang="en-US" sz="2200" dirty="0" smtClean="0"/>
              <a:t>an </a:t>
            </a:r>
            <a:r>
              <a:rPr lang="en-US" sz="2200" dirty="0" smtClean="0"/>
              <a:t>ICMP</a:t>
            </a:r>
            <a:r>
              <a:rPr lang="en-US" sz="2200" dirty="0" smtClean="0"/>
              <a:t> </a:t>
            </a:r>
            <a:r>
              <a:rPr lang="en-US" sz="2200" dirty="0" smtClean="0"/>
              <a:t>packet to a target port</a:t>
            </a:r>
          </a:p>
          <a:p>
            <a:pPr lvl="1" algn="just">
              <a:lnSpc>
                <a:spcPct val="90000"/>
              </a:lnSpc>
            </a:pPr>
            <a:r>
              <a:rPr lang="en-US" sz="2200" dirty="0" smtClean="0"/>
              <a:t>If an ICMP Port Unreachable is returned</a:t>
            </a:r>
          </a:p>
          <a:p>
            <a:pPr lvl="2" algn="just">
              <a:lnSpc>
                <a:spcPct val="90000"/>
              </a:lnSpc>
            </a:pPr>
            <a:r>
              <a:rPr lang="en-US" sz="2000" dirty="0" smtClean="0"/>
              <a:t>The port is </a:t>
            </a:r>
            <a:r>
              <a:rPr lang="en-US" sz="2000" dirty="0" smtClean="0"/>
              <a:t>closed</a:t>
            </a:r>
            <a:endParaRPr lang="en-US" sz="2000" dirty="0" smtClean="0"/>
          </a:p>
          <a:p>
            <a:pPr lvl="1" algn="just">
              <a:lnSpc>
                <a:spcPct val="90000"/>
              </a:lnSpc>
            </a:pPr>
            <a:r>
              <a:rPr lang="en-US" sz="2200" dirty="0" smtClean="0"/>
              <a:t>If no response is returned</a:t>
            </a:r>
          </a:p>
          <a:p>
            <a:pPr lvl="2" algn="just">
              <a:lnSpc>
                <a:spcPct val="90000"/>
              </a:lnSpc>
            </a:pPr>
            <a:r>
              <a:rPr lang="en-US" sz="2000" dirty="0" smtClean="0"/>
              <a:t>Assume the port is </a:t>
            </a:r>
            <a:r>
              <a:rPr lang="en-US" sz="2000" dirty="0" smtClean="0"/>
              <a:t>open or blocked</a:t>
            </a:r>
            <a:endParaRPr lang="en-US" sz="2000" dirty="0" smtClean="0"/>
          </a:p>
          <a:p>
            <a:pPr algn="just">
              <a:lnSpc>
                <a:spcPct val="90000"/>
              </a:lnSpc>
            </a:pPr>
            <a:r>
              <a:rPr lang="en-US" sz="2600" dirty="0"/>
              <a:t>Downside </a:t>
            </a:r>
            <a:r>
              <a:rPr lang="en-US" sz="2600" dirty="0" smtClean="0"/>
              <a:t>:</a:t>
            </a:r>
          </a:p>
          <a:p>
            <a:pPr lvl="1" algn="just">
              <a:lnSpc>
                <a:spcPct val="90000"/>
              </a:lnSpc>
            </a:pPr>
            <a:r>
              <a:rPr lang="en-US" sz="2200" dirty="0"/>
              <a:t>Easy to </a:t>
            </a:r>
            <a:r>
              <a:rPr lang="en-US" sz="2200" dirty="0" smtClean="0"/>
              <a:t>detect</a:t>
            </a:r>
          </a:p>
          <a:p>
            <a:pPr lvl="1" algn="just">
              <a:lnSpc>
                <a:spcPct val="90000"/>
              </a:lnSpc>
            </a:pPr>
            <a:r>
              <a:rPr lang="en-US" sz="2200" dirty="0" smtClean="0"/>
              <a:t>Unreliable</a:t>
            </a:r>
          </a:p>
          <a:p>
            <a:pPr lvl="1" algn="just">
              <a:lnSpc>
                <a:spcPct val="90000"/>
              </a:lnSpc>
            </a:pPr>
            <a:r>
              <a:rPr lang="en-US" sz="2200" dirty="0" smtClean="0"/>
              <a:t>Can be very slow when outgoing ICMP messages are rate-limited</a:t>
            </a:r>
          </a:p>
        </p:txBody>
      </p:sp>
    </p:spTree>
    <p:custDataLst>
      <p:tags r:id="rId1"/>
    </p:custDataLst>
    <p:extLst>
      <p:ext uri="{BB962C8B-B14F-4D97-AF65-F5344CB8AC3E}">
        <p14:creationId xmlns:p14="http://schemas.microsoft.com/office/powerpoint/2010/main" val="22903373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err="1" smtClean="0"/>
              <a:t>Nmap</a:t>
            </a:r>
            <a:r>
              <a:rPr lang="en-US" dirty="0" smtClean="0"/>
              <a:t> Scans – TCP SYN mode</a:t>
            </a:r>
          </a:p>
        </p:txBody>
      </p:sp>
      <p:sp>
        <p:nvSpPr>
          <p:cNvPr id="10243" name="Rectangle 3"/>
          <p:cNvSpPr>
            <a:spLocks noGrp="1" noChangeArrowheads="1"/>
          </p:cNvSpPr>
          <p:nvPr>
            <p:ph type="body" idx="1"/>
          </p:nvPr>
        </p:nvSpPr>
        <p:spPr/>
        <p:txBody>
          <a:bodyPr>
            <a:normAutofit fontScale="92500" lnSpcReduction="20000"/>
          </a:bodyPr>
          <a:lstStyle/>
          <a:p>
            <a:pPr>
              <a:lnSpc>
                <a:spcPct val="150000"/>
              </a:lnSpc>
            </a:pPr>
            <a:r>
              <a:rPr lang="en-US" dirty="0" smtClean="0"/>
              <a:t>Three-way handshake is not completed</a:t>
            </a:r>
          </a:p>
          <a:p>
            <a:pPr lvl="1">
              <a:lnSpc>
                <a:spcPct val="150000"/>
              </a:lnSpc>
            </a:pPr>
            <a:r>
              <a:rPr lang="en-US" dirty="0" smtClean="0"/>
              <a:t>Sends SYN</a:t>
            </a:r>
          </a:p>
          <a:p>
            <a:pPr lvl="1">
              <a:lnSpc>
                <a:spcPct val="150000"/>
              </a:lnSpc>
            </a:pPr>
            <a:r>
              <a:rPr lang="en-US" dirty="0" smtClean="0"/>
              <a:t>Awaits SYN-ACK</a:t>
            </a:r>
          </a:p>
          <a:p>
            <a:pPr lvl="1">
              <a:lnSpc>
                <a:spcPct val="150000"/>
              </a:lnSpc>
            </a:pPr>
            <a:r>
              <a:rPr lang="en-US" dirty="0" smtClean="0"/>
              <a:t>Instead of final ACK, send RST or nothing</a:t>
            </a:r>
          </a:p>
          <a:p>
            <a:pPr>
              <a:lnSpc>
                <a:spcPct val="150000"/>
              </a:lnSpc>
            </a:pPr>
            <a:r>
              <a:rPr lang="en-US" dirty="0" smtClean="0"/>
              <a:t>Example:</a:t>
            </a:r>
          </a:p>
          <a:p>
            <a:pPr lvl="1">
              <a:lnSpc>
                <a:spcPct val="150000"/>
              </a:lnSpc>
            </a:pPr>
            <a:r>
              <a:rPr lang="en-US" dirty="0" err="1" smtClean="0"/>
              <a:t>nmap</a:t>
            </a:r>
            <a:r>
              <a:rPr lang="en-US" dirty="0" smtClean="0"/>
              <a:t> [-</a:t>
            </a:r>
            <a:r>
              <a:rPr lang="en-US" dirty="0" err="1" smtClean="0"/>
              <a:t>sS</a:t>
            </a:r>
            <a:r>
              <a:rPr lang="en-US" dirty="0" smtClean="0"/>
              <a:t>] </a:t>
            </a:r>
            <a:r>
              <a:rPr lang="en-US" dirty="0" err="1" smtClean="0"/>
              <a:t>target_ip</a:t>
            </a:r>
            <a:endParaRPr lang="en-US" dirty="0" smtClean="0"/>
          </a:p>
          <a:p>
            <a:pPr>
              <a:lnSpc>
                <a:spcPct val="150000"/>
              </a:lnSpc>
            </a:pPr>
            <a:r>
              <a:rPr lang="en-US" dirty="0" smtClean="0"/>
              <a:t>Slightly stealthy</a:t>
            </a:r>
          </a:p>
        </p:txBody>
      </p:sp>
    </p:spTree>
    <p:custDataLst>
      <p:tags r:id="rId1"/>
    </p:custDataLst>
    <p:extLst>
      <p:ext uri="{BB962C8B-B14F-4D97-AF65-F5344CB8AC3E}">
        <p14:creationId xmlns:p14="http://schemas.microsoft.com/office/powerpoint/2010/main" val="214665901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err="1" smtClean="0"/>
              <a:t>Nmap</a:t>
            </a:r>
            <a:r>
              <a:rPr lang="en-US" dirty="0" smtClean="0"/>
              <a:t> Scans – TCP FIN mode</a:t>
            </a:r>
          </a:p>
        </p:txBody>
      </p:sp>
      <p:sp>
        <p:nvSpPr>
          <p:cNvPr id="11267" name="Rectangle 3"/>
          <p:cNvSpPr>
            <a:spLocks noGrp="1" noChangeArrowheads="1"/>
          </p:cNvSpPr>
          <p:nvPr>
            <p:ph type="body" idx="1"/>
          </p:nvPr>
        </p:nvSpPr>
        <p:spPr>
          <a:xfrm>
            <a:off x="457200" y="1371600"/>
            <a:ext cx="8229600" cy="5181600"/>
          </a:xfrm>
        </p:spPr>
        <p:txBody>
          <a:bodyPr>
            <a:normAutofit/>
          </a:bodyPr>
          <a:lstStyle/>
          <a:p>
            <a:r>
              <a:rPr lang="en-US" sz="2600" dirty="0" smtClean="0"/>
              <a:t>Send a TCP FIN to a target </a:t>
            </a:r>
            <a:r>
              <a:rPr lang="en-US" sz="2600" dirty="0"/>
              <a:t>port (violation of the TCP specification</a:t>
            </a:r>
            <a:r>
              <a:rPr lang="en-US" sz="2600" dirty="0" smtClean="0"/>
              <a:t>):</a:t>
            </a:r>
          </a:p>
          <a:p>
            <a:pPr lvl="1"/>
            <a:r>
              <a:rPr lang="en-US" sz="2400" dirty="0" smtClean="0"/>
              <a:t>If a RST is returned</a:t>
            </a:r>
          </a:p>
          <a:p>
            <a:pPr lvl="2"/>
            <a:r>
              <a:rPr lang="en-US" sz="2000" dirty="0" smtClean="0"/>
              <a:t>The port is closed</a:t>
            </a:r>
          </a:p>
          <a:p>
            <a:pPr lvl="1"/>
            <a:r>
              <a:rPr lang="en-US" sz="2400" dirty="0" smtClean="0"/>
              <a:t>If no response is returned</a:t>
            </a:r>
          </a:p>
          <a:p>
            <a:pPr lvl="2"/>
            <a:r>
              <a:rPr lang="en-US" sz="2000" dirty="0" smtClean="0"/>
              <a:t>The port may be open</a:t>
            </a:r>
          </a:p>
          <a:p>
            <a:r>
              <a:rPr lang="en-US" sz="2600" dirty="0" smtClean="0"/>
              <a:t>Example:</a:t>
            </a:r>
          </a:p>
          <a:p>
            <a:pPr lvl="1"/>
            <a:r>
              <a:rPr lang="en-US" sz="2400" dirty="0" err="1" smtClean="0"/>
              <a:t>nmap</a:t>
            </a:r>
            <a:r>
              <a:rPr lang="en-US" sz="2400" dirty="0" smtClean="0"/>
              <a:t> [-</a:t>
            </a:r>
            <a:r>
              <a:rPr lang="en-US" sz="2400" dirty="0" err="1" smtClean="0"/>
              <a:t>sF</a:t>
            </a:r>
            <a:r>
              <a:rPr lang="en-US" sz="2400" dirty="0" smtClean="0"/>
              <a:t>] </a:t>
            </a:r>
            <a:r>
              <a:rPr lang="en-US" sz="2400" dirty="0" err="1" smtClean="0"/>
              <a:t>target_ip</a:t>
            </a:r>
            <a:endParaRPr lang="en-US" sz="2400" dirty="0" smtClean="0"/>
          </a:p>
          <a:p>
            <a:r>
              <a:rPr lang="en-US" sz="2600" dirty="0" smtClean="0"/>
              <a:t>More stealthy</a:t>
            </a:r>
          </a:p>
          <a:p>
            <a:r>
              <a:rPr lang="en-US" sz="2600" dirty="0" smtClean="0"/>
              <a:t>Note: Will not work on Microsoft systems which do not follow the </a:t>
            </a:r>
            <a:r>
              <a:rPr lang="en-US" sz="2600" dirty="0" smtClean="0"/>
              <a:t>standard</a:t>
            </a:r>
            <a:endParaRPr lang="en-US" sz="2600" dirty="0" smtClean="0"/>
          </a:p>
        </p:txBody>
      </p:sp>
    </p:spTree>
    <p:custDataLst>
      <p:tags r:id="rId1"/>
    </p:custDataLst>
    <p:extLst>
      <p:ext uri="{BB962C8B-B14F-4D97-AF65-F5344CB8AC3E}">
        <p14:creationId xmlns:p14="http://schemas.microsoft.com/office/powerpoint/2010/main" val="2455048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err="1" smtClean="0"/>
              <a:t>Nmap</a:t>
            </a:r>
            <a:r>
              <a:rPr lang="en-US" dirty="0" smtClean="0"/>
              <a:t> Scans – Xmas Tree mode</a:t>
            </a:r>
          </a:p>
        </p:txBody>
      </p:sp>
      <p:sp>
        <p:nvSpPr>
          <p:cNvPr id="12291" name="Rectangle 3"/>
          <p:cNvSpPr>
            <a:spLocks noGrp="1" noChangeArrowheads="1"/>
          </p:cNvSpPr>
          <p:nvPr>
            <p:ph type="body" idx="1"/>
          </p:nvPr>
        </p:nvSpPr>
        <p:spPr>
          <a:xfrm>
            <a:off x="457200" y="1447800"/>
            <a:ext cx="8229600" cy="5029200"/>
          </a:xfrm>
        </p:spPr>
        <p:txBody>
          <a:bodyPr>
            <a:normAutofit/>
          </a:bodyPr>
          <a:lstStyle/>
          <a:p>
            <a:pPr>
              <a:lnSpc>
                <a:spcPct val="110000"/>
              </a:lnSpc>
            </a:pPr>
            <a:r>
              <a:rPr lang="en-US" sz="2400" dirty="0" smtClean="0"/>
              <a:t>Send a TCP segment to a target port with FIN, URG, and PSH code bits set (violation of the TCP specification)</a:t>
            </a:r>
          </a:p>
          <a:p>
            <a:pPr lvl="1">
              <a:lnSpc>
                <a:spcPct val="110000"/>
              </a:lnSpc>
            </a:pPr>
            <a:r>
              <a:rPr lang="en-US" sz="2200" dirty="0" smtClean="0"/>
              <a:t>If a RST is returned</a:t>
            </a:r>
          </a:p>
          <a:p>
            <a:pPr lvl="2">
              <a:lnSpc>
                <a:spcPct val="110000"/>
              </a:lnSpc>
            </a:pPr>
            <a:r>
              <a:rPr lang="en-US" sz="2000" dirty="0" smtClean="0"/>
              <a:t>The port is closed</a:t>
            </a:r>
          </a:p>
          <a:p>
            <a:pPr lvl="1">
              <a:lnSpc>
                <a:spcPct val="110000"/>
              </a:lnSpc>
            </a:pPr>
            <a:r>
              <a:rPr lang="en-US" sz="2200" dirty="0" smtClean="0"/>
              <a:t>If no response is returned</a:t>
            </a:r>
          </a:p>
          <a:p>
            <a:pPr lvl="2">
              <a:lnSpc>
                <a:spcPct val="110000"/>
              </a:lnSpc>
            </a:pPr>
            <a:r>
              <a:rPr lang="en-US" sz="2000" dirty="0" smtClean="0"/>
              <a:t>The port may be open</a:t>
            </a:r>
          </a:p>
          <a:p>
            <a:pPr>
              <a:lnSpc>
                <a:spcPct val="110000"/>
              </a:lnSpc>
            </a:pPr>
            <a:r>
              <a:rPr lang="en-US" sz="2400" dirty="0" smtClean="0"/>
              <a:t>Example:</a:t>
            </a:r>
          </a:p>
          <a:p>
            <a:pPr lvl="1">
              <a:lnSpc>
                <a:spcPct val="110000"/>
              </a:lnSpc>
            </a:pPr>
            <a:r>
              <a:rPr lang="en-US" sz="2200" dirty="0" err="1" smtClean="0"/>
              <a:t>nmap</a:t>
            </a:r>
            <a:r>
              <a:rPr lang="en-US" sz="2200" dirty="0" smtClean="0"/>
              <a:t> [-</a:t>
            </a:r>
            <a:r>
              <a:rPr lang="en-US" sz="2200" dirty="0" err="1" smtClean="0"/>
              <a:t>sX</a:t>
            </a:r>
            <a:r>
              <a:rPr lang="en-US" sz="2200" dirty="0" smtClean="0"/>
              <a:t>] </a:t>
            </a:r>
            <a:r>
              <a:rPr lang="en-US" sz="2200" dirty="0" err="1" smtClean="0"/>
              <a:t>target_ip</a:t>
            </a:r>
            <a:endParaRPr lang="en-US" sz="2200" dirty="0" smtClean="0"/>
          </a:p>
          <a:p>
            <a:pPr>
              <a:lnSpc>
                <a:spcPct val="110000"/>
              </a:lnSpc>
            </a:pPr>
            <a:r>
              <a:rPr lang="en-US" sz="2400" dirty="0" smtClean="0"/>
              <a:t>Note</a:t>
            </a:r>
            <a:r>
              <a:rPr lang="en-US" sz="2400" dirty="0"/>
              <a:t>: Will not work on Microsoft systems which do not follow </a:t>
            </a:r>
            <a:r>
              <a:rPr lang="en-US" sz="2400" dirty="0" smtClean="0"/>
              <a:t>the standard</a:t>
            </a:r>
            <a:endParaRPr lang="en-US" sz="2400" dirty="0"/>
          </a:p>
        </p:txBody>
      </p:sp>
    </p:spTree>
    <p:custDataLst>
      <p:tags r:id="rId1"/>
    </p:custDataLst>
    <p:extLst>
      <p:ext uri="{BB962C8B-B14F-4D97-AF65-F5344CB8AC3E}">
        <p14:creationId xmlns:p14="http://schemas.microsoft.com/office/powerpoint/2010/main" val="406731795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err="1" smtClean="0"/>
              <a:t>Nmap</a:t>
            </a:r>
            <a:r>
              <a:rPr lang="en-US" dirty="0" smtClean="0"/>
              <a:t> Scans – Null mode</a:t>
            </a:r>
          </a:p>
        </p:txBody>
      </p:sp>
      <p:sp>
        <p:nvSpPr>
          <p:cNvPr id="13315" name="Rectangle 3"/>
          <p:cNvSpPr>
            <a:spLocks noGrp="1" noChangeArrowheads="1"/>
          </p:cNvSpPr>
          <p:nvPr>
            <p:ph type="body" idx="1"/>
          </p:nvPr>
        </p:nvSpPr>
        <p:spPr>
          <a:xfrm>
            <a:off x="457200" y="1600200"/>
            <a:ext cx="8229600" cy="4724400"/>
          </a:xfrm>
        </p:spPr>
        <p:txBody>
          <a:bodyPr>
            <a:normAutofit/>
          </a:bodyPr>
          <a:lstStyle/>
          <a:p>
            <a:r>
              <a:rPr lang="en-US" sz="2400" dirty="0" smtClean="0"/>
              <a:t>Send a TCP segment to a target port with no </a:t>
            </a:r>
            <a:r>
              <a:rPr lang="en-US" sz="2400" dirty="0" smtClean="0"/>
              <a:t>flags set (</a:t>
            </a:r>
            <a:r>
              <a:rPr lang="en-US" sz="2400" dirty="0" smtClean="0"/>
              <a:t>violation of the TCP specification)</a:t>
            </a:r>
          </a:p>
          <a:p>
            <a:pPr lvl="1"/>
            <a:r>
              <a:rPr lang="en-US" sz="2200" dirty="0" smtClean="0"/>
              <a:t>If a RST is returned</a:t>
            </a:r>
          </a:p>
          <a:p>
            <a:pPr lvl="2"/>
            <a:r>
              <a:rPr lang="en-US" sz="2000" dirty="0" smtClean="0"/>
              <a:t>The port is closed</a:t>
            </a:r>
          </a:p>
          <a:p>
            <a:pPr lvl="1"/>
            <a:r>
              <a:rPr lang="en-US" sz="2200" dirty="0" smtClean="0"/>
              <a:t>If no response is returned</a:t>
            </a:r>
          </a:p>
          <a:p>
            <a:pPr lvl="2"/>
            <a:r>
              <a:rPr lang="en-US" sz="2000" dirty="0" smtClean="0"/>
              <a:t>The port may be open</a:t>
            </a:r>
          </a:p>
          <a:p>
            <a:r>
              <a:rPr lang="en-US" sz="2400" dirty="0" smtClean="0"/>
              <a:t>Example:</a:t>
            </a:r>
          </a:p>
          <a:p>
            <a:pPr lvl="1"/>
            <a:r>
              <a:rPr lang="en-US" sz="2200" dirty="0" err="1" smtClean="0"/>
              <a:t>nmap</a:t>
            </a:r>
            <a:r>
              <a:rPr lang="en-US" sz="2200" dirty="0" smtClean="0"/>
              <a:t> [-</a:t>
            </a:r>
            <a:r>
              <a:rPr lang="en-US" sz="2200" dirty="0" err="1" smtClean="0"/>
              <a:t>sN</a:t>
            </a:r>
            <a:r>
              <a:rPr lang="en-US" sz="2200" dirty="0" smtClean="0"/>
              <a:t>] </a:t>
            </a:r>
            <a:r>
              <a:rPr lang="en-US" sz="2200" dirty="0" err="1" smtClean="0"/>
              <a:t>target_ip</a:t>
            </a:r>
            <a:endParaRPr lang="en-US" sz="2200" dirty="0" smtClean="0"/>
          </a:p>
          <a:p>
            <a:pPr>
              <a:lnSpc>
                <a:spcPct val="110000"/>
              </a:lnSpc>
            </a:pPr>
            <a:r>
              <a:rPr lang="en-US" sz="2400" dirty="0" smtClean="0"/>
              <a:t>More </a:t>
            </a:r>
            <a:r>
              <a:rPr lang="en-US" sz="2400" dirty="0"/>
              <a:t>stealthy</a:t>
            </a:r>
          </a:p>
          <a:p>
            <a:pPr>
              <a:lnSpc>
                <a:spcPct val="110000"/>
              </a:lnSpc>
            </a:pPr>
            <a:r>
              <a:rPr lang="en-US" sz="2400" dirty="0"/>
              <a:t>Note: Will not work on Microsoft systems which do not follow </a:t>
            </a:r>
            <a:r>
              <a:rPr lang="en-US" sz="2400" dirty="0" smtClean="0"/>
              <a:t>standard</a:t>
            </a:r>
            <a:endParaRPr lang="en-US" sz="2400" dirty="0"/>
          </a:p>
        </p:txBody>
      </p:sp>
    </p:spTree>
    <p:custDataLst>
      <p:tags r:id="rId1"/>
    </p:custDataLst>
    <p:extLst>
      <p:ext uri="{BB962C8B-B14F-4D97-AF65-F5344CB8AC3E}">
        <p14:creationId xmlns:p14="http://schemas.microsoft.com/office/powerpoint/2010/main" val="26256135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 Stages</a:t>
            </a:r>
            <a:endParaRPr lang="en-US" dirty="0"/>
          </a:p>
        </p:txBody>
      </p:sp>
      <p:sp>
        <p:nvSpPr>
          <p:cNvPr id="3" name="Content Placeholder 2"/>
          <p:cNvSpPr>
            <a:spLocks noGrp="1"/>
          </p:cNvSpPr>
          <p:nvPr>
            <p:ph idx="1"/>
          </p:nvPr>
        </p:nvSpPr>
        <p:spPr/>
        <p:txBody>
          <a:bodyPr/>
          <a:lstStyle/>
          <a:p>
            <a:r>
              <a:rPr lang="en-US" dirty="0" smtClean="0"/>
              <a:t>Information Gathering/Reconnaissance</a:t>
            </a:r>
          </a:p>
          <a:p>
            <a:r>
              <a:rPr lang="en-US" dirty="0" smtClean="0"/>
              <a:t>Getting Access</a:t>
            </a:r>
          </a:p>
          <a:p>
            <a:r>
              <a:rPr lang="en-US" dirty="0" smtClean="0"/>
              <a:t>Maintaining Access</a:t>
            </a:r>
            <a:endParaRPr lang="en-US" dirty="0" smtClean="0"/>
          </a:p>
          <a:p>
            <a:r>
              <a:rPr lang="en-US" dirty="0" smtClean="0"/>
              <a:t>Clearing Tracks</a:t>
            </a:r>
          </a:p>
          <a:p>
            <a:endParaRPr lang="en-US" dirty="0"/>
          </a:p>
        </p:txBody>
      </p:sp>
    </p:spTree>
    <p:extLst>
      <p:ext uri="{BB962C8B-B14F-4D97-AF65-F5344CB8AC3E}">
        <p14:creationId xmlns:p14="http://schemas.microsoft.com/office/powerpoint/2010/main" val="18246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err="1" smtClean="0"/>
              <a:t>Nmap</a:t>
            </a:r>
            <a:r>
              <a:rPr lang="en-US" dirty="0" smtClean="0"/>
              <a:t> Scans – TCP ACK mode</a:t>
            </a:r>
          </a:p>
        </p:txBody>
      </p:sp>
      <p:sp>
        <p:nvSpPr>
          <p:cNvPr id="14339" name="Rectangle 3"/>
          <p:cNvSpPr>
            <a:spLocks noGrp="1" noChangeArrowheads="1"/>
          </p:cNvSpPr>
          <p:nvPr>
            <p:ph type="body" idx="1"/>
          </p:nvPr>
        </p:nvSpPr>
        <p:spPr>
          <a:xfrm>
            <a:off x="457200" y="1600200"/>
            <a:ext cx="8229600" cy="4876800"/>
          </a:xfrm>
        </p:spPr>
        <p:txBody>
          <a:bodyPr/>
          <a:lstStyle/>
          <a:p>
            <a:r>
              <a:rPr lang="en-US" sz="2400" dirty="0" smtClean="0"/>
              <a:t>Send a TCP ACK to a target port (violation of the TCP specification)</a:t>
            </a:r>
          </a:p>
          <a:p>
            <a:pPr lvl="1"/>
            <a:r>
              <a:rPr lang="en-US" sz="2200" dirty="0" smtClean="0"/>
              <a:t>If a RST is returned</a:t>
            </a:r>
          </a:p>
          <a:p>
            <a:pPr lvl="2"/>
            <a:r>
              <a:rPr lang="en-US" sz="2000" dirty="0" smtClean="0"/>
              <a:t>The packet made it through the filter</a:t>
            </a:r>
          </a:p>
          <a:p>
            <a:pPr lvl="2"/>
            <a:r>
              <a:rPr lang="en-US" sz="2000" dirty="0" smtClean="0"/>
              <a:t>The port is unfiltered (established connections allowed)</a:t>
            </a:r>
          </a:p>
          <a:p>
            <a:pPr lvl="1"/>
            <a:r>
              <a:rPr lang="en-US" sz="2200" dirty="0" smtClean="0"/>
              <a:t>If no response or ICMP Port Unreachable is returned</a:t>
            </a:r>
          </a:p>
          <a:p>
            <a:pPr lvl="2"/>
            <a:r>
              <a:rPr lang="en-US" sz="2000" dirty="0" smtClean="0"/>
              <a:t>The packet didn’t make it through the filter (e.g. firewall blocked the packet)</a:t>
            </a:r>
          </a:p>
          <a:p>
            <a:pPr lvl="2"/>
            <a:r>
              <a:rPr lang="en-US" sz="2000" dirty="0" smtClean="0"/>
              <a:t>The port is filtered</a:t>
            </a:r>
          </a:p>
          <a:p>
            <a:r>
              <a:rPr lang="en-US" sz="2400" dirty="0" smtClean="0"/>
              <a:t>Example:</a:t>
            </a:r>
          </a:p>
          <a:p>
            <a:pPr lvl="1"/>
            <a:r>
              <a:rPr lang="en-US" sz="2200" dirty="0" err="1" smtClean="0"/>
              <a:t>nmap</a:t>
            </a:r>
            <a:r>
              <a:rPr lang="en-US" sz="2200" dirty="0" smtClean="0"/>
              <a:t> [-</a:t>
            </a:r>
            <a:r>
              <a:rPr lang="en-US" sz="2200" dirty="0" err="1" smtClean="0"/>
              <a:t>sA</a:t>
            </a:r>
            <a:r>
              <a:rPr lang="en-US" sz="2200" dirty="0" smtClean="0"/>
              <a:t>] </a:t>
            </a:r>
            <a:r>
              <a:rPr lang="en-US" sz="2200" dirty="0" err="1" smtClean="0"/>
              <a:t>target_ip</a:t>
            </a:r>
            <a:endParaRPr lang="en-US" sz="2200" dirty="0" smtClean="0"/>
          </a:p>
          <a:p>
            <a:r>
              <a:rPr lang="en-US" sz="2400" dirty="0" smtClean="0"/>
              <a:t>Could be used to determine what rules a packet filter applies</a:t>
            </a:r>
            <a:endParaRPr lang="en-US" sz="2800" dirty="0" smtClean="0"/>
          </a:p>
        </p:txBody>
      </p:sp>
    </p:spTree>
    <p:custDataLst>
      <p:tags r:id="rId1"/>
    </p:custDataLst>
    <p:extLst>
      <p:ext uri="{BB962C8B-B14F-4D97-AF65-F5344CB8AC3E}">
        <p14:creationId xmlns:p14="http://schemas.microsoft.com/office/powerpoint/2010/main" val="25848707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err="1" smtClean="0"/>
              <a:t>Nmap</a:t>
            </a:r>
            <a:r>
              <a:rPr lang="en-US" dirty="0" smtClean="0"/>
              <a:t> Scans – other options</a:t>
            </a:r>
          </a:p>
        </p:txBody>
      </p:sp>
      <p:sp>
        <p:nvSpPr>
          <p:cNvPr id="15363" name="Rectangle 3"/>
          <p:cNvSpPr>
            <a:spLocks noGrp="1" noChangeArrowheads="1"/>
          </p:cNvSpPr>
          <p:nvPr>
            <p:ph type="body" idx="1"/>
          </p:nvPr>
        </p:nvSpPr>
        <p:spPr>
          <a:xfrm>
            <a:off x="457200" y="1447800"/>
            <a:ext cx="8229600" cy="5029200"/>
          </a:xfrm>
        </p:spPr>
        <p:txBody>
          <a:bodyPr>
            <a:normAutofit fontScale="92500" lnSpcReduction="20000"/>
          </a:bodyPr>
          <a:lstStyle/>
          <a:p>
            <a:pPr>
              <a:lnSpc>
                <a:spcPct val="150000"/>
              </a:lnSpc>
            </a:pPr>
            <a:r>
              <a:rPr lang="en-US" dirty="0" smtClean="0"/>
              <a:t>Specifying port ranges</a:t>
            </a:r>
          </a:p>
          <a:p>
            <a:pPr lvl="1">
              <a:lnSpc>
                <a:spcPct val="150000"/>
              </a:lnSpc>
            </a:pPr>
            <a:r>
              <a:rPr lang="en-US" dirty="0" smtClean="0"/>
              <a:t>Scan only selected ports with the </a:t>
            </a:r>
            <a:r>
              <a:rPr lang="en-US" i="1" dirty="0" smtClean="0"/>
              <a:t>–p</a:t>
            </a:r>
            <a:r>
              <a:rPr lang="en-US" dirty="0" smtClean="0"/>
              <a:t> flag</a:t>
            </a:r>
          </a:p>
          <a:p>
            <a:pPr>
              <a:lnSpc>
                <a:spcPct val="150000"/>
              </a:lnSpc>
            </a:pPr>
            <a:r>
              <a:rPr lang="en-US" dirty="0" smtClean="0"/>
              <a:t>Setting source ports</a:t>
            </a:r>
          </a:p>
          <a:p>
            <a:pPr lvl="1">
              <a:lnSpc>
                <a:spcPct val="150000"/>
              </a:lnSpc>
            </a:pPr>
            <a:r>
              <a:rPr lang="en-US" dirty="0" smtClean="0"/>
              <a:t>Set source port (e.g. 80 or 25) so that the packets won’t be </a:t>
            </a:r>
            <a:r>
              <a:rPr lang="en-US" dirty="0"/>
              <a:t>blocked (hopefully) </a:t>
            </a:r>
            <a:endParaRPr lang="en-US" dirty="0" smtClean="0"/>
          </a:p>
          <a:p>
            <a:pPr>
              <a:lnSpc>
                <a:spcPct val="150000"/>
              </a:lnSpc>
            </a:pPr>
            <a:r>
              <a:rPr lang="en-US" dirty="0" smtClean="0"/>
              <a:t>Using decoys</a:t>
            </a:r>
          </a:p>
          <a:p>
            <a:pPr lvl="1">
              <a:lnSpc>
                <a:spcPct val="150000"/>
              </a:lnSpc>
            </a:pPr>
            <a:r>
              <a:rPr lang="en-US" dirty="0" smtClean="0"/>
              <a:t>Obscure the source of scans by sending decoy packets with a decoy source address</a:t>
            </a:r>
          </a:p>
        </p:txBody>
      </p:sp>
    </p:spTree>
    <p:custDataLst>
      <p:tags r:id="rId1"/>
    </p:custDataLst>
    <p:extLst>
      <p:ext uri="{BB962C8B-B14F-4D97-AF65-F5344CB8AC3E}">
        <p14:creationId xmlns:p14="http://schemas.microsoft.com/office/powerpoint/2010/main" val="27604373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i="1" dirty="0"/>
              <a:t>Practice 3</a:t>
            </a:r>
            <a:endParaRPr lang="en-US" dirty="0"/>
          </a:p>
        </p:txBody>
      </p:sp>
      <p:sp>
        <p:nvSpPr>
          <p:cNvPr id="3" name="Content Placeholder 2"/>
          <p:cNvSpPr>
            <a:spLocks noGrp="1"/>
          </p:cNvSpPr>
          <p:nvPr>
            <p:ph idx="1"/>
          </p:nvPr>
        </p:nvSpPr>
        <p:spPr>
          <a:xfrm>
            <a:off x="457200" y="1143000"/>
            <a:ext cx="8229600" cy="5486400"/>
          </a:xfrm>
        </p:spPr>
        <p:txBody>
          <a:bodyPr>
            <a:normAutofit/>
          </a:bodyPr>
          <a:lstStyle/>
          <a:p>
            <a:pPr algn="just"/>
            <a:r>
              <a:rPr lang="en-US" dirty="0" smtClean="0"/>
              <a:t>Scan the </a:t>
            </a:r>
            <a:r>
              <a:rPr lang="en-US" dirty="0" smtClean="0"/>
              <a:t>playground </a:t>
            </a:r>
            <a:r>
              <a:rPr lang="en-US" dirty="0" smtClean="0"/>
              <a:t>network using </a:t>
            </a:r>
            <a:r>
              <a:rPr lang="en-US" dirty="0" err="1" smtClean="0"/>
              <a:t>Nmap</a:t>
            </a:r>
            <a:endParaRPr lang="en-US" dirty="0" smtClean="0"/>
          </a:p>
          <a:p>
            <a:pPr algn="just"/>
            <a:r>
              <a:rPr lang="en-US" dirty="0" smtClean="0"/>
              <a:t>Any interesting information </a:t>
            </a:r>
            <a:r>
              <a:rPr lang="en-US" dirty="0"/>
              <a:t>in the </a:t>
            </a:r>
            <a:r>
              <a:rPr lang="en-US" dirty="0" smtClean="0"/>
              <a:t>report?</a:t>
            </a:r>
            <a:endParaRPr lang="en-US" dirty="0"/>
          </a:p>
          <a:p>
            <a:pPr marL="0" indent="0" algn="just">
              <a:buNone/>
            </a:pPr>
            <a:r>
              <a:rPr lang="en-US" dirty="0" smtClean="0"/>
              <a:t> </a:t>
            </a:r>
          </a:p>
          <a:p>
            <a:pPr marL="0" indent="0" algn="just">
              <a:buNone/>
            </a:pPr>
            <a:endParaRPr lang="en-US" dirty="0"/>
          </a:p>
          <a:p>
            <a:pPr marL="0" indent="0" algn="just">
              <a:buNone/>
            </a:pPr>
            <a:endParaRPr lang="en-US" sz="2800" i="1" dirty="0" smtClean="0">
              <a:solidFill>
                <a:srgbClr val="FF0000"/>
              </a:solidFill>
            </a:endParaRPr>
          </a:p>
          <a:p>
            <a:pPr marL="0" indent="0" algn="just">
              <a:buNone/>
            </a:pPr>
            <a:endParaRPr lang="en-US" sz="2800" i="1" dirty="0">
              <a:solidFill>
                <a:srgbClr val="FF0000"/>
              </a:solidFill>
            </a:endParaRPr>
          </a:p>
          <a:p>
            <a:pPr marL="0" indent="0" algn="just">
              <a:buNone/>
            </a:pPr>
            <a:endParaRPr lang="en-US" sz="2800" i="1" dirty="0" smtClean="0">
              <a:solidFill>
                <a:srgbClr val="FF0000"/>
              </a:solidFill>
            </a:endParaRPr>
          </a:p>
          <a:p>
            <a:pPr marL="0" indent="0" algn="just">
              <a:buNone/>
            </a:pPr>
            <a:endParaRPr lang="en-US" sz="2800" i="1" dirty="0" smtClean="0">
              <a:solidFill>
                <a:srgbClr val="FF0000"/>
              </a:solidFill>
            </a:endParaRPr>
          </a:p>
          <a:p>
            <a:pPr marL="0" indent="0" algn="just">
              <a:buNone/>
            </a:pPr>
            <a:endParaRPr lang="en-US" sz="2800" i="1" dirty="0" smtClean="0">
              <a:solidFill>
                <a:srgbClr val="FF0000"/>
              </a:solidFill>
            </a:endParaRPr>
          </a:p>
          <a:p>
            <a:pPr marL="0" indent="0" algn="just">
              <a:buNone/>
            </a:pPr>
            <a:r>
              <a:rPr lang="en-US" sz="2800" i="1" dirty="0" smtClean="0">
                <a:solidFill>
                  <a:srgbClr val="FF0000"/>
                </a:solidFill>
              </a:rPr>
              <a:t>Hint</a:t>
            </a:r>
            <a:r>
              <a:rPr lang="en-US" sz="2800" dirty="0" smtClean="0"/>
              <a:t>: It might be easier to use </a:t>
            </a:r>
            <a:r>
              <a:rPr lang="en-US" sz="2800" dirty="0" err="1" smtClean="0"/>
              <a:t>Zenmap</a:t>
            </a:r>
            <a:r>
              <a:rPr lang="en-US" sz="2800" dirty="0" smtClean="0"/>
              <a:t> (GUI for </a:t>
            </a:r>
            <a:r>
              <a:rPr lang="en-US" sz="2800" dirty="0" err="1" smtClean="0"/>
              <a:t>Nmap</a:t>
            </a:r>
            <a:r>
              <a:rPr lang="en-US" sz="2800" dirty="0" smtClean="0"/>
              <a:t>)</a:t>
            </a:r>
            <a:endParaRPr lang="en-US" sz="2800" dirty="0"/>
          </a:p>
        </p:txBody>
      </p:sp>
      <p:pic>
        <p:nvPicPr>
          <p:cNvPr id="4" name="Picture 3"/>
          <p:cNvPicPr>
            <a:picLocks noChangeAspect="1"/>
          </p:cNvPicPr>
          <p:nvPr/>
        </p:nvPicPr>
        <p:blipFill>
          <a:blip r:embed="rId2"/>
          <a:stretch>
            <a:fillRect/>
          </a:stretch>
        </p:blipFill>
        <p:spPr>
          <a:xfrm>
            <a:off x="2895600" y="2590800"/>
            <a:ext cx="2895600" cy="3127963"/>
          </a:xfrm>
          <a:prstGeom prst="rect">
            <a:avLst/>
          </a:prstGeom>
        </p:spPr>
      </p:pic>
    </p:spTree>
    <p:extLst>
      <p:ext uri="{BB962C8B-B14F-4D97-AF65-F5344CB8AC3E}">
        <p14:creationId xmlns:p14="http://schemas.microsoft.com/office/powerpoint/2010/main" val="257611309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Scanning</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sz="2800" dirty="0"/>
              <a:t>After </a:t>
            </a:r>
            <a:r>
              <a:rPr lang="en-US" sz="2800" dirty="0" smtClean="0"/>
              <a:t>scanning the network, attackers can start searching </a:t>
            </a:r>
            <a:r>
              <a:rPr lang="en-US" sz="2800" dirty="0"/>
              <a:t>for vulnerabilities</a:t>
            </a:r>
          </a:p>
          <a:p>
            <a:pPr lvl="1">
              <a:lnSpc>
                <a:spcPct val="150000"/>
              </a:lnSpc>
            </a:pPr>
            <a:r>
              <a:rPr lang="en-US" sz="2400" dirty="0" smtClean="0"/>
              <a:t>Manually </a:t>
            </a:r>
            <a:endParaRPr lang="en-US" sz="2400" dirty="0"/>
          </a:p>
          <a:p>
            <a:pPr lvl="1">
              <a:lnSpc>
                <a:spcPct val="150000"/>
              </a:lnSpc>
            </a:pPr>
            <a:r>
              <a:rPr lang="en-US" sz="2400" dirty="0"/>
              <a:t>Automatically</a:t>
            </a:r>
          </a:p>
          <a:p>
            <a:pPr lvl="2">
              <a:lnSpc>
                <a:spcPct val="150000"/>
              </a:lnSpc>
            </a:pPr>
            <a:r>
              <a:rPr lang="en-US" sz="2000" dirty="0"/>
              <a:t>Vulnerability scanners are automated tools that scan hosts and networks for known vulnerabilities and weaknesses</a:t>
            </a:r>
          </a:p>
          <a:p>
            <a:pPr lvl="2">
              <a:lnSpc>
                <a:spcPct val="150000"/>
              </a:lnSpc>
            </a:pPr>
            <a:r>
              <a:rPr lang="en-US" sz="2000" dirty="0" smtClean="0"/>
              <a:t>Used together with </a:t>
            </a:r>
            <a:r>
              <a:rPr lang="en-US" sz="2000" dirty="0"/>
              <a:t>other reconnaissance information to prepare for and plan </a:t>
            </a:r>
            <a:r>
              <a:rPr lang="en-US" sz="2000" dirty="0" smtClean="0"/>
              <a:t>attacks</a:t>
            </a:r>
          </a:p>
          <a:p>
            <a:pPr lvl="2">
              <a:lnSpc>
                <a:spcPct val="150000"/>
              </a:lnSpc>
            </a:pPr>
            <a:r>
              <a:rPr lang="en-US" sz="2000" dirty="0" smtClean="0"/>
              <a:t>Credentialed and Non-Credentialed Vulnerability Scanner</a:t>
            </a:r>
            <a:endParaRPr lang="en-US" sz="2000" dirty="0"/>
          </a:p>
          <a:p>
            <a:endParaRPr lang="en-US" dirty="0"/>
          </a:p>
        </p:txBody>
      </p:sp>
    </p:spTree>
    <p:extLst>
      <p:ext uri="{BB962C8B-B14F-4D97-AF65-F5344CB8AC3E}">
        <p14:creationId xmlns:p14="http://schemas.microsoft.com/office/powerpoint/2010/main" val="5473643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Scanner</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744" y="1600200"/>
            <a:ext cx="6110287" cy="4507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86400" y="6581001"/>
            <a:ext cx="3733800" cy="276999"/>
          </a:xfrm>
          <a:prstGeom prst="rect">
            <a:avLst/>
          </a:prstGeom>
          <a:noFill/>
        </p:spPr>
        <p:txBody>
          <a:bodyPr wrap="square" rtlCol="0">
            <a:spAutoFit/>
          </a:bodyPr>
          <a:lstStyle/>
          <a:p>
            <a:r>
              <a:rPr lang="en-US" sz="1200" dirty="0" smtClean="0"/>
              <a:t>Source: “CS635 SP2010 – Slides (Dr. Brett </a:t>
            </a:r>
            <a:r>
              <a:rPr lang="en-US" sz="1200" dirty="0" err="1" smtClean="0"/>
              <a:t>Tjaden</a:t>
            </a:r>
            <a:r>
              <a:rPr lang="en-US" sz="1200" dirty="0" smtClean="0"/>
              <a:t> - JMU)”</a:t>
            </a:r>
            <a:endParaRPr lang="en-US" sz="1200" dirty="0"/>
          </a:p>
        </p:txBody>
      </p:sp>
    </p:spTree>
    <p:extLst>
      <p:ext uri="{BB962C8B-B14F-4D97-AF65-F5344CB8AC3E}">
        <p14:creationId xmlns:p14="http://schemas.microsoft.com/office/powerpoint/2010/main" val="33697246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Nessus</a:t>
            </a:r>
          </a:p>
        </p:txBody>
      </p:sp>
      <p:sp>
        <p:nvSpPr>
          <p:cNvPr id="9219" name="Rectangle 3"/>
          <p:cNvSpPr>
            <a:spLocks noGrp="1" noChangeArrowheads="1"/>
          </p:cNvSpPr>
          <p:nvPr>
            <p:ph type="body" idx="1"/>
          </p:nvPr>
        </p:nvSpPr>
        <p:spPr>
          <a:xfrm>
            <a:off x="457200" y="1447800"/>
            <a:ext cx="8382000" cy="5181600"/>
          </a:xfrm>
        </p:spPr>
        <p:txBody>
          <a:bodyPr>
            <a:normAutofit fontScale="92500" lnSpcReduction="10000"/>
          </a:bodyPr>
          <a:lstStyle/>
          <a:p>
            <a:pPr eaLnBrk="1" hangingPunct="1">
              <a:lnSpc>
                <a:spcPct val="120000"/>
              </a:lnSpc>
            </a:pPr>
            <a:r>
              <a:rPr lang="en-US" sz="2800" dirty="0"/>
              <a:t>V</a:t>
            </a:r>
            <a:r>
              <a:rPr lang="en-US" sz="2800" dirty="0" smtClean="0"/>
              <a:t>ulnerability scanner (free for Home use)</a:t>
            </a:r>
          </a:p>
          <a:p>
            <a:pPr>
              <a:lnSpc>
                <a:spcPct val="120000"/>
              </a:lnSpc>
            </a:pPr>
            <a:r>
              <a:rPr lang="en-US" sz="2800" dirty="0" smtClean="0"/>
              <a:t>Runs on Windows, Linux, Mac OS X, FreeBSD</a:t>
            </a:r>
            <a:r>
              <a:rPr lang="en-US" sz="2800" dirty="0"/>
              <a:t> </a:t>
            </a:r>
            <a:r>
              <a:rPr lang="en-US" sz="2800" dirty="0" smtClean="0"/>
              <a:t>and Solaris</a:t>
            </a:r>
          </a:p>
          <a:p>
            <a:pPr lvl="1">
              <a:lnSpc>
                <a:spcPct val="120000"/>
              </a:lnSpc>
            </a:pPr>
            <a:r>
              <a:rPr lang="en-US" sz="2000" dirty="0" smtClean="0">
                <a:hlinkClick r:id="rId4"/>
              </a:rPr>
              <a:t>http</a:t>
            </a:r>
            <a:r>
              <a:rPr lang="en-US" sz="2000" dirty="0">
                <a:hlinkClick r:id="rId4"/>
              </a:rPr>
              <a:t>://</a:t>
            </a:r>
            <a:r>
              <a:rPr lang="en-US" sz="2000" dirty="0" smtClean="0">
                <a:hlinkClick r:id="rId4"/>
              </a:rPr>
              <a:t>www.tenable.com/products/nessus/nessus-download-agreement</a:t>
            </a:r>
            <a:endParaRPr lang="en-US" sz="2800" dirty="0" smtClean="0"/>
          </a:p>
          <a:p>
            <a:pPr>
              <a:lnSpc>
                <a:spcPct val="120000"/>
              </a:lnSpc>
            </a:pPr>
            <a:r>
              <a:rPr lang="en-US" sz="2800" dirty="0" smtClean="0"/>
              <a:t>Two major components:</a:t>
            </a:r>
          </a:p>
          <a:p>
            <a:pPr lvl="1">
              <a:lnSpc>
                <a:spcPct val="120000"/>
              </a:lnSpc>
            </a:pPr>
            <a:r>
              <a:rPr lang="en-US" sz="2400" dirty="0" smtClean="0"/>
              <a:t>Server</a:t>
            </a:r>
          </a:p>
          <a:p>
            <a:pPr lvl="2">
              <a:lnSpc>
                <a:spcPct val="120000"/>
              </a:lnSpc>
            </a:pPr>
            <a:r>
              <a:rPr lang="en-US" dirty="0" smtClean="0"/>
              <a:t>Vulnerability database</a:t>
            </a:r>
          </a:p>
          <a:p>
            <a:pPr lvl="2">
              <a:lnSpc>
                <a:spcPct val="120000"/>
              </a:lnSpc>
            </a:pPr>
            <a:r>
              <a:rPr lang="en-US" dirty="0" smtClean="0"/>
              <a:t>Scanning engine</a:t>
            </a:r>
          </a:p>
          <a:p>
            <a:pPr lvl="1">
              <a:lnSpc>
                <a:spcPct val="120000"/>
              </a:lnSpc>
            </a:pPr>
            <a:r>
              <a:rPr lang="en-US" sz="2400" dirty="0" smtClean="0"/>
              <a:t>Client</a:t>
            </a:r>
          </a:p>
          <a:p>
            <a:pPr lvl="2">
              <a:lnSpc>
                <a:spcPct val="120000"/>
              </a:lnSpc>
            </a:pPr>
            <a:r>
              <a:rPr lang="en-US" dirty="0" smtClean="0"/>
              <a:t>Create Policy</a:t>
            </a:r>
          </a:p>
          <a:p>
            <a:pPr lvl="2">
              <a:lnSpc>
                <a:spcPct val="120000"/>
              </a:lnSpc>
            </a:pPr>
            <a:r>
              <a:rPr lang="en-US" dirty="0" smtClean="0"/>
              <a:t>Run scans</a:t>
            </a:r>
          </a:p>
          <a:p>
            <a:pPr lvl="2">
              <a:lnSpc>
                <a:spcPct val="120000"/>
              </a:lnSpc>
            </a:pPr>
            <a:r>
              <a:rPr lang="en-US" dirty="0" smtClean="0"/>
              <a:t>View results of a scan</a:t>
            </a:r>
          </a:p>
        </p:txBody>
      </p:sp>
      <p:pic>
        <p:nvPicPr>
          <p:cNvPr id="2050" name="Picture 2" descr="http://www.tenable.com/sites/drupal.dmz.tenablesecurity.com/files/offerings/logo/large/FWR_Nessus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228600"/>
            <a:ext cx="1524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nessusReport.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9600" y="3429000"/>
            <a:ext cx="4483360" cy="2362200"/>
          </a:xfrm>
          <a:prstGeom prst="rect">
            <a:avLst/>
          </a:prstGeom>
          <a:ln>
            <a:noFill/>
          </a:ln>
          <a:effectLst>
            <a:softEdge rad="112500"/>
          </a:effectLst>
        </p:spPr>
      </p:pic>
      <p:sp>
        <p:nvSpPr>
          <p:cNvPr id="7" name="TextBox 6"/>
          <p:cNvSpPr txBox="1"/>
          <p:nvPr/>
        </p:nvSpPr>
        <p:spPr>
          <a:xfrm>
            <a:off x="5410200" y="6553201"/>
            <a:ext cx="3886200" cy="276999"/>
          </a:xfrm>
          <a:prstGeom prst="rect">
            <a:avLst/>
          </a:prstGeom>
          <a:noFill/>
        </p:spPr>
        <p:txBody>
          <a:bodyPr wrap="square" rtlCol="0">
            <a:spAutoFit/>
          </a:bodyPr>
          <a:lstStyle/>
          <a:p>
            <a:r>
              <a:rPr lang="en-US" sz="1200" i="1" dirty="0" smtClean="0"/>
              <a:t>Image Source: </a:t>
            </a:r>
            <a:r>
              <a:rPr lang="en-US" sz="1200" i="1" dirty="0"/>
              <a:t>http://</a:t>
            </a:r>
            <a:r>
              <a:rPr lang="en-US" sz="1200" i="1" dirty="0" err="1"/>
              <a:t>www.tenable.com</a:t>
            </a:r>
            <a:r>
              <a:rPr lang="en-US" sz="1200" i="1" dirty="0"/>
              <a:t>/products/</a:t>
            </a:r>
            <a:r>
              <a:rPr lang="en-US" sz="1200" i="1" dirty="0" err="1"/>
              <a:t>nessus</a:t>
            </a:r>
            <a:endParaRPr lang="en-US" sz="1200" i="1" dirty="0"/>
          </a:p>
        </p:txBody>
      </p:sp>
    </p:spTree>
    <p:custDataLst>
      <p:tags r:id="rId1"/>
    </p:custDataLst>
    <p:extLst>
      <p:ext uri="{BB962C8B-B14F-4D97-AF65-F5344CB8AC3E}">
        <p14:creationId xmlns:p14="http://schemas.microsoft.com/office/powerpoint/2010/main" val="27607454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Nessus Plugins (1/2)</a:t>
            </a:r>
          </a:p>
        </p:txBody>
      </p:sp>
      <p:sp>
        <p:nvSpPr>
          <p:cNvPr id="10243" name="Rectangle 3"/>
          <p:cNvSpPr>
            <a:spLocks noGrp="1" noChangeArrowheads="1"/>
          </p:cNvSpPr>
          <p:nvPr>
            <p:ph type="body" idx="1"/>
          </p:nvPr>
        </p:nvSpPr>
        <p:spPr>
          <a:xfrm>
            <a:off x="457200" y="1447800"/>
            <a:ext cx="8229600" cy="4678363"/>
          </a:xfrm>
        </p:spPr>
        <p:txBody>
          <a:bodyPr>
            <a:normAutofit fontScale="92500" lnSpcReduction="10000"/>
          </a:bodyPr>
          <a:lstStyle/>
          <a:p>
            <a:pPr algn="just">
              <a:lnSpc>
                <a:spcPct val="110000"/>
              </a:lnSpc>
            </a:pPr>
            <a:r>
              <a:rPr lang="en-US" dirty="0" smtClean="0"/>
              <a:t>A</a:t>
            </a:r>
            <a:r>
              <a:rPr lang="en-US" b="1" dirty="0" smtClean="0"/>
              <a:t> plugin </a:t>
            </a:r>
            <a:r>
              <a:rPr lang="en-US" dirty="0" smtClean="0"/>
              <a:t>is</a:t>
            </a:r>
            <a:r>
              <a:rPr lang="en-US" b="1" dirty="0" smtClean="0"/>
              <a:t> </a:t>
            </a:r>
            <a:r>
              <a:rPr lang="en-US" dirty="0" smtClean="0"/>
              <a:t>a </a:t>
            </a:r>
            <a:r>
              <a:rPr lang="en-US" dirty="0"/>
              <a:t>simple program which checks for a given flaw</a:t>
            </a:r>
            <a:endParaRPr lang="en-US" dirty="0" smtClean="0"/>
          </a:p>
          <a:p>
            <a:pPr algn="just">
              <a:lnSpc>
                <a:spcPct val="110000"/>
              </a:lnSpc>
            </a:pPr>
            <a:r>
              <a:rPr lang="en-US" dirty="0" smtClean="0"/>
              <a:t>Every </a:t>
            </a:r>
            <a:r>
              <a:rPr lang="en-US" dirty="0"/>
              <a:t>audit in Tenable Nessus is coded as a  </a:t>
            </a:r>
            <a:r>
              <a:rPr lang="en-US" b="1" dirty="0" smtClean="0"/>
              <a:t>plugin</a:t>
            </a:r>
          </a:p>
          <a:p>
            <a:pPr algn="just">
              <a:lnSpc>
                <a:spcPct val="110000"/>
              </a:lnSpc>
            </a:pPr>
            <a:r>
              <a:rPr lang="en-US" dirty="0" smtClean="0"/>
              <a:t>There </a:t>
            </a:r>
            <a:r>
              <a:rPr lang="en-US" dirty="0"/>
              <a:t>are currently over </a:t>
            </a:r>
            <a:r>
              <a:rPr lang="en-US" dirty="0" smtClean="0"/>
              <a:t>55,000 </a:t>
            </a:r>
            <a:r>
              <a:rPr lang="en-US" dirty="0"/>
              <a:t>different plugins used by Nessus, covering local and remote flaws. </a:t>
            </a:r>
            <a:endParaRPr lang="en-US" dirty="0" smtClean="0"/>
          </a:p>
          <a:p>
            <a:pPr algn="just">
              <a:lnSpc>
                <a:spcPct val="110000"/>
              </a:lnSpc>
            </a:pPr>
            <a:r>
              <a:rPr lang="en-US" dirty="0" smtClean="0"/>
              <a:t>Plugins are customizable – user can write new plug-ins in Nessus Attack-Scripting Language (NASL)</a:t>
            </a:r>
          </a:p>
        </p:txBody>
      </p:sp>
      <p:sp>
        <p:nvSpPr>
          <p:cNvPr id="4" name="TextBox 3"/>
          <p:cNvSpPr txBox="1"/>
          <p:nvPr/>
        </p:nvSpPr>
        <p:spPr>
          <a:xfrm>
            <a:off x="5946270" y="6553201"/>
            <a:ext cx="3197730" cy="279344"/>
          </a:xfrm>
          <a:prstGeom prst="rect">
            <a:avLst/>
          </a:prstGeom>
          <a:noFill/>
        </p:spPr>
        <p:txBody>
          <a:bodyPr wrap="square" rtlCol="0">
            <a:spAutoFit/>
          </a:bodyPr>
          <a:lstStyle/>
          <a:p>
            <a:r>
              <a:rPr lang="en-US" sz="1200" i="1" dirty="0" smtClean="0"/>
              <a:t>Image Source: </a:t>
            </a:r>
            <a:r>
              <a:rPr lang="en-US" sz="1200" i="1" dirty="0"/>
              <a:t>http://</a:t>
            </a:r>
            <a:r>
              <a:rPr lang="en-US" sz="1200" i="1" dirty="0" err="1"/>
              <a:t>www.tenable.com</a:t>
            </a:r>
            <a:r>
              <a:rPr lang="en-US" sz="1200" i="1" dirty="0"/>
              <a:t>/plugins/</a:t>
            </a:r>
          </a:p>
        </p:txBody>
      </p:sp>
    </p:spTree>
    <p:custDataLst>
      <p:tags r:id="rId1"/>
    </p:custDataLst>
    <p:extLst>
      <p:ext uri="{BB962C8B-B14F-4D97-AF65-F5344CB8AC3E}">
        <p14:creationId xmlns:p14="http://schemas.microsoft.com/office/powerpoint/2010/main" val="41709364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dirty="0" smtClean="0"/>
              <a:t>Nessus Plugins (2/2)</a:t>
            </a:r>
          </a:p>
        </p:txBody>
      </p:sp>
      <p:sp>
        <p:nvSpPr>
          <p:cNvPr id="11267" name="Rectangle 3"/>
          <p:cNvSpPr>
            <a:spLocks noGrp="1" noChangeArrowheads="1"/>
          </p:cNvSpPr>
          <p:nvPr>
            <p:ph type="body" idx="1"/>
          </p:nvPr>
        </p:nvSpPr>
        <p:spPr>
          <a:xfrm>
            <a:off x="457200" y="1295400"/>
            <a:ext cx="8229600" cy="5486400"/>
          </a:xfrm>
        </p:spPr>
        <p:txBody>
          <a:bodyPr>
            <a:normAutofit fontScale="70000" lnSpcReduction="20000"/>
          </a:bodyPr>
          <a:lstStyle/>
          <a:p>
            <a:pPr>
              <a:lnSpc>
                <a:spcPct val="120000"/>
              </a:lnSpc>
            </a:pPr>
            <a:r>
              <a:rPr lang="en-US" sz="3400" dirty="0" smtClean="0"/>
              <a:t>Some major </a:t>
            </a:r>
            <a:r>
              <a:rPr lang="en-US" sz="3400" dirty="0"/>
              <a:t>plugin </a:t>
            </a:r>
            <a:r>
              <a:rPr lang="en-US" sz="3400" dirty="0" smtClean="0"/>
              <a:t>groups:</a:t>
            </a:r>
            <a:endParaRPr lang="en-US" sz="2900" dirty="0"/>
          </a:p>
          <a:p>
            <a:pPr lvl="1">
              <a:lnSpc>
                <a:spcPct val="120000"/>
              </a:lnSpc>
            </a:pPr>
            <a:r>
              <a:rPr lang="en-US" sz="2600" dirty="0" smtClean="0"/>
              <a:t>Backdoors</a:t>
            </a:r>
          </a:p>
          <a:p>
            <a:pPr lvl="1">
              <a:lnSpc>
                <a:spcPct val="120000"/>
              </a:lnSpc>
            </a:pPr>
            <a:r>
              <a:rPr lang="en-US" sz="2600" dirty="0" smtClean="0"/>
              <a:t>CGI abuses</a:t>
            </a:r>
          </a:p>
          <a:p>
            <a:pPr lvl="1">
              <a:lnSpc>
                <a:spcPct val="120000"/>
              </a:lnSpc>
            </a:pPr>
            <a:r>
              <a:rPr lang="en-US" sz="2600" dirty="0" smtClean="0"/>
              <a:t>CISCO</a:t>
            </a:r>
          </a:p>
          <a:p>
            <a:pPr lvl="1">
              <a:lnSpc>
                <a:spcPct val="120000"/>
              </a:lnSpc>
            </a:pPr>
            <a:r>
              <a:rPr lang="en-US" sz="2600" dirty="0" smtClean="0"/>
              <a:t>Databases</a:t>
            </a:r>
          </a:p>
          <a:p>
            <a:pPr lvl="1">
              <a:lnSpc>
                <a:spcPct val="120000"/>
              </a:lnSpc>
            </a:pPr>
            <a:r>
              <a:rPr lang="en-US" sz="2600" dirty="0" err="1" smtClean="0"/>
              <a:t>Debian</a:t>
            </a:r>
            <a:r>
              <a:rPr lang="en-US" sz="2600" dirty="0" smtClean="0"/>
              <a:t> </a:t>
            </a:r>
            <a:r>
              <a:rPr lang="en-US" sz="2600" dirty="0"/>
              <a:t>Local Security </a:t>
            </a:r>
            <a:r>
              <a:rPr lang="en-US" sz="2600" dirty="0" smtClean="0"/>
              <a:t>Checks</a:t>
            </a:r>
          </a:p>
          <a:p>
            <a:pPr lvl="1">
              <a:lnSpc>
                <a:spcPct val="120000"/>
              </a:lnSpc>
            </a:pPr>
            <a:r>
              <a:rPr lang="en-US" sz="2600" dirty="0" smtClean="0"/>
              <a:t>Default </a:t>
            </a:r>
            <a:r>
              <a:rPr lang="en-US" sz="2600" dirty="0"/>
              <a:t>Unix </a:t>
            </a:r>
            <a:r>
              <a:rPr lang="en-US" sz="2600" dirty="0" smtClean="0"/>
              <a:t>Accounts</a:t>
            </a:r>
          </a:p>
          <a:p>
            <a:pPr lvl="1">
              <a:lnSpc>
                <a:spcPct val="120000"/>
              </a:lnSpc>
            </a:pPr>
            <a:r>
              <a:rPr lang="en-US" sz="2600" dirty="0" smtClean="0"/>
              <a:t>Denial </a:t>
            </a:r>
            <a:r>
              <a:rPr lang="en-US" sz="2600" dirty="0"/>
              <a:t>of </a:t>
            </a:r>
            <a:r>
              <a:rPr lang="en-US" sz="2600" dirty="0" smtClean="0"/>
              <a:t>Service</a:t>
            </a:r>
          </a:p>
          <a:p>
            <a:pPr lvl="1">
              <a:lnSpc>
                <a:spcPct val="120000"/>
              </a:lnSpc>
            </a:pPr>
            <a:r>
              <a:rPr lang="en-US" sz="2600" dirty="0" smtClean="0"/>
              <a:t>DNS</a:t>
            </a:r>
          </a:p>
          <a:p>
            <a:pPr lvl="1">
              <a:lnSpc>
                <a:spcPct val="120000"/>
              </a:lnSpc>
            </a:pPr>
            <a:r>
              <a:rPr lang="en-US" sz="2600" dirty="0" smtClean="0"/>
              <a:t>Fedora </a:t>
            </a:r>
            <a:r>
              <a:rPr lang="en-US" sz="2600" dirty="0"/>
              <a:t>Local Security </a:t>
            </a:r>
            <a:r>
              <a:rPr lang="en-US" sz="2600" dirty="0" smtClean="0"/>
              <a:t>Checks</a:t>
            </a:r>
          </a:p>
          <a:p>
            <a:pPr lvl="1">
              <a:lnSpc>
                <a:spcPct val="120000"/>
              </a:lnSpc>
            </a:pPr>
            <a:r>
              <a:rPr lang="en-US" sz="2600" dirty="0" smtClean="0"/>
              <a:t>Firewalls</a:t>
            </a:r>
          </a:p>
          <a:p>
            <a:pPr lvl="1">
              <a:lnSpc>
                <a:spcPct val="120000"/>
              </a:lnSpc>
            </a:pPr>
            <a:r>
              <a:rPr lang="en-US" sz="2600" dirty="0" smtClean="0"/>
              <a:t>Web Servers</a:t>
            </a:r>
          </a:p>
          <a:p>
            <a:pPr lvl="1">
              <a:lnSpc>
                <a:spcPct val="120000"/>
              </a:lnSpc>
            </a:pPr>
            <a:r>
              <a:rPr lang="en-US" sz="2600" dirty="0" smtClean="0"/>
              <a:t>Windows</a:t>
            </a:r>
          </a:p>
          <a:p>
            <a:pPr>
              <a:lnSpc>
                <a:spcPct val="120000"/>
              </a:lnSpc>
            </a:pPr>
            <a:r>
              <a:rPr lang="en-US" sz="2900" dirty="0" smtClean="0"/>
              <a:t>All major plugin groups :</a:t>
            </a:r>
            <a:r>
              <a:rPr lang="en-US" sz="2900" dirty="0" smtClean="0">
                <a:hlinkClick r:id="rId4"/>
              </a:rPr>
              <a:t>http</a:t>
            </a:r>
            <a:r>
              <a:rPr lang="en-US" sz="2900" dirty="0">
                <a:hlinkClick r:id="rId4"/>
              </a:rPr>
              <a:t>://www.tenable.com/plugins/index.php?view=</a:t>
            </a:r>
            <a:r>
              <a:rPr lang="en-US" sz="2900" dirty="0" smtClean="0">
                <a:hlinkClick r:id="rId4"/>
              </a:rPr>
              <a:t>all</a:t>
            </a:r>
            <a:endParaRPr lang="en-US" sz="2900" dirty="0" smtClean="0"/>
          </a:p>
          <a:p>
            <a:pPr>
              <a:lnSpc>
                <a:spcPct val="120000"/>
              </a:lnSpc>
            </a:pPr>
            <a:endParaRPr lang="en-US" sz="2400" dirty="0" smtClean="0"/>
          </a:p>
        </p:txBody>
      </p:sp>
    </p:spTree>
    <p:custDataLst>
      <p:tags r:id="rId1"/>
    </p:custDataLst>
    <p:extLst>
      <p:ext uri="{BB962C8B-B14F-4D97-AF65-F5344CB8AC3E}">
        <p14:creationId xmlns:p14="http://schemas.microsoft.com/office/powerpoint/2010/main" val="35597827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Nessus Scan</a:t>
            </a:r>
            <a:endParaRPr lang="en-US" dirty="0"/>
          </a:p>
        </p:txBody>
      </p:sp>
      <p:sp>
        <p:nvSpPr>
          <p:cNvPr id="3" name="Content Placeholder 2"/>
          <p:cNvSpPr>
            <a:spLocks noGrp="1"/>
          </p:cNvSpPr>
          <p:nvPr>
            <p:ph idx="1"/>
          </p:nvPr>
        </p:nvSpPr>
        <p:spPr>
          <a:xfrm>
            <a:off x="457200" y="1447800"/>
            <a:ext cx="8229600" cy="4724400"/>
          </a:xfrm>
        </p:spPr>
        <p:txBody>
          <a:bodyPr>
            <a:normAutofit lnSpcReduction="10000"/>
          </a:bodyPr>
          <a:lstStyle/>
          <a:p>
            <a:pPr algn="just">
              <a:lnSpc>
                <a:spcPct val="150000"/>
              </a:lnSpc>
            </a:pPr>
            <a:r>
              <a:rPr lang="en-US" dirty="0" smtClean="0"/>
              <a:t>Open Browser (Firefox, Safari, IE, etc.)</a:t>
            </a:r>
          </a:p>
          <a:p>
            <a:pPr algn="just">
              <a:lnSpc>
                <a:spcPct val="150000"/>
              </a:lnSpc>
            </a:pPr>
            <a:r>
              <a:rPr lang="en-US" dirty="0" smtClean="0"/>
              <a:t>Connect </a:t>
            </a:r>
            <a:r>
              <a:rPr lang="en-US" dirty="0"/>
              <a:t>to </a:t>
            </a:r>
            <a:r>
              <a:rPr lang="en-US" dirty="0" smtClean="0"/>
              <a:t>server (https://</a:t>
            </a:r>
            <a:r>
              <a:rPr lang="en-US" i="1" dirty="0" smtClean="0"/>
              <a:t>server_ip</a:t>
            </a:r>
            <a:r>
              <a:rPr lang="en-US" dirty="0" smtClean="0"/>
              <a:t>:8834</a:t>
            </a:r>
            <a:r>
              <a:rPr lang="en-US" dirty="0"/>
              <a:t>/)</a:t>
            </a:r>
          </a:p>
          <a:p>
            <a:pPr algn="just">
              <a:lnSpc>
                <a:spcPct val="150000"/>
              </a:lnSpc>
            </a:pPr>
            <a:r>
              <a:rPr lang="en-US" dirty="0" smtClean="0"/>
              <a:t>Create Policy (select </a:t>
            </a:r>
            <a:r>
              <a:rPr lang="en-US" dirty="0"/>
              <a:t>which plug-ins to </a:t>
            </a:r>
            <a:r>
              <a:rPr lang="en-US" dirty="0" smtClean="0"/>
              <a:t>use)</a:t>
            </a:r>
            <a:endParaRPr lang="en-US" dirty="0"/>
          </a:p>
          <a:p>
            <a:pPr algn="just">
              <a:lnSpc>
                <a:spcPct val="150000"/>
              </a:lnSpc>
            </a:pPr>
            <a:r>
              <a:rPr lang="en-US" dirty="0"/>
              <a:t>Select target </a:t>
            </a:r>
            <a:r>
              <a:rPr lang="en-US" dirty="0" smtClean="0"/>
              <a:t>systems </a:t>
            </a:r>
            <a:r>
              <a:rPr lang="en-US" dirty="0"/>
              <a:t>to scan</a:t>
            </a:r>
          </a:p>
          <a:p>
            <a:pPr algn="just">
              <a:lnSpc>
                <a:spcPct val="150000"/>
              </a:lnSpc>
            </a:pPr>
            <a:r>
              <a:rPr lang="en-US" dirty="0" smtClean="0"/>
              <a:t>Run </a:t>
            </a:r>
            <a:r>
              <a:rPr lang="en-US" dirty="0"/>
              <a:t>the scan</a:t>
            </a:r>
          </a:p>
          <a:p>
            <a:pPr algn="just">
              <a:lnSpc>
                <a:spcPct val="150000"/>
              </a:lnSpc>
            </a:pPr>
            <a:r>
              <a:rPr lang="en-US" dirty="0"/>
              <a:t>View the results</a:t>
            </a:r>
          </a:p>
          <a:p>
            <a:endParaRPr lang="en-US" dirty="0"/>
          </a:p>
        </p:txBody>
      </p:sp>
    </p:spTree>
    <p:extLst>
      <p:ext uri="{BB962C8B-B14F-4D97-AF65-F5344CB8AC3E}">
        <p14:creationId xmlns:p14="http://schemas.microsoft.com/office/powerpoint/2010/main" val="254293451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Nessus Results</a:t>
            </a:r>
            <a:endParaRPr lang="en-US" dirty="0"/>
          </a:p>
        </p:txBody>
      </p:sp>
      <p:sp>
        <p:nvSpPr>
          <p:cNvPr id="3" name="Content Placeholder 2"/>
          <p:cNvSpPr>
            <a:spLocks noGrp="1"/>
          </p:cNvSpPr>
          <p:nvPr>
            <p:ph idx="1"/>
          </p:nvPr>
        </p:nvSpPr>
        <p:spPr>
          <a:xfrm>
            <a:off x="304800" y="1295400"/>
            <a:ext cx="8458200" cy="5105400"/>
          </a:xfrm>
        </p:spPr>
        <p:txBody>
          <a:bodyPr>
            <a:normAutofit fontScale="92500"/>
          </a:bodyPr>
          <a:lstStyle/>
          <a:p>
            <a:pPr algn="just">
              <a:lnSpc>
                <a:spcPct val="150000"/>
              </a:lnSpc>
            </a:pPr>
            <a:r>
              <a:rPr lang="en-US" sz="2800" dirty="0" smtClean="0"/>
              <a:t>Vulnerabilities Severity: </a:t>
            </a:r>
            <a:r>
              <a:rPr lang="en-US" sz="2800" b="1" dirty="0" smtClean="0">
                <a:solidFill>
                  <a:srgbClr val="FF0000"/>
                </a:solidFill>
              </a:rPr>
              <a:t>critical</a:t>
            </a:r>
            <a:r>
              <a:rPr lang="en-US" sz="2800" dirty="0" smtClean="0"/>
              <a:t>, </a:t>
            </a:r>
            <a:r>
              <a:rPr lang="en-US" sz="2800" b="1" dirty="0" smtClean="0">
                <a:solidFill>
                  <a:srgbClr val="FF6600"/>
                </a:solidFill>
              </a:rPr>
              <a:t>high</a:t>
            </a:r>
            <a:r>
              <a:rPr lang="en-US" sz="2800" dirty="0"/>
              <a:t>, </a:t>
            </a:r>
            <a:r>
              <a:rPr lang="en-US" sz="2800" b="1" dirty="0">
                <a:solidFill>
                  <a:srgbClr val="FFC000"/>
                </a:solidFill>
              </a:rPr>
              <a:t>medium</a:t>
            </a:r>
            <a:r>
              <a:rPr lang="en-US" sz="2800" dirty="0" smtClean="0"/>
              <a:t>, </a:t>
            </a:r>
            <a:r>
              <a:rPr lang="en-US" sz="2800" b="1" dirty="0">
                <a:solidFill>
                  <a:srgbClr val="008000"/>
                </a:solidFill>
              </a:rPr>
              <a:t>low </a:t>
            </a:r>
            <a:r>
              <a:rPr lang="en-US" sz="2800" dirty="0" smtClean="0"/>
              <a:t>or </a:t>
            </a:r>
            <a:r>
              <a:rPr lang="en-US" sz="2800" b="1" dirty="0" smtClean="0">
                <a:solidFill>
                  <a:srgbClr val="0000FF"/>
                </a:solidFill>
              </a:rPr>
              <a:t>info</a:t>
            </a:r>
            <a:endParaRPr lang="en-US" sz="2800" b="1" dirty="0">
              <a:solidFill>
                <a:srgbClr val="0000FF"/>
              </a:solidFill>
            </a:endParaRPr>
          </a:p>
          <a:p>
            <a:pPr algn="just">
              <a:lnSpc>
                <a:spcPct val="150000"/>
              </a:lnSpc>
            </a:pPr>
            <a:r>
              <a:rPr lang="en-US" sz="2800" dirty="0"/>
              <a:t>Need to be checked (and interpreted)</a:t>
            </a:r>
          </a:p>
          <a:p>
            <a:pPr algn="just">
              <a:lnSpc>
                <a:spcPct val="150000"/>
              </a:lnSpc>
            </a:pPr>
            <a:r>
              <a:rPr lang="en-US" sz="2800" dirty="0"/>
              <a:t>Can be used to search </a:t>
            </a:r>
            <a:r>
              <a:rPr lang="en-US" sz="2800" dirty="0" smtClean="0"/>
              <a:t>for or create </a:t>
            </a:r>
            <a:r>
              <a:rPr lang="en-US" sz="2800" dirty="0"/>
              <a:t>exploits along with previous information collected:</a:t>
            </a:r>
          </a:p>
          <a:p>
            <a:pPr lvl="1" algn="just">
              <a:lnSpc>
                <a:spcPct val="150000"/>
              </a:lnSpc>
            </a:pPr>
            <a:r>
              <a:rPr lang="en-US" sz="2400" dirty="0"/>
              <a:t>OS </a:t>
            </a:r>
            <a:r>
              <a:rPr lang="en-US" sz="2400" dirty="0" smtClean="0"/>
              <a:t>type (Windows or Unix based)</a:t>
            </a:r>
            <a:endParaRPr lang="en-US" sz="2400" dirty="0"/>
          </a:p>
          <a:p>
            <a:pPr lvl="1" algn="just">
              <a:lnSpc>
                <a:spcPct val="150000"/>
              </a:lnSpc>
            </a:pPr>
            <a:r>
              <a:rPr lang="en-US" sz="2400" dirty="0"/>
              <a:t>List of open ports</a:t>
            </a:r>
          </a:p>
          <a:p>
            <a:pPr lvl="1" algn="just">
              <a:lnSpc>
                <a:spcPct val="150000"/>
              </a:lnSpc>
            </a:pPr>
            <a:r>
              <a:rPr lang="en-US" sz="2400" dirty="0"/>
              <a:t>List of services and versions</a:t>
            </a:r>
          </a:p>
          <a:p>
            <a:pPr lvl="1" algn="just">
              <a:lnSpc>
                <a:spcPct val="150000"/>
              </a:lnSpc>
            </a:pPr>
            <a:r>
              <a:rPr lang="en-US" sz="2400" dirty="0"/>
              <a:t>List of vulnerabilities</a:t>
            </a:r>
          </a:p>
          <a:p>
            <a:endParaRPr lang="en-US" dirty="0"/>
          </a:p>
        </p:txBody>
      </p:sp>
    </p:spTree>
    <p:extLst>
      <p:ext uri="{BB962C8B-B14F-4D97-AF65-F5344CB8AC3E}">
        <p14:creationId xmlns:p14="http://schemas.microsoft.com/office/powerpoint/2010/main" val="24519475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Reconnaissance ?</a:t>
            </a:r>
            <a:endParaRPr lang="en-US" dirty="0"/>
          </a:p>
        </p:txBody>
      </p:sp>
      <p:sp>
        <p:nvSpPr>
          <p:cNvPr id="3" name="Content Placeholder 2"/>
          <p:cNvSpPr>
            <a:spLocks noGrp="1"/>
          </p:cNvSpPr>
          <p:nvPr>
            <p:ph idx="1"/>
          </p:nvPr>
        </p:nvSpPr>
        <p:spPr>
          <a:xfrm>
            <a:off x="457200" y="1600200"/>
            <a:ext cx="8229600" cy="4724400"/>
          </a:xfrm>
        </p:spPr>
        <p:txBody>
          <a:bodyPr/>
          <a:lstStyle/>
          <a:p>
            <a:pPr algn="just">
              <a:lnSpc>
                <a:spcPct val="90000"/>
              </a:lnSpc>
            </a:pPr>
            <a:r>
              <a:rPr lang="en-US" sz="2800" dirty="0" smtClean="0"/>
              <a:t>Before </a:t>
            </a:r>
            <a:r>
              <a:rPr lang="en-US" sz="2800" dirty="0"/>
              <a:t>launching an attack, skilled computer attackers often try to learn as much as possible about:</a:t>
            </a:r>
          </a:p>
          <a:p>
            <a:pPr lvl="1" algn="just"/>
            <a:r>
              <a:rPr lang="en-US" sz="2400" dirty="0"/>
              <a:t>The target systems and networks </a:t>
            </a:r>
          </a:p>
          <a:p>
            <a:pPr lvl="2" algn="just"/>
            <a:r>
              <a:rPr lang="en-US" sz="2000" dirty="0"/>
              <a:t>Hardware and software</a:t>
            </a:r>
          </a:p>
          <a:p>
            <a:pPr lvl="2" algn="just"/>
            <a:r>
              <a:rPr lang="en-US" sz="2000" dirty="0"/>
              <a:t>Topology</a:t>
            </a:r>
          </a:p>
          <a:p>
            <a:pPr lvl="2" algn="just"/>
            <a:r>
              <a:rPr lang="en-US" sz="2000" dirty="0"/>
              <a:t>Typical operation</a:t>
            </a:r>
          </a:p>
          <a:p>
            <a:pPr lvl="1" algn="just"/>
            <a:r>
              <a:rPr lang="en-US" sz="2400" dirty="0" smtClean="0"/>
              <a:t>Administrators, Users, Owners</a:t>
            </a:r>
          </a:p>
          <a:p>
            <a:pPr lvl="1" algn="just">
              <a:lnSpc>
                <a:spcPct val="90000"/>
              </a:lnSpc>
            </a:pPr>
            <a:endParaRPr lang="en-US" sz="2400" dirty="0" smtClean="0"/>
          </a:p>
          <a:p>
            <a:endParaRPr lang="en-US" dirty="0"/>
          </a:p>
        </p:txBody>
      </p:sp>
      <p:pic>
        <p:nvPicPr>
          <p:cNvPr id="4" name="Picture 3"/>
          <p:cNvPicPr>
            <a:picLocks noChangeAspect="1"/>
          </p:cNvPicPr>
          <p:nvPr/>
        </p:nvPicPr>
        <p:blipFill>
          <a:blip r:embed="rId2"/>
          <a:stretch>
            <a:fillRect/>
          </a:stretch>
        </p:blipFill>
        <p:spPr>
          <a:xfrm>
            <a:off x="6553200" y="4038600"/>
            <a:ext cx="1676400" cy="1661948"/>
          </a:xfrm>
          <a:prstGeom prst="rect">
            <a:avLst/>
          </a:prstGeom>
        </p:spPr>
      </p:pic>
    </p:spTree>
    <p:extLst>
      <p:ext uri="{BB962C8B-B14F-4D97-AF65-F5344CB8AC3E}">
        <p14:creationId xmlns:p14="http://schemas.microsoft.com/office/powerpoint/2010/main" val="202436114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MagicTree</a:t>
            </a:r>
            <a:endParaRPr lang="en-US" dirty="0"/>
          </a:p>
        </p:txBody>
      </p:sp>
      <p:sp>
        <p:nvSpPr>
          <p:cNvPr id="3" name="Content Placeholder 2"/>
          <p:cNvSpPr>
            <a:spLocks noGrp="1"/>
          </p:cNvSpPr>
          <p:nvPr>
            <p:ph idx="1"/>
          </p:nvPr>
        </p:nvSpPr>
        <p:spPr>
          <a:xfrm>
            <a:off x="457200" y="1371600"/>
            <a:ext cx="8229600" cy="5334000"/>
          </a:xfrm>
        </p:spPr>
        <p:txBody>
          <a:bodyPr>
            <a:normAutofit fontScale="92500" lnSpcReduction="20000"/>
          </a:bodyPr>
          <a:lstStyle/>
          <a:p>
            <a:pPr algn="just">
              <a:lnSpc>
                <a:spcPct val="110000"/>
              </a:lnSpc>
            </a:pPr>
            <a:r>
              <a:rPr lang="en-US" dirty="0" smtClean="0"/>
              <a:t>Information management tool that aggregates data from a variety of other tools</a:t>
            </a:r>
          </a:p>
          <a:p>
            <a:pPr algn="just">
              <a:lnSpc>
                <a:spcPct val="110000"/>
              </a:lnSpc>
            </a:pPr>
            <a:r>
              <a:rPr lang="en-US" dirty="0" smtClean="0"/>
              <a:t>Proprietary,  but  </a:t>
            </a:r>
            <a:r>
              <a:rPr lang="en-US" b="1" dirty="0" smtClean="0"/>
              <a:t>free</a:t>
            </a:r>
            <a:r>
              <a:rPr lang="en-US" dirty="0" smtClean="0"/>
              <a:t>  </a:t>
            </a:r>
          </a:p>
          <a:p>
            <a:pPr algn="just">
              <a:lnSpc>
                <a:spcPct val="110000"/>
              </a:lnSpc>
            </a:pPr>
            <a:r>
              <a:rPr lang="en-US" dirty="0" smtClean="0"/>
              <a:t>Strength  is  storing  and  sharing  data </a:t>
            </a:r>
          </a:p>
          <a:p>
            <a:pPr algn="just">
              <a:lnSpc>
                <a:spcPct val="110000"/>
              </a:lnSpc>
            </a:pPr>
            <a:r>
              <a:rPr lang="en-US" dirty="0" smtClean="0"/>
              <a:t>Imports  tool  output  from </a:t>
            </a:r>
            <a:r>
              <a:rPr lang="en-US" dirty="0" err="1" smtClean="0"/>
              <a:t>Nmap</a:t>
            </a:r>
            <a:r>
              <a:rPr lang="en-US" dirty="0" smtClean="0"/>
              <a:t>,  </a:t>
            </a:r>
            <a:r>
              <a:rPr lang="en-US" dirty="0" err="1" smtClean="0"/>
              <a:t>Nessus</a:t>
            </a:r>
            <a:r>
              <a:rPr lang="en-US" dirty="0" smtClean="0"/>
              <a:t>, </a:t>
            </a:r>
            <a:r>
              <a:rPr lang="en-US" i="1" dirty="0" smtClean="0"/>
              <a:t>etc</a:t>
            </a:r>
            <a:r>
              <a:rPr lang="en-US" dirty="0" smtClean="0"/>
              <a:t>.  </a:t>
            </a:r>
          </a:p>
          <a:p>
            <a:pPr algn="just">
              <a:lnSpc>
                <a:spcPct val="110000"/>
              </a:lnSpc>
            </a:pPr>
            <a:r>
              <a:rPr lang="en-US" dirty="0" smtClean="0"/>
              <a:t>Supports  command   execution  from  inside  the   tool </a:t>
            </a:r>
          </a:p>
          <a:p>
            <a:pPr algn="just">
              <a:lnSpc>
                <a:spcPct val="110000"/>
              </a:lnSpc>
            </a:pPr>
            <a:r>
              <a:rPr lang="en-US" dirty="0" smtClean="0"/>
              <a:t>Supports  data  searching   and  manipulation</a:t>
            </a:r>
          </a:p>
          <a:p>
            <a:pPr algn="just">
              <a:lnSpc>
                <a:spcPct val="110000"/>
              </a:lnSpc>
            </a:pPr>
            <a:r>
              <a:rPr lang="en-US" dirty="0" smtClean="0"/>
              <a:t>Included in Kali and </a:t>
            </a:r>
            <a:r>
              <a:rPr lang="en-US" dirty="0" err="1" smtClean="0"/>
              <a:t>BackTrack</a:t>
            </a:r>
            <a:r>
              <a:rPr lang="en-US" dirty="0" smtClean="0"/>
              <a:t> 5:</a:t>
            </a:r>
          </a:p>
          <a:p>
            <a:pPr lvl="1" algn="just">
              <a:buFont typeface="Wingdings" charset="2"/>
              <a:buChar char="§"/>
            </a:pPr>
            <a:r>
              <a:rPr lang="en-US" sz="2400" dirty="0" smtClean="0"/>
              <a:t>Backtrack 5 – in </a:t>
            </a:r>
            <a:r>
              <a:rPr lang="en-US" sz="2400" b="1" dirty="0" smtClean="0"/>
              <a:t>Terminal</a:t>
            </a:r>
            <a:r>
              <a:rPr lang="en-US" sz="2400" dirty="0" smtClean="0"/>
              <a:t>: </a:t>
            </a:r>
            <a:r>
              <a:rPr lang="en-US" sz="2400" i="1" dirty="0" smtClean="0"/>
              <a:t>/</a:t>
            </a:r>
            <a:r>
              <a:rPr lang="en-US" sz="2400" i="1" dirty="0" err="1" smtClean="0"/>
              <a:t>pentest</a:t>
            </a:r>
            <a:r>
              <a:rPr lang="en-US" sz="2400" i="1" dirty="0" smtClean="0"/>
              <a:t>/reporting/</a:t>
            </a:r>
            <a:r>
              <a:rPr lang="en-US" sz="2400" i="1" dirty="0" err="1" smtClean="0"/>
              <a:t>magictree</a:t>
            </a:r>
            <a:endParaRPr lang="en-US" sz="2400" i="1" dirty="0" smtClean="0"/>
          </a:p>
          <a:p>
            <a:pPr lvl="1" algn="just">
              <a:buFont typeface="Wingdings" charset="2"/>
              <a:buChar char="§"/>
            </a:pPr>
            <a:r>
              <a:rPr lang="en-US" sz="2400" dirty="0" smtClean="0"/>
              <a:t>Kali – in </a:t>
            </a:r>
            <a:r>
              <a:rPr lang="en-US" sz="2400" b="1" dirty="0" smtClean="0"/>
              <a:t>Terminal</a:t>
            </a:r>
            <a:r>
              <a:rPr lang="en-US" sz="2400" dirty="0" smtClean="0"/>
              <a:t>: </a:t>
            </a:r>
            <a:r>
              <a:rPr lang="en-US" sz="2400" i="1" dirty="0" err="1" smtClean="0"/>
              <a:t>magictree</a:t>
            </a:r>
            <a:endParaRPr lang="en-US" sz="2000" dirty="0"/>
          </a:p>
        </p:txBody>
      </p:sp>
      <p:pic>
        <p:nvPicPr>
          <p:cNvPr id="3074" name="Picture 2" descr="Gremwel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99369"/>
            <a:ext cx="1381125" cy="1119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94432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i="1" dirty="0" smtClean="0"/>
              <a:t>Practice 4</a:t>
            </a:r>
            <a:endParaRPr lang="en-US" i="1" dirty="0"/>
          </a:p>
        </p:txBody>
      </p:sp>
      <p:sp>
        <p:nvSpPr>
          <p:cNvPr id="3" name="Content Placeholder 2"/>
          <p:cNvSpPr>
            <a:spLocks noGrp="1"/>
          </p:cNvSpPr>
          <p:nvPr>
            <p:ph idx="1"/>
          </p:nvPr>
        </p:nvSpPr>
        <p:spPr>
          <a:xfrm>
            <a:off x="457200" y="1295400"/>
            <a:ext cx="8229600" cy="4678363"/>
          </a:xfrm>
        </p:spPr>
        <p:txBody>
          <a:bodyPr/>
          <a:lstStyle/>
          <a:p>
            <a:r>
              <a:rPr lang="en-US" dirty="0" smtClean="0"/>
              <a:t>Run </a:t>
            </a:r>
            <a:r>
              <a:rPr lang="en-US" dirty="0" err="1" smtClean="0"/>
              <a:t>Nmap</a:t>
            </a:r>
            <a:r>
              <a:rPr lang="en-US" dirty="0" smtClean="0"/>
              <a:t> and Nessus scans</a:t>
            </a:r>
          </a:p>
          <a:p>
            <a:r>
              <a:rPr lang="en-US" dirty="0" smtClean="0"/>
              <a:t>Upload the scans in </a:t>
            </a:r>
            <a:r>
              <a:rPr lang="en-US" dirty="0" err="1" smtClean="0"/>
              <a:t>MagicTree</a:t>
            </a:r>
            <a:endParaRPr lang="en-US" dirty="0" smtClean="0"/>
          </a:p>
          <a:p>
            <a:r>
              <a:rPr lang="en-US" dirty="0" smtClean="0"/>
              <a:t>Interesting information in the reports?</a:t>
            </a:r>
            <a:endParaRPr lang="en-US" dirty="0"/>
          </a:p>
        </p:txBody>
      </p:sp>
      <p:pic>
        <p:nvPicPr>
          <p:cNvPr id="4" name="Picture 3" descr="Screenshot-MagicTree_ nessus_report_alex.nessu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200400"/>
            <a:ext cx="4038600" cy="3073123"/>
          </a:xfrm>
          <a:prstGeom prst="rect">
            <a:avLst/>
          </a:prstGeom>
        </p:spPr>
      </p:pic>
      <p:sp>
        <p:nvSpPr>
          <p:cNvPr id="5" name="TextBox 4"/>
          <p:cNvSpPr txBox="1"/>
          <p:nvPr/>
        </p:nvSpPr>
        <p:spPr>
          <a:xfrm>
            <a:off x="2362200" y="6248400"/>
            <a:ext cx="4191000" cy="307777"/>
          </a:xfrm>
          <a:prstGeom prst="rect">
            <a:avLst/>
          </a:prstGeom>
          <a:noFill/>
        </p:spPr>
        <p:txBody>
          <a:bodyPr wrap="square" rtlCol="0">
            <a:spAutoFit/>
          </a:bodyPr>
          <a:lstStyle/>
          <a:p>
            <a:r>
              <a:rPr lang="en-US" sz="1400" dirty="0" err="1" smtClean="0"/>
              <a:t>MagicTree</a:t>
            </a:r>
            <a:r>
              <a:rPr lang="en-US" sz="1400" dirty="0" smtClean="0"/>
              <a:t> </a:t>
            </a:r>
            <a:r>
              <a:rPr lang="en-US" sz="1400" dirty="0"/>
              <a:t>(</a:t>
            </a:r>
            <a:r>
              <a:rPr lang="en-US" sz="1400" dirty="0" smtClean="0"/>
              <a:t>Nessus and </a:t>
            </a:r>
            <a:r>
              <a:rPr lang="en-US" sz="1400" dirty="0" err="1" smtClean="0"/>
              <a:t>Nmap</a:t>
            </a:r>
            <a:r>
              <a:rPr lang="en-US" sz="1400" dirty="0" smtClean="0"/>
              <a:t> merged scans example)</a:t>
            </a:r>
            <a:endParaRPr lang="en-US" sz="1400" dirty="0"/>
          </a:p>
        </p:txBody>
      </p:sp>
    </p:spTree>
    <p:extLst>
      <p:ext uri="{BB962C8B-B14F-4D97-AF65-F5344CB8AC3E}">
        <p14:creationId xmlns:p14="http://schemas.microsoft.com/office/powerpoint/2010/main" val="120720672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Information</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smtClean="0"/>
              <a:t>Nessus: </a:t>
            </a:r>
            <a:r>
              <a:rPr lang="en-US" dirty="0" smtClean="0">
                <a:hlinkClick r:id="rId3"/>
              </a:rPr>
              <a:t>http</a:t>
            </a:r>
            <a:r>
              <a:rPr lang="en-US" dirty="0">
                <a:hlinkClick r:id="rId3"/>
              </a:rPr>
              <a:t>://www.nessus.org/plugins</a:t>
            </a:r>
            <a:r>
              <a:rPr lang="en-US" dirty="0" smtClean="0">
                <a:hlinkClick r:id="rId3"/>
              </a:rPr>
              <a:t>/</a:t>
            </a:r>
            <a:endParaRPr lang="en-US" dirty="0" smtClean="0"/>
          </a:p>
          <a:p>
            <a:pPr algn="just">
              <a:lnSpc>
                <a:spcPct val="150000"/>
              </a:lnSpc>
            </a:pPr>
            <a:r>
              <a:rPr lang="en-US" dirty="0" err="1" smtClean="0"/>
              <a:t>Nmap</a:t>
            </a:r>
            <a:r>
              <a:rPr lang="en-US" dirty="0" smtClean="0"/>
              <a:t>: </a:t>
            </a:r>
            <a:r>
              <a:rPr lang="en-US" dirty="0" smtClean="0">
                <a:hlinkClick r:id="rId4"/>
              </a:rPr>
              <a:t>http</a:t>
            </a:r>
            <a:r>
              <a:rPr lang="en-US" dirty="0">
                <a:hlinkClick r:id="rId4"/>
              </a:rPr>
              <a:t>://</a:t>
            </a:r>
            <a:r>
              <a:rPr lang="en-US" dirty="0" smtClean="0">
                <a:hlinkClick r:id="rId4"/>
              </a:rPr>
              <a:t>nmap.org/download</a:t>
            </a:r>
            <a:endParaRPr lang="en-US" dirty="0" smtClean="0"/>
          </a:p>
          <a:p>
            <a:pPr algn="just">
              <a:lnSpc>
                <a:spcPct val="150000"/>
              </a:lnSpc>
            </a:pPr>
            <a:r>
              <a:rPr lang="en-US" dirty="0" err="1" smtClean="0"/>
              <a:t>MagicTree</a:t>
            </a:r>
            <a:r>
              <a:rPr lang="en-US" dirty="0"/>
              <a:t>: </a:t>
            </a:r>
            <a:r>
              <a:rPr lang="en-US" dirty="0">
                <a:hlinkClick r:id="rId5"/>
              </a:rPr>
              <a:t>http://www.gremwell.com</a:t>
            </a:r>
            <a:r>
              <a:rPr lang="en-US" dirty="0" smtClean="0">
                <a:hlinkClick r:id="rId5"/>
              </a:rPr>
              <a:t>/</a:t>
            </a:r>
            <a:endParaRPr lang="en-US" dirty="0" smtClean="0"/>
          </a:p>
          <a:p>
            <a:pPr algn="just">
              <a:lnSpc>
                <a:spcPct val="150000"/>
              </a:lnSpc>
            </a:pPr>
            <a:r>
              <a:rPr lang="en-US" dirty="0" err="1" smtClean="0"/>
              <a:t>theHarvester</a:t>
            </a:r>
            <a:r>
              <a:rPr lang="en-US" dirty="0" smtClean="0"/>
              <a:t>: </a:t>
            </a:r>
            <a:r>
              <a:rPr lang="en-US" sz="2000" dirty="0" smtClean="0">
                <a:hlinkClick r:id="rId6"/>
              </a:rPr>
              <a:t>http://www.edge-security.com/theHarvester.php</a:t>
            </a:r>
            <a:endParaRPr lang="en-US" dirty="0" smtClean="0"/>
          </a:p>
          <a:p>
            <a:pPr algn="just">
              <a:lnSpc>
                <a:spcPct val="150000"/>
              </a:lnSpc>
            </a:pPr>
            <a:endParaRPr lang="en-US" dirty="0" smtClean="0"/>
          </a:p>
          <a:p>
            <a:pPr marL="0" indent="0" algn="just">
              <a:lnSpc>
                <a:spcPct val="150000"/>
              </a:lnSpc>
              <a:buNone/>
            </a:pPr>
            <a:endParaRPr lang="en-US" dirty="0" smtClean="0"/>
          </a:p>
          <a:p>
            <a:endParaRPr lang="en-US" dirty="0"/>
          </a:p>
        </p:txBody>
      </p:sp>
    </p:spTree>
    <p:extLst>
      <p:ext uri="{BB962C8B-B14F-4D97-AF65-F5344CB8AC3E}">
        <p14:creationId xmlns:p14="http://schemas.microsoft.com/office/powerpoint/2010/main" val="30167094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Reconnaissance Steps</a:t>
            </a:r>
            <a:endParaRPr lang="en-US" dirty="0"/>
          </a:p>
        </p:txBody>
      </p:sp>
      <p:sp>
        <p:nvSpPr>
          <p:cNvPr id="3" name="Content Placeholder 2"/>
          <p:cNvSpPr>
            <a:spLocks noGrp="1"/>
          </p:cNvSpPr>
          <p:nvPr>
            <p:ph idx="1"/>
          </p:nvPr>
        </p:nvSpPr>
        <p:spPr>
          <a:xfrm>
            <a:off x="457200" y="1447800"/>
            <a:ext cx="8229600" cy="5029200"/>
          </a:xfrm>
        </p:spPr>
        <p:txBody>
          <a:bodyPr>
            <a:normAutofit fontScale="92500" lnSpcReduction="20000"/>
          </a:bodyPr>
          <a:lstStyle/>
          <a:p>
            <a:pPr>
              <a:lnSpc>
                <a:spcPct val="90000"/>
              </a:lnSpc>
            </a:pPr>
            <a:r>
              <a:rPr lang="en-US" sz="3500" dirty="0" smtClean="0"/>
              <a:t>Reconnaissance can be divided in two steps:</a:t>
            </a:r>
          </a:p>
          <a:p>
            <a:pPr lvl="1">
              <a:lnSpc>
                <a:spcPct val="120000"/>
              </a:lnSpc>
              <a:buFont typeface="Courier New" pitchFamily="49" charset="0"/>
              <a:buChar char="o"/>
            </a:pPr>
            <a:r>
              <a:rPr lang="en-US" sz="3000" dirty="0" smtClean="0"/>
              <a:t>Step 1 – </a:t>
            </a:r>
            <a:r>
              <a:rPr lang="en-US" sz="3000" dirty="0" smtClean="0"/>
              <a:t>Intelligence gathering about the victim</a:t>
            </a:r>
            <a:endParaRPr lang="en-US" sz="3000" dirty="0" smtClean="0"/>
          </a:p>
          <a:p>
            <a:pPr lvl="2">
              <a:buFont typeface="Wingdings" pitchFamily="2" charset="2"/>
              <a:buChar char="§"/>
            </a:pPr>
            <a:r>
              <a:rPr lang="en-US" sz="2200" dirty="0" smtClean="0"/>
              <a:t>Open-source information: </a:t>
            </a:r>
            <a:r>
              <a:rPr lang="en-US" sz="2200" dirty="0"/>
              <a:t>webpage, business partners, search engines etc.</a:t>
            </a:r>
          </a:p>
          <a:p>
            <a:pPr lvl="2">
              <a:buFont typeface="Wingdings" pitchFamily="2" charset="2"/>
              <a:buChar char="§"/>
            </a:pPr>
            <a:r>
              <a:rPr lang="en-US" sz="2200" dirty="0" smtClean="0"/>
              <a:t>Social </a:t>
            </a:r>
            <a:r>
              <a:rPr lang="en-US" sz="2200" dirty="0" smtClean="0"/>
              <a:t>Engineering </a:t>
            </a:r>
          </a:p>
          <a:p>
            <a:pPr lvl="2">
              <a:buFont typeface="Wingdings" pitchFamily="2" charset="2"/>
              <a:buChar char="§"/>
            </a:pPr>
            <a:r>
              <a:rPr lang="en-US" sz="2200" dirty="0" smtClean="0"/>
              <a:t>Physical Break-ins</a:t>
            </a:r>
          </a:p>
          <a:p>
            <a:pPr lvl="2">
              <a:buFont typeface="Wingdings" pitchFamily="2" charset="2"/>
              <a:buChar char="§"/>
            </a:pPr>
            <a:r>
              <a:rPr lang="en-US" sz="2200" dirty="0" smtClean="0"/>
              <a:t>Dumpster Diving</a:t>
            </a:r>
          </a:p>
          <a:p>
            <a:pPr lvl="2">
              <a:lnSpc>
                <a:spcPct val="90000"/>
              </a:lnSpc>
              <a:buFont typeface="Wingdings" pitchFamily="2" charset="2"/>
              <a:buChar char="§"/>
            </a:pPr>
            <a:endParaRPr lang="en-US" sz="1900" dirty="0"/>
          </a:p>
          <a:p>
            <a:pPr lvl="1">
              <a:lnSpc>
                <a:spcPct val="90000"/>
              </a:lnSpc>
              <a:buFont typeface="Courier New" pitchFamily="49" charset="0"/>
              <a:buChar char="o"/>
            </a:pPr>
            <a:r>
              <a:rPr lang="en-US" sz="3000" dirty="0" smtClean="0"/>
              <a:t>Step 2 – </a:t>
            </a:r>
            <a:r>
              <a:rPr lang="en-US" sz="3000" dirty="0" smtClean="0"/>
              <a:t>Intelligence gathering about the system</a:t>
            </a:r>
            <a:endParaRPr lang="en-US" sz="3000" dirty="0" smtClean="0"/>
          </a:p>
          <a:p>
            <a:pPr lvl="2">
              <a:lnSpc>
                <a:spcPct val="90000"/>
              </a:lnSpc>
              <a:buFont typeface="Wingdings" pitchFamily="2" charset="2"/>
              <a:buChar char="§"/>
            </a:pPr>
            <a:r>
              <a:rPr lang="en-US" sz="2600" dirty="0" smtClean="0"/>
              <a:t>There are scanning tools available to automatically scan:</a:t>
            </a:r>
          </a:p>
          <a:p>
            <a:pPr lvl="3">
              <a:buFont typeface="Wingdings" pitchFamily="2" charset="2"/>
              <a:buChar char="§"/>
            </a:pPr>
            <a:r>
              <a:rPr lang="en-US" sz="2200" dirty="0" smtClean="0"/>
              <a:t>Hosts</a:t>
            </a:r>
            <a:endParaRPr lang="en-US" sz="2200" dirty="0" smtClean="0"/>
          </a:p>
          <a:p>
            <a:pPr lvl="3">
              <a:buFont typeface="Wingdings" pitchFamily="2" charset="2"/>
              <a:buChar char="§"/>
            </a:pPr>
            <a:r>
              <a:rPr lang="en-US" sz="2200" dirty="0" smtClean="0"/>
              <a:t>Network </a:t>
            </a:r>
            <a:r>
              <a:rPr lang="en-US" sz="2200" dirty="0" smtClean="0"/>
              <a:t>devices</a:t>
            </a:r>
            <a:endParaRPr lang="en-US" sz="2200" dirty="0" smtClean="0"/>
          </a:p>
          <a:p>
            <a:pPr lvl="3">
              <a:buFont typeface="Wingdings" pitchFamily="2" charset="2"/>
              <a:buChar char="§"/>
            </a:pPr>
            <a:r>
              <a:rPr lang="en-US" sz="2200" dirty="0" smtClean="0"/>
              <a:t>Services</a:t>
            </a:r>
          </a:p>
          <a:p>
            <a:pPr lvl="3">
              <a:buFont typeface="Wingdings" pitchFamily="2" charset="2"/>
              <a:buChar char="§"/>
            </a:pPr>
            <a:r>
              <a:rPr lang="en-US" sz="2200" dirty="0" smtClean="0"/>
              <a:t>Vulnerabilities</a:t>
            </a:r>
          </a:p>
          <a:p>
            <a:endParaRPr lang="en-US" dirty="0"/>
          </a:p>
        </p:txBody>
      </p:sp>
    </p:spTree>
    <p:extLst>
      <p:ext uri="{BB962C8B-B14F-4D97-AF65-F5344CB8AC3E}">
        <p14:creationId xmlns:p14="http://schemas.microsoft.com/office/powerpoint/2010/main" val="19061243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a:lnSpc>
                <a:spcPct val="70000"/>
              </a:lnSpc>
              <a:spcAft>
                <a:spcPts val="1200"/>
              </a:spcAft>
            </a:pPr>
            <a:r>
              <a:rPr lang="en-US" sz="1800" dirty="0" smtClean="0"/>
              <a:t>Identifying </a:t>
            </a:r>
            <a:r>
              <a:rPr lang="en-US" sz="1800" dirty="0" err="1" smtClean="0"/>
              <a:t>url</a:t>
            </a:r>
            <a:r>
              <a:rPr lang="en-US" sz="1800" dirty="0" smtClean="0"/>
              <a:t>, IP addresses, </a:t>
            </a:r>
            <a:r>
              <a:rPr lang="en-US" sz="1800" dirty="0" smtClean="0"/>
              <a:t>and sub-</a:t>
            </a:r>
            <a:r>
              <a:rPr lang="en-US" sz="1800" dirty="0" smtClean="0"/>
              <a:t>domains</a:t>
            </a:r>
          </a:p>
          <a:p>
            <a:pPr lvl="1">
              <a:lnSpc>
                <a:spcPct val="70000"/>
              </a:lnSpc>
              <a:spcAft>
                <a:spcPts val="1200"/>
              </a:spcAft>
            </a:pPr>
            <a:r>
              <a:rPr lang="en-US" sz="1800" dirty="0" smtClean="0"/>
              <a:t>Usually </a:t>
            </a:r>
            <a:r>
              <a:rPr lang="en-US" sz="1800" dirty="0" smtClean="0"/>
              <a:t>one of the first steps, it is important to identify the </a:t>
            </a:r>
            <a:r>
              <a:rPr lang="en-US" sz="1800" dirty="0" err="1" smtClean="0"/>
              <a:t>ip</a:t>
            </a:r>
            <a:r>
              <a:rPr lang="en-US" sz="1800" dirty="0" smtClean="0"/>
              <a:t> ranges </a:t>
            </a:r>
            <a:r>
              <a:rPr lang="en-US" sz="1800" dirty="0" smtClean="0"/>
              <a:t>and sub-domains associated with your </a:t>
            </a:r>
            <a:r>
              <a:rPr lang="en-US" altLang="zh-CN" sz="1800" dirty="0" smtClean="0"/>
              <a:t>t</a:t>
            </a:r>
            <a:r>
              <a:rPr lang="en-US" sz="1800" dirty="0" smtClean="0"/>
              <a:t>arget(s).</a:t>
            </a:r>
          </a:p>
          <a:p>
            <a:pPr>
              <a:lnSpc>
                <a:spcPct val="70000"/>
              </a:lnSpc>
              <a:spcAft>
                <a:spcPts val="1200"/>
              </a:spcAft>
            </a:pPr>
            <a:r>
              <a:rPr lang="en-US" sz="1800" dirty="0" smtClean="0"/>
              <a:t>Identifying </a:t>
            </a:r>
            <a:r>
              <a:rPr lang="en-US" sz="1800" dirty="0" smtClean="0"/>
              <a:t>People </a:t>
            </a:r>
          </a:p>
          <a:p>
            <a:pPr lvl="1">
              <a:lnSpc>
                <a:spcPct val="70000"/>
              </a:lnSpc>
              <a:spcAft>
                <a:spcPts val="1200"/>
              </a:spcAft>
            </a:pPr>
            <a:r>
              <a:rPr lang="en-US" sz="1800" dirty="0" smtClean="0"/>
              <a:t>Identifying </a:t>
            </a:r>
            <a:r>
              <a:rPr lang="en-US" sz="1800" dirty="0" smtClean="0"/>
              <a:t>names, email addresses, phone numbers and other personal </a:t>
            </a:r>
            <a:r>
              <a:rPr lang="en-US" sz="1800" dirty="0" smtClean="0"/>
              <a:t>information that </a:t>
            </a:r>
            <a:r>
              <a:rPr lang="en-US" sz="1800" dirty="0" smtClean="0"/>
              <a:t>can be valuable </a:t>
            </a:r>
            <a:r>
              <a:rPr lang="en-US" sz="1800" dirty="0" smtClean="0"/>
              <a:t>for </a:t>
            </a:r>
            <a:r>
              <a:rPr lang="en-US" sz="1800" dirty="0" smtClean="0"/>
              <a:t>phishing or other social engineering </a:t>
            </a:r>
            <a:r>
              <a:rPr lang="en-US" sz="1800" dirty="0" smtClean="0"/>
              <a:t>activities. </a:t>
            </a:r>
          </a:p>
          <a:p>
            <a:pPr>
              <a:lnSpc>
                <a:spcPct val="70000"/>
              </a:lnSpc>
              <a:spcAft>
                <a:spcPts val="1200"/>
              </a:spcAft>
            </a:pPr>
            <a:r>
              <a:rPr lang="en-US" sz="1800" dirty="0" smtClean="0"/>
              <a:t>Identifying Technologies </a:t>
            </a:r>
          </a:p>
          <a:p>
            <a:pPr lvl="1">
              <a:lnSpc>
                <a:spcPct val="70000"/>
              </a:lnSpc>
              <a:spcAft>
                <a:spcPts val="1200"/>
              </a:spcAft>
            </a:pPr>
            <a:r>
              <a:rPr lang="en-US" sz="1800" dirty="0" smtClean="0"/>
              <a:t>Identifying the types and versions of the systems and software applications in use by organization is an important precursor to identifying potential vulnerabilities.</a:t>
            </a:r>
          </a:p>
          <a:p>
            <a:pPr>
              <a:lnSpc>
                <a:spcPct val="70000"/>
              </a:lnSpc>
              <a:spcAft>
                <a:spcPts val="1200"/>
              </a:spcAft>
            </a:pPr>
            <a:r>
              <a:rPr lang="en-US" sz="1800" dirty="0" smtClean="0"/>
              <a:t>Methods</a:t>
            </a:r>
          </a:p>
          <a:p>
            <a:pPr lvl="1">
              <a:lnSpc>
                <a:spcPct val="70000"/>
              </a:lnSpc>
              <a:spcAft>
                <a:spcPts val="1200"/>
              </a:spcAft>
            </a:pPr>
            <a:r>
              <a:rPr lang="en-US" sz="1800" dirty="0" smtClean="0"/>
              <a:t>Browsing </a:t>
            </a:r>
            <a:r>
              <a:rPr lang="en-US" sz="1800" dirty="0"/>
              <a:t>company web </a:t>
            </a:r>
            <a:r>
              <a:rPr lang="en-US" sz="1800" dirty="0" smtClean="0"/>
              <a:t>site</a:t>
            </a:r>
            <a:endParaRPr lang="en-US" sz="1800" dirty="0" smtClean="0"/>
          </a:p>
          <a:p>
            <a:pPr lvl="1">
              <a:lnSpc>
                <a:spcPct val="70000"/>
              </a:lnSpc>
              <a:spcAft>
                <a:spcPts val="1200"/>
              </a:spcAft>
            </a:pPr>
            <a:r>
              <a:rPr lang="en-US" sz="1800" dirty="0" err="1" smtClean="0"/>
              <a:t>Googling</a:t>
            </a:r>
            <a:endParaRPr lang="en-US" sz="1800" dirty="0" smtClean="0"/>
          </a:p>
          <a:p>
            <a:pPr lvl="1">
              <a:lnSpc>
                <a:spcPct val="70000"/>
              </a:lnSpc>
              <a:spcAft>
                <a:spcPts val="1200"/>
              </a:spcAft>
            </a:pPr>
            <a:r>
              <a:rPr lang="en-US" sz="1800" dirty="0" smtClean="0"/>
              <a:t>Use automated tools</a:t>
            </a:r>
            <a:endParaRPr lang="en-US" sz="1800" dirty="0" smtClean="0"/>
          </a:p>
        </p:txBody>
      </p:sp>
    </p:spTree>
    <p:extLst>
      <p:ext uri="{BB962C8B-B14F-4D97-AF65-F5344CB8AC3E}">
        <p14:creationId xmlns:p14="http://schemas.microsoft.com/office/powerpoint/2010/main" val="29868522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Practice 1</a:t>
            </a:r>
            <a:endParaRPr lang="en-US" i="1" dirty="0"/>
          </a:p>
        </p:txBody>
      </p:sp>
      <p:sp>
        <p:nvSpPr>
          <p:cNvPr id="3" name="Content Placeholder 2"/>
          <p:cNvSpPr>
            <a:spLocks noGrp="1"/>
          </p:cNvSpPr>
          <p:nvPr>
            <p:ph idx="1"/>
          </p:nvPr>
        </p:nvSpPr>
        <p:spPr/>
        <p:txBody>
          <a:bodyPr>
            <a:normAutofit/>
          </a:bodyPr>
          <a:lstStyle/>
          <a:p>
            <a:pPr algn="just"/>
            <a:r>
              <a:rPr lang="en-US" b="1" dirty="0" err="1" smtClean="0"/>
              <a:t>theHarvester</a:t>
            </a:r>
            <a:r>
              <a:rPr lang="en-US" b="1" dirty="0" smtClean="0"/>
              <a:t> </a:t>
            </a:r>
            <a:r>
              <a:rPr lang="en-US" dirty="0" smtClean="0"/>
              <a:t>- </a:t>
            </a:r>
            <a:r>
              <a:rPr lang="en-US" sz="2400" dirty="0" smtClean="0"/>
              <a:t>a tool for gathering e-mail accounts, user names and hostnames/</a:t>
            </a:r>
            <a:r>
              <a:rPr lang="en-US" sz="2400" dirty="0" err="1" smtClean="0"/>
              <a:t>subdomains</a:t>
            </a:r>
            <a:r>
              <a:rPr lang="en-US" sz="2400" dirty="0" smtClean="0"/>
              <a:t> from different public sources like search engines and PGP key servers</a:t>
            </a:r>
          </a:p>
          <a:p>
            <a:pPr algn="just"/>
            <a:endParaRPr lang="en-US" sz="2400" dirty="0" smtClean="0"/>
          </a:p>
          <a:p>
            <a:pPr algn="just"/>
            <a:r>
              <a:rPr lang="en-US" sz="2400" dirty="0" smtClean="0"/>
              <a:t>Download: </a:t>
            </a:r>
            <a:r>
              <a:rPr lang="en-US" sz="2400" dirty="0">
                <a:hlinkClick r:id="rId3"/>
              </a:rPr>
              <a:t>https://</a:t>
            </a:r>
            <a:r>
              <a:rPr lang="en-US" sz="2400" dirty="0" smtClean="0">
                <a:hlinkClick r:id="rId3"/>
              </a:rPr>
              <a:t>github.com/laramies/theHarvester</a:t>
            </a:r>
            <a:endParaRPr lang="en-US" sz="2400" dirty="0" smtClean="0"/>
          </a:p>
          <a:p>
            <a:pPr algn="just"/>
            <a:endParaRPr lang="en-US" sz="2400" dirty="0" smtClean="0"/>
          </a:p>
          <a:p>
            <a:pPr algn="just"/>
            <a:r>
              <a:rPr lang="en-US" sz="2400" dirty="0" smtClean="0">
                <a:solidFill>
                  <a:srgbClr val="FF0000"/>
                </a:solidFill>
              </a:rPr>
              <a:t>Gather information about </a:t>
            </a:r>
            <a:r>
              <a:rPr lang="en-US" sz="2400" b="1" i="1" dirty="0" err="1" smtClean="0">
                <a:solidFill>
                  <a:srgbClr val="FF0000"/>
                </a:solidFill>
              </a:rPr>
              <a:t>cse.usf.edu</a:t>
            </a:r>
            <a:r>
              <a:rPr lang="en-US" sz="2400" i="1" dirty="0" smtClean="0">
                <a:solidFill>
                  <a:srgbClr val="FF0000"/>
                </a:solidFill>
              </a:rPr>
              <a:t> </a:t>
            </a:r>
            <a:r>
              <a:rPr lang="en-US" sz="2400" dirty="0" smtClean="0">
                <a:solidFill>
                  <a:srgbClr val="FF0000"/>
                </a:solidFill>
              </a:rPr>
              <a:t>using </a:t>
            </a:r>
            <a:r>
              <a:rPr lang="en-US" sz="2400" dirty="0" err="1" smtClean="0">
                <a:solidFill>
                  <a:srgbClr val="FF0000"/>
                </a:solidFill>
              </a:rPr>
              <a:t>theHarvester</a:t>
            </a:r>
            <a:endParaRPr lang="en-US" sz="2400" dirty="0" smtClean="0">
              <a:solidFill>
                <a:srgbClr val="FF0000"/>
              </a:solidFill>
            </a:endParaRPr>
          </a:p>
          <a:p>
            <a:pPr lvl="1" algn="just">
              <a:buFont typeface="Arial"/>
              <a:buChar char="•"/>
            </a:pPr>
            <a:r>
              <a:rPr lang="en-US" sz="2000" dirty="0"/>
              <a:t>Unzip: </a:t>
            </a:r>
            <a:r>
              <a:rPr lang="en-US" sz="2000" b="1" i="1" dirty="0" smtClean="0"/>
              <a:t>unzip </a:t>
            </a:r>
            <a:r>
              <a:rPr lang="en-US" sz="2000" b="1" i="1" dirty="0" err="1" smtClean="0"/>
              <a:t>theHarvester-master.zip</a:t>
            </a:r>
            <a:endParaRPr lang="en-US" sz="2400" dirty="0" smtClean="0">
              <a:solidFill>
                <a:srgbClr val="FF0000"/>
              </a:solidFill>
            </a:endParaRPr>
          </a:p>
          <a:p>
            <a:pPr lvl="1" algn="just">
              <a:buFont typeface="Arial"/>
              <a:buChar char="•"/>
            </a:pPr>
            <a:r>
              <a:rPr lang="en-US" sz="2000" dirty="0" smtClean="0"/>
              <a:t>View </a:t>
            </a:r>
            <a:r>
              <a:rPr lang="en-US" sz="2000" dirty="0" err="1" smtClean="0"/>
              <a:t>theHarvester</a:t>
            </a:r>
            <a:r>
              <a:rPr lang="en-US" sz="2000" dirty="0" smtClean="0"/>
              <a:t> options: </a:t>
            </a:r>
            <a:r>
              <a:rPr lang="en-US" sz="2000" i="1" dirty="0" smtClean="0"/>
              <a:t>python </a:t>
            </a:r>
            <a:r>
              <a:rPr lang="en-US" sz="2000" i="1" dirty="0" err="1" smtClean="0"/>
              <a:t>theHarvester.py</a:t>
            </a:r>
            <a:endParaRPr lang="en-US" sz="2000" i="1" dirty="0" smtClean="0"/>
          </a:p>
          <a:p>
            <a:pPr lvl="1" algn="just">
              <a:buNone/>
            </a:pPr>
            <a:endParaRPr lang="en-US" sz="2000" dirty="0" smtClean="0">
              <a:solidFill>
                <a:srgbClr val="FF0000"/>
              </a:solidFill>
            </a:endParaRPr>
          </a:p>
          <a:p>
            <a:pPr algn="just"/>
            <a:endParaRPr lang="en-US" sz="2400" dirty="0" smtClean="0"/>
          </a:p>
        </p:txBody>
      </p:sp>
      <p:pic>
        <p:nvPicPr>
          <p:cNvPr id="4" name="Picture 3"/>
          <p:cNvPicPr>
            <a:picLocks noChangeAspect="1"/>
          </p:cNvPicPr>
          <p:nvPr/>
        </p:nvPicPr>
        <p:blipFill>
          <a:blip r:embed="rId4"/>
          <a:stretch>
            <a:fillRect/>
          </a:stretch>
        </p:blipFill>
        <p:spPr>
          <a:xfrm>
            <a:off x="6858000" y="228600"/>
            <a:ext cx="1828800" cy="136463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Practice </a:t>
            </a:r>
            <a:r>
              <a:rPr lang="en-US" i="1" dirty="0" smtClean="0"/>
              <a:t>1</a:t>
            </a:r>
            <a:endParaRPr lang="en-US" i="1" dirty="0"/>
          </a:p>
        </p:txBody>
      </p:sp>
      <p:sp>
        <p:nvSpPr>
          <p:cNvPr id="3" name="Content Placeholder 2"/>
          <p:cNvSpPr>
            <a:spLocks noGrp="1"/>
          </p:cNvSpPr>
          <p:nvPr>
            <p:ph idx="1"/>
          </p:nvPr>
        </p:nvSpPr>
        <p:spPr>
          <a:xfrm>
            <a:off x="228600" y="1600200"/>
            <a:ext cx="8763000" cy="4525963"/>
          </a:xfrm>
        </p:spPr>
        <p:txBody>
          <a:bodyPr>
            <a:normAutofit/>
          </a:bodyPr>
          <a:lstStyle/>
          <a:p>
            <a:pPr algn="just"/>
            <a:r>
              <a:rPr lang="en-US" sz="2400" dirty="0" err="1" smtClean="0"/>
              <a:t>theHarvester</a:t>
            </a:r>
            <a:r>
              <a:rPr lang="en-US" sz="2400" dirty="0" smtClean="0"/>
              <a:t> (unzip: </a:t>
            </a:r>
            <a:r>
              <a:rPr lang="en-US" sz="2400" b="1" i="1" dirty="0" smtClean="0"/>
              <a:t>unzip </a:t>
            </a:r>
            <a:r>
              <a:rPr lang="en-US" sz="2400" b="1" i="1" dirty="0" err="1" smtClean="0"/>
              <a:t>theHarvester-master.zip</a:t>
            </a:r>
            <a:r>
              <a:rPr lang="en-US" sz="2400" dirty="0" smtClean="0"/>
              <a:t>)</a:t>
            </a:r>
            <a:endParaRPr lang="en-US" sz="2000" dirty="0" smtClean="0"/>
          </a:p>
          <a:p>
            <a:pPr lvl="1" algn="just">
              <a:buFont typeface="Courier New"/>
              <a:buChar char="o"/>
            </a:pPr>
            <a:r>
              <a:rPr lang="en-US" sz="2000" dirty="0" smtClean="0"/>
              <a:t>View options: </a:t>
            </a:r>
            <a:r>
              <a:rPr lang="en-US" b="1" i="1" dirty="0" smtClean="0"/>
              <a:t>python </a:t>
            </a:r>
            <a:r>
              <a:rPr lang="en-US" b="1" i="1" dirty="0" err="1" smtClean="0"/>
              <a:t>theHarvester.py</a:t>
            </a:r>
            <a:endParaRPr lang="en-US" b="1" i="1" dirty="0" smtClean="0"/>
          </a:p>
          <a:p>
            <a:pPr lvl="1" algn="just">
              <a:buFont typeface="Courier New"/>
              <a:buChar char="o"/>
            </a:pPr>
            <a:r>
              <a:rPr lang="en-US" sz="2000" dirty="0" smtClean="0"/>
              <a:t>Full harvest on </a:t>
            </a:r>
            <a:r>
              <a:rPr lang="en-US" sz="2000" i="1" dirty="0" err="1" smtClean="0"/>
              <a:t>cse.usf.edu</a:t>
            </a:r>
            <a:r>
              <a:rPr lang="en-US" sz="2000" dirty="0" smtClean="0"/>
              <a:t>: </a:t>
            </a:r>
          </a:p>
          <a:p>
            <a:pPr marL="457200" lvl="1" indent="0" algn="just">
              <a:buNone/>
            </a:pPr>
            <a:r>
              <a:rPr lang="en-US" sz="2400" b="1" i="1" dirty="0" smtClean="0"/>
              <a:t>	</a:t>
            </a:r>
            <a:r>
              <a:rPr lang="en-US" sz="2600" b="1" i="1" dirty="0" smtClean="0"/>
              <a:t>python </a:t>
            </a:r>
            <a:r>
              <a:rPr lang="en-US" sz="2600" b="1" i="1" dirty="0" err="1" smtClean="0"/>
              <a:t>theHarvester.py</a:t>
            </a:r>
            <a:r>
              <a:rPr lang="en-US" sz="2600" b="1" i="1" dirty="0" smtClean="0"/>
              <a:t> -d </a:t>
            </a:r>
            <a:r>
              <a:rPr lang="en-US" sz="2600" b="1" i="1" dirty="0" err="1" smtClean="0"/>
              <a:t>cse.usf.edu</a:t>
            </a:r>
            <a:r>
              <a:rPr lang="en-US" sz="2600" b="1" i="1" dirty="0" smtClean="0"/>
              <a:t> -l 1000 -b </a:t>
            </a:r>
            <a:r>
              <a:rPr lang="en-US" sz="2600" b="1" i="1" dirty="0" err="1" smtClean="0"/>
              <a:t>bing</a:t>
            </a:r>
            <a:endParaRPr lang="en-US" sz="2600" i="1" dirty="0" smtClean="0"/>
          </a:p>
          <a:p>
            <a:pPr lvl="1">
              <a:lnSpc>
                <a:spcPct val="250000"/>
              </a:lnSpc>
              <a:buFont typeface="Courier New"/>
              <a:buChar char="o"/>
            </a:pPr>
            <a:r>
              <a:rPr lang="en-US" sz="2000" dirty="0" smtClean="0"/>
              <a:t>Used options (flags):</a:t>
            </a:r>
          </a:p>
          <a:p>
            <a:pPr lvl="2" indent="-111125">
              <a:buFont typeface="STIXGeneral-Bold"/>
              <a:buChar char="⎯"/>
            </a:pPr>
            <a:r>
              <a:rPr lang="en-US" sz="2000" i="1" dirty="0" smtClean="0"/>
              <a:t>d</a:t>
            </a:r>
            <a:r>
              <a:rPr lang="en-US" sz="2000" dirty="0"/>
              <a:t>: Domain to search or company </a:t>
            </a:r>
            <a:r>
              <a:rPr lang="en-US" sz="2000" dirty="0" smtClean="0"/>
              <a:t>name</a:t>
            </a:r>
          </a:p>
          <a:p>
            <a:pPr lvl="2" indent="-111125">
              <a:buFont typeface="STIXGeneral-Bold"/>
              <a:buChar char="⎯"/>
            </a:pPr>
            <a:r>
              <a:rPr lang="en-US" sz="2000" i="1" dirty="0" smtClean="0"/>
              <a:t>b</a:t>
            </a:r>
            <a:r>
              <a:rPr lang="en-US" sz="2000" dirty="0" smtClean="0"/>
              <a:t>: Data </a:t>
            </a:r>
            <a:r>
              <a:rPr lang="en-US" sz="2000" dirty="0"/>
              <a:t>source (</a:t>
            </a:r>
            <a:r>
              <a:rPr lang="en-US" sz="2000" dirty="0" err="1"/>
              <a:t>google</a:t>
            </a:r>
            <a:r>
              <a:rPr lang="en-US" sz="2000" dirty="0" smtClean="0"/>
              <a:t>, bing, </a:t>
            </a:r>
            <a:r>
              <a:rPr lang="en-US" sz="2000" dirty="0" err="1" smtClean="0"/>
              <a:t>bingapi</a:t>
            </a:r>
            <a:r>
              <a:rPr lang="en-US" sz="2000" dirty="0" smtClean="0"/>
              <a:t>, </a:t>
            </a:r>
            <a:r>
              <a:rPr lang="en-US" sz="2000" dirty="0" err="1" smtClean="0"/>
              <a:t>pgp</a:t>
            </a:r>
            <a:r>
              <a:rPr lang="en-US" sz="2000" dirty="0" smtClean="0"/>
              <a:t>, </a:t>
            </a:r>
            <a:r>
              <a:rPr lang="en-US" sz="2000" dirty="0" err="1" smtClean="0"/>
              <a:t>linkedin</a:t>
            </a:r>
            <a:r>
              <a:rPr lang="en-US" sz="2000" dirty="0" smtClean="0"/>
              <a:t>, </a:t>
            </a:r>
            <a:r>
              <a:rPr lang="en-US" sz="2000" dirty="0" err="1" smtClean="0"/>
              <a:t>google</a:t>
            </a:r>
            <a:r>
              <a:rPr lang="en-US" sz="2000" dirty="0" smtClean="0"/>
              <a:t>-	  profiles</a:t>
            </a:r>
            <a:r>
              <a:rPr lang="en-US" sz="2000" dirty="0"/>
              <a:t>,people123,jigsaw,all</a:t>
            </a:r>
            <a:r>
              <a:rPr lang="en-US" sz="2000" dirty="0" smtClean="0"/>
              <a:t>)</a:t>
            </a:r>
          </a:p>
          <a:p>
            <a:pPr lvl="2" indent="-111125">
              <a:buFont typeface="STIXGeneral-Bold"/>
              <a:buChar char="⎯"/>
            </a:pPr>
            <a:r>
              <a:rPr lang="en-US" sz="2000" i="1" dirty="0" smtClean="0"/>
              <a:t>l</a:t>
            </a:r>
            <a:r>
              <a:rPr lang="en-US" sz="2000" dirty="0"/>
              <a:t>: Limit the number of </a:t>
            </a:r>
            <a:r>
              <a:rPr lang="en-US" sz="2000" dirty="0" smtClean="0"/>
              <a:t>results</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Maltego</a:t>
            </a:r>
            <a:endParaRPr lang="en-US" dirty="0"/>
          </a:p>
        </p:txBody>
      </p:sp>
      <p:sp>
        <p:nvSpPr>
          <p:cNvPr id="3" name="Content Placeholder 2"/>
          <p:cNvSpPr>
            <a:spLocks noGrp="1"/>
          </p:cNvSpPr>
          <p:nvPr>
            <p:ph idx="1"/>
          </p:nvPr>
        </p:nvSpPr>
        <p:spPr/>
        <p:txBody>
          <a:bodyPr>
            <a:normAutofit lnSpcReduction="10000"/>
          </a:bodyPr>
          <a:lstStyle/>
          <a:p>
            <a:r>
              <a:rPr lang="en-US" dirty="0" err="1" smtClean="0"/>
              <a:t>Maltego</a:t>
            </a:r>
            <a:r>
              <a:rPr lang="en-US" dirty="0"/>
              <a:t>, </a:t>
            </a:r>
            <a:r>
              <a:rPr lang="en-US" dirty="0" smtClean="0"/>
              <a:t>open-source </a:t>
            </a:r>
            <a:r>
              <a:rPr lang="en-US" dirty="0"/>
              <a:t>intelligence and forensics </a:t>
            </a:r>
            <a:r>
              <a:rPr lang="en-US" dirty="0" smtClean="0"/>
              <a:t>software </a:t>
            </a:r>
            <a:r>
              <a:rPr lang="en-US" dirty="0" smtClean="0"/>
              <a:t>developed by </a:t>
            </a:r>
            <a:r>
              <a:rPr lang="en-US" dirty="0" err="1" smtClean="0"/>
              <a:t>Paterva</a:t>
            </a:r>
            <a:endParaRPr lang="en-US" dirty="0" smtClean="0"/>
          </a:p>
          <a:p>
            <a:r>
              <a:rPr lang="en-US" dirty="0" smtClean="0"/>
              <a:t>Comprehensive GUI with relational </a:t>
            </a:r>
            <a:r>
              <a:rPr lang="en-US" dirty="0" smtClean="0"/>
              <a:t>graph</a:t>
            </a:r>
            <a:endParaRPr lang="en-US" dirty="0"/>
          </a:p>
          <a:p>
            <a:r>
              <a:rPr lang="en-US" dirty="0"/>
              <a:t>Advanced </a:t>
            </a:r>
            <a:r>
              <a:rPr lang="en-US" dirty="0" smtClean="0"/>
              <a:t>framework, allows customized plugins </a:t>
            </a:r>
            <a:endParaRPr lang="en-US" dirty="0"/>
          </a:p>
          <a:p>
            <a:r>
              <a:rPr lang="en-US" dirty="0" smtClean="0"/>
              <a:t>Use big data </a:t>
            </a:r>
            <a:r>
              <a:rPr lang="en-US" dirty="0" smtClean="0"/>
              <a:t>and </a:t>
            </a:r>
            <a:r>
              <a:rPr lang="en-US" dirty="0"/>
              <a:t>s</a:t>
            </a:r>
            <a:r>
              <a:rPr lang="en-US" dirty="0" smtClean="0"/>
              <a:t>ocial network </a:t>
            </a:r>
            <a:r>
              <a:rPr lang="en-US" dirty="0" smtClean="0"/>
              <a:t>to analyze </a:t>
            </a:r>
            <a:r>
              <a:rPr lang="en-US" dirty="0" smtClean="0"/>
              <a:t>real-world relationships between people, websites, domain, networks, internet infrastructure, etc.</a:t>
            </a:r>
            <a:endParaRPr lang="en-US" dirty="0"/>
          </a:p>
        </p:txBody>
      </p:sp>
    </p:spTree>
    <p:extLst>
      <p:ext uri="{BB962C8B-B14F-4D97-AF65-F5344CB8AC3E}">
        <p14:creationId xmlns:p14="http://schemas.microsoft.com/office/powerpoint/2010/main" val="190734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Practice 2 </a:t>
            </a:r>
            <a:endParaRPr lang="en-US" i="1" dirty="0"/>
          </a:p>
        </p:txBody>
      </p:sp>
      <p:sp>
        <p:nvSpPr>
          <p:cNvPr id="3" name="Content Placeholder 2"/>
          <p:cNvSpPr>
            <a:spLocks noGrp="1"/>
          </p:cNvSpPr>
          <p:nvPr>
            <p:ph idx="1"/>
          </p:nvPr>
        </p:nvSpPr>
        <p:spPr/>
        <p:txBody>
          <a:bodyPr>
            <a:normAutofit lnSpcReduction="10000"/>
          </a:bodyPr>
          <a:lstStyle/>
          <a:p>
            <a:r>
              <a:rPr lang="en-US" dirty="0" smtClean="0"/>
              <a:t>Use </a:t>
            </a:r>
            <a:r>
              <a:rPr lang="en-US" dirty="0" err="1" smtClean="0"/>
              <a:t>Maltego</a:t>
            </a:r>
            <a:r>
              <a:rPr lang="en-US" dirty="0" smtClean="0"/>
              <a:t> to </a:t>
            </a:r>
            <a:r>
              <a:rPr lang="en-US" dirty="0" smtClean="0"/>
              <a:t>analyze </a:t>
            </a:r>
            <a:r>
              <a:rPr lang="en-US" b="1" i="1" dirty="0" err="1" smtClean="0"/>
              <a:t>cse.usf.edu</a:t>
            </a:r>
            <a:r>
              <a:rPr lang="en-US" dirty="0" smtClean="0"/>
              <a:t> </a:t>
            </a:r>
            <a:r>
              <a:rPr lang="en-US" dirty="0" smtClean="0"/>
              <a:t>network structure </a:t>
            </a:r>
          </a:p>
          <a:p>
            <a:pPr marL="971550" lvl="1" indent="-514350">
              <a:buFont typeface="+mj-lt"/>
              <a:buAutoNum type="arabicPeriod"/>
            </a:pPr>
            <a:r>
              <a:rPr lang="en-US" dirty="0" smtClean="0"/>
              <a:t>Start </a:t>
            </a:r>
            <a:r>
              <a:rPr lang="en-US" dirty="0" err="1" smtClean="0"/>
              <a:t>Maltego</a:t>
            </a:r>
            <a:r>
              <a:rPr lang="en-US" dirty="0" smtClean="0"/>
              <a:t> from menu</a:t>
            </a:r>
          </a:p>
          <a:p>
            <a:pPr marL="971550" lvl="1" indent="-514350">
              <a:buFont typeface="+mj-lt"/>
              <a:buAutoNum type="arabicPeriod"/>
            </a:pPr>
            <a:r>
              <a:rPr lang="en-US" dirty="0" smtClean="0"/>
              <a:t>Following registration wizard</a:t>
            </a:r>
            <a:endParaRPr lang="en-US" dirty="0"/>
          </a:p>
          <a:p>
            <a:pPr marL="1371600" lvl="2" indent="-514350">
              <a:buFont typeface="Arial" charset="0"/>
              <a:buChar char="•"/>
            </a:pPr>
            <a:r>
              <a:rPr lang="en-US" dirty="0" smtClean="0"/>
              <a:t>username: </a:t>
            </a:r>
            <a:r>
              <a:rPr lang="en-US" i="1" dirty="0" smtClean="0">
                <a:hlinkClick r:id="rId3"/>
              </a:rPr>
              <a:t>cdcusf@gmail.com</a:t>
            </a:r>
            <a:endParaRPr lang="en-US" i="1" dirty="0"/>
          </a:p>
          <a:p>
            <a:pPr marL="1371600" lvl="2" indent="-514350">
              <a:buFont typeface="Arial" charset="0"/>
              <a:buChar char="•"/>
            </a:pPr>
            <a:r>
              <a:rPr lang="en-US" i="1" dirty="0" smtClean="0"/>
              <a:t>Password: password</a:t>
            </a:r>
          </a:p>
          <a:p>
            <a:pPr marL="971550" lvl="1" indent="-514350">
              <a:buFont typeface="+mj-lt"/>
              <a:buAutoNum type="arabicPeriod"/>
            </a:pPr>
            <a:r>
              <a:rPr lang="en-US" dirty="0" smtClean="0"/>
              <a:t>Drag a domain entity and start explore!</a:t>
            </a:r>
          </a:p>
          <a:p>
            <a:pPr marL="971550" lvl="1" indent="-514350">
              <a:buFont typeface="+mj-lt"/>
              <a:buAutoNum type="arabicPeriod"/>
            </a:pPr>
            <a:endParaRPr lang="en-US" dirty="0"/>
          </a:p>
          <a:p>
            <a:pPr marL="514350" indent="-457200"/>
            <a:r>
              <a:rPr lang="en-US" dirty="0" smtClean="0"/>
              <a:t>What kind of information </a:t>
            </a:r>
            <a:r>
              <a:rPr lang="en-US" dirty="0" smtClean="0"/>
              <a:t>can we get</a:t>
            </a:r>
            <a:r>
              <a:rPr lang="en-US" dirty="0" smtClean="0"/>
              <a:t>?</a:t>
            </a:r>
            <a:endParaRPr lang="en-US" dirty="0"/>
          </a:p>
        </p:txBody>
      </p:sp>
    </p:spTree>
    <p:extLst>
      <p:ext uri="{BB962C8B-B14F-4D97-AF65-F5344CB8AC3E}">
        <p14:creationId xmlns:p14="http://schemas.microsoft.com/office/powerpoint/2010/main" val="29416059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WI" val="6"/>
  <p:tag name="NBP" val="1"/>
  <p:tag name="CVB" val="6"/>
  <p:tag name="SPT" val="FALSE"/>
  <p:tag name="BSN" val="6"/>
  <p:tag name="LFXCI" val="0"/>
  <p:tag name="SVT" val="TRUE"/>
  <p:tag name="CII" val="6"/>
</p:tagLst>
</file>

<file path=ppt/tags/tag10.xml><?xml version="1.0" encoding="utf-8"?>
<p:tagLst xmlns:a="http://schemas.openxmlformats.org/drawingml/2006/main" xmlns:r="http://schemas.openxmlformats.org/officeDocument/2006/relationships" xmlns:p="http://schemas.openxmlformats.org/presentationml/2006/main">
  <p:tag name="SWI" val="8"/>
  <p:tag name="NBP" val="1"/>
  <p:tag name="CVB" val="8"/>
  <p:tag name="SPT" val="FALSE"/>
  <p:tag name="BSN" val="8"/>
  <p:tag name="LFXCI" val="0"/>
  <p:tag name="SVT" val="TRUE"/>
  <p:tag name="CII" val="8"/>
</p:tagLst>
</file>

<file path=ppt/tags/tag11.xml><?xml version="1.0" encoding="utf-8"?>
<p:tagLst xmlns:a="http://schemas.openxmlformats.org/drawingml/2006/main" xmlns:r="http://schemas.openxmlformats.org/officeDocument/2006/relationships" xmlns:p="http://schemas.openxmlformats.org/presentationml/2006/main">
  <p:tag name="SWI" val="9"/>
  <p:tag name="NBP" val="1"/>
  <p:tag name="CVB" val="9"/>
  <p:tag name="SPT" val="FALSE"/>
  <p:tag name="BSN" val="9"/>
  <p:tag name="LFXCI" val="0"/>
  <p:tag name="SVT" val="TRUE"/>
  <p:tag name="CII" val="9"/>
</p:tagLst>
</file>

<file path=ppt/tags/tag12.xml><?xml version="1.0" encoding="utf-8"?>
<p:tagLst xmlns:a="http://schemas.openxmlformats.org/drawingml/2006/main" xmlns:r="http://schemas.openxmlformats.org/officeDocument/2006/relationships" xmlns:p="http://schemas.openxmlformats.org/presentationml/2006/main">
  <p:tag name="SWI" val="10"/>
  <p:tag name="NBP" val="1"/>
  <p:tag name="CVB" val="10"/>
  <p:tag name="SPT" val="FALSE"/>
  <p:tag name="BSN" val="10"/>
  <p:tag name="LFXCI" val="0"/>
  <p:tag name="SVT" val="TRUE"/>
  <p:tag name="CII" val="10"/>
</p:tagLst>
</file>

<file path=ppt/tags/tag2.xml><?xml version="1.0" encoding="utf-8"?>
<p:tagLst xmlns:a="http://schemas.openxmlformats.org/drawingml/2006/main" xmlns:r="http://schemas.openxmlformats.org/officeDocument/2006/relationships" xmlns:p="http://schemas.openxmlformats.org/presentationml/2006/main">
  <p:tag name="SWI" val="7"/>
  <p:tag name="NBP" val="1"/>
  <p:tag name="CVB" val="7"/>
  <p:tag name="SPT" val="FALSE"/>
  <p:tag name="BSN" val="7"/>
  <p:tag name="LFXCI" val="0"/>
  <p:tag name="SVT" val="TRUE"/>
  <p:tag name="CII" val="7"/>
</p:tagLst>
</file>

<file path=ppt/tags/tag3.xml><?xml version="1.0" encoding="utf-8"?>
<p:tagLst xmlns:a="http://schemas.openxmlformats.org/drawingml/2006/main" xmlns:r="http://schemas.openxmlformats.org/officeDocument/2006/relationships" xmlns:p="http://schemas.openxmlformats.org/presentationml/2006/main">
  <p:tag name="SWI" val="8"/>
  <p:tag name="NBP" val="1"/>
  <p:tag name="CVB" val="8"/>
  <p:tag name="SPT" val="FALSE"/>
  <p:tag name="BSN" val="8"/>
  <p:tag name="LFXCI" val="0"/>
  <p:tag name="SVT" val="TRUE"/>
  <p:tag name="CII" val="8"/>
</p:tagLst>
</file>

<file path=ppt/tags/tag4.xml><?xml version="1.0" encoding="utf-8"?>
<p:tagLst xmlns:a="http://schemas.openxmlformats.org/drawingml/2006/main" xmlns:r="http://schemas.openxmlformats.org/officeDocument/2006/relationships" xmlns:p="http://schemas.openxmlformats.org/presentationml/2006/main">
  <p:tag name="SWI" val="9"/>
  <p:tag name="NBP" val="1"/>
  <p:tag name="CVB" val="9"/>
  <p:tag name="SPT" val="FALSE"/>
  <p:tag name="BSN" val="9"/>
  <p:tag name="LFXCI" val="0"/>
  <p:tag name="SVT" val="TRUE"/>
  <p:tag name="CII" val="9"/>
</p:tagLst>
</file>

<file path=ppt/tags/tag5.xml><?xml version="1.0" encoding="utf-8"?>
<p:tagLst xmlns:a="http://schemas.openxmlformats.org/drawingml/2006/main" xmlns:r="http://schemas.openxmlformats.org/officeDocument/2006/relationships" xmlns:p="http://schemas.openxmlformats.org/presentationml/2006/main">
  <p:tag name="SWI" val="10"/>
  <p:tag name="NBP" val="1"/>
  <p:tag name="CVB" val="10"/>
  <p:tag name="SPT" val="FALSE"/>
  <p:tag name="BSN" val="10"/>
  <p:tag name="LFXCI" val="0"/>
  <p:tag name="SVT" val="TRUE"/>
  <p:tag name="CII" val="10"/>
</p:tagLst>
</file>

<file path=ppt/tags/tag6.xml><?xml version="1.0" encoding="utf-8"?>
<p:tagLst xmlns:a="http://schemas.openxmlformats.org/drawingml/2006/main" xmlns:r="http://schemas.openxmlformats.org/officeDocument/2006/relationships" xmlns:p="http://schemas.openxmlformats.org/presentationml/2006/main">
  <p:tag name="SWI" val="11"/>
  <p:tag name="NBP" val="1"/>
  <p:tag name="CVB" val="11"/>
  <p:tag name="SPT" val="FALSE"/>
  <p:tag name="BSN" val="11"/>
  <p:tag name="LFXCI" val="0"/>
  <p:tag name="SVT" val="TRUE"/>
  <p:tag name="CII" val="11"/>
</p:tagLst>
</file>

<file path=ppt/tags/tag7.xml><?xml version="1.0" encoding="utf-8"?>
<p:tagLst xmlns:a="http://schemas.openxmlformats.org/drawingml/2006/main" xmlns:r="http://schemas.openxmlformats.org/officeDocument/2006/relationships" xmlns:p="http://schemas.openxmlformats.org/presentationml/2006/main">
  <p:tag name="SWI" val="12"/>
  <p:tag name="NBP" val="1"/>
  <p:tag name="CVB" val="12"/>
  <p:tag name="SPT" val="FALSE"/>
  <p:tag name="BSN" val="12"/>
  <p:tag name="LFXCI" val="0"/>
  <p:tag name="SVT" val="TRUE"/>
  <p:tag name="CII" val="12"/>
</p:tagLst>
</file>

<file path=ppt/tags/tag8.xml><?xml version="1.0" encoding="utf-8"?>
<p:tagLst xmlns:a="http://schemas.openxmlformats.org/drawingml/2006/main" xmlns:r="http://schemas.openxmlformats.org/officeDocument/2006/relationships" xmlns:p="http://schemas.openxmlformats.org/presentationml/2006/main">
  <p:tag name="SWI" val="13"/>
  <p:tag name="NBP" val="1"/>
  <p:tag name="CVB" val="13"/>
  <p:tag name="SPT" val="FALSE"/>
  <p:tag name="BSN" val="13"/>
  <p:tag name="LFXCI" val="0"/>
  <p:tag name="SVT" val="TRUE"/>
  <p:tag name="CII" val="13"/>
</p:tagLst>
</file>

<file path=ppt/tags/tag9.xml><?xml version="1.0" encoding="utf-8"?>
<p:tagLst xmlns:a="http://schemas.openxmlformats.org/drawingml/2006/main" xmlns:r="http://schemas.openxmlformats.org/officeDocument/2006/relationships" xmlns:p="http://schemas.openxmlformats.org/presentationml/2006/main">
  <p:tag name="SWI" val="14"/>
  <p:tag name="NBP" val="1"/>
  <p:tag name="CVB" val="14"/>
  <p:tag name="SPT" val="FALSE"/>
  <p:tag name="BSN" val="14"/>
  <p:tag name="LFXCI" val="0"/>
  <p:tag name="SVT" val="TRUE"/>
  <p:tag name="CII" val="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6879</TotalTime>
  <Words>1878</Words>
  <Application>Microsoft Macintosh PowerPoint</Application>
  <PresentationFormat>On-screen Show (4:3)</PresentationFormat>
  <Paragraphs>296</Paragraphs>
  <Slides>32</Slides>
  <Notes>22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Information Gathering and Reconnaissance</vt:lpstr>
      <vt:lpstr>Hacking Stages</vt:lpstr>
      <vt:lpstr>What is Reconnaissance ?</vt:lpstr>
      <vt:lpstr>Reconnaissance Steps</vt:lpstr>
      <vt:lpstr>Step 1</vt:lpstr>
      <vt:lpstr>Practice 1</vt:lpstr>
      <vt:lpstr>Practice 1</vt:lpstr>
      <vt:lpstr>Maltego</vt:lpstr>
      <vt:lpstr>Practice 2 </vt:lpstr>
      <vt:lpstr>Network Scanning</vt:lpstr>
      <vt:lpstr>Nmap</vt:lpstr>
      <vt:lpstr>Nmap Scans</vt:lpstr>
      <vt:lpstr>TCP/IP</vt:lpstr>
      <vt:lpstr>Port Scanning – TCP mode</vt:lpstr>
      <vt:lpstr>Port Scanning – UDP mode</vt:lpstr>
      <vt:lpstr>Nmap Scans – TCP SYN mode</vt:lpstr>
      <vt:lpstr>Nmap Scans – TCP FIN mode</vt:lpstr>
      <vt:lpstr>Nmap Scans – Xmas Tree mode</vt:lpstr>
      <vt:lpstr>Nmap Scans – Null mode</vt:lpstr>
      <vt:lpstr>Nmap Scans – TCP ACK mode</vt:lpstr>
      <vt:lpstr>Nmap Scans – other options</vt:lpstr>
      <vt:lpstr>Practice 3</vt:lpstr>
      <vt:lpstr>Vulnerability Scanning</vt:lpstr>
      <vt:lpstr>Vulnerability Scanner</vt:lpstr>
      <vt:lpstr>Nessus</vt:lpstr>
      <vt:lpstr>Nessus Plugins (1/2)</vt:lpstr>
      <vt:lpstr>Nessus Plugins (2/2)</vt:lpstr>
      <vt:lpstr>Running a Nessus Scan</vt:lpstr>
      <vt:lpstr>Nessus Results</vt:lpstr>
      <vt:lpstr>MagicTree</vt:lpstr>
      <vt:lpstr>Practice 4</vt:lpstr>
      <vt:lpstr>Sources of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Andu</dc:creator>
  <cp:lastModifiedBy>Xinming Ou</cp:lastModifiedBy>
  <cp:revision>223</cp:revision>
  <dcterms:created xsi:type="dcterms:W3CDTF">2012-08-10T21:34:31Z</dcterms:created>
  <dcterms:modified xsi:type="dcterms:W3CDTF">2016-02-04T21:11:53Z</dcterms:modified>
</cp:coreProperties>
</file>