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58" r:id="rId5"/>
    <p:sldId id="265" r:id="rId6"/>
    <p:sldId id="266" r:id="rId7"/>
    <p:sldId id="273" r:id="rId8"/>
    <p:sldId id="259" r:id="rId9"/>
    <p:sldId id="263" r:id="rId10"/>
    <p:sldId id="264" r:id="rId11"/>
    <p:sldId id="270" r:id="rId12"/>
    <p:sldId id="267" r:id="rId13"/>
    <p:sldId id="269" r:id="rId14"/>
    <p:sldId id="268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C5DB4C-5AAE-BC42-A2BD-FE40247AEB24}">
          <p14:sldIdLst>
            <p14:sldId id="256"/>
            <p14:sldId id="260"/>
            <p14:sldId id="261"/>
            <p14:sldId id="258"/>
            <p14:sldId id="265"/>
            <p14:sldId id="266"/>
            <p14:sldId id="273"/>
            <p14:sldId id="259"/>
            <p14:sldId id="263"/>
            <p14:sldId id="264"/>
            <p14:sldId id="270"/>
            <p14:sldId id="267"/>
            <p14:sldId id="269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599" autoAdjust="0"/>
  </p:normalViewPr>
  <p:slideViewPr>
    <p:cSldViewPr snapToGrid="0" snapToObjects="1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D1FB-BE28-5941-960A-72B3A92ADF72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68F9-68F4-BB48-B489-04423E3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6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09C1-9A68-384B-9A28-D09ADB57580D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5D163-84A3-3947-94FB-62358DC9F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D163-84A3-3947-94FB-62358DC9F3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D163-84A3-3947-94FB-62358DC9F3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0AC7-3F20-314C-89F1-6FC3F479B963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0563-26ED-2640-9761-187B497D1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focus.com/" TargetMode="External"/><Relationship Id="rId4" Type="http://schemas.openxmlformats.org/officeDocument/2006/relationships/hyperlink" Target="http://1337day.com/" TargetMode="External"/><Relationship Id="rId5" Type="http://schemas.openxmlformats.org/officeDocument/2006/relationships/hyperlink" Target="http://www.exploit-db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ecurityfocus.com/bid/51625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e.mitre.org/cgi-bin/cvename.cgi?name=CVE-2003-035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Vulnerabilities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8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i="1" dirty="0"/>
              <a:t>Practice 1 </a:t>
            </a:r>
            <a:r>
              <a:rPr lang="en-US" sz="4000" dirty="0"/>
              <a:t>– Interesting Findings </a:t>
            </a:r>
            <a:r>
              <a:rPr lang="en-US" sz="4000" dirty="0" smtClean="0"/>
              <a:t>(1/</a:t>
            </a:r>
            <a:r>
              <a:rPr lang="en-US" sz="4000" dirty="0"/>
              <a:t>5</a:t>
            </a:r>
            <a:r>
              <a:rPr lang="en-US" sz="4000" dirty="0" smtClean="0"/>
              <a:t>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600" b="1" dirty="0" smtClean="0"/>
              <a:t>Windows XP No SP </a:t>
            </a:r>
            <a:r>
              <a:rPr lang="en-US" sz="3600" dirty="0" smtClean="0"/>
              <a:t>–&gt; </a:t>
            </a:r>
            <a:r>
              <a:rPr lang="en-US" sz="3600" i="1" dirty="0" smtClean="0"/>
              <a:t>Microsoft RPC DCOM Interface Overflow</a:t>
            </a:r>
            <a:r>
              <a:rPr lang="en-US" sz="3600" dirty="0" smtClean="0"/>
              <a:t> (</a:t>
            </a:r>
            <a:r>
              <a:rPr lang="en-US" sz="3600" b="1" dirty="0" smtClean="0"/>
              <a:t>port 135</a:t>
            </a:r>
            <a:r>
              <a:rPr lang="en-US" sz="3600" dirty="0" smtClean="0"/>
              <a:t>)</a:t>
            </a:r>
          </a:p>
          <a:p>
            <a:pPr algn="just">
              <a:lnSpc>
                <a:spcPct val="110000"/>
              </a:lnSpc>
            </a:pPr>
            <a:endParaRPr lang="en-US" sz="3600" dirty="0" smtClean="0"/>
          </a:p>
          <a:p>
            <a:pPr algn="just">
              <a:lnSpc>
                <a:spcPct val="110000"/>
              </a:lnSpc>
            </a:pPr>
            <a:r>
              <a:rPr lang="en-US" sz="3600" b="1" dirty="0" smtClean="0"/>
              <a:t>Windows XP No SP </a:t>
            </a:r>
            <a:r>
              <a:rPr lang="en-US" sz="3600" dirty="0"/>
              <a:t>–&gt; </a:t>
            </a:r>
            <a:r>
              <a:rPr lang="en-US" sz="3600" i="1" dirty="0" smtClean="0"/>
              <a:t>Microsoft Server Service Relative Path Stack Corruption</a:t>
            </a:r>
            <a:r>
              <a:rPr lang="en-US" sz="3600" dirty="0" smtClean="0"/>
              <a:t> (</a:t>
            </a:r>
            <a:r>
              <a:rPr lang="en-US" sz="3600" b="1" dirty="0" smtClean="0"/>
              <a:t>port 445</a:t>
            </a:r>
            <a:r>
              <a:rPr lang="en-US" sz="3600" dirty="0" smtClean="0"/>
              <a:t>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Practice 1 </a:t>
            </a:r>
            <a:r>
              <a:rPr lang="en-US" dirty="0"/>
              <a:t>– Interesting Findings (2</a:t>
            </a:r>
            <a:r>
              <a:rPr lang="en-US" dirty="0" smtClean="0"/>
              <a:t>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1" dirty="0" smtClean="0"/>
              <a:t>Windows 7 Service Pack 1</a:t>
            </a:r>
            <a:r>
              <a:rPr lang="en-US" sz="3600" dirty="0" smtClean="0"/>
              <a:t> </a:t>
            </a:r>
            <a:r>
              <a:rPr lang="en-US" sz="3600" dirty="0"/>
              <a:t>–</a:t>
            </a:r>
            <a:r>
              <a:rPr lang="en-US" sz="3600" dirty="0" smtClean="0"/>
              <a:t>&gt; Energizer DUO Trojan Code Execution (</a:t>
            </a:r>
            <a:r>
              <a:rPr lang="en-US" sz="3600" b="1" dirty="0" smtClean="0"/>
              <a:t>port 7777</a:t>
            </a:r>
            <a:r>
              <a:rPr lang="en-US" sz="3600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sz="3600" b="1" dirty="0" smtClean="0"/>
              <a:t>Windows 7 </a:t>
            </a:r>
            <a:r>
              <a:rPr lang="en-US" sz="3600" dirty="0" smtClean="0"/>
              <a:t>–</a:t>
            </a:r>
            <a:r>
              <a:rPr lang="en-US" sz="3600" dirty="0"/>
              <a:t>&gt; Energizer DUO Trojan Code Execution (</a:t>
            </a:r>
            <a:r>
              <a:rPr lang="en-US" sz="3600" b="1" dirty="0"/>
              <a:t>port 7777</a:t>
            </a:r>
            <a:r>
              <a:rPr lang="en-US" sz="3600" dirty="0"/>
              <a:t>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Practice 1 </a:t>
            </a:r>
            <a:r>
              <a:rPr lang="en-US" dirty="0"/>
              <a:t>– Interesting </a:t>
            </a:r>
            <a:r>
              <a:rPr lang="en-US" dirty="0" smtClean="0"/>
              <a:t>Findings (3/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/>
              <a:t>Linux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b="1" dirty="0" smtClean="0"/>
              <a:t>Ubuntu - </a:t>
            </a:r>
            <a:r>
              <a:rPr lang="en-US" sz="3600" b="1" dirty="0" err="1" smtClean="0"/>
              <a:t>metasploitable</a:t>
            </a:r>
            <a:r>
              <a:rPr lang="en-US" sz="3600" b="1" dirty="0" smtClean="0"/>
              <a:t> 2</a:t>
            </a:r>
            <a:r>
              <a:rPr lang="en-US" sz="3600" dirty="0" smtClean="0"/>
              <a:t>) </a:t>
            </a:r>
            <a:r>
              <a:rPr lang="en-US" sz="3600" dirty="0"/>
              <a:t>–</a:t>
            </a:r>
            <a:r>
              <a:rPr lang="en-US" sz="3600" dirty="0" smtClean="0"/>
              <a:t>&gt; </a:t>
            </a:r>
            <a:r>
              <a:rPr lang="en-US" sz="3600" i="1" dirty="0" smtClean="0"/>
              <a:t>VSFTPD v2.3.4 Backdoor Command Execution </a:t>
            </a:r>
            <a:r>
              <a:rPr lang="en-US" sz="3600" dirty="0" smtClean="0"/>
              <a:t>(</a:t>
            </a:r>
            <a:r>
              <a:rPr lang="en-US" sz="3600" b="1" dirty="0" smtClean="0"/>
              <a:t>port 21</a:t>
            </a:r>
            <a:r>
              <a:rPr lang="en-US" sz="3600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Practice 1 </a:t>
            </a:r>
            <a:r>
              <a:rPr lang="en-US" dirty="0"/>
              <a:t>– Interesting Findings </a:t>
            </a:r>
            <a:r>
              <a:rPr lang="en-US" dirty="0" smtClean="0"/>
              <a:t>(4/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38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/>
              <a:t>Linux</a:t>
            </a:r>
            <a:r>
              <a:rPr lang="en-US" sz="3600" dirty="0"/>
              <a:t> (</a:t>
            </a:r>
            <a:r>
              <a:rPr lang="en-US" sz="3600" b="1" dirty="0"/>
              <a:t>Ubuntu 8.04 – </a:t>
            </a:r>
            <a:r>
              <a:rPr lang="en-US" sz="3600" b="1" dirty="0" err="1"/>
              <a:t>metasploitable</a:t>
            </a:r>
            <a:r>
              <a:rPr lang="en-US" sz="3600" b="1" dirty="0"/>
              <a:t> 1</a:t>
            </a:r>
            <a:r>
              <a:rPr lang="en-US" sz="3600" dirty="0" smtClean="0"/>
              <a:t>)  –</a:t>
            </a:r>
            <a:r>
              <a:rPr lang="en-US" sz="3600" dirty="0"/>
              <a:t>&gt; </a:t>
            </a:r>
            <a:r>
              <a:rPr lang="en-US" sz="3600" i="1" dirty="0"/>
              <a:t>Samba “username map script” Command Execution </a:t>
            </a:r>
            <a:r>
              <a:rPr lang="en-US" sz="3600" dirty="0"/>
              <a:t>(</a:t>
            </a:r>
            <a:r>
              <a:rPr lang="en-US" sz="3600" b="1" dirty="0"/>
              <a:t>port 139 </a:t>
            </a:r>
            <a:r>
              <a:rPr lang="en-US" sz="3600" dirty="0"/>
              <a:t>“reported”</a:t>
            </a:r>
            <a:r>
              <a:rPr lang="en-US" sz="3600" b="1" dirty="0"/>
              <a:t> </a:t>
            </a:r>
            <a:r>
              <a:rPr lang="en-US" sz="3600" dirty="0"/>
              <a:t>on</a:t>
            </a:r>
            <a:r>
              <a:rPr lang="en-US" sz="3600" b="1" dirty="0"/>
              <a:t> port 445</a:t>
            </a:r>
            <a:r>
              <a:rPr lang="en-US" sz="3600" dirty="0"/>
              <a:t>)</a:t>
            </a:r>
            <a:r>
              <a:rPr lang="en-US" sz="3600" baseline="30000" dirty="0"/>
              <a:t>1</a:t>
            </a:r>
            <a:r>
              <a:rPr lang="en-US" sz="3600" dirty="0"/>
              <a:t> </a:t>
            </a:r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Linux</a:t>
            </a:r>
            <a:r>
              <a:rPr lang="en-US" sz="3600" dirty="0"/>
              <a:t> (</a:t>
            </a:r>
            <a:r>
              <a:rPr lang="en-US" sz="3600" b="1" dirty="0"/>
              <a:t>Ubuntu – </a:t>
            </a:r>
            <a:r>
              <a:rPr lang="en-US" sz="3600" b="1" dirty="0" err="1"/>
              <a:t>metasploitable</a:t>
            </a:r>
            <a:r>
              <a:rPr lang="en-US" sz="3600" b="1" dirty="0"/>
              <a:t> 2</a:t>
            </a:r>
            <a:r>
              <a:rPr lang="en-US" sz="3600" dirty="0"/>
              <a:t>) –&gt; </a:t>
            </a:r>
            <a:r>
              <a:rPr lang="en-US" sz="3600" i="1" dirty="0"/>
              <a:t>Samba “username map script” Command Execution </a:t>
            </a:r>
            <a:r>
              <a:rPr lang="en-US" dirty="0"/>
              <a:t>(</a:t>
            </a:r>
            <a:r>
              <a:rPr lang="en-US" b="1" dirty="0"/>
              <a:t>port 139 </a:t>
            </a:r>
            <a:r>
              <a:rPr lang="en-US" dirty="0"/>
              <a:t>“reported”</a:t>
            </a:r>
            <a:r>
              <a:rPr lang="en-US" b="1" dirty="0"/>
              <a:t> </a:t>
            </a:r>
            <a:r>
              <a:rPr lang="en-US" dirty="0"/>
              <a:t>on</a:t>
            </a:r>
            <a:r>
              <a:rPr lang="en-US" b="1" dirty="0"/>
              <a:t> port 445</a:t>
            </a:r>
            <a:r>
              <a:rPr lang="en-US" dirty="0"/>
              <a:t>) </a:t>
            </a:r>
          </a:p>
          <a:p>
            <a:pPr algn="just"/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659885" y="6581001"/>
            <a:ext cx="749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 smtClean="0"/>
              <a:t>1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www.infosecisland.com</a:t>
            </a:r>
            <a:r>
              <a:rPr lang="en-US" sz="1200" dirty="0"/>
              <a:t>/</a:t>
            </a:r>
            <a:r>
              <a:rPr lang="en-US" sz="1200" dirty="0" err="1"/>
              <a:t>blogview</a:t>
            </a:r>
            <a:r>
              <a:rPr lang="en-US" sz="1200" dirty="0"/>
              <a:t>/21151-Metasploitable-Gaining-Root-on-a-Vulnerable-Linux-System.html</a:t>
            </a:r>
          </a:p>
        </p:txBody>
      </p:sp>
    </p:spTree>
    <p:extLst>
      <p:ext uri="{BB962C8B-B14F-4D97-AF65-F5344CB8AC3E}">
        <p14:creationId xmlns:p14="http://schemas.microsoft.com/office/powerpoint/2010/main" val="318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Practice 1 </a:t>
            </a:r>
            <a:r>
              <a:rPr lang="en-US" dirty="0"/>
              <a:t>– Interesting Findings </a:t>
            </a:r>
            <a:r>
              <a:rPr lang="en-US" dirty="0" smtClean="0"/>
              <a:t>(5/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Linux</a:t>
            </a:r>
            <a:r>
              <a:rPr lang="en-US" dirty="0"/>
              <a:t> (</a:t>
            </a:r>
            <a:r>
              <a:rPr lang="en-US" b="1" dirty="0"/>
              <a:t>Ubuntu – </a:t>
            </a:r>
            <a:r>
              <a:rPr lang="en-US" b="1" dirty="0" err="1"/>
              <a:t>metasploitable</a:t>
            </a:r>
            <a:r>
              <a:rPr lang="en-US" b="1" dirty="0"/>
              <a:t> 2</a:t>
            </a:r>
            <a:r>
              <a:rPr lang="en-US" dirty="0" smtClean="0"/>
              <a:t>)</a:t>
            </a:r>
            <a:r>
              <a:rPr lang="en-US" dirty="0"/>
              <a:t> –</a:t>
            </a:r>
            <a:r>
              <a:rPr lang="en-US" dirty="0" smtClean="0"/>
              <a:t>&gt; Connect to the remote MySQL database server using an </a:t>
            </a:r>
            <a:r>
              <a:rPr lang="en-US" dirty="0" err="1" smtClean="0"/>
              <a:t>unpassworded</a:t>
            </a:r>
            <a:r>
              <a:rPr lang="en-US" dirty="0" smtClean="0"/>
              <a:t> account (</a:t>
            </a:r>
            <a:r>
              <a:rPr lang="en-US" i="1" dirty="0" err="1" smtClean="0"/>
              <a:t>mysql</a:t>
            </a:r>
            <a:r>
              <a:rPr lang="en-US" i="1" dirty="0" smtClean="0"/>
              <a:t> –u root –h 10.127.5.x</a:t>
            </a:r>
            <a:r>
              <a:rPr lang="en-US" dirty="0" smtClean="0"/>
              <a:t>) – </a:t>
            </a:r>
            <a:r>
              <a:rPr lang="en-US" b="1" dirty="0" smtClean="0"/>
              <a:t>port 3306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Linux</a:t>
            </a:r>
            <a:r>
              <a:rPr lang="en-US" dirty="0"/>
              <a:t> (</a:t>
            </a:r>
            <a:r>
              <a:rPr lang="en-US" b="1" dirty="0"/>
              <a:t>Ubuntu 8.04 – </a:t>
            </a:r>
            <a:r>
              <a:rPr lang="en-US" b="1" dirty="0" err="1"/>
              <a:t>metasploitable</a:t>
            </a:r>
            <a:r>
              <a:rPr lang="en-US" b="1" dirty="0"/>
              <a:t> 1</a:t>
            </a:r>
            <a:r>
              <a:rPr lang="en-US" dirty="0"/>
              <a:t>)  –&gt; </a:t>
            </a:r>
            <a:r>
              <a:rPr lang="en-US" i="1" dirty="0" smtClean="0"/>
              <a:t>Apache Range header </a:t>
            </a:r>
            <a:r>
              <a:rPr lang="en-US" i="1" dirty="0" err="1" smtClean="0"/>
              <a:t>DoS</a:t>
            </a:r>
            <a:r>
              <a:rPr lang="en-US" i="1" dirty="0" smtClean="0"/>
              <a:t> (Apache Killer) - </a:t>
            </a:r>
            <a:r>
              <a:rPr lang="en-US" dirty="0" smtClean="0"/>
              <a:t>set </a:t>
            </a:r>
            <a:r>
              <a:rPr lang="en-US" dirty="0"/>
              <a:t>RLIMIT to &gt;</a:t>
            </a:r>
            <a:r>
              <a:rPr lang="en-US" dirty="0" smtClean="0"/>
              <a:t>100.000 OR </a:t>
            </a:r>
            <a:r>
              <a:rPr lang="en-US" dirty="0"/>
              <a:t>use </a:t>
            </a:r>
            <a:r>
              <a:rPr lang="en-US" i="1" dirty="0"/>
              <a:t>special</a:t>
            </a:r>
            <a:r>
              <a:rPr lang="en-US" dirty="0"/>
              <a:t>  Perl </a:t>
            </a:r>
            <a:r>
              <a:rPr lang="en-US" dirty="0" smtClean="0"/>
              <a:t>script</a:t>
            </a:r>
            <a:r>
              <a:rPr lang="en-US" baseline="30000" dirty="0" smtClean="0"/>
              <a:t>2 </a:t>
            </a:r>
            <a:r>
              <a:rPr lang="en-US" dirty="0" smtClean="0"/>
              <a:t>– </a:t>
            </a:r>
            <a:r>
              <a:rPr lang="en-US" b="1" dirty="0" smtClean="0"/>
              <a:t>port 80</a:t>
            </a:r>
            <a:endParaRPr lang="en-US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011527" y="6562552"/>
            <a:ext cx="613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2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www.hackersgarage.com</a:t>
            </a:r>
            <a:r>
              <a:rPr lang="en-US" sz="1200" dirty="0"/>
              <a:t>/apache-killer-denial-of-service-flaw-in-apache-</a:t>
            </a:r>
            <a:r>
              <a:rPr lang="en-US" sz="1200" dirty="0" err="1"/>
              <a:t>webserver.html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37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3" name="Picture 12" descr="Screen Shot 2012-08-25 at 7.3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8" y="2319648"/>
            <a:ext cx="8103162" cy="25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325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/>
              <a:t>Mechanisms that take advantage of a vulnerability to create undesired effect </a:t>
            </a:r>
          </a:p>
          <a:p>
            <a:pPr lvl="1" algn="just"/>
            <a:r>
              <a:rPr lang="en-US" dirty="0" smtClean="0"/>
              <a:t>Examples:</a:t>
            </a:r>
          </a:p>
          <a:p>
            <a:pPr lvl="2" algn="just"/>
            <a:r>
              <a:rPr lang="en-US" dirty="0" smtClean="0"/>
              <a:t>Remotely gaining control of a computer system</a:t>
            </a:r>
          </a:p>
          <a:p>
            <a:pPr lvl="2" algn="just"/>
            <a:r>
              <a:rPr lang="en-US" dirty="0" smtClean="0"/>
              <a:t>Escalating privilege to super user</a:t>
            </a:r>
          </a:p>
          <a:p>
            <a:pPr lvl="2" algn="just"/>
            <a:r>
              <a:rPr lang="en-US" dirty="0" smtClean="0"/>
              <a:t>Accessing information in an unauthorized way</a:t>
            </a:r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95" y="4566415"/>
            <a:ext cx="2130924" cy="2130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Local vs. Remote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Remote exploits</a:t>
            </a:r>
          </a:p>
          <a:p>
            <a:pPr lvl="1" algn="just">
              <a:spcAft>
                <a:spcPts val="2400"/>
              </a:spcAft>
            </a:pPr>
            <a:r>
              <a:rPr lang="en-US" dirty="0" smtClean="0"/>
              <a:t>Work over a network; do not require any local access to the vulnerable system</a:t>
            </a:r>
          </a:p>
          <a:p>
            <a:pPr algn="just"/>
            <a:r>
              <a:rPr lang="en-US" dirty="0" smtClean="0"/>
              <a:t>Local exploits</a:t>
            </a:r>
          </a:p>
          <a:p>
            <a:pPr lvl="1" algn="just"/>
            <a:r>
              <a:rPr lang="en-US" dirty="0" smtClean="0"/>
              <a:t>Require local access to the vulnerable system and usually increases the privileges of the person running the exploit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03" y="227920"/>
            <a:ext cx="1577453" cy="171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05" y="1916796"/>
            <a:ext cx="2586473" cy="25864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432404" cy="544036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Resources that contain information and exploit code</a:t>
            </a:r>
          </a:p>
          <a:p>
            <a:pPr lvl="1">
              <a:lnSpc>
                <a:spcPct val="170000"/>
              </a:lnSpc>
              <a:spcAft>
                <a:spcPts val="1800"/>
              </a:spcAft>
            </a:pPr>
            <a:r>
              <a:rPr lang="en-US" dirty="0" smtClean="0"/>
              <a:t>                                - </a:t>
            </a:r>
            <a:r>
              <a:rPr lang="en-US" u="sng" dirty="0" smtClean="0">
                <a:hlinkClick r:id="rId3"/>
              </a:rPr>
              <a:t>http://www.securityfocus.com/</a:t>
            </a:r>
            <a:endParaRPr lang="en-US" dirty="0" smtClean="0"/>
          </a:p>
          <a:p>
            <a:pPr lvl="1">
              <a:lnSpc>
                <a:spcPct val="170000"/>
              </a:lnSpc>
              <a:spcAft>
                <a:spcPts val="1800"/>
              </a:spcAft>
            </a:pPr>
            <a:r>
              <a:rPr lang="en-US" dirty="0" smtClean="0"/>
              <a:t>                                - </a:t>
            </a:r>
            <a:r>
              <a:rPr lang="en-US" u="sng" dirty="0" smtClean="0">
                <a:hlinkClick r:id="rId4"/>
              </a:rPr>
              <a:t>http://1337day.com/</a:t>
            </a:r>
            <a:endParaRPr lang="en-US" u="sng" dirty="0" smtClean="0"/>
          </a:p>
          <a:p>
            <a:pPr lvl="1">
              <a:lnSpc>
                <a:spcPct val="170000"/>
              </a:lnSpc>
              <a:spcAft>
                <a:spcPts val="1800"/>
              </a:spcAft>
            </a:pPr>
            <a:r>
              <a:rPr lang="en-US" dirty="0" smtClean="0"/>
              <a:t>                                - </a:t>
            </a:r>
            <a:r>
              <a:rPr lang="en-US" dirty="0" smtClean="0">
                <a:hlinkClick r:id="rId5"/>
              </a:rPr>
              <a:t>http://www.exploit-db.com/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70000"/>
              </a:lnSpc>
            </a:pPr>
            <a:endParaRPr lang="en-US" dirty="0" smtClean="0"/>
          </a:p>
          <a:p>
            <a:pPr lvl="1">
              <a:lnSpc>
                <a:spcPct val="170000"/>
              </a:lnSpc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Exploit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405" y="3878350"/>
            <a:ext cx="2094185" cy="837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562" y="5047275"/>
            <a:ext cx="2241736" cy="5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558"/>
            <a:ext cx="8229600" cy="1143000"/>
          </a:xfrm>
        </p:spPr>
        <p:txBody>
          <a:bodyPr/>
          <a:lstStyle/>
          <a:p>
            <a:r>
              <a:rPr lang="en-US" dirty="0" smtClean="0"/>
              <a:t>Vulnerability Examples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58"/>
            <a:ext cx="8229600" cy="4525963"/>
          </a:xfrm>
        </p:spPr>
        <p:txBody>
          <a:bodyPr/>
          <a:lstStyle/>
          <a:p>
            <a:pPr algn="just"/>
            <a:r>
              <a:rPr lang="en-US" dirty="0" err="1" smtClean="0"/>
              <a:t>Ubuntu</a:t>
            </a:r>
            <a:r>
              <a:rPr lang="en-US" dirty="0" smtClean="0"/>
              <a:t> 11 (and below) default ftp client:</a:t>
            </a:r>
          </a:p>
          <a:p>
            <a:pPr lvl="1" algn="just"/>
            <a:r>
              <a:rPr lang="en-US" sz="2400" dirty="0" smtClean="0"/>
              <a:t>Crashes when a long argument is passed to the </a:t>
            </a:r>
            <a:r>
              <a:rPr lang="en-US" sz="2400" i="1" dirty="0" smtClean="0"/>
              <a:t>account</a:t>
            </a:r>
            <a:r>
              <a:rPr lang="en-US" sz="2400" dirty="0" smtClean="0"/>
              <a:t> command, while a connection is already made to any ftp server</a:t>
            </a:r>
          </a:p>
        </p:txBody>
      </p:sp>
      <p:pic>
        <p:nvPicPr>
          <p:cNvPr id="4" name="Picture 3" descr="Screen shot 2012-08-10 at 4.27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73" y="3022987"/>
            <a:ext cx="5625911" cy="359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64" y="4031954"/>
            <a:ext cx="2725878" cy="20444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8686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Linux local privilege escalation - </a:t>
            </a:r>
            <a:r>
              <a:rPr lang="en-US" i="1" dirty="0" smtClean="0"/>
              <a:t>CVE-2012-0056</a:t>
            </a:r>
          </a:p>
          <a:p>
            <a:pPr algn="just"/>
            <a:r>
              <a:rPr lang="en-US" dirty="0" smtClean="0"/>
              <a:t>More information:</a:t>
            </a:r>
          </a:p>
          <a:p>
            <a:pPr lvl="1" algn="just"/>
            <a:r>
              <a:rPr lang="en-US" dirty="0">
                <a:hlinkClick r:id="rId3"/>
              </a:rPr>
              <a:t>https://web.nvd.nist.gov/view/vuln/detail?vulnId=CVE-2012-0056</a:t>
            </a:r>
          </a:p>
          <a:p>
            <a:pPr lvl="1" algn="just"/>
            <a:r>
              <a:rPr lang="en-US" dirty="0" smtClean="0">
                <a:hlinkClick r:id="rId3"/>
              </a:rPr>
              <a:t>http://www.securityfocus.com/bid/51625/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Demo OS:                           </a:t>
            </a:r>
            <a:r>
              <a:rPr lang="en-US" b="1" dirty="0" smtClean="0"/>
              <a:t>11.10 </a:t>
            </a:r>
            <a:r>
              <a:rPr lang="en-US" dirty="0" smtClean="0"/>
              <a:t> </a:t>
            </a:r>
          </a:p>
          <a:p>
            <a:pPr lvl="1"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lvl="1" algn="just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Exploit Examples (2/2)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remote exploit: Microsoft </a:t>
            </a:r>
            <a:r>
              <a:rPr lang="en-US" dirty="0"/>
              <a:t>RPC DCOM Interface Overflow (</a:t>
            </a:r>
            <a:r>
              <a:rPr lang="en-US" b="1" dirty="0"/>
              <a:t>port 135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More information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://cve.mitre.org/cgi-bin/cvename.cgi?name=CVE-2003-</a:t>
            </a:r>
            <a:r>
              <a:rPr lang="en-US" dirty="0" smtClean="0">
                <a:hlinkClick r:id="rId2"/>
              </a:rPr>
              <a:t>0352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600"/>
              </a:spcAft>
            </a:pPr>
            <a:r>
              <a:rPr lang="en-US" b="1" dirty="0" err="1" smtClean="0"/>
              <a:t>Metasploit</a:t>
            </a:r>
            <a:r>
              <a:rPr lang="en-US" b="1" dirty="0" smtClean="0"/>
              <a:t> Framework - </a:t>
            </a:r>
            <a:r>
              <a:rPr lang="en-US" dirty="0" smtClean="0"/>
              <a:t>open-source framework for developing and executing exploit code against a remote target machine</a:t>
            </a:r>
          </a:p>
          <a:p>
            <a:pPr algn="just"/>
            <a:r>
              <a:rPr lang="en-US" b="1" dirty="0" smtClean="0"/>
              <a:t>                      Project </a:t>
            </a:r>
            <a:r>
              <a:rPr lang="en-US" dirty="0" smtClean="0"/>
              <a:t>– a collaboration between the open source community and Rapid7</a:t>
            </a:r>
          </a:p>
          <a:p>
            <a:pPr lvl="1" algn="just"/>
            <a:r>
              <a:rPr lang="en-US" dirty="0" smtClean="0"/>
              <a:t>provides information about security vulnerabilities and aids in penetration testing and IDS signature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31" y="181988"/>
            <a:ext cx="1875469" cy="123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15" y="3045784"/>
            <a:ext cx="2084482" cy="1812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1" dirty="0" smtClean="0"/>
              <a:t>				      Practice 1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 err="1" smtClean="0"/>
              <a:t>Metasploit</a:t>
            </a:r>
            <a:r>
              <a:rPr lang="en-US" dirty="0"/>
              <a:t> </a:t>
            </a:r>
            <a:r>
              <a:rPr lang="en-US" dirty="0" smtClean="0"/>
              <a:t>(or other tools) to exploit vulnerabilities discovered on the playground network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2400" b="1" dirty="0" smtClean="0"/>
              <a:t>Hint</a:t>
            </a:r>
            <a:r>
              <a:rPr lang="en-US" sz="2400" dirty="0" smtClean="0"/>
              <a:t>: </a:t>
            </a:r>
            <a:r>
              <a:rPr lang="en-US" sz="2400" dirty="0" smtClean="0"/>
              <a:t>Choose </a:t>
            </a:r>
            <a:r>
              <a:rPr lang="en-US" sz="2400" dirty="0" smtClean="0"/>
              <a:t>your </a:t>
            </a:r>
            <a:r>
              <a:rPr lang="en-US" sz="2400" smtClean="0"/>
              <a:t>targets based on the scanning reports</a:t>
            </a:r>
            <a:endParaRPr lang="en-US" sz="2400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64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494</Words>
  <Application>Microsoft Macintosh PowerPoint</Application>
  <PresentationFormat>On-screen Show (4:3)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Exploiting Vulnerabilities</vt:lpstr>
      <vt:lpstr>Exploits</vt:lpstr>
      <vt:lpstr>    Local vs. Remote Exploits</vt:lpstr>
      <vt:lpstr>Resources for Exploit Code</vt:lpstr>
      <vt:lpstr>Vulnerability Examples (1/2)</vt:lpstr>
      <vt:lpstr>Local Exploit Examples (2/2)</vt:lpstr>
      <vt:lpstr>Remote Exploit</vt:lpstr>
      <vt:lpstr>Metasploit </vt:lpstr>
      <vt:lpstr>          Practice 1</vt:lpstr>
      <vt:lpstr>Practice 1 – Interesting Findings (1/5)</vt:lpstr>
      <vt:lpstr>Practice 1 – Interesting Findings (2/5)</vt:lpstr>
      <vt:lpstr>Practice 1 – Interesting Findings (3/5)</vt:lpstr>
      <vt:lpstr>Practice 1 – Interesting Findings (4/5)</vt:lpstr>
      <vt:lpstr>Practice 1 – Interesting Findings (5/5)</vt:lpstr>
      <vt:lpstr>Conclusion</vt:lpstr>
    </vt:vector>
  </TitlesOfParts>
  <Company>me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Ou, Xinming</cp:lastModifiedBy>
  <cp:revision>128</cp:revision>
  <cp:lastPrinted>2014-03-10T20:59:44Z</cp:lastPrinted>
  <dcterms:created xsi:type="dcterms:W3CDTF">2012-08-10T23:13:52Z</dcterms:created>
  <dcterms:modified xsi:type="dcterms:W3CDTF">2017-02-09T19:47:04Z</dcterms:modified>
</cp:coreProperties>
</file>