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9" r:id="rId2"/>
    <p:sldId id="295" r:id="rId3"/>
    <p:sldId id="291" r:id="rId4"/>
    <p:sldId id="296" r:id="rId5"/>
    <p:sldId id="297" r:id="rId6"/>
    <p:sldId id="298" r:id="rId7"/>
    <p:sldId id="300" r:id="rId8"/>
    <p:sldId id="301" r:id="rId9"/>
    <p:sldId id="302" r:id="rId10"/>
    <p:sldId id="303" r:id="rId11"/>
    <p:sldId id="304" r:id="rId12"/>
    <p:sldId id="306" r:id="rId13"/>
    <p:sldId id="307" r:id="rId14"/>
    <p:sldId id="308" r:id="rId15"/>
    <p:sldId id="30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9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EA8F2C-7443-0246-A44B-49ABD196D516}" type="datetime1">
              <a:rPr lang="en-US"/>
              <a:pPr>
                <a:defRPr/>
              </a:pPr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DA3F90-66A4-4347-B90A-2CC6D96EF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892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1DE4D28-CD77-C24B-B953-4F442D0E6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06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707140-BD67-3D4D-8958-769A0773A598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1000">
                <a:ea typeface="ＭＳ Ｐゴシック" charset="0"/>
                <a:cs typeface="ＭＳ Ｐゴシック" charset="0"/>
              </a:rPr>
              <a:t>What if those conditions cannot be met?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C7F48F-C4D2-B94B-9EDF-4F35152A16B2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2BEB06-5911-8141-8501-53785E9E95A9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C5B39-823C-DA44-823B-02C39337A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4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0E5F9-2D8E-F441-88C8-A325A33EE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F52AD-2D0B-F04D-B560-7D2552FA1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E6DC4-C10D-0943-8D5F-10D0E91B1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B2D4-FD95-8A41-A515-BF8EA8816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55CEA-7A86-5F4E-B5AD-475263EC4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1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E31C6-CE0C-3747-AABA-3E7E5D10F7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65BE1-9E39-074C-8F4F-17781E958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3374C-FE1B-1B4B-B28B-AC5D29E80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F2C5B-6A03-C04A-8EB7-E8349F94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5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4830F-ED9F-164A-8675-BF78058F6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BFBAA9D-4E11-7843-898B-ACF0CDC343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Mitigation of Buffer Overflow Attacks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5592ED-624D-3A4B-87D7-90433D0A3291}" type="slidenum">
              <a:rPr lang="en-US" sz="1400"/>
              <a:pPr/>
              <a:t>1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Limitation of StackGuard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Will not work if the exploit does not depend upon modifying saved EIP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Buffer overflow in certain stack layouts could give the attacker ability to modify any memory location with any value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This opens up a number of new options to hijack the program’</a:t>
            </a:r>
            <a:r>
              <a:rPr lang="en-US" altLang="ja-JP" sz="2400">
                <a:latin typeface="Arial" charset="0"/>
                <a:ea typeface="ＭＳ Ｐゴシック" charset="0"/>
              </a:rPr>
              <a:t>s control flow, </a:t>
            </a:r>
            <a:r>
              <a:rPr lang="en-US" altLang="ja-JP" sz="2400" i="1">
                <a:latin typeface="Arial" charset="0"/>
                <a:ea typeface="ＭＳ Ｐゴシック" charset="0"/>
              </a:rPr>
              <a:t>e.g.</a:t>
            </a:r>
            <a:r>
              <a:rPr lang="en-US" altLang="ja-JP" sz="2400">
                <a:latin typeface="Arial" charset="0"/>
                <a:ea typeface="ＭＳ Ｐゴシック" charset="0"/>
              </a:rPr>
              <a:t> modify the entrance table of exception handlers or system functions</a:t>
            </a:r>
          </a:p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The same limitation applies to other similar mechanisms</a:t>
            </a:r>
          </a:p>
          <a:p>
            <a:pPr lvl="1"/>
            <a:r>
              <a:rPr lang="en-US" sz="2400" i="1">
                <a:latin typeface="Arial" charset="0"/>
                <a:ea typeface="ＭＳ Ｐゴシック" charset="0"/>
              </a:rPr>
              <a:t>e.g.</a:t>
            </a:r>
            <a:r>
              <a:rPr lang="en-US" sz="2400">
                <a:latin typeface="Arial" charset="0"/>
                <a:ea typeface="ＭＳ Ｐゴシック" charset="0"/>
              </a:rPr>
              <a:t> StackShield</a:t>
            </a:r>
          </a:p>
          <a:p>
            <a:pPr lvl="1"/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95EEC2-D59A-0F49-A630-6DEDB102CF42}" type="slidenum">
              <a:rPr lang="en-US" sz="1400"/>
              <a:pPr/>
              <a:t>10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20"/>
          <p:cNvSpPr txBox="1">
            <a:spLocks noChangeArrowheads="1"/>
          </p:cNvSpPr>
          <p:nvPr/>
        </p:nvSpPr>
        <p:spPr bwMode="auto">
          <a:xfrm>
            <a:off x="2533650" y="3814763"/>
            <a:ext cx="2971800" cy="376237"/>
          </a:xfrm>
          <a:prstGeom prst="rect">
            <a:avLst/>
          </a:prstGeom>
          <a:solidFill>
            <a:srgbClr val="FF8C6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canary word</a:t>
            </a:r>
          </a:p>
        </p:txBody>
      </p:sp>
      <p:sp>
        <p:nvSpPr>
          <p:cNvPr id="27650" name="Text Box 20"/>
          <p:cNvSpPr txBox="1">
            <a:spLocks noChangeArrowheads="1"/>
          </p:cNvSpPr>
          <p:nvPr/>
        </p:nvSpPr>
        <p:spPr bwMode="auto">
          <a:xfrm>
            <a:off x="2530475" y="3433763"/>
            <a:ext cx="2971800" cy="3762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saved EBP</a:t>
            </a:r>
          </a:p>
        </p:txBody>
      </p:sp>
      <p:sp>
        <p:nvSpPr>
          <p:cNvPr id="27651" name="Rectangle 12"/>
          <p:cNvSpPr>
            <a:spLocks noChangeArrowheads="1"/>
          </p:cNvSpPr>
          <p:nvPr/>
        </p:nvSpPr>
        <p:spPr bwMode="auto">
          <a:xfrm>
            <a:off x="2530475" y="1371600"/>
            <a:ext cx="29718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2530475" y="228600"/>
            <a:ext cx="2971800" cy="406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/>
              <a:t>.text</a:t>
            </a:r>
          </a:p>
        </p:txBody>
      </p:sp>
      <p:sp>
        <p:nvSpPr>
          <p:cNvPr id="27653" name="Text Box 9"/>
          <p:cNvSpPr txBox="1">
            <a:spLocks noChangeArrowheads="1"/>
          </p:cNvSpPr>
          <p:nvPr/>
        </p:nvSpPr>
        <p:spPr bwMode="auto">
          <a:xfrm>
            <a:off x="2530475" y="609600"/>
            <a:ext cx="2971800" cy="406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/>
              <a:t>.data</a:t>
            </a:r>
          </a:p>
        </p:txBody>
      </p:sp>
      <p:sp>
        <p:nvSpPr>
          <p:cNvPr id="27654" name="Text Box 10"/>
          <p:cNvSpPr txBox="1">
            <a:spLocks noChangeArrowheads="1"/>
          </p:cNvSpPr>
          <p:nvPr/>
        </p:nvSpPr>
        <p:spPr bwMode="auto">
          <a:xfrm>
            <a:off x="2530475" y="990600"/>
            <a:ext cx="2971800" cy="406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/>
              <a:t>heap malloc</a:t>
            </a:r>
            <a:r>
              <a:rPr lang="ja-JP" altLang="en-US" sz="2000"/>
              <a:t>’</a:t>
            </a:r>
            <a:r>
              <a:rPr lang="en-US" altLang="ja-JP" sz="2000"/>
              <a:t>ed data</a:t>
            </a:r>
            <a:endParaRPr lang="en-US" sz="2000"/>
          </a:p>
        </p:txBody>
      </p:sp>
      <p:sp>
        <p:nvSpPr>
          <p:cNvPr id="27655" name="Text Box 11"/>
          <p:cNvSpPr txBox="1">
            <a:spLocks noChangeArrowheads="1"/>
          </p:cNvSpPr>
          <p:nvPr/>
        </p:nvSpPr>
        <p:spPr bwMode="auto">
          <a:xfrm>
            <a:off x="2501900" y="15716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/>
              <a:t>heap</a:t>
            </a:r>
          </a:p>
        </p:txBody>
      </p:sp>
      <p:sp>
        <p:nvSpPr>
          <p:cNvPr id="27656" name="Text Box 14"/>
          <p:cNvSpPr txBox="1">
            <a:spLocks noChangeArrowheads="1"/>
          </p:cNvSpPr>
          <p:nvPr/>
        </p:nvSpPr>
        <p:spPr bwMode="auto">
          <a:xfrm>
            <a:off x="2530475" y="2209800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sp>
        <p:nvSpPr>
          <p:cNvPr id="27657" name="Text Box 15"/>
          <p:cNvSpPr txBox="1">
            <a:spLocks noChangeArrowheads="1"/>
          </p:cNvSpPr>
          <p:nvPr/>
        </p:nvSpPr>
        <p:spPr bwMode="auto">
          <a:xfrm>
            <a:off x="3810000" y="1981200"/>
            <a:ext cx="4889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&lt;</a:t>
            </a:r>
          </a:p>
        </p:txBody>
      </p:sp>
      <p:sp>
        <p:nvSpPr>
          <p:cNvPr id="27658" name="Text Box 17"/>
          <p:cNvSpPr txBox="1">
            <a:spLocks noChangeArrowheads="1"/>
          </p:cNvSpPr>
          <p:nvPr/>
        </p:nvSpPr>
        <p:spPr bwMode="auto">
          <a:xfrm>
            <a:off x="3810000" y="1447800"/>
            <a:ext cx="4889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&gt;</a:t>
            </a:r>
          </a:p>
        </p:txBody>
      </p:sp>
      <p:sp>
        <p:nvSpPr>
          <p:cNvPr id="27659" name="Text Box 19"/>
          <p:cNvSpPr txBox="1">
            <a:spLocks noChangeArrowheads="1"/>
          </p:cNvSpPr>
          <p:nvPr/>
        </p:nvSpPr>
        <p:spPr bwMode="auto">
          <a:xfrm>
            <a:off x="2530475" y="4540250"/>
            <a:ext cx="2971800" cy="3762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function</a:t>
            </a:r>
            <a:r>
              <a:rPr lang="ja-JP" altLang="en-US" sz="1800"/>
              <a:t>’</a:t>
            </a:r>
            <a:r>
              <a:rPr lang="en-US" altLang="ja-JP" sz="1800"/>
              <a:t>s argument</a:t>
            </a:r>
            <a:endParaRPr lang="en-US" sz="1800"/>
          </a:p>
        </p:txBody>
      </p:sp>
      <p:sp>
        <p:nvSpPr>
          <p:cNvPr id="27660" name="Text Box 21"/>
          <p:cNvSpPr txBox="1">
            <a:spLocks noChangeArrowheads="1"/>
          </p:cNvSpPr>
          <p:nvPr/>
        </p:nvSpPr>
        <p:spPr bwMode="auto">
          <a:xfrm>
            <a:off x="2533650" y="4175125"/>
            <a:ext cx="2971800" cy="3762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saved EIP</a:t>
            </a:r>
          </a:p>
        </p:txBody>
      </p:sp>
      <p:sp>
        <p:nvSpPr>
          <p:cNvPr id="27661" name="Text Box 22"/>
          <p:cNvSpPr txBox="1">
            <a:spLocks noChangeArrowheads="1"/>
          </p:cNvSpPr>
          <p:nvPr/>
        </p:nvSpPr>
        <p:spPr bwMode="auto">
          <a:xfrm>
            <a:off x="2533650" y="4916488"/>
            <a:ext cx="2971800" cy="64611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main() local variables</a:t>
            </a:r>
          </a:p>
        </p:txBody>
      </p:sp>
      <p:sp>
        <p:nvSpPr>
          <p:cNvPr id="27662" name="Text Box 31"/>
          <p:cNvSpPr txBox="1">
            <a:spLocks noChangeArrowheads="1"/>
          </p:cNvSpPr>
          <p:nvPr/>
        </p:nvSpPr>
        <p:spPr bwMode="auto">
          <a:xfrm>
            <a:off x="3155950" y="6338888"/>
            <a:ext cx="1981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bottom of stack</a:t>
            </a:r>
          </a:p>
        </p:txBody>
      </p:sp>
      <p:sp>
        <p:nvSpPr>
          <p:cNvPr id="27663" name="Text Box 33"/>
          <p:cNvSpPr txBox="1">
            <a:spLocks noChangeArrowheads="1"/>
          </p:cNvSpPr>
          <p:nvPr/>
        </p:nvSpPr>
        <p:spPr bwMode="auto">
          <a:xfrm>
            <a:off x="1250950" y="2438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ESP</a:t>
            </a:r>
          </a:p>
        </p:txBody>
      </p:sp>
      <p:sp>
        <p:nvSpPr>
          <p:cNvPr id="27664" name="Text Box 35"/>
          <p:cNvSpPr txBox="1">
            <a:spLocks noChangeArrowheads="1"/>
          </p:cNvSpPr>
          <p:nvPr/>
        </p:nvSpPr>
        <p:spPr bwMode="auto">
          <a:xfrm>
            <a:off x="1250950" y="3200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EBP</a:t>
            </a:r>
          </a:p>
        </p:txBody>
      </p:sp>
      <p:sp>
        <p:nvSpPr>
          <p:cNvPr id="27665" name="Line 36"/>
          <p:cNvSpPr>
            <a:spLocks noChangeShapeType="1"/>
          </p:cNvSpPr>
          <p:nvPr/>
        </p:nvSpPr>
        <p:spPr bwMode="auto">
          <a:xfrm>
            <a:off x="1936750" y="266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37"/>
          <p:cNvSpPr>
            <a:spLocks noChangeShapeType="1"/>
          </p:cNvSpPr>
          <p:nvPr/>
        </p:nvSpPr>
        <p:spPr bwMode="auto">
          <a:xfrm>
            <a:off x="1936750" y="3429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AutoShape 40"/>
          <p:cNvSpPr>
            <a:spLocks noChangeArrowheads="1"/>
          </p:cNvSpPr>
          <p:nvPr/>
        </p:nvSpPr>
        <p:spPr bwMode="auto">
          <a:xfrm>
            <a:off x="304800" y="1295400"/>
            <a:ext cx="533400" cy="4419600"/>
          </a:xfrm>
          <a:prstGeom prst="downArrow">
            <a:avLst>
              <a:gd name="adj1" fmla="val 50000"/>
              <a:gd name="adj2" fmla="val 2071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Text Box 41"/>
          <p:cNvSpPr txBox="1">
            <a:spLocks noChangeArrowheads="1"/>
          </p:cNvSpPr>
          <p:nvPr/>
        </p:nvSpPr>
        <p:spPr bwMode="auto">
          <a:xfrm>
            <a:off x="762000" y="1447800"/>
            <a:ext cx="5492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address growth</a:t>
            </a:r>
          </a:p>
        </p:txBody>
      </p:sp>
      <p:sp>
        <p:nvSpPr>
          <p:cNvPr id="27669" name="Text Box 44"/>
          <p:cNvSpPr txBox="1">
            <a:spLocks noChangeArrowheads="1"/>
          </p:cNvSpPr>
          <p:nvPr/>
        </p:nvSpPr>
        <p:spPr bwMode="auto">
          <a:xfrm>
            <a:off x="2698750" y="2667000"/>
            <a:ext cx="2743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          AAAAAAAAAAA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AAAAAAAAAAAAAAA</a:t>
            </a:r>
          </a:p>
        </p:txBody>
      </p:sp>
      <p:sp>
        <p:nvSpPr>
          <p:cNvPr id="27670" name="Rectangle 48"/>
          <p:cNvSpPr>
            <a:spLocks noGrp="1" noChangeArrowheads="1"/>
          </p:cNvSpPr>
          <p:nvPr>
            <p:ph type="title"/>
          </p:nvPr>
        </p:nvSpPr>
        <p:spPr>
          <a:xfrm>
            <a:off x="6324600" y="76200"/>
            <a:ext cx="2667000" cy="838200"/>
          </a:xfrm>
        </p:spPr>
        <p:txBody>
          <a:bodyPr/>
          <a:lstStyle/>
          <a:p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Circumvent StackGuard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71" name="Text Box 49"/>
          <p:cNvSpPr txBox="1">
            <a:spLocks noChangeArrowheads="1"/>
          </p:cNvSpPr>
          <p:nvPr/>
        </p:nvSpPr>
        <p:spPr bwMode="auto">
          <a:xfrm>
            <a:off x="2535238" y="5562600"/>
            <a:ext cx="2971800" cy="381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argc, **argv, **envp</a:t>
            </a:r>
          </a:p>
        </p:txBody>
      </p:sp>
      <p:sp>
        <p:nvSpPr>
          <p:cNvPr id="27672" name="Text Box 51"/>
          <p:cNvSpPr txBox="1">
            <a:spLocks noChangeArrowheads="1"/>
          </p:cNvSpPr>
          <p:nvPr/>
        </p:nvSpPr>
        <p:spPr bwMode="auto">
          <a:xfrm>
            <a:off x="2535238" y="5943600"/>
            <a:ext cx="2971800" cy="381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environment var</a:t>
            </a:r>
            <a:r>
              <a:rPr lang="ja-JP" altLang="en-US" sz="1800"/>
              <a:t>’</a:t>
            </a:r>
            <a:r>
              <a:rPr lang="en-US" altLang="ja-JP" sz="1800"/>
              <a:t>s</a:t>
            </a:r>
            <a:endParaRPr lang="en-US" sz="1800"/>
          </a:p>
        </p:txBody>
      </p:sp>
      <p:sp>
        <p:nvSpPr>
          <p:cNvPr id="27673" name="Text Box 18"/>
          <p:cNvSpPr txBox="1">
            <a:spLocks noChangeArrowheads="1"/>
          </p:cNvSpPr>
          <p:nvPr/>
        </p:nvSpPr>
        <p:spPr bwMode="auto">
          <a:xfrm>
            <a:off x="2527300" y="2667000"/>
            <a:ext cx="2971800" cy="762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             char buf[];</a:t>
            </a:r>
          </a:p>
          <a:p>
            <a:pPr>
              <a:spcBef>
                <a:spcPct val="50000"/>
              </a:spcBef>
            </a:pPr>
            <a:r>
              <a:rPr lang="en-US" sz="1800"/>
              <a:t>             char* ptr;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2698750" y="2667000"/>
            <a:ext cx="2743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          AAAAAAAAAAA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AAAAAAAAAAAAAAA</a:t>
            </a:r>
          </a:p>
        </p:txBody>
      </p:sp>
      <p:sp>
        <p:nvSpPr>
          <p:cNvPr id="27675" name="Slide Number Placeholder 3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0177A3-5F28-FF4B-AD4C-03C1D5939214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7676" name="TextBox 33"/>
          <p:cNvSpPr txBox="1">
            <a:spLocks noChangeArrowheads="1"/>
          </p:cNvSpPr>
          <p:nvPr/>
        </p:nvSpPr>
        <p:spPr bwMode="auto">
          <a:xfrm>
            <a:off x="5715000" y="1676400"/>
            <a:ext cx="32004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function body:</a:t>
            </a:r>
          </a:p>
          <a:p>
            <a:endParaRPr lang="en-US" sz="1400"/>
          </a:p>
          <a:p>
            <a:r>
              <a:rPr lang="en-US" sz="1400"/>
              <a:t>…</a:t>
            </a:r>
          </a:p>
          <a:p>
            <a:endParaRPr lang="en-US" sz="1400"/>
          </a:p>
          <a:p>
            <a:r>
              <a:rPr lang="en-US" sz="1400"/>
              <a:t>copy(buf, attacker-controlled data);</a:t>
            </a:r>
          </a:p>
          <a:p>
            <a:endParaRPr lang="en-US" sz="1400"/>
          </a:p>
          <a:p>
            <a:r>
              <a:rPr lang="en-US" sz="1400"/>
              <a:t>…</a:t>
            </a:r>
          </a:p>
          <a:p>
            <a:endParaRPr lang="en-US" sz="1400"/>
          </a:p>
          <a:p>
            <a:r>
              <a:rPr lang="en-US" sz="1400"/>
              <a:t>copy(ptr, attacker-controlled data);</a:t>
            </a:r>
          </a:p>
          <a:p>
            <a:endParaRPr lang="en-US" sz="1400"/>
          </a:p>
          <a:p>
            <a:r>
              <a:rPr lang="en-US" sz="1400"/>
              <a:t>…</a:t>
            </a:r>
          </a:p>
        </p:txBody>
      </p:sp>
      <p:sp>
        <p:nvSpPr>
          <p:cNvPr id="38" name="Oval Callout 37"/>
          <p:cNvSpPr>
            <a:spLocks noChangeArrowheads="1"/>
          </p:cNvSpPr>
          <p:nvPr/>
        </p:nvSpPr>
        <p:spPr bwMode="auto">
          <a:xfrm>
            <a:off x="5715000" y="1295400"/>
            <a:ext cx="2895600" cy="1143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Unsafe copy overwrites value of ptr (where).</a:t>
            </a:r>
          </a:p>
        </p:txBody>
      </p:sp>
      <p:sp>
        <p:nvSpPr>
          <p:cNvPr id="39" name="Oval Callout 38"/>
          <p:cNvSpPr>
            <a:spLocks noChangeArrowheads="1"/>
          </p:cNvSpPr>
          <p:nvPr/>
        </p:nvSpPr>
        <p:spPr bwMode="auto">
          <a:xfrm>
            <a:off x="5943600" y="4038600"/>
            <a:ext cx="2819400" cy="1143000"/>
          </a:xfrm>
          <a:prstGeom prst="wedgeEllipseCallout">
            <a:avLst>
              <a:gd name="adj1" fmla="val -23986"/>
              <a:gd name="adj2" fmla="val -805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Any copy with attacker-provided data (what)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867400" y="5410200"/>
            <a:ext cx="2743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Modify any memory location (where) with arbitrary data (what).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 animBg="1"/>
      <p:bldP spid="39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Non-executable stack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OS/architecture protection of virtual memory so that injected code cannot run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NX bit: mark certain memory pages (e.g. stack pages) non-executable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W^X bit: a page cannot be both writable and executable</a:t>
            </a:r>
          </a:p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Consequences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Injected shellcode on the stack cannot be executed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Deviates from von-Neumann architecture</a:t>
            </a:r>
          </a:p>
          <a:p>
            <a:pPr lvl="2"/>
            <a:r>
              <a:rPr lang="en-US" sz="2000" i="1">
                <a:latin typeface="Arial" charset="0"/>
                <a:ea typeface="ＭＳ Ｐゴシック" charset="0"/>
              </a:rPr>
              <a:t>e.g.</a:t>
            </a:r>
            <a:r>
              <a:rPr lang="en-US" sz="2000">
                <a:latin typeface="Arial" charset="0"/>
                <a:ea typeface="ＭＳ Ｐゴシック" charset="0"/>
              </a:rPr>
              <a:t> run-time code generation may be affected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E2A492-C71D-254D-8AF7-0D55FFD1FA09}" type="slidenum">
              <a:rPr lang="en-US" sz="1400"/>
              <a:pPr/>
              <a:t>12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Limitation of non-executable stack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Will not work if the exploit does not rely on code injected on the stack.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Code can be injected in other memory segments, </a:t>
            </a:r>
            <a:r>
              <a:rPr lang="en-US" i="1">
                <a:latin typeface="Arial" charset="0"/>
                <a:ea typeface="ＭＳ Ｐゴシック" charset="0"/>
              </a:rPr>
              <a:t>e.g.</a:t>
            </a:r>
            <a:r>
              <a:rPr lang="en-US">
                <a:latin typeface="Arial" charset="0"/>
                <a:ea typeface="ＭＳ Ｐゴシック" charset="0"/>
              </a:rPr>
              <a:t> heap.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Or no need to inject code at all!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421A09-0B9B-8545-A24A-3DC44274B9DA}" type="slidenum">
              <a:rPr lang="en-US" sz="1400"/>
              <a:pPr/>
              <a:t>13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Getting around non-executable stack through return-into-libc</a:t>
            </a:r>
          </a:p>
        </p:txBody>
      </p:sp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FB0BA8-E0B1-404A-918C-B3F25BDBC0B0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254000" y="2362200"/>
            <a:ext cx="8890000" cy="457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Text Box 11"/>
          <p:cNvSpPr txBox="1">
            <a:spLocks noChangeArrowheads="1"/>
          </p:cNvSpPr>
          <p:nvPr/>
        </p:nvSpPr>
        <p:spPr bwMode="auto">
          <a:xfrm>
            <a:off x="4749800" y="2362200"/>
            <a:ext cx="11430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EIP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11200" y="45720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entrance address of a libc function</a:t>
            </a:r>
          </a:p>
        </p:txBody>
      </p:sp>
      <p:cxnSp>
        <p:nvCxnSpPr>
          <p:cNvPr id="34" name="Shape 33"/>
          <p:cNvCxnSpPr>
            <a:cxnSpLocks noChangeShapeType="1"/>
            <a:stCxn id="31748" idx="2"/>
            <a:endCxn id="29" idx="1"/>
          </p:cNvCxnSpPr>
          <p:nvPr/>
        </p:nvCxnSpPr>
        <p:spPr bwMode="auto">
          <a:xfrm rot="5400000">
            <a:off x="2047875" y="1482725"/>
            <a:ext cx="1936750" cy="4610100"/>
          </a:xfrm>
          <a:prstGeom prst="curvedConnector4">
            <a:avLst>
              <a:gd name="adj1" fmla="val 45236"/>
              <a:gd name="adj2" fmla="val 104958"/>
            </a:avLst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44"/>
          <p:cNvSpPr txBox="1">
            <a:spLocks noChangeArrowheads="1"/>
          </p:cNvSpPr>
          <p:nvPr/>
        </p:nvSpPr>
        <p:spPr bwMode="auto">
          <a:xfrm>
            <a:off x="228600" y="238760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AAAAAAAAAAAAAAAAAAAAAAAAAAAAAAAAA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36600" y="4876800"/>
            <a:ext cx="226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system(…);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511800" y="2819400"/>
            <a:ext cx="838200" cy="990600"/>
            <a:chOff x="6248400" y="3352800"/>
            <a:chExt cx="838200" cy="990600"/>
          </a:xfrm>
        </p:grpSpPr>
        <p:sp>
          <p:nvSpPr>
            <p:cNvPr id="31767" name="TextBox 26"/>
            <p:cNvSpPr txBox="1">
              <a:spLocks noChangeArrowheads="1"/>
            </p:cNvSpPr>
            <p:nvPr/>
          </p:nvSpPr>
          <p:spPr bwMode="auto">
            <a:xfrm>
              <a:off x="6248400" y="3974068"/>
              <a:ext cx="838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ESP</a:t>
              </a:r>
            </a:p>
          </p:txBody>
        </p:sp>
        <p:cxnSp>
          <p:nvCxnSpPr>
            <p:cNvPr id="31768" name="Straight Arrow Connector 27"/>
            <p:cNvCxnSpPr>
              <a:cxnSpLocks noChangeShapeType="1"/>
              <a:stCxn id="31767" idx="0"/>
            </p:cNvCxnSpPr>
            <p:nvPr/>
          </p:nvCxnSpPr>
          <p:spPr bwMode="auto">
            <a:xfrm rot="16200000" flipV="1">
              <a:off x="6318766" y="3663434"/>
              <a:ext cx="6212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5892800" y="2362200"/>
            <a:ext cx="1143000" cy="461963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W1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010400" y="2362200"/>
            <a:ext cx="1143000" cy="461963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W2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6172200" y="2819400"/>
            <a:ext cx="1066800" cy="1544638"/>
            <a:chOff x="6172200" y="2819400"/>
            <a:chExt cx="1066800" cy="1544598"/>
          </a:xfrm>
        </p:grpSpPr>
        <p:sp>
          <p:nvSpPr>
            <p:cNvPr id="31765" name="TextBox 32"/>
            <p:cNvSpPr txBox="1">
              <a:spLocks noChangeArrowheads="1"/>
            </p:cNvSpPr>
            <p:nvPr/>
          </p:nvSpPr>
          <p:spPr bwMode="auto">
            <a:xfrm>
              <a:off x="6172200" y="3440668"/>
              <a:ext cx="1066800" cy="923330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6600"/>
                  </a:solidFill>
                </a:rPr>
                <a:t>libc</a:t>
              </a:r>
              <a:r>
                <a:rPr lang="ja-JP" altLang="en-US" sz="1800">
                  <a:solidFill>
                    <a:srgbClr val="FF6600"/>
                  </a:solidFill>
                </a:rPr>
                <a:t>’</a:t>
              </a:r>
              <a:r>
                <a:rPr lang="en-US" altLang="ja-JP" sz="1800">
                  <a:solidFill>
                    <a:srgbClr val="FF6600"/>
                  </a:solidFill>
                </a:rPr>
                <a:t>s return address</a:t>
              </a:r>
              <a:endParaRPr lang="en-US" sz="1800">
                <a:solidFill>
                  <a:srgbClr val="FF6600"/>
                </a:solidFill>
              </a:endParaRPr>
            </a:p>
          </p:txBody>
        </p:sp>
        <p:cxnSp>
          <p:nvCxnSpPr>
            <p:cNvPr id="31766" name="Straight Arrow Connector 34"/>
            <p:cNvCxnSpPr>
              <a:cxnSpLocks noChangeShapeType="1"/>
              <a:stCxn id="31765" idx="0"/>
            </p:cNvCxnSpPr>
            <p:nvPr/>
          </p:nvCxnSpPr>
          <p:spPr bwMode="auto">
            <a:xfrm rot="16200000" flipV="1">
              <a:off x="6318766" y="3053834"/>
              <a:ext cx="621268" cy="152400"/>
            </a:xfrm>
            <a:prstGeom prst="straightConnector1">
              <a:avLst/>
            </a:prstGeom>
            <a:noFill/>
            <a:ln w="15875">
              <a:solidFill>
                <a:srgbClr val="FF6600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7391400" y="2819400"/>
            <a:ext cx="1066800" cy="1266825"/>
            <a:chOff x="7391400" y="2819401"/>
            <a:chExt cx="1066800" cy="1267599"/>
          </a:xfrm>
        </p:grpSpPr>
        <p:sp>
          <p:nvSpPr>
            <p:cNvPr id="31763" name="TextBox 37"/>
            <p:cNvSpPr txBox="1">
              <a:spLocks noChangeArrowheads="1"/>
            </p:cNvSpPr>
            <p:nvPr/>
          </p:nvSpPr>
          <p:spPr bwMode="auto">
            <a:xfrm>
              <a:off x="7391400" y="3440669"/>
              <a:ext cx="1066800" cy="646331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6600"/>
                  </a:solidFill>
                </a:rPr>
                <a:t>libc</a:t>
              </a:r>
              <a:r>
                <a:rPr lang="ja-JP" altLang="en-US" sz="1800">
                  <a:solidFill>
                    <a:srgbClr val="FF6600"/>
                  </a:solidFill>
                </a:rPr>
                <a:t>’</a:t>
              </a:r>
              <a:r>
                <a:rPr lang="en-US" altLang="ja-JP" sz="1800">
                  <a:solidFill>
                    <a:srgbClr val="FF6600"/>
                  </a:solidFill>
                </a:rPr>
                <a:t>s argv[1]</a:t>
              </a:r>
              <a:endParaRPr lang="en-US" sz="1800">
                <a:solidFill>
                  <a:srgbClr val="FF6600"/>
                </a:solidFill>
              </a:endParaRPr>
            </a:p>
          </p:txBody>
        </p:sp>
        <p:cxnSp>
          <p:nvCxnSpPr>
            <p:cNvPr id="31764" name="Straight Arrow Connector 38"/>
            <p:cNvCxnSpPr>
              <a:cxnSpLocks noChangeShapeType="1"/>
              <a:stCxn id="31763" idx="0"/>
            </p:cNvCxnSpPr>
            <p:nvPr/>
          </p:nvCxnSpPr>
          <p:spPr bwMode="auto">
            <a:xfrm rot="16200000" flipV="1">
              <a:off x="7537966" y="3053835"/>
              <a:ext cx="621268" cy="152400"/>
            </a:xfrm>
            <a:prstGeom prst="straightConnector1">
              <a:avLst/>
            </a:prstGeom>
            <a:noFill/>
            <a:ln w="15875">
              <a:solidFill>
                <a:srgbClr val="FF6600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6019800" y="23876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AAAA       AAAA </a:t>
            </a:r>
          </a:p>
        </p:txBody>
      </p:sp>
      <p:cxnSp>
        <p:nvCxnSpPr>
          <p:cNvPr id="44" name="Curved Connector 43"/>
          <p:cNvCxnSpPr>
            <a:cxnSpLocks noChangeShapeType="1"/>
            <a:stCxn id="31" idx="2"/>
          </p:cNvCxnSpPr>
          <p:nvPr/>
        </p:nvCxnSpPr>
        <p:spPr bwMode="auto">
          <a:xfrm rot="5400000">
            <a:off x="6117431" y="3945732"/>
            <a:ext cx="2586037" cy="342900"/>
          </a:xfrm>
          <a:prstGeom prst="curvedConnector3">
            <a:avLst>
              <a:gd name="adj1" fmla="val 19556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629400" y="54864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“</a:t>
            </a:r>
            <a:r>
              <a:rPr lang="en-US" altLang="ja-JP"/>
              <a:t>/bin/sh</a:t>
            </a:r>
            <a:r>
              <a:rPr lang="ja-JP" altLang="en-US"/>
              <a:t>”</a:t>
            </a:r>
            <a:endParaRPr lang="en-US"/>
          </a:p>
        </p:txBody>
      </p:sp>
      <p:cxnSp>
        <p:nvCxnSpPr>
          <p:cNvPr id="50" name="Curved Connector 49"/>
          <p:cNvCxnSpPr>
            <a:cxnSpLocks noChangeShapeType="1"/>
            <a:stCxn id="30" idx="2"/>
          </p:cNvCxnSpPr>
          <p:nvPr/>
        </p:nvCxnSpPr>
        <p:spPr bwMode="auto">
          <a:xfrm rot="5400000">
            <a:off x="4072731" y="3247232"/>
            <a:ext cx="2814637" cy="1968500"/>
          </a:xfrm>
          <a:prstGeom prst="curvedConnector3">
            <a:avLst>
              <a:gd name="adj1" fmla="val 25639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590800" y="5638800"/>
            <a:ext cx="396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entrance address of the next libc function you want to run, e.g., exit();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  <p:bldP spid="23" grpId="0"/>
      <p:bldP spid="30" grpId="0" animBg="1"/>
      <p:bldP spid="31" grpId="0" animBg="1"/>
      <p:bldP spid="42" grpId="0"/>
      <p:bldP spid="48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Thoughts</a:t>
            </a:r>
          </a:p>
        </p:txBody>
      </p:sp>
      <p:sp>
        <p:nvSpPr>
          <p:cNvPr id="3277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Whenever a new defense against software exploit is invented, a new way to get around it emerges.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These defensive mechanisms are reactive and address a particular </a:t>
            </a:r>
            <a:r>
              <a:rPr lang="en-US" sz="2400" i="1">
                <a:solidFill>
                  <a:srgbClr val="0000FF"/>
                </a:solidFill>
                <a:latin typeface="Arial" charset="0"/>
                <a:ea typeface="ＭＳ Ｐゴシック" charset="0"/>
              </a:rPr>
              <a:t>way of attack</a:t>
            </a:r>
            <a:r>
              <a:rPr lang="en-US" sz="2400">
                <a:latin typeface="Arial" charset="0"/>
                <a:ea typeface="ＭＳ Ｐゴシック" charset="0"/>
              </a:rPr>
              <a:t>, not the underlying </a:t>
            </a:r>
            <a:r>
              <a:rPr lang="en-US" sz="2400" i="1">
                <a:solidFill>
                  <a:srgbClr val="0000FF"/>
                </a:solidFill>
                <a:latin typeface="Arial" charset="0"/>
                <a:ea typeface="ＭＳ Ｐゴシック" charset="0"/>
              </a:rPr>
              <a:t>vulnerability</a:t>
            </a:r>
            <a:r>
              <a:rPr lang="en-US" sz="2400">
                <a:latin typeface="Arial" charset="0"/>
                <a:ea typeface="ＭＳ Ｐゴシック" charset="0"/>
              </a:rPr>
              <a:t>.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But how many ways of attack are there?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To reduce the </a:t>
            </a:r>
            <a:r>
              <a:rPr lang="ja-JP" altLang="en-US" sz="2400">
                <a:latin typeface="Arial" charset="0"/>
                <a:ea typeface="ＭＳ Ｐゴシック" charset="0"/>
              </a:rPr>
              <a:t>“</a:t>
            </a:r>
            <a:r>
              <a:rPr lang="en-US" altLang="ja-JP" sz="2400">
                <a:latin typeface="Arial" charset="0"/>
                <a:ea typeface="ＭＳ Ｐゴシック" charset="0"/>
              </a:rPr>
              <a:t>attack surface,</a:t>
            </a:r>
            <a:r>
              <a:rPr lang="ja-JP" altLang="en-US" sz="2400">
                <a:latin typeface="Arial" charset="0"/>
                <a:ea typeface="ＭＳ Ｐゴシック" charset="0"/>
              </a:rPr>
              <a:t>”</a:t>
            </a:r>
            <a:r>
              <a:rPr lang="en-US" altLang="ja-JP" sz="2400">
                <a:latin typeface="Arial" charset="0"/>
                <a:ea typeface="ＭＳ Ｐゴシック" charset="0"/>
              </a:rPr>
              <a:t> we must also address the underlying vulnerabilities.</a:t>
            </a:r>
            <a:endParaRPr lang="en-US" altLang="ja-JP">
              <a:latin typeface="Arial" charset="0"/>
              <a:ea typeface="ＭＳ Ｐゴシック" charset="0"/>
            </a:endParaRPr>
          </a:p>
          <a:p>
            <a:pPr lvl="2"/>
            <a:r>
              <a:rPr lang="en-US" sz="2000">
                <a:latin typeface="Arial" charset="0"/>
                <a:ea typeface="ＭＳ Ｐゴシック" charset="0"/>
              </a:rPr>
              <a:t>Defensive programming</a:t>
            </a:r>
          </a:p>
          <a:p>
            <a:pPr lvl="2"/>
            <a:r>
              <a:rPr lang="en-US" sz="2000">
                <a:latin typeface="Arial" charset="0"/>
                <a:ea typeface="ＭＳ Ｐゴシック" charset="0"/>
              </a:rPr>
              <a:t>Using type-safe languages and static code analysis</a:t>
            </a:r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7F621E-84D4-7549-9940-4A282322D2D3}" type="slidenum">
              <a:rPr lang="en-US" sz="1400"/>
              <a:pPr/>
              <a:t>15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 buffer on the stack has an un-checked bound.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A malicious input could modify program control flow by overwriting data on the stack, e.g. saved EIP.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Malicious code can be injected on the stack and EIP can be made to point to it.</a:t>
            </a:r>
            <a:endParaRPr lang="en-US">
              <a:latin typeface="Arial" charset="0"/>
              <a:ea typeface="ＭＳ Ｐゴシック" charset="0"/>
            </a:endParaRPr>
          </a:p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Key to a successful stack overflow attack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The modified control gets loaded into EIP</a:t>
            </a:r>
          </a:p>
          <a:p>
            <a:pPr lvl="2"/>
            <a:r>
              <a:rPr lang="en-US" sz="2000">
                <a:latin typeface="Arial" charset="0"/>
                <a:ea typeface="ＭＳ Ｐゴシック" charset="0"/>
              </a:rPr>
              <a:t>e.g. the vulnerable function successfully </a:t>
            </a:r>
            <a:r>
              <a:rPr lang="ja-JP" altLang="en-US" sz="2000">
                <a:latin typeface="Arial" charset="0"/>
                <a:ea typeface="ＭＳ Ｐゴシック" charset="0"/>
              </a:rPr>
              <a:t>“</a:t>
            </a:r>
            <a:r>
              <a:rPr lang="en-US" altLang="ja-JP" sz="2000">
                <a:latin typeface="Arial" charset="0"/>
                <a:ea typeface="ＭＳ Ｐゴシック" charset="0"/>
              </a:rPr>
              <a:t>returns;</a:t>
            </a:r>
            <a:r>
              <a:rPr lang="ja-JP" altLang="en-US" sz="2000">
                <a:latin typeface="Arial" charset="0"/>
                <a:ea typeface="ＭＳ Ｐゴシック" charset="0"/>
              </a:rPr>
              <a:t>”</a:t>
            </a:r>
            <a:endParaRPr lang="en-US" altLang="ja-JP" sz="2000">
              <a:latin typeface="Arial" charset="0"/>
              <a:ea typeface="ＭＳ Ｐゴシック" charset="0"/>
            </a:endParaRP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Must be able to predict the address of the injected code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The injected code must be executable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Stack Overflow Review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EB6D8F-60DB-1441-B258-287EBF40C6E2}" type="slidenum">
              <a:rPr lang="en-US" sz="1400"/>
              <a:pPr/>
              <a:t>2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Mitigation1: stack address randomization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OS randomly picks a location for the program stack.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The chance the attacker can guess the correct stack location is slim.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Where shall EIP point to?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However, there are multiple ways to get around it.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8C120F-47EF-0E48-8BBF-2AA556763226}" type="slidenum">
              <a:rPr lang="en-US" sz="1400"/>
              <a:pPr/>
              <a:t>3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Getting around stack randomization through indirect jump</a:t>
            </a:r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C79CC06-CF8F-5645-9509-0D29ABF203AB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533400" y="2895600"/>
            <a:ext cx="7696200" cy="457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Text Box 11"/>
          <p:cNvSpPr txBox="1">
            <a:spLocks noChangeArrowheads="1"/>
          </p:cNvSpPr>
          <p:nvPr/>
        </p:nvSpPr>
        <p:spPr bwMode="auto">
          <a:xfrm>
            <a:off x="5029200" y="2895600"/>
            <a:ext cx="11430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EIP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819400" y="2895600"/>
            <a:ext cx="20574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Payload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33400" y="2895600"/>
            <a:ext cx="2286000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NOP sled</a:t>
            </a:r>
          </a:p>
        </p:txBody>
      </p:sp>
      <p:sp>
        <p:nvSpPr>
          <p:cNvPr id="11" name="Freeform 15"/>
          <p:cNvSpPr>
            <a:spLocks/>
          </p:cNvSpPr>
          <p:nvPr/>
        </p:nvSpPr>
        <p:spPr bwMode="auto">
          <a:xfrm>
            <a:off x="1524000" y="1727200"/>
            <a:ext cx="4114800" cy="1168400"/>
          </a:xfrm>
          <a:custGeom>
            <a:avLst/>
            <a:gdLst>
              <a:gd name="T0" fmla="*/ 2147483647 w 3216"/>
              <a:gd name="T1" fmla="*/ 2147483647 h 736"/>
              <a:gd name="T2" fmla="*/ 2147483647 w 3216"/>
              <a:gd name="T3" fmla="*/ 2147483647 h 736"/>
              <a:gd name="T4" fmla="*/ 2147483647 w 3216"/>
              <a:gd name="T5" fmla="*/ 2147483647 h 736"/>
              <a:gd name="T6" fmla="*/ 2147483647 w 3216"/>
              <a:gd name="T7" fmla="*/ 2147483647 h 736"/>
              <a:gd name="T8" fmla="*/ 0 w 3216"/>
              <a:gd name="T9" fmla="*/ 2147483647 h 7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6"/>
              <a:gd name="T16" fmla="*/ 0 h 736"/>
              <a:gd name="T17" fmla="*/ 3216 w 3216"/>
              <a:gd name="T18" fmla="*/ 736 h 7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6" h="736">
                <a:moveTo>
                  <a:pt x="3216" y="736"/>
                </a:moveTo>
                <a:cubicBezTo>
                  <a:pt x="3156" y="600"/>
                  <a:pt x="3096" y="464"/>
                  <a:pt x="2880" y="352"/>
                </a:cubicBezTo>
                <a:cubicBezTo>
                  <a:pt x="2664" y="240"/>
                  <a:pt x="2272" y="104"/>
                  <a:pt x="1920" y="64"/>
                </a:cubicBezTo>
                <a:cubicBezTo>
                  <a:pt x="1568" y="24"/>
                  <a:pt x="1088" y="0"/>
                  <a:pt x="768" y="112"/>
                </a:cubicBezTo>
                <a:cubicBezTo>
                  <a:pt x="448" y="224"/>
                  <a:pt x="224" y="480"/>
                  <a:pt x="0" y="7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24200" y="1562100"/>
            <a:ext cx="762000" cy="457200"/>
            <a:chOff x="2590800" y="3810000"/>
            <a:chExt cx="762000" cy="457200"/>
          </a:xfrm>
        </p:grpSpPr>
        <p:cxnSp>
          <p:nvCxnSpPr>
            <p:cNvPr id="19473" name="Straight Connector 12"/>
            <p:cNvCxnSpPr>
              <a:cxnSpLocks noChangeShapeType="1"/>
            </p:cNvCxnSpPr>
            <p:nvPr/>
          </p:nvCxnSpPr>
          <p:spPr bwMode="auto">
            <a:xfrm>
              <a:off x="2667000" y="3810000"/>
              <a:ext cx="685800" cy="457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Straight Connector 14"/>
            <p:cNvCxnSpPr>
              <a:cxnSpLocks noChangeShapeType="1"/>
            </p:cNvCxnSpPr>
            <p:nvPr/>
          </p:nvCxnSpPr>
          <p:spPr bwMode="auto">
            <a:xfrm rot="10800000" flipV="1">
              <a:off x="2590800" y="3810000"/>
              <a:ext cx="762000" cy="457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791200" y="3352800"/>
            <a:ext cx="838200" cy="990600"/>
            <a:chOff x="6248400" y="3352800"/>
            <a:chExt cx="838200" cy="990600"/>
          </a:xfrm>
        </p:grpSpPr>
        <p:sp>
          <p:nvSpPr>
            <p:cNvPr id="19471" name="TextBox 19"/>
            <p:cNvSpPr txBox="1">
              <a:spLocks noChangeArrowheads="1"/>
            </p:cNvSpPr>
            <p:nvPr/>
          </p:nvSpPr>
          <p:spPr bwMode="auto">
            <a:xfrm>
              <a:off x="6248400" y="3974068"/>
              <a:ext cx="838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ESP</a:t>
              </a:r>
            </a:p>
          </p:txBody>
        </p:sp>
        <p:cxnSp>
          <p:nvCxnSpPr>
            <p:cNvPr id="19472" name="Straight Arrow Connector 23"/>
            <p:cNvCxnSpPr>
              <a:cxnSpLocks noChangeShapeType="1"/>
              <a:stCxn id="19471" idx="0"/>
            </p:cNvCxnSpPr>
            <p:nvPr/>
          </p:nvCxnSpPr>
          <p:spPr bwMode="auto">
            <a:xfrm rot="16200000" flipV="1">
              <a:off x="6318766" y="3663434"/>
              <a:ext cx="6212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172200" y="2895600"/>
            <a:ext cx="20574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Payload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990600" y="5105400"/>
            <a:ext cx="365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0x42122ba7: JMP ESP (0xffe4)</a:t>
            </a:r>
          </a:p>
        </p:txBody>
      </p:sp>
      <p:cxnSp>
        <p:nvCxnSpPr>
          <p:cNvPr id="34" name="Shape 33"/>
          <p:cNvCxnSpPr>
            <a:cxnSpLocks noChangeShapeType="1"/>
            <a:stCxn id="19460" idx="2"/>
            <a:endCxn id="29" idx="1"/>
          </p:cNvCxnSpPr>
          <p:nvPr/>
        </p:nvCxnSpPr>
        <p:spPr bwMode="auto">
          <a:xfrm rot="5400000">
            <a:off x="2327275" y="2016125"/>
            <a:ext cx="1936750" cy="4610100"/>
          </a:xfrm>
          <a:prstGeom prst="curvedConnector4">
            <a:avLst>
              <a:gd name="adj1" fmla="val 45236"/>
              <a:gd name="adj2" fmla="val 104958"/>
            </a:avLst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Curved Connector 35"/>
          <p:cNvCxnSpPr>
            <a:cxnSpLocks noChangeShapeType="1"/>
            <a:stCxn id="29" idx="3"/>
            <a:endCxn id="26" idx="1"/>
          </p:cNvCxnSpPr>
          <p:nvPr/>
        </p:nvCxnSpPr>
        <p:spPr bwMode="auto">
          <a:xfrm flipV="1">
            <a:off x="4648200" y="3128963"/>
            <a:ext cx="1524000" cy="2160587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0" name="TextBox 18"/>
          <p:cNvSpPr txBox="1">
            <a:spLocks noChangeArrowheads="1"/>
          </p:cNvSpPr>
          <p:nvPr/>
        </p:nvSpPr>
        <p:spPr bwMode="auto">
          <a:xfrm>
            <a:off x="152400" y="21336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beginning of the buffer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26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Thoughts</a:t>
            </a:r>
          </a:p>
        </p:txBody>
      </p:sp>
      <p:sp>
        <p:nvSpPr>
          <p:cNvPr id="2048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Any register that points to somewhere </a:t>
            </a:r>
            <a:r>
              <a:rPr lang="en-US" i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after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the beginning of the vulnerable buffer could work.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 can look for the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jump code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 by searching the virtual memory space.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System libraries are a good place to start.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A library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</a:rPr>
              <a:t>s code may not even have the jump code in its instructions, but we could still find the jump code anyway (Why?).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FF9FC17-A0A9-E04E-A110-2778E8999C82}" type="slidenum">
              <a:rPr lang="en-US" sz="1400"/>
              <a:pPr/>
              <a:t>5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Demonstration</a:t>
            </a:r>
          </a:p>
        </p:txBody>
      </p:sp>
      <p:sp>
        <p:nvSpPr>
          <p:cNvPr id="21506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2A2722-B332-2E4F-909E-E14A439ABFF2}" type="slidenum">
              <a:rPr lang="en-US" sz="1400"/>
              <a:pPr/>
              <a:t>6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StackGuard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 compile-time mechanism that detects/prevents modification of saved EIP during function execution.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When the function starts, a </a:t>
            </a:r>
            <a:r>
              <a:rPr lang="ja-JP" altLang="en-US" sz="2400">
                <a:latin typeface="Arial" charset="0"/>
                <a:ea typeface="ＭＳ Ｐゴシック" charset="0"/>
              </a:rPr>
              <a:t>“</a:t>
            </a:r>
            <a:r>
              <a:rPr lang="en-US" altLang="ja-JP" sz="2400">
                <a:latin typeface="Arial" charset="0"/>
                <a:ea typeface="ＭＳ Ｐゴシック" charset="0"/>
              </a:rPr>
              <a:t>canary word</a:t>
            </a:r>
            <a:r>
              <a:rPr lang="ja-JP" altLang="en-US" sz="2400">
                <a:latin typeface="Arial" charset="0"/>
                <a:ea typeface="ＭＳ Ｐゴシック" charset="0"/>
              </a:rPr>
              <a:t>”</a:t>
            </a:r>
            <a:r>
              <a:rPr lang="en-US" altLang="ja-JP" sz="2400">
                <a:latin typeface="Arial" charset="0"/>
                <a:ea typeface="ＭＳ Ｐゴシック" charset="0"/>
              </a:rPr>
              <a:t> is put on the stack in between the function’s local variables and saved EIP.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If a local buffer is overrun, the canary will have to be </a:t>
            </a:r>
            <a:r>
              <a:rPr lang="ja-JP" altLang="en-US" sz="2400">
                <a:latin typeface="Arial" charset="0"/>
                <a:ea typeface="ＭＳ Ｐゴシック" charset="0"/>
              </a:rPr>
              <a:t>“</a:t>
            </a:r>
            <a:r>
              <a:rPr lang="en-US" altLang="ja-JP" sz="2400">
                <a:latin typeface="Arial" charset="0"/>
                <a:ea typeface="ＭＳ Ｐゴシック" charset="0"/>
              </a:rPr>
              <a:t>killed</a:t>
            </a:r>
            <a:r>
              <a:rPr lang="ja-JP" altLang="en-US" sz="2400">
                <a:latin typeface="Arial" charset="0"/>
                <a:ea typeface="ＭＳ Ｐゴシック" charset="0"/>
              </a:rPr>
              <a:t>”</a:t>
            </a:r>
            <a:r>
              <a:rPr lang="en-US" altLang="ja-JP" sz="2400">
                <a:latin typeface="Arial" charset="0"/>
                <a:ea typeface="ＭＳ Ｐゴシック" charset="0"/>
              </a:rPr>
              <a:t> before the saved EIP can be modified.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Before function returns, checks whether the canary is still intact. If not, hand program control to a pre-defined exception handler and terminate the program.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B7BA49-6994-E64D-874F-53D18EF49A66}" type="slidenum">
              <a:rPr lang="en-US" sz="1400"/>
              <a:pPr/>
              <a:t>7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20"/>
          <p:cNvSpPr txBox="1">
            <a:spLocks noChangeArrowheads="1"/>
          </p:cNvSpPr>
          <p:nvPr/>
        </p:nvSpPr>
        <p:spPr bwMode="auto">
          <a:xfrm>
            <a:off x="3263900" y="3814763"/>
            <a:ext cx="2971800" cy="376237"/>
          </a:xfrm>
          <a:prstGeom prst="rect">
            <a:avLst/>
          </a:prstGeom>
          <a:solidFill>
            <a:srgbClr val="FF8C6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canary word</a:t>
            </a:r>
          </a:p>
        </p:txBody>
      </p:sp>
      <p:sp>
        <p:nvSpPr>
          <p:cNvPr id="23554" name="Text Box 20"/>
          <p:cNvSpPr txBox="1">
            <a:spLocks noChangeArrowheads="1"/>
          </p:cNvSpPr>
          <p:nvPr/>
        </p:nvSpPr>
        <p:spPr bwMode="auto">
          <a:xfrm>
            <a:off x="3260725" y="3433763"/>
            <a:ext cx="2971800" cy="3762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saved EBP</a:t>
            </a:r>
          </a:p>
        </p:txBody>
      </p:sp>
      <p:sp>
        <p:nvSpPr>
          <p:cNvPr id="23555" name="Rectangle 12"/>
          <p:cNvSpPr>
            <a:spLocks noChangeArrowheads="1"/>
          </p:cNvSpPr>
          <p:nvPr/>
        </p:nvSpPr>
        <p:spPr bwMode="auto">
          <a:xfrm>
            <a:off x="3260725" y="1371600"/>
            <a:ext cx="29718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Text Box 7"/>
          <p:cNvSpPr txBox="1">
            <a:spLocks noChangeArrowheads="1"/>
          </p:cNvSpPr>
          <p:nvPr/>
        </p:nvSpPr>
        <p:spPr bwMode="auto">
          <a:xfrm>
            <a:off x="3260725" y="228600"/>
            <a:ext cx="2971800" cy="406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/>
              <a:t>.text</a:t>
            </a:r>
          </a:p>
        </p:txBody>
      </p:sp>
      <p:sp>
        <p:nvSpPr>
          <p:cNvPr id="23557" name="Text Box 9"/>
          <p:cNvSpPr txBox="1">
            <a:spLocks noChangeArrowheads="1"/>
          </p:cNvSpPr>
          <p:nvPr/>
        </p:nvSpPr>
        <p:spPr bwMode="auto">
          <a:xfrm>
            <a:off x="3260725" y="609600"/>
            <a:ext cx="2971800" cy="406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/>
              <a:t>.data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3260725" y="990600"/>
            <a:ext cx="2971800" cy="406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/>
              <a:t>heap malloc</a:t>
            </a:r>
            <a:r>
              <a:rPr lang="ja-JP" altLang="en-US" sz="2000"/>
              <a:t>’</a:t>
            </a:r>
            <a:r>
              <a:rPr lang="en-US" altLang="ja-JP" sz="2000"/>
              <a:t>ed data</a:t>
            </a:r>
            <a:endParaRPr lang="en-US" sz="2000"/>
          </a:p>
        </p:txBody>
      </p:sp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3232150" y="15716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/>
              <a:t>heap</a:t>
            </a:r>
          </a:p>
        </p:txBody>
      </p:sp>
      <p:sp>
        <p:nvSpPr>
          <p:cNvPr id="23560" name="Text Box 14"/>
          <p:cNvSpPr txBox="1">
            <a:spLocks noChangeArrowheads="1"/>
          </p:cNvSpPr>
          <p:nvPr/>
        </p:nvSpPr>
        <p:spPr bwMode="auto">
          <a:xfrm>
            <a:off x="3260725" y="2209800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sp>
        <p:nvSpPr>
          <p:cNvPr id="23561" name="Text Box 15"/>
          <p:cNvSpPr txBox="1">
            <a:spLocks noChangeArrowheads="1"/>
          </p:cNvSpPr>
          <p:nvPr/>
        </p:nvSpPr>
        <p:spPr bwMode="auto">
          <a:xfrm>
            <a:off x="4540250" y="1981200"/>
            <a:ext cx="4889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&lt;</a:t>
            </a:r>
          </a:p>
        </p:txBody>
      </p:sp>
      <p:sp>
        <p:nvSpPr>
          <p:cNvPr id="23562" name="Text Box 17"/>
          <p:cNvSpPr txBox="1">
            <a:spLocks noChangeArrowheads="1"/>
          </p:cNvSpPr>
          <p:nvPr/>
        </p:nvSpPr>
        <p:spPr bwMode="auto">
          <a:xfrm>
            <a:off x="4540250" y="1447800"/>
            <a:ext cx="4889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&gt;</a:t>
            </a:r>
          </a:p>
        </p:txBody>
      </p:sp>
      <p:sp>
        <p:nvSpPr>
          <p:cNvPr id="23563" name="Text Box 19"/>
          <p:cNvSpPr txBox="1">
            <a:spLocks noChangeArrowheads="1"/>
          </p:cNvSpPr>
          <p:nvPr/>
        </p:nvSpPr>
        <p:spPr bwMode="auto">
          <a:xfrm>
            <a:off x="3260725" y="4540250"/>
            <a:ext cx="2971800" cy="3762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function</a:t>
            </a:r>
            <a:r>
              <a:rPr lang="ja-JP" altLang="en-US" sz="1800"/>
              <a:t>’</a:t>
            </a:r>
            <a:r>
              <a:rPr lang="en-US" altLang="ja-JP" sz="1800"/>
              <a:t>s argument</a:t>
            </a:r>
            <a:endParaRPr lang="en-US" sz="1800"/>
          </a:p>
        </p:txBody>
      </p:sp>
      <p:sp>
        <p:nvSpPr>
          <p:cNvPr id="23564" name="Text Box 21"/>
          <p:cNvSpPr txBox="1">
            <a:spLocks noChangeArrowheads="1"/>
          </p:cNvSpPr>
          <p:nvPr/>
        </p:nvSpPr>
        <p:spPr bwMode="auto">
          <a:xfrm>
            <a:off x="3263900" y="4175125"/>
            <a:ext cx="2971800" cy="3762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saved EIP</a:t>
            </a:r>
          </a:p>
        </p:txBody>
      </p:sp>
      <p:sp>
        <p:nvSpPr>
          <p:cNvPr id="23565" name="Text Box 22"/>
          <p:cNvSpPr txBox="1">
            <a:spLocks noChangeArrowheads="1"/>
          </p:cNvSpPr>
          <p:nvPr/>
        </p:nvSpPr>
        <p:spPr bwMode="auto">
          <a:xfrm>
            <a:off x="3263900" y="4916488"/>
            <a:ext cx="2971800" cy="64611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main() local variables</a:t>
            </a:r>
          </a:p>
        </p:txBody>
      </p:sp>
      <p:sp>
        <p:nvSpPr>
          <p:cNvPr id="23566" name="Text Box 31"/>
          <p:cNvSpPr txBox="1">
            <a:spLocks noChangeArrowheads="1"/>
          </p:cNvSpPr>
          <p:nvPr/>
        </p:nvSpPr>
        <p:spPr bwMode="auto">
          <a:xfrm>
            <a:off x="3886200" y="6338888"/>
            <a:ext cx="1981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bottom of stack</a:t>
            </a:r>
          </a:p>
        </p:txBody>
      </p:sp>
      <p:sp>
        <p:nvSpPr>
          <p:cNvPr id="23567" name="Text Box 33"/>
          <p:cNvSpPr txBox="1">
            <a:spLocks noChangeArrowheads="1"/>
          </p:cNvSpPr>
          <p:nvPr/>
        </p:nvSpPr>
        <p:spPr bwMode="auto">
          <a:xfrm>
            <a:off x="1981200" y="2438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ESP</a:t>
            </a:r>
          </a:p>
        </p:txBody>
      </p:sp>
      <p:sp>
        <p:nvSpPr>
          <p:cNvPr id="23568" name="Text Box 35"/>
          <p:cNvSpPr txBox="1">
            <a:spLocks noChangeArrowheads="1"/>
          </p:cNvSpPr>
          <p:nvPr/>
        </p:nvSpPr>
        <p:spPr bwMode="auto">
          <a:xfrm>
            <a:off x="1981200" y="3200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EBP</a:t>
            </a:r>
          </a:p>
        </p:txBody>
      </p:sp>
      <p:sp>
        <p:nvSpPr>
          <p:cNvPr id="23569" name="Line 36"/>
          <p:cNvSpPr>
            <a:spLocks noChangeShapeType="1"/>
          </p:cNvSpPr>
          <p:nvPr/>
        </p:nvSpPr>
        <p:spPr bwMode="auto">
          <a:xfrm>
            <a:off x="2667000" y="266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Line 37"/>
          <p:cNvSpPr>
            <a:spLocks noChangeShapeType="1"/>
          </p:cNvSpPr>
          <p:nvPr/>
        </p:nvSpPr>
        <p:spPr bwMode="auto">
          <a:xfrm>
            <a:off x="2667000" y="3429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AutoShape 40"/>
          <p:cNvSpPr>
            <a:spLocks noChangeArrowheads="1"/>
          </p:cNvSpPr>
          <p:nvPr/>
        </p:nvSpPr>
        <p:spPr bwMode="auto">
          <a:xfrm>
            <a:off x="746125" y="1295400"/>
            <a:ext cx="533400" cy="4419600"/>
          </a:xfrm>
          <a:prstGeom prst="downArrow">
            <a:avLst>
              <a:gd name="adj1" fmla="val 50000"/>
              <a:gd name="adj2" fmla="val 2071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Text Box 41"/>
          <p:cNvSpPr txBox="1">
            <a:spLocks noChangeArrowheads="1"/>
          </p:cNvSpPr>
          <p:nvPr/>
        </p:nvSpPr>
        <p:spPr bwMode="auto">
          <a:xfrm>
            <a:off x="1203325" y="1447800"/>
            <a:ext cx="5492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address growth</a:t>
            </a:r>
          </a:p>
        </p:txBody>
      </p:sp>
      <p:sp>
        <p:nvSpPr>
          <p:cNvPr id="23573" name="Text Box 42"/>
          <p:cNvSpPr txBox="1">
            <a:spLocks noChangeArrowheads="1"/>
          </p:cNvSpPr>
          <p:nvPr/>
        </p:nvSpPr>
        <p:spPr bwMode="auto">
          <a:xfrm>
            <a:off x="6477000" y="3962400"/>
            <a:ext cx="220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function</a:t>
            </a:r>
            <a:r>
              <a:rPr lang="ja-JP" altLang="en-US">
                <a:solidFill>
                  <a:schemeClr val="accent2"/>
                </a:solidFill>
              </a:rPr>
              <a:t>’</a:t>
            </a:r>
            <a:r>
              <a:rPr lang="en-US" altLang="ja-JP">
                <a:solidFill>
                  <a:schemeClr val="accent2"/>
                </a:solidFill>
              </a:rPr>
              <a:t>s return address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574" name="Line 43"/>
          <p:cNvSpPr>
            <a:spLocks noChangeShapeType="1"/>
          </p:cNvSpPr>
          <p:nvPr/>
        </p:nvSpPr>
        <p:spPr bwMode="auto">
          <a:xfrm flipH="1">
            <a:off x="5410200" y="4343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Text Box 44"/>
          <p:cNvSpPr txBox="1">
            <a:spLocks noChangeArrowheads="1"/>
          </p:cNvSpPr>
          <p:nvPr/>
        </p:nvSpPr>
        <p:spPr bwMode="auto">
          <a:xfrm>
            <a:off x="3429000" y="2667000"/>
            <a:ext cx="2743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          AAAAAAAAAAA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AAAAAAAAAAAAAAA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4191000" y="38100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A A A A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4191000" y="4173538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A A A A</a:t>
            </a:r>
          </a:p>
        </p:txBody>
      </p:sp>
      <p:sp>
        <p:nvSpPr>
          <p:cNvPr id="23578" name="Rectangle 48"/>
          <p:cNvSpPr>
            <a:spLocks noGrp="1" noChangeArrowheads="1"/>
          </p:cNvSpPr>
          <p:nvPr>
            <p:ph type="title"/>
          </p:nvPr>
        </p:nvSpPr>
        <p:spPr>
          <a:xfrm>
            <a:off x="6324600" y="76200"/>
            <a:ext cx="2667000" cy="838200"/>
          </a:xfrm>
        </p:spPr>
        <p:txBody>
          <a:bodyPr/>
          <a:lstStyle/>
          <a:p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StackGuard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79" name="Text Box 49"/>
          <p:cNvSpPr txBox="1">
            <a:spLocks noChangeArrowheads="1"/>
          </p:cNvSpPr>
          <p:nvPr/>
        </p:nvSpPr>
        <p:spPr bwMode="auto">
          <a:xfrm>
            <a:off x="3265488" y="5562600"/>
            <a:ext cx="2971800" cy="381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argc, **argv, **envp</a:t>
            </a:r>
          </a:p>
        </p:txBody>
      </p:sp>
      <p:sp>
        <p:nvSpPr>
          <p:cNvPr id="23580" name="Text Box 51"/>
          <p:cNvSpPr txBox="1">
            <a:spLocks noChangeArrowheads="1"/>
          </p:cNvSpPr>
          <p:nvPr/>
        </p:nvSpPr>
        <p:spPr bwMode="auto">
          <a:xfrm>
            <a:off x="3265488" y="5943600"/>
            <a:ext cx="2971800" cy="381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environment var</a:t>
            </a:r>
            <a:r>
              <a:rPr lang="ja-JP" altLang="en-US" sz="1800"/>
              <a:t>’</a:t>
            </a:r>
            <a:r>
              <a:rPr lang="en-US" altLang="ja-JP" sz="1800"/>
              <a:t>s</a:t>
            </a:r>
            <a:endParaRPr lang="en-US" sz="1800"/>
          </a:p>
        </p:txBody>
      </p:sp>
      <p:sp>
        <p:nvSpPr>
          <p:cNvPr id="23581" name="Text Box 18"/>
          <p:cNvSpPr txBox="1">
            <a:spLocks noChangeArrowheads="1"/>
          </p:cNvSpPr>
          <p:nvPr/>
        </p:nvSpPr>
        <p:spPr bwMode="auto">
          <a:xfrm>
            <a:off x="3260725" y="2667000"/>
            <a:ext cx="2971800" cy="762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local variables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3429000" y="2667000"/>
            <a:ext cx="2743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          AAAAAAAAAAA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AAAAAAAAAAAAAAA</a:t>
            </a:r>
          </a:p>
        </p:txBody>
      </p:sp>
      <p:sp>
        <p:nvSpPr>
          <p:cNvPr id="23583" name="Slide Number Placeholder 3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CD55E3-B3F8-FA45-8F10-0BA719A119F1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33" name="Text Box 45"/>
          <p:cNvSpPr txBox="1">
            <a:spLocks noChangeArrowheads="1"/>
          </p:cNvSpPr>
          <p:nvPr/>
        </p:nvSpPr>
        <p:spPr bwMode="auto">
          <a:xfrm>
            <a:off x="4191000" y="34290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A A A 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1" grpId="0"/>
      <p:bldP spid="24622" grpId="0"/>
      <p:bldP spid="35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Types of Canary</a:t>
            </a:r>
          </a:p>
        </p:txBody>
      </p:sp>
      <p:sp>
        <p:nvSpPr>
          <p:cNvPr id="25602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Terminator canary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A character that in most cases will terminate a malicious string, </a:t>
            </a:r>
            <a:r>
              <a:rPr lang="en-US" sz="2400" i="1">
                <a:latin typeface="Arial" charset="0"/>
                <a:ea typeface="ＭＳ Ｐゴシック" charset="0"/>
              </a:rPr>
              <a:t>e.g.</a:t>
            </a:r>
            <a:r>
              <a:rPr lang="en-US" sz="2400">
                <a:latin typeface="Arial" charset="0"/>
                <a:ea typeface="ＭＳ Ｐゴシック" charset="0"/>
              </a:rPr>
              <a:t> NULL.</a:t>
            </a:r>
          </a:p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Random canary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A random value produced at program execution time.</a:t>
            </a:r>
          </a:p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XOR canary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A random value XOR</a:t>
            </a:r>
            <a:r>
              <a:rPr lang="ja-JP" altLang="en-US" sz="2400">
                <a:latin typeface="Arial" charset="0"/>
                <a:ea typeface="ＭＳ Ｐゴシック" charset="0"/>
              </a:rPr>
              <a:t>’</a:t>
            </a:r>
            <a:r>
              <a:rPr lang="en-US" altLang="ja-JP" sz="2400">
                <a:latin typeface="Arial" charset="0"/>
                <a:ea typeface="ＭＳ Ｐゴシック" charset="0"/>
              </a:rPr>
              <a:t>ed with saved EIP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The random value is stored in a global variable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On function return, the canary is XOR</a:t>
            </a:r>
            <a:r>
              <a:rPr lang="ja-JP" altLang="en-US" sz="2400">
                <a:latin typeface="Arial" charset="0"/>
                <a:ea typeface="ＭＳ Ｐゴシック" charset="0"/>
              </a:rPr>
              <a:t>’</a:t>
            </a:r>
            <a:r>
              <a:rPr lang="en-US" altLang="ja-JP" sz="2400">
                <a:latin typeface="Arial" charset="0"/>
                <a:ea typeface="ＭＳ Ｐゴシック" charset="0"/>
              </a:rPr>
              <a:t>ed with the random value and the result compared with saved EIP</a:t>
            </a:r>
          </a:p>
          <a:p>
            <a:pPr lvl="1"/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8EAFA5-B83D-A346-B737-687482FAC2E3}" type="slidenum">
              <a:rPr lang="en-US" sz="1400"/>
              <a:pPr/>
              <a:t>9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4304</TotalTime>
  <Words>944</Words>
  <Application>Microsoft Macintosh PowerPoint</Application>
  <PresentationFormat>On-screen Show (4:3)</PresentationFormat>
  <Paragraphs>168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ＭＳ Ｐゴシック</vt:lpstr>
      <vt:lpstr>Default Design</vt:lpstr>
      <vt:lpstr>Mitigation of Buffer Overflow Attacks</vt:lpstr>
      <vt:lpstr>Stack Overflow Review</vt:lpstr>
      <vt:lpstr>Mitigation1: stack address randomization</vt:lpstr>
      <vt:lpstr>Getting around stack randomization through indirect jump</vt:lpstr>
      <vt:lpstr>Thoughts</vt:lpstr>
      <vt:lpstr>Demonstration</vt:lpstr>
      <vt:lpstr>StackGuard</vt:lpstr>
      <vt:lpstr>StackGuard</vt:lpstr>
      <vt:lpstr>Types of Canary</vt:lpstr>
      <vt:lpstr>Limitation of StackGuard</vt:lpstr>
      <vt:lpstr>Circumvent StackGuard</vt:lpstr>
      <vt:lpstr>Non-executable stack</vt:lpstr>
      <vt:lpstr>Limitation of non-executable stack</vt:lpstr>
      <vt:lpstr>Getting around non-executable stack through return-into-libc</vt:lpstr>
      <vt:lpstr>Thoughts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Xinming Ou</cp:lastModifiedBy>
  <cp:revision>306</cp:revision>
  <cp:lastPrinted>2009-04-22T19:24:48Z</cp:lastPrinted>
  <dcterms:created xsi:type="dcterms:W3CDTF">2011-08-30T20:23:35Z</dcterms:created>
  <dcterms:modified xsi:type="dcterms:W3CDTF">2016-03-16T14:15:29Z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