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94" r:id="rId31"/>
    <p:sldId id="295" r:id="rId32"/>
    <p:sldId id="296" r:id="rId33"/>
    <p:sldId id="289" r:id="rId34"/>
    <p:sldId id="290" r:id="rId35"/>
    <p:sldId id="291" r:id="rId36"/>
    <p:sldId id="292" r:id="rId37"/>
    <p:sldId id="293" r:id="rId38"/>
    <p:sldId id="297" r:id="rId39"/>
    <p:sldId id="298" r:id="rId40"/>
    <p:sldId id="299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92"/>
    <p:restoredTop sz="81957"/>
  </p:normalViewPr>
  <p:slideViewPr>
    <p:cSldViewPr snapToGrid="0" snapToObjects="1">
      <p:cViewPr varScale="1">
        <p:scale>
          <a:sx n="118" d="100"/>
          <a:sy n="118" d="100"/>
        </p:scale>
        <p:origin x="2064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FF3C7-0F31-AA49-B970-1194DD8B73E2}" type="datetimeFigureOut">
              <a:rPr lang="en-US" smtClean="0"/>
              <a:t>3/7/17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5A2B2-7D9F-2C49-97FC-2C69BCA77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4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typedef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_EXCEPTION_REGISTRATION_RECORD {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_EXCEPTION_REGISTRATION_RECORD *Next;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PEXCEPTION_ROUTINE Handler;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EXCEPTION_REGISTRATION_RECORD, *PEXCEPTION_REGISTRATION_RECORD;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5A2B2-7D9F-2C49-97FC-2C69BCA776D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75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typedef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_EXCEPTION_RECORD {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DWORD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ExceptionCode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DWORD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ExceptionFlags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_EXCEPTION_RECORD *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ExceptionRecord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PVOID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ExceptionAddress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DWORD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NumberParameters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DWORD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ExceptionInformation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[EXCEPTION_MAXIMUM_PARAMETERS];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EXCEPTION_RECORD;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_</a:t>
            </a:r>
            <a:r>
              <a:rPr lang="en-US" dirty="0" err="1" smtClean="0"/>
              <a:t>except_handler</a:t>
            </a:r>
            <a:r>
              <a:rPr lang="en-US" baseline="0" dirty="0" smtClean="0"/>
              <a:t> uses those information in addition to the registers data provided in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ContextRecord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determine if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exception can be handled by the current exception handler or if it need to move to next record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thread has its own SEH chain. The OS knows how to locate the start of this chain by referencing the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ExceptionList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address of the thread information/environment block (TIB/TEB) which is located at FS:[0].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err="1" smtClean="0">
                <a:cs typeface="Lucida Console"/>
              </a:rPr>
              <a:t>EstablisherFrame</a:t>
            </a:r>
            <a:r>
              <a:rPr lang="en-US" sz="1200" b="1" dirty="0" smtClean="0">
                <a:cs typeface="Lucida Console"/>
              </a:rPr>
              <a:t> </a:t>
            </a:r>
            <a:r>
              <a:rPr lang="en-US" sz="1200" dirty="0" smtClean="0">
                <a:cs typeface="Lucida Console"/>
              </a:rPr>
              <a:t>always point to exception handler chain,</a:t>
            </a:r>
            <a:r>
              <a:rPr lang="en-US" sz="1200" baseline="0" dirty="0" smtClean="0">
                <a:cs typeface="Lucida Console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means it point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the first exception handler block -&gt; |next SEH |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| shellcode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5A2B2-7D9F-2C49-97FC-2C69BCA776D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3EB76-E678-F745-AD20-E2D84CB318E9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5ABEB-15C7-214C-95B0-01867044D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58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3EB76-E678-F745-AD20-E2D84CB318E9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5ABEB-15C7-214C-95B0-01867044D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14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3EB76-E678-F745-AD20-E2D84CB318E9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5ABEB-15C7-214C-95B0-01867044D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54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3EB76-E678-F745-AD20-E2D84CB318E9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5ABEB-15C7-214C-95B0-01867044D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08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3EB76-E678-F745-AD20-E2D84CB318E9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5ABEB-15C7-214C-95B0-01867044D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8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3EB76-E678-F745-AD20-E2D84CB318E9}" type="datetimeFigureOut">
              <a:rPr lang="en-US" smtClean="0"/>
              <a:t>3/7/17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5ABEB-15C7-214C-95B0-01867044D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35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3EB76-E678-F745-AD20-E2D84CB318E9}" type="datetimeFigureOut">
              <a:rPr lang="en-US" smtClean="0"/>
              <a:t>3/7/17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5ABEB-15C7-214C-95B0-01867044D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00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3EB76-E678-F745-AD20-E2D84CB318E9}" type="datetimeFigureOut">
              <a:rPr lang="en-US" smtClean="0"/>
              <a:t>3/7/17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5ABEB-15C7-214C-95B0-01867044D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18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3EB76-E678-F745-AD20-E2D84CB318E9}" type="datetimeFigureOut">
              <a:rPr lang="en-US" smtClean="0"/>
              <a:t>3/7/17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5ABEB-15C7-214C-95B0-01867044D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22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3EB76-E678-F745-AD20-E2D84CB318E9}" type="datetimeFigureOut">
              <a:rPr lang="en-US" smtClean="0"/>
              <a:t>3/7/17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5ABEB-15C7-214C-95B0-01867044D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83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3EB76-E678-F745-AD20-E2D84CB318E9}" type="datetimeFigureOut">
              <a:rPr lang="en-US" smtClean="0"/>
              <a:t>3/7/17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5ABEB-15C7-214C-95B0-01867044D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3EB76-E678-F745-AD20-E2D84CB318E9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5ABEB-15C7-214C-95B0-01867044D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55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Windows Exception Handler Overflow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40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Try / catch block</a:t>
            </a:r>
          </a:p>
          <a:p>
            <a:pPr marL="457200" lvl="1" indent="0">
              <a:buNone/>
            </a:pPr>
            <a:r>
              <a:rPr lang="en-US" dirty="0">
                <a:latin typeface="Courier New"/>
                <a:cs typeface="Courier New"/>
              </a:rPr>
              <a:t>t</a:t>
            </a:r>
            <a:r>
              <a:rPr lang="en-US" dirty="0" smtClean="0">
                <a:latin typeface="Courier New"/>
                <a:cs typeface="Courier New"/>
              </a:rPr>
              <a:t>ry {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    .</a:t>
            </a:r>
          </a:p>
          <a:p>
            <a:pPr marL="457200" lvl="1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.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urier New"/>
                <a:cs typeface="Courier New"/>
              </a:rPr>
              <a:t>c</a:t>
            </a:r>
            <a:r>
              <a:rPr lang="en-US" dirty="0" smtClean="0">
                <a:latin typeface="Courier New"/>
                <a:cs typeface="Courier New"/>
              </a:rPr>
              <a:t>atch{</a:t>
            </a:r>
          </a:p>
          <a:p>
            <a:pPr marL="457200" lvl="1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.</a:t>
            </a:r>
          </a:p>
          <a:p>
            <a:pPr marL="457200" lvl="1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.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}</a:t>
            </a:r>
          </a:p>
          <a:p>
            <a:r>
              <a:rPr lang="en-US" dirty="0" smtClean="0">
                <a:cs typeface="Courier New"/>
              </a:rPr>
              <a:t>Pointer to exception handling block saved on the stack frame</a:t>
            </a:r>
          </a:p>
          <a:p>
            <a:pPr marL="457200" lvl="1" indent="0">
              <a:buNone/>
            </a:pPr>
            <a:r>
              <a:rPr lang="en-US" dirty="0" smtClean="0"/>
              <a:t>	 </a:t>
            </a:r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4" name="object 13"/>
          <p:cNvSpPr/>
          <p:nvPr/>
        </p:nvSpPr>
        <p:spPr>
          <a:xfrm>
            <a:off x="2593788" y="2483981"/>
            <a:ext cx="3860800" cy="814673"/>
          </a:xfrm>
          <a:custGeom>
            <a:avLst/>
            <a:gdLst/>
            <a:ahLst/>
            <a:cxnLst/>
            <a:rect l="l" t="t" r="r" b="b"/>
            <a:pathLst>
              <a:path w="6336790" h="814673">
                <a:moveTo>
                  <a:pt x="0" y="81467"/>
                </a:moveTo>
                <a:lnTo>
                  <a:pt x="6" y="734272"/>
                </a:lnTo>
                <a:lnTo>
                  <a:pt x="11460" y="774895"/>
                </a:lnTo>
                <a:lnTo>
                  <a:pt x="40635" y="803717"/>
                </a:lnTo>
                <a:lnTo>
                  <a:pt x="81466" y="814673"/>
                </a:lnTo>
                <a:lnTo>
                  <a:pt x="6256390" y="814666"/>
                </a:lnTo>
                <a:lnTo>
                  <a:pt x="6297013" y="803212"/>
                </a:lnTo>
                <a:lnTo>
                  <a:pt x="6325835" y="774037"/>
                </a:lnTo>
                <a:lnTo>
                  <a:pt x="6336790" y="733206"/>
                </a:lnTo>
                <a:lnTo>
                  <a:pt x="6336783" y="80400"/>
                </a:lnTo>
                <a:lnTo>
                  <a:pt x="6325330" y="39777"/>
                </a:lnTo>
                <a:lnTo>
                  <a:pt x="6296155" y="10955"/>
                </a:lnTo>
                <a:lnTo>
                  <a:pt x="6255324" y="0"/>
                </a:lnTo>
                <a:lnTo>
                  <a:pt x="80399" y="6"/>
                </a:lnTo>
                <a:lnTo>
                  <a:pt x="39777" y="11460"/>
                </a:lnTo>
                <a:lnTo>
                  <a:pt x="10955" y="40636"/>
                </a:lnTo>
                <a:lnTo>
                  <a:pt x="0" y="81467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10"/>
          <p:cNvSpPr txBox="1"/>
          <p:nvPr/>
        </p:nvSpPr>
        <p:spPr>
          <a:xfrm>
            <a:off x="2939974" y="2634511"/>
            <a:ext cx="3365203" cy="529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65"/>
              </a:lnSpc>
              <a:spcBef>
                <a:spcPts val="113"/>
              </a:spcBef>
            </a:pPr>
            <a:r>
              <a:rPr lang="en-US" sz="2100" dirty="0" smtClean="0">
                <a:solidFill>
                  <a:srgbClr val="FEFFFE"/>
                </a:solidFill>
                <a:latin typeface="Trebuchet MS"/>
                <a:cs typeface="Trebuchet MS"/>
              </a:rPr>
              <a:t>If an exception occurs…</a:t>
            </a:r>
            <a:endParaRPr sz="2100" dirty="0">
              <a:latin typeface="Trebuchet MS"/>
              <a:cs typeface="Trebuchet MS"/>
            </a:endParaRPr>
          </a:p>
        </p:txBody>
      </p:sp>
      <p:sp>
        <p:nvSpPr>
          <p:cNvPr id="6" name="object 13"/>
          <p:cNvSpPr/>
          <p:nvPr/>
        </p:nvSpPr>
        <p:spPr>
          <a:xfrm>
            <a:off x="2587452" y="3992103"/>
            <a:ext cx="3860800" cy="814673"/>
          </a:xfrm>
          <a:custGeom>
            <a:avLst/>
            <a:gdLst/>
            <a:ahLst/>
            <a:cxnLst/>
            <a:rect l="l" t="t" r="r" b="b"/>
            <a:pathLst>
              <a:path w="6336790" h="814673">
                <a:moveTo>
                  <a:pt x="0" y="81467"/>
                </a:moveTo>
                <a:lnTo>
                  <a:pt x="6" y="734272"/>
                </a:lnTo>
                <a:lnTo>
                  <a:pt x="11460" y="774895"/>
                </a:lnTo>
                <a:lnTo>
                  <a:pt x="40635" y="803717"/>
                </a:lnTo>
                <a:lnTo>
                  <a:pt x="81466" y="814673"/>
                </a:lnTo>
                <a:lnTo>
                  <a:pt x="6256390" y="814666"/>
                </a:lnTo>
                <a:lnTo>
                  <a:pt x="6297013" y="803212"/>
                </a:lnTo>
                <a:lnTo>
                  <a:pt x="6325835" y="774037"/>
                </a:lnTo>
                <a:lnTo>
                  <a:pt x="6336790" y="733206"/>
                </a:lnTo>
                <a:lnTo>
                  <a:pt x="6336783" y="80400"/>
                </a:lnTo>
                <a:lnTo>
                  <a:pt x="6325330" y="39777"/>
                </a:lnTo>
                <a:lnTo>
                  <a:pt x="6296155" y="10955"/>
                </a:lnTo>
                <a:lnTo>
                  <a:pt x="6255324" y="0"/>
                </a:lnTo>
                <a:lnTo>
                  <a:pt x="80399" y="6"/>
                </a:lnTo>
                <a:lnTo>
                  <a:pt x="39777" y="11460"/>
                </a:lnTo>
                <a:lnTo>
                  <a:pt x="10955" y="40636"/>
                </a:lnTo>
                <a:lnTo>
                  <a:pt x="0" y="81467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10"/>
          <p:cNvSpPr txBox="1"/>
          <p:nvPr/>
        </p:nvSpPr>
        <p:spPr>
          <a:xfrm>
            <a:off x="2939974" y="4096885"/>
            <a:ext cx="3365203" cy="529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65"/>
              </a:lnSpc>
              <a:spcBef>
                <a:spcPts val="113"/>
              </a:spcBef>
            </a:pPr>
            <a:r>
              <a:rPr lang="en-US" sz="2100" dirty="0" smtClean="0">
                <a:solidFill>
                  <a:srgbClr val="FEFFFE"/>
                </a:solidFill>
                <a:latin typeface="Trebuchet MS"/>
                <a:cs typeface="Trebuchet MS"/>
              </a:rPr>
              <a:t>…execution jumps here</a:t>
            </a:r>
            <a:endParaRPr sz="21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059316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Structured Exception Handlers (SEH)</a:t>
            </a:r>
          </a:p>
          <a:p>
            <a:r>
              <a:rPr lang="en-US" dirty="0" smtClean="0"/>
              <a:t>In-line LINKED LIST stored in the stack</a:t>
            </a:r>
          </a:p>
          <a:p>
            <a:pPr lvl="1"/>
            <a:r>
              <a:rPr lang="en-US" dirty="0" smtClean="0"/>
              <a:t>Multiple exception handlers in a CHAIN</a:t>
            </a:r>
          </a:p>
          <a:p>
            <a:r>
              <a:rPr lang="en-US" dirty="0" smtClean="0"/>
              <a:t>Called the SEH Chain</a:t>
            </a:r>
          </a:p>
          <a:p>
            <a:r>
              <a:rPr lang="en-US" dirty="0" smtClean="0"/>
              <a:t>Each node in the chain – SEH Record</a:t>
            </a:r>
          </a:p>
          <a:p>
            <a:r>
              <a:rPr lang="en-US" dirty="0" smtClean="0"/>
              <a:t>Every try/catch block adds an SEH record to the chain</a:t>
            </a:r>
          </a:p>
        </p:txBody>
      </p:sp>
    </p:spTree>
    <p:extLst>
      <p:ext uri="{BB962C8B-B14F-4D97-AF65-F5344CB8AC3E}">
        <p14:creationId xmlns:p14="http://schemas.microsoft.com/office/powerpoint/2010/main" val="1041342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SEH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7677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Each SEH Record is of 8 bytes (2 </a:t>
            </a:r>
            <a:r>
              <a:rPr lang="en-US" dirty="0" err="1" smtClean="0"/>
              <a:t>dwords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These SEH records are found interspersed within stack frames</a:t>
            </a:r>
          </a:p>
          <a:p>
            <a:r>
              <a:rPr lang="en-US" dirty="0" err="1" smtClean="0"/>
              <a:t>WinDBG’s</a:t>
            </a:r>
            <a:r>
              <a:rPr lang="en-US" dirty="0" smtClean="0"/>
              <a:t> !</a:t>
            </a:r>
            <a:r>
              <a:rPr lang="en-US" dirty="0" err="1" smtClean="0"/>
              <a:t>exchain</a:t>
            </a:r>
            <a:r>
              <a:rPr lang="en-US" dirty="0" smtClean="0"/>
              <a:t> command:</a:t>
            </a:r>
          </a:p>
          <a:p>
            <a:pPr lvl="1"/>
            <a:r>
              <a:rPr lang="en-US" dirty="0" smtClean="0"/>
              <a:t>Inspect the SEH chain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object 34"/>
          <p:cNvSpPr/>
          <p:nvPr/>
        </p:nvSpPr>
        <p:spPr>
          <a:xfrm>
            <a:off x="2396064" y="2375053"/>
            <a:ext cx="3550524" cy="628512"/>
          </a:xfrm>
          <a:custGeom>
            <a:avLst/>
            <a:gdLst/>
            <a:ahLst/>
            <a:cxnLst/>
            <a:rect l="l" t="t" r="r" b="b"/>
            <a:pathLst>
              <a:path w="2173479" h="628512">
                <a:moveTo>
                  <a:pt x="0" y="628512"/>
                </a:moveTo>
                <a:lnTo>
                  <a:pt x="2173479" y="628512"/>
                </a:lnTo>
                <a:lnTo>
                  <a:pt x="2173479" y="0"/>
                </a:lnTo>
                <a:lnTo>
                  <a:pt x="0" y="0"/>
                </a:lnTo>
                <a:lnTo>
                  <a:pt x="0" y="628512"/>
                </a:lnTo>
                <a:close/>
              </a:path>
            </a:pathLst>
          </a:custGeom>
          <a:solidFill>
            <a:srgbClr val="6094C9"/>
          </a:solidFill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2400" dirty="0" err="1" smtClean="0"/>
              <a:t>Ptr</a:t>
            </a:r>
            <a:r>
              <a:rPr lang="en-US" sz="2400" dirty="0" smtClean="0"/>
              <a:t> to the next SHE record</a:t>
            </a:r>
            <a:endParaRPr sz="2400" dirty="0"/>
          </a:p>
        </p:txBody>
      </p:sp>
      <p:sp>
        <p:nvSpPr>
          <p:cNvPr id="5" name="object 34"/>
          <p:cNvSpPr/>
          <p:nvPr/>
        </p:nvSpPr>
        <p:spPr>
          <a:xfrm>
            <a:off x="2396064" y="3018506"/>
            <a:ext cx="3550524" cy="628512"/>
          </a:xfrm>
          <a:custGeom>
            <a:avLst/>
            <a:gdLst/>
            <a:ahLst/>
            <a:cxnLst/>
            <a:rect l="l" t="t" r="r" b="b"/>
            <a:pathLst>
              <a:path w="2173479" h="628512">
                <a:moveTo>
                  <a:pt x="0" y="628512"/>
                </a:moveTo>
                <a:lnTo>
                  <a:pt x="2173479" y="628512"/>
                </a:lnTo>
                <a:lnTo>
                  <a:pt x="2173479" y="0"/>
                </a:lnTo>
                <a:lnTo>
                  <a:pt x="0" y="0"/>
                </a:lnTo>
                <a:lnTo>
                  <a:pt x="0" y="628512"/>
                </a:lnTo>
                <a:close/>
              </a:path>
            </a:pathLst>
          </a:custGeom>
          <a:solidFill>
            <a:srgbClr val="6094C9"/>
          </a:solidFill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2000" dirty="0" smtClean="0"/>
              <a:t>Address of exception handler</a:t>
            </a:r>
            <a:endParaRPr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88743" y="5491914"/>
            <a:ext cx="75591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typedef</a:t>
            </a:r>
            <a:r>
              <a:rPr lang="en-US" dirty="0"/>
              <a:t> </a:t>
            </a:r>
            <a:r>
              <a:rPr lang="en-US" b="1" dirty="0" err="1"/>
              <a:t>struct</a:t>
            </a:r>
            <a:r>
              <a:rPr lang="en-US" dirty="0"/>
              <a:t> _EXCEPTION_REGISTRATION_RECORD { </a:t>
            </a:r>
          </a:p>
          <a:p>
            <a:r>
              <a:rPr lang="en-US" dirty="0"/>
              <a:t>    </a:t>
            </a:r>
            <a:r>
              <a:rPr lang="en-US" b="1" dirty="0" err="1"/>
              <a:t>struct</a:t>
            </a:r>
            <a:r>
              <a:rPr lang="en-US" dirty="0"/>
              <a:t> _EXCEPTION_REGISTRATION_RECORD *Next; </a:t>
            </a:r>
          </a:p>
          <a:p>
            <a:r>
              <a:rPr lang="en-US" dirty="0"/>
              <a:t>    PEXCEPTION_ROUTINE Handler; </a:t>
            </a:r>
          </a:p>
          <a:p>
            <a:r>
              <a:rPr lang="en-US" dirty="0"/>
              <a:t>} EXCEPTION_REGISTRATION_RECORD, *PEXCEPTION_REGISTRATION_RECORD;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186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always a default exception handler to every process.</a:t>
            </a:r>
          </a:p>
          <a:p>
            <a:r>
              <a:rPr lang="en-US" dirty="0" smtClean="0"/>
              <a:t>Sometimes by MSVCRT…</a:t>
            </a:r>
          </a:p>
          <a:p>
            <a:r>
              <a:rPr lang="en-US" dirty="0" smtClean="0"/>
              <a:t>…sometimes the system’s own.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694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SEH Chain</a:t>
            </a:r>
            <a:endParaRPr lang="en-US" dirty="0"/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2008652" y="2664011"/>
            <a:ext cx="2971800" cy="4064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dirty="0" smtClean="0"/>
              <a:t>Next SEH Record</a:t>
            </a:r>
            <a:endParaRPr lang="en-US" sz="2000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2008652" y="3070411"/>
            <a:ext cx="2971800" cy="4064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dirty="0" smtClean="0"/>
              <a:t>Exception handler 1</a:t>
            </a:r>
            <a:endParaRPr lang="en-US" sz="2000" dirty="0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2008652" y="4026647"/>
            <a:ext cx="2971800" cy="4064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dirty="0" smtClean="0"/>
              <a:t>Next SEH Record</a:t>
            </a:r>
            <a:endParaRPr lang="en-US" sz="2000" dirty="0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008652" y="4433047"/>
            <a:ext cx="2971800" cy="4064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dirty="0" smtClean="0"/>
              <a:t>Exception handler 2</a:t>
            </a:r>
            <a:endParaRPr lang="en-US" sz="2000" dirty="0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2008652" y="5463988"/>
            <a:ext cx="2971800" cy="4064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dirty="0" smtClean="0"/>
              <a:t>0xFFFFFFFF</a:t>
            </a:r>
            <a:endParaRPr lang="en-US" sz="2000" dirty="0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008652" y="5870388"/>
            <a:ext cx="2971800" cy="4064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dirty="0" smtClean="0"/>
              <a:t>Default handler </a:t>
            </a:r>
            <a:endParaRPr lang="en-US" sz="2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008652" y="2061882"/>
            <a:ext cx="0" cy="4527177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980452" y="2061882"/>
            <a:ext cx="0" cy="4527177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6156323" y="3060237"/>
            <a:ext cx="2183839" cy="4064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dirty="0" smtClean="0"/>
              <a:t>ex_handler1()</a:t>
            </a:r>
            <a:endParaRPr lang="en-US" sz="2000" dirty="0"/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6156323" y="4433047"/>
            <a:ext cx="2183839" cy="4064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dirty="0" smtClean="0"/>
              <a:t>ex_handler2()</a:t>
            </a:r>
            <a:endParaRPr lang="en-US" sz="2000" dirty="0"/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6156323" y="5870388"/>
            <a:ext cx="2183839" cy="338554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dirty="0" err="1" smtClean="0"/>
              <a:t>MSCVRT!exhandler</a:t>
            </a:r>
            <a:endParaRPr lang="en-US" sz="1600" dirty="0"/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516963" y="1511330"/>
            <a:ext cx="1491690" cy="40011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dirty="0" smtClean="0"/>
              <a:t>Top of SEH</a:t>
            </a:r>
            <a:endParaRPr lang="en-US" sz="2000" dirty="0"/>
          </a:p>
        </p:txBody>
      </p:sp>
      <p:sp>
        <p:nvSpPr>
          <p:cNvPr id="35" name="Freeform 34"/>
          <p:cNvSpPr/>
          <p:nvPr/>
        </p:nvSpPr>
        <p:spPr>
          <a:xfrm rot="10609225">
            <a:off x="1475928" y="2881994"/>
            <a:ext cx="570131" cy="1333065"/>
          </a:xfrm>
          <a:custGeom>
            <a:avLst/>
            <a:gdLst>
              <a:gd name="connsiteX0" fmla="*/ 0 w 1270599"/>
              <a:gd name="connsiteY0" fmla="*/ 1180353 h 1180353"/>
              <a:gd name="connsiteX1" fmla="*/ 1270000 w 1270599"/>
              <a:gd name="connsiteY1" fmla="*/ 493059 h 1180353"/>
              <a:gd name="connsiteX2" fmla="*/ 164353 w 1270599"/>
              <a:gd name="connsiteY2" fmla="*/ 0 h 1180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599" h="1180353">
                <a:moveTo>
                  <a:pt x="0" y="1180353"/>
                </a:moveTo>
                <a:cubicBezTo>
                  <a:pt x="621304" y="935068"/>
                  <a:pt x="1242608" y="689784"/>
                  <a:pt x="1270000" y="493059"/>
                </a:cubicBezTo>
                <a:cubicBezTo>
                  <a:pt x="1297392" y="296334"/>
                  <a:pt x="378510" y="87157"/>
                  <a:pt x="164353" y="0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 36"/>
          <p:cNvSpPr/>
          <p:nvPr/>
        </p:nvSpPr>
        <p:spPr>
          <a:xfrm rot="10609225">
            <a:off x="1475928" y="4244632"/>
            <a:ext cx="570131" cy="1333065"/>
          </a:xfrm>
          <a:custGeom>
            <a:avLst/>
            <a:gdLst>
              <a:gd name="connsiteX0" fmla="*/ 0 w 1270599"/>
              <a:gd name="connsiteY0" fmla="*/ 1180353 h 1180353"/>
              <a:gd name="connsiteX1" fmla="*/ 1270000 w 1270599"/>
              <a:gd name="connsiteY1" fmla="*/ 493059 h 1180353"/>
              <a:gd name="connsiteX2" fmla="*/ 164353 w 1270599"/>
              <a:gd name="connsiteY2" fmla="*/ 0 h 1180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599" h="1180353">
                <a:moveTo>
                  <a:pt x="0" y="1180353"/>
                </a:moveTo>
                <a:cubicBezTo>
                  <a:pt x="621304" y="935068"/>
                  <a:pt x="1242608" y="689784"/>
                  <a:pt x="1270000" y="493059"/>
                </a:cubicBezTo>
                <a:cubicBezTo>
                  <a:pt x="1297392" y="296334"/>
                  <a:pt x="378510" y="87157"/>
                  <a:pt x="164353" y="0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 37"/>
          <p:cNvSpPr/>
          <p:nvPr/>
        </p:nvSpPr>
        <p:spPr>
          <a:xfrm rot="9038948">
            <a:off x="1504492" y="1894392"/>
            <a:ext cx="218980" cy="1101772"/>
          </a:xfrm>
          <a:custGeom>
            <a:avLst/>
            <a:gdLst>
              <a:gd name="connsiteX0" fmla="*/ 0 w 1270599"/>
              <a:gd name="connsiteY0" fmla="*/ 1180353 h 1180353"/>
              <a:gd name="connsiteX1" fmla="*/ 1270000 w 1270599"/>
              <a:gd name="connsiteY1" fmla="*/ 493059 h 1180353"/>
              <a:gd name="connsiteX2" fmla="*/ 164353 w 1270599"/>
              <a:gd name="connsiteY2" fmla="*/ 0 h 1180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599" h="1180353">
                <a:moveTo>
                  <a:pt x="0" y="1180353"/>
                </a:moveTo>
                <a:cubicBezTo>
                  <a:pt x="621304" y="935068"/>
                  <a:pt x="1242608" y="689784"/>
                  <a:pt x="1270000" y="493059"/>
                </a:cubicBezTo>
                <a:cubicBezTo>
                  <a:pt x="1297392" y="296334"/>
                  <a:pt x="378510" y="87157"/>
                  <a:pt x="164353" y="0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4980452" y="3273611"/>
            <a:ext cx="1015530" cy="0"/>
          </a:xfrm>
          <a:prstGeom prst="line">
            <a:avLst/>
          </a:prstGeom>
          <a:ln>
            <a:solidFill>
              <a:srgbClr val="00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980452" y="4623792"/>
            <a:ext cx="1015530" cy="0"/>
          </a:xfrm>
          <a:prstGeom prst="line">
            <a:avLst/>
          </a:prstGeom>
          <a:ln>
            <a:solidFill>
              <a:srgbClr val="00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980452" y="6165382"/>
            <a:ext cx="1015530" cy="0"/>
          </a:xfrm>
          <a:prstGeom prst="line">
            <a:avLst/>
          </a:prstGeom>
          <a:ln>
            <a:solidFill>
              <a:srgbClr val="00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956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SEH 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When an exception occurs…</a:t>
            </a:r>
          </a:p>
          <a:p>
            <a:r>
              <a:rPr lang="en-US" dirty="0" smtClean="0"/>
              <a:t>OS takes over</a:t>
            </a:r>
          </a:p>
          <a:p>
            <a:r>
              <a:rPr lang="en-US" dirty="0" smtClean="0"/>
              <a:t>Looks up the Top of SEH (stored in the PEB/TEB)</a:t>
            </a:r>
          </a:p>
          <a:p>
            <a:r>
              <a:rPr lang="en-US" dirty="0" smtClean="0"/>
              <a:t>Follows the pointer to the 1</a:t>
            </a:r>
            <a:r>
              <a:rPr lang="en-US" baseline="30000" dirty="0" smtClean="0"/>
              <a:t>st</a:t>
            </a:r>
            <a:r>
              <a:rPr lang="en-US" dirty="0" smtClean="0"/>
              <a:t> SEH record</a:t>
            </a:r>
          </a:p>
          <a:p>
            <a:r>
              <a:rPr lang="en-US" dirty="0" smtClean="0"/>
              <a:t>If the 1</a:t>
            </a:r>
            <a:r>
              <a:rPr lang="en-US" baseline="30000" dirty="0" smtClean="0"/>
              <a:t>st</a:t>
            </a:r>
            <a:r>
              <a:rPr lang="en-US" dirty="0" smtClean="0"/>
              <a:t> exception handler refuses…</a:t>
            </a:r>
          </a:p>
          <a:p>
            <a:r>
              <a:rPr lang="en-US" dirty="0" smtClean="0"/>
              <a:t>…follow the pointer to the 2</a:t>
            </a:r>
            <a:r>
              <a:rPr lang="en-US" baseline="30000" dirty="0" smtClean="0"/>
              <a:t>nd</a:t>
            </a:r>
            <a:r>
              <a:rPr lang="en-US" dirty="0" smtClean="0"/>
              <a:t> record.</a:t>
            </a:r>
          </a:p>
          <a:p>
            <a:r>
              <a:rPr lang="en-US" dirty="0" smtClean="0"/>
              <a:t>And so on.</a:t>
            </a:r>
          </a:p>
          <a:p>
            <a:r>
              <a:rPr lang="en-US" dirty="0" smtClean="0"/>
              <a:t>Last pointer is the default SEH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675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Overwriting the SEH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 overflow can be used to overwrite an SEH record.</a:t>
            </a:r>
          </a:p>
          <a:p>
            <a:r>
              <a:rPr lang="en-US" dirty="0" smtClean="0"/>
              <a:t>Might have to use a long buffer…</a:t>
            </a:r>
          </a:p>
          <a:p>
            <a:r>
              <a:rPr lang="en-US" dirty="0" smtClean="0"/>
              <a:t>…but that gives us more space!</a:t>
            </a:r>
          </a:p>
          <a:p>
            <a:r>
              <a:rPr lang="en-US" dirty="0" smtClean="0"/>
              <a:t>If an exception is thrown… (usually is)</a:t>
            </a:r>
          </a:p>
          <a:p>
            <a:r>
              <a:rPr lang="en-US" dirty="0" smtClean="0"/>
              <a:t>…we get control of EIP from the exception handler 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005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Overwriting an SEH record</a:t>
            </a:r>
            <a:endParaRPr lang="en-US" dirty="0"/>
          </a:p>
        </p:txBody>
      </p:sp>
      <p:sp>
        <p:nvSpPr>
          <p:cNvPr id="5" name="Text Box 18"/>
          <p:cNvSpPr txBox="1">
            <a:spLocks noChangeArrowheads="1"/>
          </p:cNvSpPr>
          <p:nvPr/>
        </p:nvSpPr>
        <p:spPr bwMode="auto">
          <a:xfrm>
            <a:off x="2199901" y="2148531"/>
            <a:ext cx="2971800" cy="618572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 smtClean="0"/>
              <a:t>Frame</a:t>
            </a:r>
            <a:endParaRPr lang="en-US" sz="1800" dirty="0"/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2199901" y="2808938"/>
            <a:ext cx="2971800" cy="400423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 smtClean="0"/>
              <a:t>Next SEH record</a:t>
            </a:r>
            <a:endParaRPr lang="en-US" sz="1800" dirty="0"/>
          </a:p>
        </p:txBody>
      </p:sp>
      <p:sp>
        <p:nvSpPr>
          <p:cNvPr id="7" name="Text Box 18"/>
          <p:cNvSpPr txBox="1">
            <a:spLocks noChangeArrowheads="1"/>
          </p:cNvSpPr>
          <p:nvPr/>
        </p:nvSpPr>
        <p:spPr bwMode="auto">
          <a:xfrm>
            <a:off x="2199901" y="3209360"/>
            <a:ext cx="2971800" cy="400423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 smtClean="0"/>
              <a:t>Exception hander 1</a:t>
            </a:r>
            <a:endParaRPr lang="en-US" sz="1800" dirty="0"/>
          </a:p>
        </p:txBody>
      </p:sp>
      <p:sp>
        <p:nvSpPr>
          <p:cNvPr id="8" name="Text Box 18"/>
          <p:cNvSpPr txBox="1">
            <a:spLocks noChangeArrowheads="1"/>
          </p:cNvSpPr>
          <p:nvPr/>
        </p:nvSpPr>
        <p:spPr bwMode="auto">
          <a:xfrm>
            <a:off x="2199901" y="3672536"/>
            <a:ext cx="2971800" cy="618572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 smtClean="0"/>
              <a:t>Frame</a:t>
            </a:r>
            <a:endParaRPr lang="en-US" sz="1800" dirty="0"/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2199901" y="4367301"/>
            <a:ext cx="2971800" cy="618572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 smtClean="0"/>
              <a:t>Frame</a:t>
            </a:r>
            <a:endParaRPr lang="en-US" sz="1800" dirty="0"/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2199901" y="5042646"/>
            <a:ext cx="2971800" cy="400423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 smtClean="0"/>
              <a:t>0xFFFFFFFF</a:t>
            </a:r>
            <a:endParaRPr lang="en-US" sz="1800" dirty="0"/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2199901" y="5443068"/>
            <a:ext cx="2971800" cy="400423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 smtClean="0"/>
              <a:t>Default exception hander</a:t>
            </a:r>
            <a:endParaRPr lang="en-US" sz="1800" dirty="0"/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2199901" y="5909231"/>
            <a:ext cx="2971800" cy="618572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 smtClean="0"/>
              <a:t>Frame</a:t>
            </a:r>
            <a:endParaRPr lang="en-US" sz="1800" dirty="0"/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215713" y="1658462"/>
            <a:ext cx="1831228" cy="400423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 smtClean="0"/>
              <a:t>Top of SEH</a:t>
            </a:r>
            <a:endParaRPr lang="en-US" sz="1800" dirty="0"/>
          </a:p>
        </p:txBody>
      </p:sp>
      <p:sp>
        <p:nvSpPr>
          <p:cNvPr id="14" name="Freeform 13"/>
          <p:cNvSpPr/>
          <p:nvPr/>
        </p:nvSpPr>
        <p:spPr>
          <a:xfrm rot="10609225">
            <a:off x="1507589" y="3168945"/>
            <a:ext cx="751868" cy="1951470"/>
          </a:xfrm>
          <a:custGeom>
            <a:avLst/>
            <a:gdLst>
              <a:gd name="connsiteX0" fmla="*/ 0 w 1270599"/>
              <a:gd name="connsiteY0" fmla="*/ 1180353 h 1180353"/>
              <a:gd name="connsiteX1" fmla="*/ 1270000 w 1270599"/>
              <a:gd name="connsiteY1" fmla="*/ 493059 h 1180353"/>
              <a:gd name="connsiteX2" fmla="*/ 164353 w 1270599"/>
              <a:gd name="connsiteY2" fmla="*/ 0 h 1180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599" h="1180353">
                <a:moveTo>
                  <a:pt x="0" y="1180353"/>
                </a:moveTo>
                <a:cubicBezTo>
                  <a:pt x="621304" y="935068"/>
                  <a:pt x="1242608" y="689784"/>
                  <a:pt x="1270000" y="493059"/>
                </a:cubicBezTo>
                <a:cubicBezTo>
                  <a:pt x="1297392" y="296334"/>
                  <a:pt x="378510" y="87157"/>
                  <a:pt x="164353" y="0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 rot="9038948">
            <a:off x="1724955" y="2124635"/>
            <a:ext cx="218980" cy="1101772"/>
          </a:xfrm>
          <a:custGeom>
            <a:avLst/>
            <a:gdLst>
              <a:gd name="connsiteX0" fmla="*/ 0 w 1270599"/>
              <a:gd name="connsiteY0" fmla="*/ 1180353 h 1180353"/>
              <a:gd name="connsiteX1" fmla="*/ 1270000 w 1270599"/>
              <a:gd name="connsiteY1" fmla="*/ 493059 h 1180353"/>
              <a:gd name="connsiteX2" fmla="*/ 164353 w 1270599"/>
              <a:gd name="connsiteY2" fmla="*/ 0 h 1180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599" h="1180353">
                <a:moveTo>
                  <a:pt x="0" y="1180353"/>
                </a:moveTo>
                <a:cubicBezTo>
                  <a:pt x="621304" y="935068"/>
                  <a:pt x="1242608" y="689784"/>
                  <a:pt x="1270000" y="493059"/>
                </a:cubicBezTo>
                <a:cubicBezTo>
                  <a:pt x="1297392" y="296334"/>
                  <a:pt x="378510" y="87157"/>
                  <a:pt x="164353" y="0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6201146" y="3209647"/>
            <a:ext cx="2183839" cy="4064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dirty="0" smtClean="0"/>
              <a:t>ex_handler1()</a:t>
            </a:r>
            <a:endParaRPr lang="en-US" sz="2000" dirty="0"/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6201146" y="5313245"/>
            <a:ext cx="2183839" cy="338554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dirty="0" err="1" smtClean="0"/>
              <a:t>MSCVRT!exhandler</a:t>
            </a:r>
            <a:endParaRPr lang="en-US" sz="16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5174685" y="3423021"/>
            <a:ext cx="1015530" cy="0"/>
          </a:xfrm>
          <a:prstGeom prst="line">
            <a:avLst/>
          </a:prstGeom>
          <a:ln>
            <a:solidFill>
              <a:srgbClr val="00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155734" y="5667188"/>
            <a:ext cx="1015530" cy="0"/>
          </a:xfrm>
          <a:prstGeom prst="line">
            <a:avLst/>
          </a:prstGeom>
          <a:ln>
            <a:solidFill>
              <a:srgbClr val="00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680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Overwriting an SEH record</a:t>
            </a:r>
            <a:endParaRPr lang="en-US" dirty="0"/>
          </a:p>
        </p:txBody>
      </p:sp>
      <p:sp>
        <p:nvSpPr>
          <p:cNvPr id="5" name="Text Box 18"/>
          <p:cNvSpPr txBox="1">
            <a:spLocks noChangeArrowheads="1"/>
          </p:cNvSpPr>
          <p:nvPr/>
        </p:nvSpPr>
        <p:spPr bwMode="auto">
          <a:xfrm>
            <a:off x="2199901" y="2148531"/>
            <a:ext cx="2971800" cy="618572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 smtClean="0"/>
              <a:t>AAAAAAAAAAAAAAAAAAAAAAAAAAAAAAAAAAAA</a:t>
            </a:r>
            <a:endParaRPr lang="en-US" sz="1800" dirty="0"/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2199901" y="2808938"/>
            <a:ext cx="2971800" cy="400423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 smtClean="0"/>
              <a:t>AAAAA</a:t>
            </a:r>
            <a:endParaRPr lang="en-US" sz="1800" dirty="0"/>
          </a:p>
        </p:txBody>
      </p:sp>
      <p:sp>
        <p:nvSpPr>
          <p:cNvPr id="7" name="Text Box 18"/>
          <p:cNvSpPr txBox="1">
            <a:spLocks noChangeArrowheads="1"/>
          </p:cNvSpPr>
          <p:nvPr/>
        </p:nvSpPr>
        <p:spPr bwMode="auto">
          <a:xfrm>
            <a:off x="2199901" y="3209360"/>
            <a:ext cx="2971800" cy="400423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 smtClean="0"/>
              <a:t>AAAA</a:t>
            </a:r>
            <a:endParaRPr lang="en-US" sz="1800" dirty="0"/>
          </a:p>
        </p:txBody>
      </p:sp>
      <p:sp>
        <p:nvSpPr>
          <p:cNvPr id="8" name="Text Box 18"/>
          <p:cNvSpPr txBox="1">
            <a:spLocks noChangeArrowheads="1"/>
          </p:cNvSpPr>
          <p:nvPr/>
        </p:nvSpPr>
        <p:spPr bwMode="auto">
          <a:xfrm>
            <a:off x="2199901" y="3672536"/>
            <a:ext cx="2971800" cy="618572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 smtClean="0"/>
              <a:t>AAAAAAAAAAAAAAAAA</a:t>
            </a:r>
            <a:endParaRPr lang="en-US" sz="1800" dirty="0"/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2199901" y="4367301"/>
            <a:ext cx="2971800" cy="618572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 smtClean="0"/>
              <a:t>Frame</a:t>
            </a:r>
            <a:endParaRPr lang="en-US" sz="1800" dirty="0"/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2199901" y="5042646"/>
            <a:ext cx="2971800" cy="400423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 smtClean="0"/>
              <a:t>0xFFFFFFFF</a:t>
            </a:r>
            <a:endParaRPr lang="en-US" sz="1800" dirty="0"/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2199901" y="5443068"/>
            <a:ext cx="2971800" cy="400423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 smtClean="0"/>
              <a:t>Default exception hander</a:t>
            </a:r>
            <a:endParaRPr lang="en-US" sz="1800" dirty="0"/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2199901" y="5909231"/>
            <a:ext cx="2971800" cy="618572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 smtClean="0"/>
              <a:t>Frame</a:t>
            </a:r>
            <a:endParaRPr lang="en-US" sz="1800" dirty="0"/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215713" y="1658462"/>
            <a:ext cx="1831228" cy="400423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 smtClean="0"/>
              <a:t>Top of SEH</a:t>
            </a:r>
            <a:endParaRPr lang="en-US" sz="1800" dirty="0"/>
          </a:p>
        </p:txBody>
      </p:sp>
      <p:sp>
        <p:nvSpPr>
          <p:cNvPr id="14" name="Freeform 13"/>
          <p:cNvSpPr/>
          <p:nvPr/>
        </p:nvSpPr>
        <p:spPr>
          <a:xfrm rot="10609225">
            <a:off x="1507589" y="3168945"/>
            <a:ext cx="751868" cy="1951470"/>
          </a:xfrm>
          <a:custGeom>
            <a:avLst/>
            <a:gdLst>
              <a:gd name="connsiteX0" fmla="*/ 0 w 1270599"/>
              <a:gd name="connsiteY0" fmla="*/ 1180353 h 1180353"/>
              <a:gd name="connsiteX1" fmla="*/ 1270000 w 1270599"/>
              <a:gd name="connsiteY1" fmla="*/ 493059 h 1180353"/>
              <a:gd name="connsiteX2" fmla="*/ 164353 w 1270599"/>
              <a:gd name="connsiteY2" fmla="*/ 0 h 1180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599" h="1180353">
                <a:moveTo>
                  <a:pt x="0" y="1180353"/>
                </a:moveTo>
                <a:cubicBezTo>
                  <a:pt x="621304" y="935068"/>
                  <a:pt x="1242608" y="689784"/>
                  <a:pt x="1270000" y="493059"/>
                </a:cubicBezTo>
                <a:cubicBezTo>
                  <a:pt x="1297392" y="296334"/>
                  <a:pt x="378510" y="87157"/>
                  <a:pt x="164353" y="0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 rot="9038948">
            <a:off x="1724955" y="2124635"/>
            <a:ext cx="218980" cy="1101772"/>
          </a:xfrm>
          <a:custGeom>
            <a:avLst/>
            <a:gdLst>
              <a:gd name="connsiteX0" fmla="*/ 0 w 1270599"/>
              <a:gd name="connsiteY0" fmla="*/ 1180353 h 1180353"/>
              <a:gd name="connsiteX1" fmla="*/ 1270000 w 1270599"/>
              <a:gd name="connsiteY1" fmla="*/ 493059 h 1180353"/>
              <a:gd name="connsiteX2" fmla="*/ 164353 w 1270599"/>
              <a:gd name="connsiteY2" fmla="*/ 0 h 1180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599" h="1180353">
                <a:moveTo>
                  <a:pt x="0" y="1180353"/>
                </a:moveTo>
                <a:cubicBezTo>
                  <a:pt x="621304" y="935068"/>
                  <a:pt x="1242608" y="689784"/>
                  <a:pt x="1270000" y="493059"/>
                </a:cubicBezTo>
                <a:cubicBezTo>
                  <a:pt x="1297392" y="296334"/>
                  <a:pt x="378510" y="87157"/>
                  <a:pt x="164353" y="0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6201146" y="5313245"/>
            <a:ext cx="2183839" cy="338554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dirty="0" err="1" smtClean="0"/>
              <a:t>MSCVRT!exhandler</a:t>
            </a:r>
            <a:endParaRPr lang="en-US" sz="16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5174685" y="3423021"/>
            <a:ext cx="1015530" cy="0"/>
          </a:xfrm>
          <a:prstGeom prst="line">
            <a:avLst/>
          </a:prstGeom>
          <a:ln>
            <a:solidFill>
              <a:srgbClr val="00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155734" y="5667188"/>
            <a:ext cx="1015530" cy="0"/>
          </a:xfrm>
          <a:prstGeom prst="line">
            <a:avLst/>
          </a:prstGeom>
          <a:ln>
            <a:solidFill>
              <a:srgbClr val="00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394823" y="3238355"/>
            <a:ext cx="1847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EIP = 0x41414141</a:t>
            </a:r>
            <a:endParaRPr lang="en-US" dirty="0"/>
          </a:p>
        </p:txBody>
      </p:sp>
      <p:sp>
        <p:nvSpPr>
          <p:cNvPr id="19" name="Multiply 18"/>
          <p:cNvSpPr/>
          <p:nvPr/>
        </p:nvSpPr>
        <p:spPr>
          <a:xfrm>
            <a:off x="1112520" y="3906520"/>
            <a:ext cx="822960" cy="822960"/>
          </a:xfrm>
          <a:prstGeom prst="mathMultiply">
            <a:avLst/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86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- </a:t>
            </a:r>
            <a:r>
              <a:rPr lang="en-US" dirty="0" err="1" smtClean="0"/>
              <a:t>sipXtapi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sipXtapi</a:t>
            </a:r>
            <a:endParaRPr lang="en-US" dirty="0" smtClean="0"/>
          </a:p>
          <a:p>
            <a:pPr lvl="1"/>
            <a:r>
              <a:rPr lang="en-US" dirty="0" smtClean="0"/>
              <a:t>Popular open source VoIP library.</a:t>
            </a:r>
          </a:p>
          <a:p>
            <a:r>
              <a:rPr lang="en-US" dirty="0" smtClean="0"/>
              <a:t>Used in many soft phones!</a:t>
            </a:r>
          </a:p>
          <a:p>
            <a:pPr lvl="1"/>
            <a:r>
              <a:rPr lang="en-US" dirty="0" smtClean="0"/>
              <a:t>AOL soft phone, </a:t>
            </a:r>
            <a:r>
              <a:rPr lang="en-US" dirty="0" err="1"/>
              <a:t>E</a:t>
            </a:r>
            <a:r>
              <a:rPr lang="en-US" dirty="0" err="1" smtClean="0"/>
              <a:t>arthlink</a:t>
            </a:r>
            <a:r>
              <a:rPr lang="en-US" dirty="0" smtClean="0"/>
              <a:t> soft phone, etc.</a:t>
            </a:r>
          </a:p>
          <a:p>
            <a:r>
              <a:rPr lang="en-US" dirty="0" smtClean="0"/>
              <a:t>24 byte buffer overflow in the </a:t>
            </a:r>
            <a:r>
              <a:rPr lang="en-US" dirty="0" err="1" smtClean="0"/>
              <a:t>Cseq</a:t>
            </a:r>
            <a:r>
              <a:rPr lang="en-US" dirty="0" smtClean="0"/>
              <a:t> SIP header.</a:t>
            </a:r>
          </a:p>
          <a:p>
            <a:r>
              <a:rPr lang="en-US" dirty="0" smtClean="0"/>
              <a:t>We will exploit this using an SEH overwrite.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135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 Mitigation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439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sipXtapi</a:t>
            </a:r>
            <a:r>
              <a:rPr lang="en-US" dirty="0" smtClean="0"/>
              <a:t>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sipXtapi</a:t>
            </a:r>
            <a:r>
              <a:rPr lang="en-US" dirty="0" smtClean="0"/>
              <a:t> uses UDP packet sent to port 5060.</a:t>
            </a:r>
          </a:p>
          <a:p>
            <a:pPr marL="457200" lvl="1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INVITE sip:user@127.0.0.1 SIP/2.0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To: &lt;sip:192.168.7.176:5060&gt;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Via: SIP/2.0/UDP 192.168.7.176:3277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From: “CALLER” &lt;sip:</a:t>
            </a:r>
            <a:r>
              <a:rPr lang="en-US" sz="2000" dirty="0">
                <a:latin typeface="Courier New"/>
                <a:cs typeface="Courier New"/>
              </a:rPr>
              <a:t>192.168.7.176:</a:t>
            </a:r>
            <a:r>
              <a:rPr lang="en-US" sz="2000" dirty="0" smtClean="0">
                <a:latin typeface="Courier New"/>
                <a:cs typeface="Courier New"/>
              </a:rPr>
              <a:t>3277&gt;;tag=XYZZY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Call-ID: 3121192.168.7.176</a:t>
            </a:r>
          </a:p>
          <a:p>
            <a:pPr marL="457200" lvl="1" indent="0">
              <a:buNone/>
            </a:pPr>
            <a:r>
              <a:rPr lang="en-US" sz="2000" dirty="0" err="1" smtClean="0">
                <a:latin typeface="Courier New"/>
                <a:cs typeface="Courier New"/>
              </a:rPr>
              <a:t>CSeq</a:t>
            </a:r>
            <a:r>
              <a:rPr lang="en-US" sz="2000" dirty="0" smtClean="0">
                <a:latin typeface="Courier New"/>
                <a:cs typeface="Courier New"/>
              </a:rPr>
              <a:t>: AAAAAAAAAAAAAAAAAAAAAAAAAAAAAAAA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Max-Forwards: 70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Contact: &lt;sip:172.0.0.1:5059&gt;</a:t>
            </a:r>
          </a:p>
          <a:p>
            <a:pPr marL="457200" lvl="1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400050"/>
            <a:r>
              <a:rPr lang="en-US" smtClean="0">
                <a:cs typeface="Courier New"/>
              </a:rPr>
              <a:t>Pass </a:t>
            </a:r>
            <a:r>
              <a:rPr lang="en-US" dirty="0" smtClean="0">
                <a:cs typeface="Courier New"/>
              </a:rPr>
              <a:t>32 byte </a:t>
            </a:r>
            <a:r>
              <a:rPr lang="en-US" dirty="0" err="1" smtClean="0">
                <a:cs typeface="Courier New"/>
              </a:rPr>
              <a:t>Cseq</a:t>
            </a:r>
            <a:r>
              <a:rPr lang="en-US" dirty="0" smtClean="0">
                <a:cs typeface="Courier New"/>
              </a:rPr>
              <a:t> header</a:t>
            </a:r>
          </a:p>
          <a:p>
            <a:pPr marL="400050"/>
            <a:r>
              <a:rPr lang="en-US" dirty="0" smtClean="0">
                <a:cs typeface="Courier New"/>
              </a:rPr>
              <a:t>Throws an exception.</a:t>
            </a:r>
            <a:endParaRPr lang="en-US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6182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282" y="1600200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Cseq</a:t>
            </a:r>
            <a:r>
              <a:rPr lang="en-US" dirty="0" smtClean="0"/>
              <a:t> </a:t>
            </a:r>
            <a:r>
              <a:rPr lang="en-US" dirty="0" smtClean="0"/>
              <a:t>overflow corrupt “ptr2”.</a:t>
            </a:r>
          </a:p>
          <a:p>
            <a:r>
              <a:rPr lang="en-US" dirty="0" smtClean="0"/>
              <a:t>Memory Access Violation.</a:t>
            </a:r>
          </a:p>
          <a:p>
            <a:r>
              <a:rPr lang="en-US" dirty="0" smtClean="0"/>
              <a:t>Exception thrown.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object 29"/>
          <p:cNvSpPr/>
          <p:nvPr/>
        </p:nvSpPr>
        <p:spPr>
          <a:xfrm>
            <a:off x="452311" y="2335003"/>
            <a:ext cx="1624511" cy="432103"/>
          </a:xfrm>
          <a:custGeom>
            <a:avLst/>
            <a:gdLst/>
            <a:ahLst/>
            <a:cxnLst/>
            <a:rect l="l" t="t" r="r" b="b"/>
            <a:pathLst>
              <a:path w="2173479" h="432103">
                <a:moveTo>
                  <a:pt x="0" y="432103"/>
                </a:moveTo>
                <a:lnTo>
                  <a:pt x="2173479" y="432103"/>
                </a:lnTo>
                <a:lnTo>
                  <a:pt x="2173479" y="0"/>
                </a:lnTo>
                <a:lnTo>
                  <a:pt x="0" y="0"/>
                </a:lnTo>
                <a:lnTo>
                  <a:pt x="0" y="432103"/>
                </a:lnTo>
                <a:close/>
              </a:path>
            </a:pathLst>
          </a:custGeom>
          <a:solidFill>
            <a:srgbClr val="59B9D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30"/>
          <p:cNvSpPr/>
          <p:nvPr/>
        </p:nvSpPr>
        <p:spPr>
          <a:xfrm>
            <a:off x="452310" y="2335003"/>
            <a:ext cx="4164514" cy="432103"/>
          </a:xfrm>
          <a:custGeom>
            <a:avLst/>
            <a:gdLst/>
            <a:ahLst/>
            <a:cxnLst/>
            <a:rect l="l" t="t" r="r" b="b"/>
            <a:pathLst>
              <a:path w="2173479" h="432103">
                <a:moveTo>
                  <a:pt x="0" y="0"/>
                </a:moveTo>
                <a:lnTo>
                  <a:pt x="2173479" y="0"/>
                </a:lnTo>
                <a:lnTo>
                  <a:pt x="2173479" y="432103"/>
                </a:lnTo>
                <a:lnTo>
                  <a:pt x="0" y="432103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41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7"/>
          <p:cNvSpPr txBox="1"/>
          <p:nvPr/>
        </p:nvSpPr>
        <p:spPr>
          <a:xfrm>
            <a:off x="452310" y="2335003"/>
            <a:ext cx="8229600" cy="4304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dist">
              <a:lnSpc>
                <a:spcPts val="700"/>
              </a:lnSpc>
              <a:spcBef>
                <a:spcPts val="31"/>
              </a:spcBef>
            </a:pPr>
            <a:endParaRPr sz="1800" dirty="0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sp>
        <p:nvSpPr>
          <p:cNvPr id="12" name="object 29"/>
          <p:cNvSpPr/>
          <p:nvPr/>
        </p:nvSpPr>
        <p:spPr>
          <a:xfrm>
            <a:off x="2076823" y="2335003"/>
            <a:ext cx="1270000" cy="432103"/>
          </a:xfrm>
          <a:custGeom>
            <a:avLst/>
            <a:gdLst/>
            <a:ahLst/>
            <a:cxnLst/>
            <a:rect l="l" t="t" r="r" b="b"/>
            <a:pathLst>
              <a:path w="2173479" h="432103">
                <a:moveTo>
                  <a:pt x="0" y="432103"/>
                </a:moveTo>
                <a:lnTo>
                  <a:pt x="2173479" y="432103"/>
                </a:lnTo>
                <a:lnTo>
                  <a:pt x="2173479" y="0"/>
                </a:lnTo>
                <a:lnTo>
                  <a:pt x="0" y="0"/>
                </a:lnTo>
                <a:lnTo>
                  <a:pt x="0" y="4321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29"/>
          <p:cNvSpPr/>
          <p:nvPr/>
        </p:nvSpPr>
        <p:spPr>
          <a:xfrm>
            <a:off x="3346823" y="2333301"/>
            <a:ext cx="1270000" cy="432103"/>
          </a:xfrm>
          <a:custGeom>
            <a:avLst/>
            <a:gdLst/>
            <a:ahLst/>
            <a:cxnLst/>
            <a:rect l="l" t="t" r="r" b="b"/>
            <a:pathLst>
              <a:path w="2173479" h="432103">
                <a:moveTo>
                  <a:pt x="0" y="432103"/>
                </a:moveTo>
                <a:lnTo>
                  <a:pt x="2173479" y="432103"/>
                </a:lnTo>
                <a:lnTo>
                  <a:pt x="2173479" y="0"/>
                </a:lnTo>
                <a:lnTo>
                  <a:pt x="0" y="0"/>
                </a:lnTo>
                <a:lnTo>
                  <a:pt x="0" y="4321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896469" y="2397774"/>
            <a:ext cx="89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FFFFFF"/>
                </a:solidFill>
              </a:rPr>
              <a:t>CSeq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9104" y="2382833"/>
            <a:ext cx="89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var1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47033" y="2382833"/>
            <a:ext cx="89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ptr2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object 29"/>
          <p:cNvSpPr/>
          <p:nvPr/>
        </p:nvSpPr>
        <p:spPr>
          <a:xfrm>
            <a:off x="4683653" y="2335003"/>
            <a:ext cx="1083641" cy="432103"/>
          </a:xfrm>
          <a:custGeom>
            <a:avLst/>
            <a:gdLst/>
            <a:ahLst/>
            <a:cxnLst/>
            <a:rect l="l" t="t" r="r" b="b"/>
            <a:pathLst>
              <a:path w="2173479" h="432103">
                <a:moveTo>
                  <a:pt x="0" y="432103"/>
                </a:moveTo>
                <a:lnTo>
                  <a:pt x="2173479" y="432103"/>
                </a:lnTo>
                <a:lnTo>
                  <a:pt x="2173479" y="0"/>
                </a:lnTo>
                <a:lnTo>
                  <a:pt x="0" y="0"/>
                </a:lnTo>
                <a:lnTo>
                  <a:pt x="0" y="432103"/>
                </a:lnTo>
                <a:close/>
              </a:path>
            </a:pathLst>
          </a:custGeom>
          <a:solidFill>
            <a:srgbClr val="59B9D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29"/>
          <p:cNvSpPr/>
          <p:nvPr/>
        </p:nvSpPr>
        <p:spPr>
          <a:xfrm>
            <a:off x="5830046" y="2335003"/>
            <a:ext cx="1083641" cy="432103"/>
          </a:xfrm>
          <a:custGeom>
            <a:avLst/>
            <a:gdLst/>
            <a:ahLst/>
            <a:cxnLst/>
            <a:rect l="l" t="t" r="r" b="b"/>
            <a:pathLst>
              <a:path w="2173479" h="432103">
                <a:moveTo>
                  <a:pt x="0" y="432103"/>
                </a:moveTo>
                <a:lnTo>
                  <a:pt x="2173479" y="432103"/>
                </a:lnTo>
                <a:lnTo>
                  <a:pt x="2173479" y="0"/>
                </a:lnTo>
                <a:lnTo>
                  <a:pt x="0" y="0"/>
                </a:lnTo>
                <a:lnTo>
                  <a:pt x="0" y="432103"/>
                </a:lnTo>
                <a:close/>
              </a:path>
            </a:pathLst>
          </a:custGeom>
          <a:solidFill>
            <a:srgbClr val="59B9D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29"/>
          <p:cNvSpPr/>
          <p:nvPr/>
        </p:nvSpPr>
        <p:spPr>
          <a:xfrm>
            <a:off x="6958510" y="2335003"/>
            <a:ext cx="840783" cy="432103"/>
          </a:xfrm>
          <a:custGeom>
            <a:avLst/>
            <a:gdLst/>
            <a:ahLst/>
            <a:cxnLst/>
            <a:rect l="l" t="t" r="r" b="b"/>
            <a:pathLst>
              <a:path w="2173479" h="432103">
                <a:moveTo>
                  <a:pt x="0" y="432103"/>
                </a:moveTo>
                <a:lnTo>
                  <a:pt x="2173479" y="432103"/>
                </a:lnTo>
                <a:lnTo>
                  <a:pt x="2173479" y="0"/>
                </a:lnTo>
                <a:lnTo>
                  <a:pt x="0" y="0"/>
                </a:lnTo>
                <a:lnTo>
                  <a:pt x="0" y="4321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9"/>
          <p:cNvSpPr/>
          <p:nvPr/>
        </p:nvSpPr>
        <p:spPr>
          <a:xfrm>
            <a:off x="7814234" y="2337978"/>
            <a:ext cx="733206" cy="432103"/>
          </a:xfrm>
          <a:custGeom>
            <a:avLst/>
            <a:gdLst/>
            <a:ahLst/>
            <a:cxnLst/>
            <a:rect l="l" t="t" r="r" b="b"/>
            <a:pathLst>
              <a:path w="2173479" h="432103">
                <a:moveTo>
                  <a:pt x="0" y="432103"/>
                </a:moveTo>
                <a:lnTo>
                  <a:pt x="2173479" y="432103"/>
                </a:lnTo>
                <a:lnTo>
                  <a:pt x="2173479" y="0"/>
                </a:lnTo>
                <a:lnTo>
                  <a:pt x="0" y="0"/>
                </a:lnTo>
                <a:lnTo>
                  <a:pt x="0" y="4321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TextBox 21"/>
          <p:cNvSpPr txBox="1"/>
          <p:nvPr/>
        </p:nvSpPr>
        <p:spPr>
          <a:xfrm>
            <a:off x="6958510" y="2370849"/>
            <a:ext cx="89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next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85439" y="2370849"/>
            <a:ext cx="89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FFFFFF"/>
                </a:solidFill>
              </a:rPr>
              <a:t>fptr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81352" y="2928484"/>
            <a:ext cx="54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SEH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8237627" y="2782042"/>
            <a:ext cx="0" cy="640979"/>
          </a:xfrm>
          <a:prstGeom prst="line">
            <a:avLst/>
          </a:prstGeom>
          <a:ln>
            <a:solidFill>
              <a:srgbClr val="00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bject 29"/>
          <p:cNvSpPr/>
          <p:nvPr/>
        </p:nvSpPr>
        <p:spPr>
          <a:xfrm>
            <a:off x="7539874" y="3488762"/>
            <a:ext cx="1395506" cy="580590"/>
          </a:xfrm>
          <a:custGeom>
            <a:avLst/>
            <a:gdLst/>
            <a:ahLst/>
            <a:cxnLst/>
            <a:rect l="l" t="t" r="r" b="b"/>
            <a:pathLst>
              <a:path w="2173479" h="432103">
                <a:moveTo>
                  <a:pt x="0" y="432103"/>
                </a:moveTo>
                <a:lnTo>
                  <a:pt x="2173479" y="432103"/>
                </a:lnTo>
                <a:lnTo>
                  <a:pt x="2173479" y="0"/>
                </a:lnTo>
                <a:lnTo>
                  <a:pt x="0" y="0"/>
                </a:lnTo>
                <a:lnTo>
                  <a:pt x="0" y="43210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TextBox 27"/>
          <p:cNvSpPr txBox="1"/>
          <p:nvPr/>
        </p:nvSpPr>
        <p:spPr>
          <a:xfrm>
            <a:off x="7624885" y="3423021"/>
            <a:ext cx="1246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Exception hander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73299" y="2352919"/>
            <a:ext cx="89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frame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27570" y="2370867"/>
            <a:ext cx="89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frame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601693" y="2417195"/>
            <a:ext cx="2559981" cy="0"/>
          </a:xfrm>
          <a:prstGeom prst="line">
            <a:avLst/>
          </a:prstGeom>
          <a:ln>
            <a:solidFill>
              <a:srgbClr val="00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73194" y="2968881"/>
            <a:ext cx="54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55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sipXtapi</a:t>
            </a:r>
            <a:r>
              <a:rPr lang="en-US" dirty="0" smtClean="0"/>
              <a:t> throws an exception with a large </a:t>
            </a:r>
            <a:r>
              <a:rPr lang="en-US" dirty="0" err="1" smtClean="0"/>
              <a:t>Cseq</a:t>
            </a:r>
            <a:r>
              <a:rPr lang="en-US" dirty="0" smtClean="0"/>
              <a:t> header.</a:t>
            </a:r>
          </a:p>
          <a:p>
            <a:r>
              <a:rPr lang="en-US" dirty="0" smtClean="0"/>
              <a:t>Trace the SEH chain.</a:t>
            </a:r>
          </a:p>
          <a:p>
            <a:r>
              <a:rPr lang="en-US" dirty="0" smtClean="0"/>
              <a:t>SEH records found on the stack.</a:t>
            </a:r>
          </a:p>
          <a:p>
            <a:r>
              <a:rPr lang="en-US" dirty="0" smtClean="0"/>
              <a:t>We also find our buffer “above” the SEH records.</a:t>
            </a:r>
          </a:p>
          <a:p>
            <a:r>
              <a:rPr lang="en-US" dirty="0" smtClean="0"/>
              <a:t>If we make the buffer long enough…</a:t>
            </a:r>
          </a:p>
          <a:p>
            <a:r>
              <a:rPr lang="en-US" dirty="0" smtClean="0"/>
              <a:t>…we can overwrite the 1</a:t>
            </a:r>
            <a:r>
              <a:rPr lang="en-US" baseline="30000" dirty="0" smtClean="0"/>
              <a:t>st</a:t>
            </a:r>
            <a:r>
              <a:rPr lang="en-US" dirty="0" smtClean="0"/>
              <a:t> SEH record.</a:t>
            </a:r>
          </a:p>
        </p:txBody>
      </p:sp>
    </p:spTree>
    <p:extLst>
      <p:ext uri="{BB962C8B-B14F-4D97-AF65-F5344CB8AC3E}">
        <p14:creationId xmlns:p14="http://schemas.microsoft.com/office/powerpoint/2010/main" val="2366793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Overwrite SEH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282" y="1600200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Attempt to get EIP control…</a:t>
            </a:r>
          </a:p>
          <a:p>
            <a:r>
              <a:rPr lang="en-US" dirty="0" smtClean="0"/>
              <a:t>…when an exception is thrown.</a:t>
            </a:r>
            <a:endParaRPr lang="en-US" dirty="0"/>
          </a:p>
          <a:p>
            <a:endParaRPr lang="en-US" dirty="0"/>
          </a:p>
        </p:txBody>
      </p:sp>
      <p:sp>
        <p:nvSpPr>
          <p:cNvPr id="4" name="object 29"/>
          <p:cNvSpPr/>
          <p:nvPr/>
        </p:nvSpPr>
        <p:spPr>
          <a:xfrm>
            <a:off x="452311" y="2335003"/>
            <a:ext cx="1624511" cy="432103"/>
          </a:xfrm>
          <a:custGeom>
            <a:avLst/>
            <a:gdLst/>
            <a:ahLst/>
            <a:cxnLst/>
            <a:rect l="l" t="t" r="r" b="b"/>
            <a:pathLst>
              <a:path w="2173479" h="432103">
                <a:moveTo>
                  <a:pt x="0" y="432103"/>
                </a:moveTo>
                <a:lnTo>
                  <a:pt x="2173479" y="432103"/>
                </a:lnTo>
                <a:lnTo>
                  <a:pt x="2173479" y="0"/>
                </a:lnTo>
                <a:lnTo>
                  <a:pt x="0" y="0"/>
                </a:lnTo>
                <a:lnTo>
                  <a:pt x="0" y="432103"/>
                </a:lnTo>
                <a:close/>
              </a:path>
            </a:pathLst>
          </a:custGeom>
          <a:solidFill>
            <a:srgbClr val="59B9D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30"/>
          <p:cNvSpPr/>
          <p:nvPr/>
        </p:nvSpPr>
        <p:spPr>
          <a:xfrm>
            <a:off x="452310" y="2335003"/>
            <a:ext cx="4164514" cy="432103"/>
          </a:xfrm>
          <a:custGeom>
            <a:avLst/>
            <a:gdLst/>
            <a:ahLst/>
            <a:cxnLst/>
            <a:rect l="l" t="t" r="r" b="b"/>
            <a:pathLst>
              <a:path w="2173479" h="432103">
                <a:moveTo>
                  <a:pt x="0" y="0"/>
                </a:moveTo>
                <a:lnTo>
                  <a:pt x="2173479" y="0"/>
                </a:lnTo>
                <a:lnTo>
                  <a:pt x="2173479" y="432103"/>
                </a:lnTo>
                <a:lnTo>
                  <a:pt x="0" y="432103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41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7"/>
          <p:cNvSpPr txBox="1"/>
          <p:nvPr/>
        </p:nvSpPr>
        <p:spPr>
          <a:xfrm>
            <a:off x="452310" y="2335003"/>
            <a:ext cx="8229600" cy="4304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dist">
              <a:lnSpc>
                <a:spcPts val="700"/>
              </a:lnSpc>
              <a:spcBef>
                <a:spcPts val="31"/>
              </a:spcBef>
            </a:pPr>
            <a:endParaRPr sz="1800" dirty="0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sp>
        <p:nvSpPr>
          <p:cNvPr id="12" name="object 29"/>
          <p:cNvSpPr/>
          <p:nvPr/>
        </p:nvSpPr>
        <p:spPr>
          <a:xfrm>
            <a:off x="2076823" y="2335003"/>
            <a:ext cx="1270000" cy="432103"/>
          </a:xfrm>
          <a:custGeom>
            <a:avLst/>
            <a:gdLst/>
            <a:ahLst/>
            <a:cxnLst/>
            <a:rect l="l" t="t" r="r" b="b"/>
            <a:pathLst>
              <a:path w="2173479" h="432103">
                <a:moveTo>
                  <a:pt x="0" y="432103"/>
                </a:moveTo>
                <a:lnTo>
                  <a:pt x="2173479" y="432103"/>
                </a:lnTo>
                <a:lnTo>
                  <a:pt x="2173479" y="0"/>
                </a:lnTo>
                <a:lnTo>
                  <a:pt x="0" y="0"/>
                </a:lnTo>
                <a:lnTo>
                  <a:pt x="0" y="4321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29"/>
          <p:cNvSpPr/>
          <p:nvPr/>
        </p:nvSpPr>
        <p:spPr>
          <a:xfrm>
            <a:off x="3346823" y="2333301"/>
            <a:ext cx="1270000" cy="432103"/>
          </a:xfrm>
          <a:custGeom>
            <a:avLst/>
            <a:gdLst/>
            <a:ahLst/>
            <a:cxnLst/>
            <a:rect l="l" t="t" r="r" b="b"/>
            <a:pathLst>
              <a:path w="2173479" h="432103">
                <a:moveTo>
                  <a:pt x="0" y="432103"/>
                </a:moveTo>
                <a:lnTo>
                  <a:pt x="2173479" y="432103"/>
                </a:lnTo>
                <a:lnTo>
                  <a:pt x="2173479" y="0"/>
                </a:lnTo>
                <a:lnTo>
                  <a:pt x="0" y="0"/>
                </a:lnTo>
                <a:lnTo>
                  <a:pt x="0" y="4321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896469" y="2397774"/>
            <a:ext cx="89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FFFFFF"/>
                </a:solidFill>
              </a:rPr>
              <a:t>CSeq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9104" y="2382833"/>
            <a:ext cx="89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var1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47033" y="2382833"/>
            <a:ext cx="89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ptr2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object 29"/>
          <p:cNvSpPr/>
          <p:nvPr/>
        </p:nvSpPr>
        <p:spPr>
          <a:xfrm>
            <a:off x="4683653" y="2335003"/>
            <a:ext cx="1083641" cy="432103"/>
          </a:xfrm>
          <a:custGeom>
            <a:avLst/>
            <a:gdLst/>
            <a:ahLst/>
            <a:cxnLst/>
            <a:rect l="l" t="t" r="r" b="b"/>
            <a:pathLst>
              <a:path w="2173479" h="432103">
                <a:moveTo>
                  <a:pt x="0" y="432103"/>
                </a:moveTo>
                <a:lnTo>
                  <a:pt x="2173479" y="432103"/>
                </a:lnTo>
                <a:lnTo>
                  <a:pt x="2173479" y="0"/>
                </a:lnTo>
                <a:lnTo>
                  <a:pt x="0" y="0"/>
                </a:lnTo>
                <a:lnTo>
                  <a:pt x="0" y="432103"/>
                </a:lnTo>
                <a:close/>
              </a:path>
            </a:pathLst>
          </a:custGeom>
          <a:solidFill>
            <a:srgbClr val="59B9D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29"/>
          <p:cNvSpPr/>
          <p:nvPr/>
        </p:nvSpPr>
        <p:spPr>
          <a:xfrm>
            <a:off x="5830046" y="2335003"/>
            <a:ext cx="1083641" cy="432103"/>
          </a:xfrm>
          <a:custGeom>
            <a:avLst/>
            <a:gdLst/>
            <a:ahLst/>
            <a:cxnLst/>
            <a:rect l="l" t="t" r="r" b="b"/>
            <a:pathLst>
              <a:path w="2173479" h="432103">
                <a:moveTo>
                  <a:pt x="0" y="432103"/>
                </a:moveTo>
                <a:lnTo>
                  <a:pt x="2173479" y="432103"/>
                </a:lnTo>
                <a:lnTo>
                  <a:pt x="2173479" y="0"/>
                </a:lnTo>
                <a:lnTo>
                  <a:pt x="0" y="0"/>
                </a:lnTo>
                <a:lnTo>
                  <a:pt x="0" y="432103"/>
                </a:lnTo>
                <a:close/>
              </a:path>
            </a:pathLst>
          </a:custGeom>
          <a:solidFill>
            <a:srgbClr val="59B9D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29"/>
          <p:cNvSpPr/>
          <p:nvPr/>
        </p:nvSpPr>
        <p:spPr>
          <a:xfrm>
            <a:off x="6958510" y="2335003"/>
            <a:ext cx="840783" cy="432103"/>
          </a:xfrm>
          <a:custGeom>
            <a:avLst/>
            <a:gdLst/>
            <a:ahLst/>
            <a:cxnLst/>
            <a:rect l="l" t="t" r="r" b="b"/>
            <a:pathLst>
              <a:path w="2173479" h="432103">
                <a:moveTo>
                  <a:pt x="0" y="432103"/>
                </a:moveTo>
                <a:lnTo>
                  <a:pt x="2173479" y="432103"/>
                </a:lnTo>
                <a:lnTo>
                  <a:pt x="2173479" y="0"/>
                </a:lnTo>
                <a:lnTo>
                  <a:pt x="0" y="0"/>
                </a:lnTo>
                <a:lnTo>
                  <a:pt x="0" y="4321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9"/>
          <p:cNvSpPr/>
          <p:nvPr/>
        </p:nvSpPr>
        <p:spPr>
          <a:xfrm>
            <a:off x="7814234" y="2337978"/>
            <a:ext cx="733206" cy="432103"/>
          </a:xfrm>
          <a:custGeom>
            <a:avLst/>
            <a:gdLst/>
            <a:ahLst/>
            <a:cxnLst/>
            <a:rect l="l" t="t" r="r" b="b"/>
            <a:pathLst>
              <a:path w="2173479" h="432103">
                <a:moveTo>
                  <a:pt x="0" y="432103"/>
                </a:moveTo>
                <a:lnTo>
                  <a:pt x="2173479" y="432103"/>
                </a:lnTo>
                <a:lnTo>
                  <a:pt x="2173479" y="0"/>
                </a:lnTo>
                <a:lnTo>
                  <a:pt x="0" y="0"/>
                </a:lnTo>
                <a:lnTo>
                  <a:pt x="0" y="4321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TextBox 21"/>
          <p:cNvSpPr txBox="1"/>
          <p:nvPr/>
        </p:nvSpPr>
        <p:spPr>
          <a:xfrm>
            <a:off x="6958510" y="2370849"/>
            <a:ext cx="89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next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85439" y="2370849"/>
            <a:ext cx="89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FFFFFF"/>
                </a:solidFill>
              </a:rPr>
              <a:t>fptr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81352" y="2928484"/>
            <a:ext cx="54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SEH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8237627" y="2782042"/>
            <a:ext cx="0" cy="640979"/>
          </a:xfrm>
          <a:prstGeom prst="line">
            <a:avLst/>
          </a:prstGeom>
          <a:ln>
            <a:solidFill>
              <a:srgbClr val="00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bject 29"/>
          <p:cNvSpPr/>
          <p:nvPr/>
        </p:nvSpPr>
        <p:spPr>
          <a:xfrm>
            <a:off x="7539874" y="3488762"/>
            <a:ext cx="1395506" cy="580590"/>
          </a:xfrm>
          <a:custGeom>
            <a:avLst/>
            <a:gdLst/>
            <a:ahLst/>
            <a:cxnLst/>
            <a:rect l="l" t="t" r="r" b="b"/>
            <a:pathLst>
              <a:path w="2173479" h="432103">
                <a:moveTo>
                  <a:pt x="0" y="432103"/>
                </a:moveTo>
                <a:lnTo>
                  <a:pt x="2173479" y="432103"/>
                </a:lnTo>
                <a:lnTo>
                  <a:pt x="2173479" y="0"/>
                </a:lnTo>
                <a:lnTo>
                  <a:pt x="0" y="0"/>
                </a:lnTo>
                <a:lnTo>
                  <a:pt x="0" y="43210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TextBox 27"/>
          <p:cNvSpPr txBox="1"/>
          <p:nvPr/>
        </p:nvSpPr>
        <p:spPr>
          <a:xfrm>
            <a:off x="7624885" y="3607687"/>
            <a:ext cx="1246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????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73299" y="2352919"/>
            <a:ext cx="89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frame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27570" y="2370867"/>
            <a:ext cx="89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frame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601693" y="2417195"/>
            <a:ext cx="6810189" cy="0"/>
          </a:xfrm>
          <a:prstGeom prst="line">
            <a:avLst/>
          </a:prstGeom>
          <a:ln>
            <a:solidFill>
              <a:srgbClr val="00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7758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Virtualizing the SEH overwrite </a:t>
            </a:r>
            <a:endParaRPr lang="en-US" dirty="0"/>
          </a:p>
        </p:txBody>
      </p:sp>
      <p:sp>
        <p:nvSpPr>
          <p:cNvPr id="4" name="object 29"/>
          <p:cNvSpPr/>
          <p:nvPr/>
        </p:nvSpPr>
        <p:spPr>
          <a:xfrm>
            <a:off x="527016" y="3111935"/>
            <a:ext cx="2506042" cy="432103"/>
          </a:xfrm>
          <a:custGeom>
            <a:avLst/>
            <a:gdLst/>
            <a:ahLst/>
            <a:cxnLst/>
            <a:rect l="l" t="t" r="r" b="b"/>
            <a:pathLst>
              <a:path w="2173479" h="432103">
                <a:moveTo>
                  <a:pt x="0" y="432103"/>
                </a:moveTo>
                <a:lnTo>
                  <a:pt x="2173479" y="432103"/>
                </a:lnTo>
                <a:lnTo>
                  <a:pt x="2173479" y="0"/>
                </a:lnTo>
                <a:lnTo>
                  <a:pt x="0" y="0"/>
                </a:lnTo>
                <a:lnTo>
                  <a:pt x="0" y="432103"/>
                </a:lnTo>
                <a:close/>
              </a:path>
            </a:pathLst>
          </a:custGeom>
          <a:solidFill>
            <a:srgbClr val="59B9D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30"/>
          <p:cNvSpPr/>
          <p:nvPr/>
        </p:nvSpPr>
        <p:spPr>
          <a:xfrm>
            <a:off x="527014" y="3111935"/>
            <a:ext cx="8123925" cy="432103"/>
          </a:xfrm>
          <a:custGeom>
            <a:avLst/>
            <a:gdLst/>
            <a:ahLst/>
            <a:cxnLst/>
            <a:rect l="l" t="t" r="r" b="b"/>
            <a:pathLst>
              <a:path w="2173479" h="432103">
                <a:moveTo>
                  <a:pt x="0" y="0"/>
                </a:moveTo>
                <a:lnTo>
                  <a:pt x="2173479" y="0"/>
                </a:lnTo>
                <a:lnTo>
                  <a:pt x="2173479" y="432103"/>
                </a:lnTo>
                <a:lnTo>
                  <a:pt x="0" y="432103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41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29"/>
          <p:cNvSpPr/>
          <p:nvPr/>
        </p:nvSpPr>
        <p:spPr>
          <a:xfrm>
            <a:off x="3033058" y="3111935"/>
            <a:ext cx="1120588" cy="432103"/>
          </a:xfrm>
          <a:custGeom>
            <a:avLst/>
            <a:gdLst/>
            <a:ahLst/>
            <a:cxnLst/>
            <a:rect l="l" t="t" r="r" b="b"/>
            <a:pathLst>
              <a:path w="2173479" h="432103">
                <a:moveTo>
                  <a:pt x="0" y="432103"/>
                </a:moveTo>
                <a:lnTo>
                  <a:pt x="2173479" y="432103"/>
                </a:lnTo>
                <a:lnTo>
                  <a:pt x="2173479" y="0"/>
                </a:lnTo>
                <a:lnTo>
                  <a:pt x="0" y="0"/>
                </a:lnTo>
                <a:lnTo>
                  <a:pt x="0" y="4321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29"/>
          <p:cNvSpPr/>
          <p:nvPr/>
        </p:nvSpPr>
        <p:spPr>
          <a:xfrm>
            <a:off x="4153646" y="3114924"/>
            <a:ext cx="1120588" cy="432103"/>
          </a:xfrm>
          <a:custGeom>
            <a:avLst/>
            <a:gdLst/>
            <a:ahLst/>
            <a:cxnLst/>
            <a:rect l="l" t="t" r="r" b="b"/>
            <a:pathLst>
              <a:path w="2173479" h="432103">
                <a:moveTo>
                  <a:pt x="0" y="432103"/>
                </a:moveTo>
                <a:lnTo>
                  <a:pt x="2173479" y="432103"/>
                </a:lnTo>
                <a:lnTo>
                  <a:pt x="2173479" y="0"/>
                </a:lnTo>
                <a:lnTo>
                  <a:pt x="0" y="0"/>
                </a:lnTo>
                <a:lnTo>
                  <a:pt x="0" y="4321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29"/>
          <p:cNvSpPr/>
          <p:nvPr/>
        </p:nvSpPr>
        <p:spPr>
          <a:xfrm>
            <a:off x="5274233" y="3105960"/>
            <a:ext cx="3376705" cy="432103"/>
          </a:xfrm>
          <a:custGeom>
            <a:avLst/>
            <a:gdLst/>
            <a:ahLst/>
            <a:cxnLst/>
            <a:rect l="l" t="t" r="r" b="b"/>
            <a:pathLst>
              <a:path w="2173479" h="432103">
                <a:moveTo>
                  <a:pt x="0" y="432103"/>
                </a:moveTo>
                <a:lnTo>
                  <a:pt x="2173479" y="432103"/>
                </a:lnTo>
                <a:lnTo>
                  <a:pt x="2173479" y="0"/>
                </a:lnTo>
                <a:lnTo>
                  <a:pt x="0" y="0"/>
                </a:lnTo>
                <a:lnTo>
                  <a:pt x="0" y="432103"/>
                </a:lnTo>
                <a:close/>
              </a:path>
            </a:pathLst>
          </a:custGeom>
          <a:solidFill>
            <a:srgbClr val="59B9D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TextBox 9"/>
          <p:cNvSpPr txBox="1"/>
          <p:nvPr/>
        </p:nvSpPr>
        <p:spPr>
          <a:xfrm>
            <a:off x="546846" y="3162754"/>
            <a:ext cx="2455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AAAAAAAAAAAAAAAAA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68229" y="3162754"/>
            <a:ext cx="1040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Next SEH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67411" y="3157988"/>
            <a:ext cx="46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</a:rPr>
              <a:t>ptr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74234" y="3177695"/>
            <a:ext cx="337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??????????????????????????????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527015" y="3932612"/>
            <a:ext cx="713102" cy="0"/>
          </a:xfrm>
          <a:prstGeom prst="line">
            <a:avLst/>
          </a:prstGeom>
          <a:ln>
            <a:solidFill>
              <a:srgbClr val="000000"/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83761" y="3747946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252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2339787" y="3932612"/>
            <a:ext cx="693271" cy="0"/>
          </a:xfrm>
          <a:prstGeom prst="line">
            <a:avLst/>
          </a:prstGeom>
          <a:ln>
            <a:solidFill>
              <a:srgbClr val="000000"/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153646" y="3585476"/>
            <a:ext cx="2989" cy="347136"/>
          </a:xfrm>
          <a:prstGeom prst="line">
            <a:avLst/>
          </a:prstGeom>
          <a:ln>
            <a:solidFill>
              <a:srgbClr val="000000"/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88811" y="3822254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484224" y="3637588"/>
            <a:ext cx="47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275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Virtualizing the SEH overwrite </a:t>
            </a:r>
          </a:p>
        </p:txBody>
      </p:sp>
      <p:sp>
        <p:nvSpPr>
          <p:cNvPr id="4" name="object 29"/>
          <p:cNvSpPr/>
          <p:nvPr/>
        </p:nvSpPr>
        <p:spPr>
          <a:xfrm>
            <a:off x="527016" y="2514295"/>
            <a:ext cx="2506042" cy="432103"/>
          </a:xfrm>
          <a:custGeom>
            <a:avLst/>
            <a:gdLst/>
            <a:ahLst/>
            <a:cxnLst/>
            <a:rect l="l" t="t" r="r" b="b"/>
            <a:pathLst>
              <a:path w="2173479" h="432103">
                <a:moveTo>
                  <a:pt x="0" y="432103"/>
                </a:moveTo>
                <a:lnTo>
                  <a:pt x="2173479" y="432103"/>
                </a:lnTo>
                <a:lnTo>
                  <a:pt x="2173479" y="0"/>
                </a:lnTo>
                <a:lnTo>
                  <a:pt x="0" y="0"/>
                </a:lnTo>
                <a:lnTo>
                  <a:pt x="0" y="432103"/>
                </a:lnTo>
                <a:close/>
              </a:path>
            </a:pathLst>
          </a:custGeom>
          <a:solidFill>
            <a:srgbClr val="59B9D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30"/>
          <p:cNvSpPr/>
          <p:nvPr/>
        </p:nvSpPr>
        <p:spPr>
          <a:xfrm>
            <a:off x="527014" y="2514295"/>
            <a:ext cx="8123925" cy="432103"/>
          </a:xfrm>
          <a:custGeom>
            <a:avLst/>
            <a:gdLst/>
            <a:ahLst/>
            <a:cxnLst/>
            <a:rect l="l" t="t" r="r" b="b"/>
            <a:pathLst>
              <a:path w="2173479" h="432103">
                <a:moveTo>
                  <a:pt x="0" y="0"/>
                </a:moveTo>
                <a:lnTo>
                  <a:pt x="2173479" y="0"/>
                </a:lnTo>
                <a:lnTo>
                  <a:pt x="2173479" y="432103"/>
                </a:lnTo>
                <a:lnTo>
                  <a:pt x="0" y="432103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41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29"/>
          <p:cNvSpPr/>
          <p:nvPr/>
        </p:nvSpPr>
        <p:spPr>
          <a:xfrm>
            <a:off x="3033058" y="2514295"/>
            <a:ext cx="1120588" cy="432103"/>
          </a:xfrm>
          <a:custGeom>
            <a:avLst/>
            <a:gdLst/>
            <a:ahLst/>
            <a:cxnLst/>
            <a:rect l="l" t="t" r="r" b="b"/>
            <a:pathLst>
              <a:path w="2173479" h="432103">
                <a:moveTo>
                  <a:pt x="0" y="432103"/>
                </a:moveTo>
                <a:lnTo>
                  <a:pt x="2173479" y="432103"/>
                </a:lnTo>
                <a:lnTo>
                  <a:pt x="2173479" y="0"/>
                </a:lnTo>
                <a:lnTo>
                  <a:pt x="0" y="0"/>
                </a:lnTo>
                <a:lnTo>
                  <a:pt x="0" y="4321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29"/>
          <p:cNvSpPr/>
          <p:nvPr/>
        </p:nvSpPr>
        <p:spPr>
          <a:xfrm>
            <a:off x="4153646" y="2517284"/>
            <a:ext cx="1120588" cy="432103"/>
          </a:xfrm>
          <a:custGeom>
            <a:avLst/>
            <a:gdLst/>
            <a:ahLst/>
            <a:cxnLst/>
            <a:rect l="l" t="t" r="r" b="b"/>
            <a:pathLst>
              <a:path w="2173479" h="432103">
                <a:moveTo>
                  <a:pt x="0" y="432103"/>
                </a:moveTo>
                <a:lnTo>
                  <a:pt x="2173479" y="432103"/>
                </a:lnTo>
                <a:lnTo>
                  <a:pt x="2173479" y="0"/>
                </a:lnTo>
                <a:lnTo>
                  <a:pt x="0" y="0"/>
                </a:lnTo>
                <a:lnTo>
                  <a:pt x="0" y="4321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29"/>
          <p:cNvSpPr/>
          <p:nvPr/>
        </p:nvSpPr>
        <p:spPr>
          <a:xfrm>
            <a:off x="5274233" y="2508320"/>
            <a:ext cx="3376705" cy="432103"/>
          </a:xfrm>
          <a:custGeom>
            <a:avLst/>
            <a:gdLst/>
            <a:ahLst/>
            <a:cxnLst/>
            <a:rect l="l" t="t" r="r" b="b"/>
            <a:pathLst>
              <a:path w="2173479" h="432103">
                <a:moveTo>
                  <a:pt x="0" y="432103"/>
                </a:moveTo>
                <a:lnTo>
                  <a:pt x="2173479" y="432103"/>
                </a:lnTo>
                <a:lnTo>
                  <a:pt x="2173479" y="0"/>
                </a:lnTo>
                <a:lnTo>
                  <a:pt x="0" y="0"/>
                </a:lnTo>
                <a:lnTo>
                  <a:pt x="0" y="432103"/>
                </a:lnTo>
                <a:close/>
              </a:path>
            </a:pathLst>
          </a:custGeom>
          <a:solidFill>
            <a:srgbClr val="59B9D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TextBox 8"/>
          <p:cNvSpPr txBox="1"/>
          <p:nvPr/>
        </p:nvSpPr>
        <p:spPr>
          <a:xfrm>
            <a:off x="546846" y="2565114"/>
            <a:ext cx="2455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AAAAAAAAAAAAAAAAA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14717" y="2565114"/>
            <a:ext cx="71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AAAA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46806" y="2560348"/>
            <a:ext cx="686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BBBB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74234" y="2580055"/>
            <a:ext cx="337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??????????????????????????????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527015" y="3334972"/>
            <a:ext cx="713102" cy="0"/>
          </a:xfrm>
          <a:prstGeom prst="line">
            <a:avLst/>
          </a:prstGeom>
          <a:ln>
            <a:solidFill>
              <a:srgbClr val="000000"/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83761" y="3150306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252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39787" y="3334972"/>
            <a:ext cx="693271" cy="0"/>
          </a:xfrm>
          <a:prstGeom prst="line">
            <a:avLst/>
          </a:prstGeom>
          <a:ln>
            <a:solidFill>
              <a:srgbClr val="000000"/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153646" y="2987836"/>
            <a:ext cx="2989" cy="347136"/>
          </a:xfrm>
          <a:prstGeom prst="line">
            <a:avLst/>
          </a:prstGeom>
          <a:ln>
            <a:solidFill>
              <a:srgbClr val="000000"/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88811" y="3224614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256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484224" y="3039948"/>
            <a:ext cx="47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EIP</a:t>
            </a:r>
            <a:endParaRPr lang="en-US" dirty="0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352613" y="4323972"/>
            <a:ext cx="2368569" cy="400423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 smtClean="0"/>
              <a:t>….</a:t>
            </a:r>
            <a:endParaRPr lang="en-US" sz="1800" dirty="0"/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352613" y="4724395"/>
            <a:ext cx="2368569" cy="400423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 smtClean="0"/>
              <a:t>….</a:t>
            </a:r>
            <a:endParaRPr lang="en-US" sz="1800" dirty="0"/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352613" y="5124818"/>
            <a:ext cx="2368569" cy="400423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 err="1" smtClean="0"/>
              <a:t>Ptr</a:t>
            </a:r>
            <a:r>
              <a:rPr lang="en-US" sz="1800" dirty="0" smtClean="0"/>
              <a:t> to SEH record</a:t>
            </a:r>
            <a:endParaRPr lang="en-US" sz="1800" dirty="0"/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350375" y="5525241"/>
            <a:ext cx="2368569" cy="400423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 smtClean="0"/>
              <a:t>….</a:t>
            </a:r>
            <a:endParaRPr lang="en-US" sz="1800" dirty="0"/>
          </a:p>
        </p:txBody>
      </p:sp>
      <p:cxnSp>
        <p:nvCxnSpPr>
          <p:cNvPr id="23" name="Elbow Connector 22"/>
          <p:cNvCxnSpPr>
            <a:stCxn id="21" idx="3"/>
          </p:cNvCxnSpPr>
          <p:nvPr/>
        </p:nvCxnSpPr>
        <p:spPr>
          <a:xfrm flipV="1">
            <a:off x="2721182" y="3039949"/>
            <a:ext cx="311877" cy="2285081"/>
          </a:xfrm>
          <a:prstGeom prst="bentConnector2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46369" y="3945379"/>
            <a:ext cx="522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9168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Jumping to shellcode</a:t>
            </a:r>
            <a:endParaRPr lang="en-US" dirty="0"/>
          </a:p>
        </p:txBody>
      </p:sp>
      <p:sp>
        <p:nvSpPr>
          <p:cNvPr id="4" name="object 29"/>
          <p:cNvSpPr/>
          <p:nvPr/>
        </p:nvSpPr>
        <p:spPr>
          <a:xfrm>
            <a:off x="527016" y="2514295"/>
            <a:ext cx="2506042" cy="432103"/>
          </a:xfrm>
          <a:custGeom>
            <a:avLst/>
            <a:gdLst/>
            <a:ahLst/>
            <a:cxnLst/>
            <a:rect l="l" t="t" r="r" b="b"/>
            <a:pathLst>
              <a:path w="2173479" h="432103">
                <a:moveTo>
                  <a:pt x="0" y="432103"/>
                </a:moveTo>
                <a:lnTo>
                  <a:pt x="2173479" y="432103"/>
                </a:lnTo>
                <a:lnTo>
                  <a:pt x="2173479" y="0"/>
                </a:lnTo>
                <a:lnTo>
                  <a:pt x="0" y="0"/>
                </a:lnTo>
                <a:lnTo>
                  <a:pt x="0" y="432103"/>
                </a:lnTo>
                <a:close/>
              </a:path>
            </a:pathLst>
          </a:custGeom>
          <a:solidFill>
            <a:srgbClr val="59B9D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30"/>
          <p:cNvSpPr/>
          <p:nvPr/>
        </p:nvSpPr>
        <p:spPr>
          <a:xfrm>
            <a:off x="527014" y="2514295"/>
            <a:ext cx="8123925" cy="432103"/>
          </a:xfrm>
          <a:custGeom>
            <a:avLst/>
            <a:gdLst/>
            <a:ahLst/>
            <a:cxnLst/>
            <a:rect l="l" t="t" r="r" b="b"/>
            <a:pathLst>
              <a:path w="2173479" h="432103">
                <a:moveTo>
                  <a:pt x="0" y="0"/>
                </a:moveTo>
                <a:lnTo>
                  <a:pt x="2173479" y="0"/>
                </a:lnTo>
                <a:lnTo>
                  <a:pt x="2173479" y="432103"/>
                </a:lnTo>
                <a:lnTo>
                  <a:pt x="0" y="432103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41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29"/>
          <p:cNvSpPr/>
          <p:nvPr/>
        </p:nvSpPr>
        <p:spPr>
          <a:xfrm>
            <a:off x="3033058" y="2514295"/>
            <a:ext cx="1120588" cy="432103"/>
          </a:xfrm>
          <a:custGeom>
            <a:avLst/>
            <a:gdLst/>
            <a:ahLst/>
            <a:cxnLst/>
            <a:rect l="l" t="t" r="r" b="b"/>
            <a:pathLst>
              <a:path w="2173479" h="432103">
                <a:moveTo>
                  <a:pt x="0" y="432103"/>
                </a:moveTo>
                <a:lnTo>
                  <a:pt x="2173479" y="432103"/>
                </a:lnTo>
                <a:lnTo>
                  <a:pt x="2173479" y="0"/>
                </a:lnTo>
                <a:lnTo>
                  <a:pt x="0" y="0"/>
                </a:lnTo>
                <a:lnTo>
                  <a:pt x="0" y="4321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29"/>
          <p:cNvSpPr/>
          <p:nvPr/>
        </p:nvSpPr>
        <p:spPr>
          <a:xfrm>
            <a:off x="4153646" y="2517284"/>
            <a:ext cx="1120588" cy="432103"/>
          </a:xfrm>
          <a:custGeom>
            <a:avLst/>
            <a:gdLst/>
            <a:ahLst/>
            <a:cxnLst/>
            <a:rect l="l" t="t" r="r" b="b"/>
            <a:pathLst>
              <a:path w="2173479" h="432103">
                <a:moveTo>
                  <a:pt x="0" y="432103"/>
                </a:moveTo>
                <a:lnTo>
                  <a:pt x="2173479" y="432103"/>
                </a:lnTo>
                <a:lnTo>
                  <a:pt x="2173479" y="0"/>
                </a:lnTo>
                <a:lnTo>
                  <a:pt x="0" y="0"/>
                </a:lnTo>
                <a:lnTo>
                  <a:pt x="0" y="4321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29"/>
          <p:cNvSpPr/>
          <p:nvPr/>
        </p:nvSpPr>
        <p:spPr>
          <a:xfrm>
            <a:off x="5274233" y="2508320"/>
            <a:ext cx="3376705" cy="432103"/>
          </a:xfrm>
          <a:custGeom>
            <a:avLst/>
            <a:gdLst/>
            <a:ahLst/>
            <a:cxnLst/>
            <a:rect l="l" t="t" r="r" b="b"/>
            <a:pathLst>
              <a:path w="2173479" h="432103">
                <a:moveTo>
                  <a:pt x="0" y="432103"/>
                </a:moveTo>
                <a:lnTo>
                  <a:pt x="2173479" y="432103"/>
                </a:lnTo>
                <a:lnTo>
                  <a:pt x="2173479" y="0"/>
                </a:lnTo>
                <a:lnTo>
                  <a:pt x="0" y="0"/>
                </a:lnTo>
                <a:lnTo>
                  <a:pt x="0" y="432103"/>
                </a:lnTo>
                <a:close/>
              </a:path>
            </a:pathLst>
          </a:custGeom>
          <a:solidFill>
            <a:srgbClr val="59B9D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TextBox 8"/>
          <p:cNvSpPr txBox="1"/>
          <p:nvPr/>
        </p:nvSpPr>
        <p:spPr>
          <a:xfrm>
            <a:off x="546846" y="2565114"/>
            <a:ext cx="2455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AAAAAAAAAAAAAAAAA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14717" y="256511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JMP + 4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46806" y="2560348"/>
            <a:ext cx="686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BBBB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74234" y="2580055"/>
            <a:ext cx="337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Shellcode shellcode shellcode …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527015" y="3334972"/>
            <a:ext cx="713102" cy="0"/>
          </a:xfrm>
          <a:prstGeom prst="line">
            <a:avLst/>
          </a:prstGeom>
          <a:ln>
            <a:solidFill>
              <a:srgbClr val="000000"/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83761" y="3150306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252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39787" y="3334972"/>
            <a:ext cx="693271" cy="0"/>
          </a:xfrm>
          <a:prstGeom prst="line">
            <a:avLst/>
          </a:prstGeom>
          <a:ln>
            <a:solidFill>
              <a:srgbClr val="000000"/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153646" y="2987836"/>
            <a:ext cx="2989" cy="347136"/>
          </a:xfrm>
          <a:prstGeom prst="line">
            <a:avLst/>
          </a:prstGeom>
          <a:ln>
            <a:solidFill>
              <a:srgbClr val="000000"/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88811" y="3224614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256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484224" y="2138988"/>
            <a:ext cx="47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EIP</a:t>
            </a:r>
            <a:endParaRPr lang="en-US" dirty="0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352613" y="4323972"/>
            <a:ext cx="2368569" cy="400423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 smtClean="0"/>
              <a:t>….</a:t>
            </a:r>
            <a:endParaRPr lang="en-US" sz="1800" dirty="0"/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352613" y="4724395"/>
            <a:ext cx="2368569" cy="400423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 smtClean="0"/>
              <a:t>….</a:t>
            </a:r>
            <a:endParaRPr lang="en-US" sz="1800" dirty="0"/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352613" y="5124818"/>
            <a:ext cx="2368569" cy="400423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 err="1" smtClean="0"/>
              <a:t>Ptr</a:t>
            </a:r>
            <a:r>
              <a:rPr lang="en-US" sz="1800" dirty="0" smtClean="0"/>
              <a:t> to SEH record</a:t>
            </a:r>
            <a:endParaRPr lang="en-US" sz="1800" dirty="0"/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350375" y="5525241"/>
            <a:ext cx="2368569" cy="400423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 smtClean="0"/>
              <a:t>….</a:t>
            </a:r>
            <a:endParaRPr lang="en-US" sz="1800" dirty="0"/>
          </a:p>
        </p:txBody>
      </p:sp>
      <p:cxnSp>
        <p:nvCxnSpPr>
          <p:cNvPr id="23" name="Elbow Connector 22"/>
          <p:cNvCxnSpPr>
            <a:stCxn id="21" idx="3"/>
          </p:cNvCxnSpPr>
          <p:nvPr/>
        </p:nvCxnSpPr>
        <p:spPr>
          <a:xfrm flipV="1">
            <a:off x="2721182" y="3039949"/>
            <a:ext cx="311877" cy="2285081"/>
          </a:xfrm>
          <a:prstGeom prst="bentConnector2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46369" y="3945379"/>
            <a:ext cx="522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ESP</a:t>
            </a:r>
            <a:endParaRPr lang="en-US" dirty="0"/>
          </a:p>
        </p:txBody>
      </p:sp>
      <p:cxnSp>
        <p:nvCxnSpPr>
          <p:cNvPr id="24" name="Elbow Connector 23"/>
          <p:cNvCxnSpPr/>
          <p:nvPr/>
        </p:nvCxnSpPr>
        <p:spPr>
          <a:xfrm>
            <a:off x="3888811" y="2092141"/>
            <a:ext cx="1382078" cy="416179"/>
          </a:xfrm>
          <a:prstGeom prst="bentConnector3">
            <a:avLst>
              <a:gd name="adj1" fmla="val 100810"/>
            </a:avLst>
          </a:prstGeom>
          <a:ln>
            <a:solidFill>
              <a:srgbClr val="00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888811" y="2092141"/>
            <a:ext cx="0" cy="41617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24459" y="5124818"/>
            <a:ext cx="30059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 byte forward JMP +4</a:t>
            </a:r>
          </a:p>
          <a:p>
            <a:r>
              <a:rPr lang="en-US" sz="2400" dirty="0" smtClean="0"/>
              <a:t>EB 04</a:t>
            </a:r>
          </a:p>
        </p:txBody>
      </p:sp>
    </p:spTree>
    <p:extLst>
      <p:ext uri="{BB962C8B-B14F-4D97-AF65-F5344CB8AC3E}">
        <p14:creationId xmlns:p14="http://schemas.microsoft.com/office/powerpoint/2010/main" val="37335960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get land at “JMP +4”?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Burn two words off the stack…</a:t>
            </a:r>
          </a:p>
          <a:p>
            <a:r>
              <a:rPr lang="en-US" dirty="0" smtClean="0"/>
              <a:t>…and RETURN!</a:t>
            </a:r>
          </a:p>
          <a:p>
            <a:r>
              <a:rPr lang="en-US" dirty="0" smtClean="0"/>
              <a:t>POP/POP/RET.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msfpescan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…search for POP/POP/RET sequences!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7431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Jumping to shellcode</a:t>
            </a:r>
            <a:endParaRPr lang="en-US" dirty="0"/>
          </a:p>
        </p:txBody>
      </p:sp>
      <p:sp>
        <p:nvSpPr>
          <p:cNvPr id="4" name="object 29"/>
          <p:cNvSpPr/>
          <p:nvPr/>
        </p:nvSpPr>
        <p:spPr>
          <a:xfrm>
            <a:off x="527016" y="2514295"/>
            <a:ext cx="2506042" cy="432103"/>
          </a:xfrm>
          <a:custGeom>
            <a:avLst/>
            <a:gdLst/>
            <a:ahLst/>
            <a:cxnLst/>
            <a:rect l="l" t="t" r="r" b="b"/>
            <a:pathLst>
              <a:path w="2173479" h="432103">
                <a:moveTo>
                  <a:pt x="0" y="432103"/>
                </a:moveTo>
                <a:lnTo>
                  <a:pt x="2173479" y="432103"/>
                </a:lnTo>
                <a:lnTo>
                  <a:pt x="2173479" y="0"/>
                </a:lnTo>
                <a:lnTo>
                  <a:pt x="0" y="0"/>
                </a:lnTo>
                <a:lnTo>
                  <a:pt x="0" y="432103"/>
                </a:lnTo>
                <a:close/>
              </a:path>
            </a:pathLst>
          </a:custGeom>
          <a:solidFill>
            <a:srgbClr val="59B9D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30"/>
          <p:cNvSpPr/>
          <p:nvPr/>
        </p:nvSpPr>
        <p:spPr>
          <a:xfrm>
            <a:off x="527014" y="2514295"/>
            <a:ext cx="8123925" cy="432103"/>
          </a:xfrm>
          <a:custGeom>
            <a:avLst/>
            <a:gdLst/>
            <a:ahLst/>
            <a:cxnLst/>
            <a:rect l="l" t="t" r="r" b="b"/>
            <a:pathLst>
              <a:path w="2173479" h="432103">
                <a:moveTo>
                  <a:pt x="0" y="0"/>
                </a:moveTo>
                <a:lnTo>
                  <a:pt x="2173479" y="0"/>
                </a:lnTo>
                <a:lnTo>
                  <a:pt x="2173479" y="432103"/>
                </a:lnTo>
                <a:lnTo>
                  <a:pt x="0" y="432103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41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29"/>
          <p:cNvSpPr/>
          <p:nvPr/>
        </p:nvSpPr>
        <p:spPr>
          <a:xfrm>
            <a:off x="3033058" y="2514295"/>
            <a:ext cx="1120588" cy="432103"/>
          </a:xfrm>
          <a:custGeom>
            <a:avLst/>
            <a:gdLst/>
            <a:ahLst/>
            <a:cxnLst/>
            <a:rect l="l" t="t" r="r" b="b"/>
            <a:pathLst>
              <a:path w="2173479" h="432103">
                <a:moveTo>
                  <a:pt x="0" y="432103"/>
                </a:moveTo>
                <a:lnTo>
                  <a:pt x="2173479" y="432103"/>
                </a:lnTo>
                <a:lnTo>
                  <a:pt x="2173479" y="0"/>
                </a:lnTo>
                <a:lnTo>
                  <a:pt x="0" y="0"/>
                </a:lnTo>
                <a:lnTo>
                  <a:pt x="0" y="4321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29"/>
          <p:cNvSpPr/>
          <p:nvPr/>
        </p:nvSpPr>
        <p:spPr>
          <a:xfrm>
            <a:off x="4153646" y="2517284"/>
            <a:ext cx="1120588" cy="432103"/>
          </a:xfrm>
          <a:custGeom>
            <a:avLst/>
            <a:gdLst/>
            <a:ahLst/>
            <a:cxnLst/>
            <a:rect l="l" t="t" r="r" b="b"/>
            <a:pathLst>
              <a:path w="2173479" h="432103">
                <a:moveTo>
                  <a:pt x="0" y="432103"/>
                </a:moveTo>
                <a:lnTo>
                  <a:pt x="2173479" y="432103"/>
                </a:lnTo>
                <a:lnTo>
                  <a:pt x="2173479" y="0"/>
                </a:lnTo>
                <a:lnTo>
                  <a:pt x="0" y="0"/>
                </a:lnTo>
                <a:lnTo>
                  <a:pt x="0" y="4321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29"/>
          <p:cNvSpPr/>
          <p:nvPr/>
        </p:nvSpPr>
        <p:spPr>
          <a:xfrm>
            <a:off x="5274233" y="2508320"/>
            <a:ext cx="3376705" cy="432103"/>
          </a:xfrm>
          <a:custGeom>
            <a:avLst/>
            <a:gdLst/>
            <a:ahLst/>
            <a:cxnLst/>
            <a:rect l="l" t="t" r="r" b="b"/>
            <a:pathLst>
              <a:path w="2173479" h="432103">
                <a:moveTo>
                  <a:pt x="0" y="432103"/>
                </a:moveTo>
                <a:lnTo>
                  <a:pt x="2173479" y="432103"/>
                </a:lnTo>
                <a:lnTo>
                  <a:pt x="2173479" y="0"/>
                </a:lnTo>
                <a:lnTo>
                  <a:pt x="0" y="0"/>
                </a:lnTo>
                <a:lnTo>
                  <a:pt x="0" y="432103"/>
                </a:lnTo>
                <a:close/>
              </a:path>
            </a:pathLst>
          </a:custGeom>
          <a:solidFill>
            <a:srgbClr val="59B9D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TextBox 8"/>
          <p:cNvSpPr txBox="1"/>
          <p:nvPr/>
        </p:nvSpPr>
        <p:spPr>
          <a:xfrm>
            <a:off x="546846" y="2565114"/>
            <a:ext cx="2455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AAAAAAAAAAAAAAAAA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14717" y="256511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JMP + 4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46806" y="2560348"/>
            <a:ext cx="6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&amp;</a:t>
            </a:r>
            <a:r>
              <a:rPr lang="en-US" dirty="0" err="1" smtClean="0">
                <a:solidFill>
                  <a:srgbClr val="FFFFFF"/>
                </a:solidFill>
              </a:rPr>
              <a:t>ptr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74234" y="2580055"/>
            <a:ext cx="337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Shellcode shellcode shellcode …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527015" y="3334972"/>
            <a:ext cx="713102" cy="0"/>
          </a:xfrm>
          <a:prstGeom prst="line">
            <a:avLst/>
          </a:prstGeom>
          <a:ln>
            <a:solidFill>
              <a:srgbClr val="000000"/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83761" y="3150306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252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39787" y="3334972"/>
            <a:ext cx="693271" cy="0"/>
          </a:xfrm>
          <a:prstGeom prst="line">
            <a:avLst/>
          </a:prstGeom>
          <a:ln>
            <a:solidFill>
              <a:srgbClr val="000000"/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153646" y="2987836"/>
            <a:ext cx="2989" cy="347136"/>
          </a:xfrm>
          <a:prstGeom prst="line">
            <a:avLst/>
          </a:prstGeom>
          <a:ln>
            <a:solidFill>
              <a:srgbClr val="000000"/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88811" y="3224614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256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484224" y="2138988"/>
            <a:ext cx="47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EIP</a:t>
            </a:r>
            <a:endParaRPr lang="en-US" dirty="0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352613" y="4323972"/>
            <a:ext cx="2368569" cy="400423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 smtClean="0"/>
              <a:t>….</a:t>
            </a:r>
            <a:endParaRPr lang="en-US" sz="1800" dirty="0"/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352613" y="4724395"/>
            <a:ext cx="2368569" cy="400423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 smtClean="0"/>
              <a:t>….</a:t>
            </a:r>
            <a:endParaRPr lang="en-US" sz="1800" dirty="0"/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352613" y="5124818"/>
            <a:ext cx="2368569" cy="400423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 err="1" smtClean="0"/>
              <a:t>Ptr</a:t>
            </a:r>
            <a:r>
              <a:rPr lang="en-US" sz="1800" dirty="0" smtClean="0"/>
              <a:t> to SEH record</a:t>
            </a:r>
            <a:endParaRPr lang="en-US" sz="1800" dirty="0"/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350375" y="5525241"/>
            <a:ext cx="2368569" cy="400423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 smtClean="0"/>
              <a:t>….</a:t>
            </a:r>
            <a:endParaRPr lang="en-US" sz="1800" dirty="0"/>
          </a:p>
        </p:txBody>
      </p:sp>
      <p:cxnSp>
        <p:nvCxnSpPr>
          <p:cNvPr id="23" name="Elbow Connector 22"/>
          <p:cNvCxnSpPr>
            <a:stCxn id="21" idx="3"/>
          </p:cNvCxnSpPr>
          <p:nvPr/>
        </p:nvCxnSpPr>
        <p:spPr>
          <a:xfrm flipV="1">
            <a:off x="2721182" y="3039949"/>
            <a:ext cx="311877" cy="2285081"/>
          </a:xfrm>
          <a:prstGeom prst="bentConnector2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46369" y="3945379"/>
            <a:ext cx="522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ESP</a:t>
            </a:r>
            <a:endParaRPr lang="en-US" dirty="0"/>
          </a:p>
        </p:txBody>
      </p:sp>
      <p:cxnSp>
        <p:nvCxnSpPr>
          <p:cNvPr id="24" name="Elbow Connector 23"/>
          <p:cNvCxnSpPr/>
          <p:nvPr/>
        </p:nvCxnSpPr>
        <p:spPr>
          <a:xfrm>
            <a:off x="3888811" y="2092141"/>
            <a:ext cx="1382078" cy="416179"/>
          </a:xfrm>
          <a:prstGeom prst="bentConnector3">
            <a:avLst>
              <a:gd name="adj1" fmla="val 100810"/>
            </a:avLst>
          </a:prstGeom>
          <a:ln>
            <a:solidFill>
              <a:srgbClr val="00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888811" y="2092141"/>
            <a:ext cx="0" cy="41617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699050" y="2972495"/>
            <a:ext cx="0" cy="935210"/>
          </a:xfrm>
          <a:prstGeom prst="line">
            <a:avLst/>
          </a:prstGeom>
          <a:ln>
            <a:solidFill>
              <a:srgbClr val="000000"/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 Box 18"/>
          <p:cNvSpPr txBox="1">
            <a:spLocks noChangeArrowheads="1"/>
          </p:cNvSpPr>
          <p:nvPr/>
        </p:nvSpPr>
        <p:spPr bwMode="auto">
          <a:xfrm>
            <a:off x="3514765" y="3945379"/>
            <a:ext cx="2368569" cy="400423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 smtClean="0"/>
              <a:t>POP/POP/RET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647104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POP/POP/RET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Can’t use arbitrary binary/DLL for </a:t>
            </a:r>
            <a:r>
              <a:rPr lang="en-US" dirty="0" err="1" smtClean="0"/>
              <a:t>msfpescan</a:t>
            </a:r>
            <a:endParaRPr lang="en-US" dirty="0" smtClean="0"/>
          </a:p>
          <a:p>
            <a:r>
              <a:rPr lang="en-US" dirty="0" smtClean="0"/>
              <a:t>XP SP3 onwards introduces /</a:t>
            </a:r>
            <a:r>
              <a:rPr lang="en-US" dirty="0" err="1" smtClean="0"/>
              <a:t>SafeSEH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All system DLL compiled with /</a:t>
            </a:r>
            <a:r>
              <a:rPr lang="en-US" dirty="0" err="1" smtClean="0"/>
              <a:t>SafeSEH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DLL compiled with /</a:t>
            </a:r>
            <a:r>
              <a:rPr lang="en-US" dirty="0" err="1" smtClean="0"/>
              <a:t>SafeSEH</a:t>
            </a:r>
            <a:r>
              <a:rPr lang="en-US" dirty="0" smtClean="0"/>
              <a:t> has </a:t>
            </a:r>
            <a:r>
              <a:rPr lang="en-US" dirty="0" err="1" smtClean="0"/>
              <a:t>predeclared</a:t>
            </a:r>
            <a:r>
              <a:rPr lang="en-US" dirty="0" smtClean="0"/>
              <a:t> entry points.</a:t>
            </a:r>
          </a:p>
          <a:p>
            <a:r>
              <a:rPr lang="en-US" dirty="0" smtClean="0"/>
              <a:t>SEH routine checks for entry points before jumping into a DLL.</a:t>
            </a:r>
          </a:p>
          <a:p>
            <a:r>
              <a:rPr lang="en-US" dirty="0" smtClean="0"/>
              <a:t>If DLL is not compiled with /</a:t>
            </a:r>
            <a:r>
              <a:rPr lang="en-US" dirty="0" err="1" smtClean="0"/>
              <a:t>SafeSEH</a:t>
            </a:r>
            <a:r>
              <a:rPr lang="en-US" dirty="0" smtClean="0"/>
              <a:t> it can be jumped into.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026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Stackguard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Buffer Security Check (/GS) is Window implementation of </a:t>
            </a:r>
            <a:r>
              <a:rPr lang="en-US" dirty="0" err="1"/>
              <a:t>S</a:t>
            </a:r>
            <a:r>
              <a:rPr lang="en-US" dirty="0" err="1" smtClean="0"/>
              <a:t>tackguard</a:t>
            </a:r>
            <a:r>
              <a:rPr lang="en-US" dirty="0" smtClean="0"/>
              <a:t>. </a:t>
            </a:r>
          </a:p>
          <a:p>
            <a:r>
              <a:rPr lang="en-US" dirty="0" smtClean="0"/>
              <a:t>/GS is introduced in Visual Studio 2002.</a:t>
            </a:r>
          </a:p>
          <a:p>
            <a:r>
              <a:rPr lang="en-US" dirty="0" smtClean="0"/>
              <a:t>/GS is used to mitigate buffer overflow in C and C++ code.</a:t>
            </a:r>
          </a:p>
          <a:p>
            <a:r>
              <a:rPr lang="en-US" dirty="0" smtClean="0"/>
              <a:t>The primary goal of GS is to detect corruption of a function’s return address that is stored on the stack and abort execution if corruption is detected.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7381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Effort of preventing SEH overwrites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</a:t>
            </a:r>
            <a:r>
              <a:rPr lang="en-US" dirty="0"/>
              <a:t>general approaches </a:t>
            </a:r>
            <a:r>
              <a:rPr lang="en-US" dirty="0" smtClean="0"/>
              <a:t>attempt </a:t>
            </a:r>
            <a:r>
              <a:rPr lang="en-US" dirty="0"/>
              <a:t>to mitigate the SEH </a:t>
            </a:r>
            <a:r>
              <a:rPr lang="en-US" dirty="0" smtClean="0"/>
              <a:t>overwrite:</a:t>
            </a:r>
          </a:p>
          <a:p>
            <a:pPr lvl="1"/>
            <a:r>
              <a:rPr lang="en-US" dirty="0"/>
              <a:t>making changes to the compiled versions of code such that executable files are made to contain metadata that the platform would need to properly mitigate this technique</a:t>
            </a:r>
            <a:r>
              <a:rPr lang="en-US" dirty="0" smtClean="0"/>
              <a:t>. (/</a:t>
            </a:r>
            <a:r>
              <a:rPr lang="en-US" dirty="0" err="1" smtClean="0"/>
              <a:t>SafeSEH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 adding dynamic checks to the exception dispatcher that do not rely on having metadata derived from a binary</a:t>
            </a:r>
            <a:r>
              <a:rPr lang="en-US" dirty="0" smtClean="0"/>
              <a:t>. (SEHOP)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902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</a:t>
            </a:r>
            <a:r>
              <a:rPr lang="en-US" dirty="0" err="1" smtClean="0"/>
              <a:t>SafeSEH</a:t>
            </a:r>
            <a:r>
              <a:rPr lang="en-US" dirty="0" smtClean="0"/>
              <a:t> &amp; NO_SEH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SafeSEH</a:t>
            </a:r>
            <a:r>
              <a:rPr lang="en-US" dirty="0" smtClean="0"/>
              <a:t> is introduced in Windows XP SP2 and VS 2003.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SafeSEH</a:t>
            </a:r>
            <a:r>
              <a:rPr lang="en-US" dirty="0" smtClean="0"/>
              <a:t> applied when compiling EXE or DLL files.</a:t>
            </a:r>
          </a:p>
          <a:p>
            <a:r>
              <a:rPr lang="en-US" dirty="0" smtClean="0"/>
              <a:t>It specifies a particular list of addresses from the module that can be used as SEH handler.</a:t>
            </a:r>
          </a:p>
          <a:p>
            <a:r>
              <a:rPr lang="en-US" dirty="0" smtClean="0"/>
              <a:t>If a module has </a:t>
            </a:r>
            <a:r>
              <a:rPr lang="en-US" b="1" dirty="0" smtClean="0"/>
              <a:t>IMAGE_DLLCHARACTERISTICS_NO_SEH</a:t>
            </a:r>
            <a:r>
              <a:rPr lang="en-US" dirty="0" smtClean="0"/>
              <a:t> flag set in </a:t>
            </a:r>
            <a:r>
              <a:rPr lang="en-US" b="1" dirty="0" smtClean="0"/>
              <a:t>IMAGE_OPTIONAL_HEADER</a:t>
            </a:r>
            <a:r>
              <a:rPr lang="en-US" dirty="0" smtClean="0"/>
              <a:t> structure, the addresses from that module cannot be used as SEH exception handlers.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8342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</a:t>
            </a:r>
            <a:r>
              <a:rPr lang="en-US" dirty="0" err="1" smtClean="0"/>
              <a:t>SafeSEH</a:t>
            </a:r>
            <a:r>
              <a:rPr lang="en-US" dirty="0" smtClean="0"/>
              <a:t> &amp; NO_SEH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Both /</a:t>
            </a:r>
            <a:r>
              <a:rPr lang="en-US" dirty="0" err="1" smtClean="0"/>
              <a:t>SafeSEH</a:t>
            </a:r>
            <a:r>
              <a:rPr lang="en-US" dirty="0" smtClean="0"/>
              <a:t> and NO_SEH are used to limit the potential addresses that SEH will accept as valid hander address to be used to redirect code execution.</a:t>
            </a:r>
          </a:p>
          <a:p>
            <a:r>
              <a:rPr lang="en-US" dirty="0" smtClean="0"/>
              <a:t>Limitation:</a:t>
            </a:r>
          </a:p>
          <a:p>
            <a:pPr lvl="1"/>
            <a:r>
              <a:rPr lang="en-US" dirty="0" smtClean="0"/>
              <a:t>The DLL or EXE files have to be compiled with  /</a:t>
            </a:r>
            <a:r>
              <a:rPr lang="en-US" dirty="0" err="1" smtClean="0"/>
              <a:t>SafeSEH</a:t>
            </a:r>
            <a:r>
              <a:rPr lang="en-US" dirty="0" smtClean="0"/>
              <a:t> or NO_SEH flag.</a:t>
            </a:r>
          </a:p>
          <a:p>
            <a:pPr lvl="1"/>
            <a:r>
              <a:rPr lang="en-US" dirty="0" smtClean="0"/>
              <a:t>If one DLL file without protection, it can be used by attacker.</a:t>
            </a:r>
          </a:p>
          <a:p>
            <a:pPr lvl="1"/>
            <a:r>
              <a:rPr lang="en-US" dirty="0" smtClean="0"/>
              <a:t>Only around 17% DLL files actually compiled with this feature.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4571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943" y="2832781"/>
            <a:ext cx="8229600" cy="1143000"/>
          </a:xfrm>
        </p:spPr>
        <p:txBody>
          <a:bodyPr/>
          <a:lstStyle/>
          <a:p>
            <a:r>
              <a:rPr lang="en-US" dirty="0" smtClean="0"/>
              <a:t>Why POP POP RET works?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9243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Exception Handler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 procedure is initial at kernel in Ring level 0.</a:t>
            </a:r>
          </a:p>
          <a:p>
            <a:r>
              <a:rPr lang="en-US" dirty="0" smtClean="0"/>
              <a:t>When exception is trigged the kernel will call Exception Dispatcher first.</a:t>
            </a:r>
          </a:p>
          <a:p>
            <a:r>
              <a:rPr lang="en-US" dirty="0" smtClean="0"/>
              <a:t>If the dispatcher figures out it is a user level exception it will call: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sz="2800" dirty="0" err="1" smtClean="0">
                <a:latin typeface="Lucida Console"/>
                <a:cs typeface="Lucida Console"/>
              </a:rPr>
              <a:t>KiUserExceptionDispatcher</a:t>
            </a:r>
            <a:r>
              <a:rPr lang="en-US" sz="2800" dirty="0" smtClean="0">
                <a:latin typeface="Lucida Console"/>
                <a:cs typeface="Lucida Console"/>
              </a:rPr>
              <a:t>() </a:t>
            </a:r>
            <a:endParaRPr lang="en-US" sz="28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673985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SEH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 err="1">
                <a:latin typeface="Lucida Console"/>
                <a:cs typeface="Lucida Console"/>
              </a:rPr>
              <a:t>KiUserExceptionDispatcher</a:t>
            </a:r>
            <a:r>
              <a:rPr lang="en-US" sz="2800" b="1" dirty="0">
                <a:latin typeface="Lucida Console"/>
                <a:cs typeface="Lucida Console"/>
              </a:rPr>
              <a:t>(…)</a:t>
            </a:r>
          </a:p>
          <a:p>
            <a:pPr marL="0" indent="0">
              <a:buNone/>
            </a:pPr>
            <a:r>
              <a:rPr lang="en-US" sz="2800" b="1" dirty="0">
                <a:latin typeface="Lucida Console"/>
                <a:cs typeface="Lucida Console"/>
              </a:rPr>
              <a:t>	</a:t>
            </a:r>
            <a:r>
              <a:rPr lang="en-US" sz="2800" b="1" dirty="0" err="1">
                <a:latin typeface="Lucida Console"/>
                <a:cs typeface="Lucida Console"/>
              </a:rPr>
              <a:t>RtlDispatchException</a:t>
            </a:r>
            <a:r>
              <a:rPr lang="en-US" sz="2800" b="1" dirty="0">
                <a:latin typeface="Lucida Console"/>
                <a:cs typeface="Lucida Console"/>
              </a:rPr>
              <a:t>(…)</a:t>
            </a:r>
          </a:p>
          <a:p>
            <a:pPr marL="0" indent="0">
              <a:buNone/>
            </a:pPr>
            <a:r>
              <a:rPr lang="en-US" sz="2800" b="1" dirty="0">
                <a:latin typeface="Lucida Console"/>
                <a:cs typeface="Lucida Console"/>
              </a:rPr>
              <a:t>		</a:t>
            </a:r>
            <a:r>
              <a:rPr lang="en-US" sz="2800" b="1" dirty="0" err="1">
                <a:latin typeface="Lucida Console"/>
                <a:cs typeface="Lucida Console"/>
              </a:rPr>
              <a:t>RtlpExecuteHandlerForException</a:t>
            </a:r>
            <a:r>
              <a:rPr lang="en-US" sz="2800" b="1" dirty="0">
                <a:latin typeface="Lucida Console"/>
                <a:cs typeface="Lucida Console"/>
              </a:rPr>
              <a:t>(…)</a:t>
            </a:r>
          </a:p>
          <a:p>
            <a:pPr marL="0" indent="0">
              <a:buNone/>
            </a:pPr>
            <a:r>
              <a:rPr lang="en-US" sz="2800" b="1" dirty="0">
                <a:latin typeface="Lucida Console"/>
                <a:cs typeface="Lucida Console"/>
              </a:rPr>
              <a:t>			</a:t>
            </a:r>
            <a:r>
              <a:rPr lang="en-US" sz="2800" b="1" dirty="0" err="1">
                <a:latin typeface="Lucida Console"/>
                <a:cs typeface="Lucida Console"/>
              </a:rPr>
              <a:t>ExecuteHandler</a:t>
            </a:r>
            <a:r>
              <a:rPr lang="en-US" sz="2800" b="1" dirty="0">
                <a:latin typeface="Lucida Console"/>
                <a:cs typeface="Lucida Console"/>
              </a:rPr>
              <a:t>(…)</a:t>
            </a:r>
          </a:p>
          <a:p>
            <a:pPr marL="0" indent="0">
              <a:buNone/>
            </a:pPr>
            <a:r>
              <a:rPr lang="en-US" sz="2800" b="1" dirty="0">
                <a:latin typeface="Lucida Console"/>
                <a:cs typeface="Lucida Console"/>
              </a:rPr>
              <a:t>				__except_handler3(…</a:t>
            </a:r>
            <a:r>
              <a:rPr lang="en-US" sz="2800" b="1" dirty="0" smtClean="0">
                <a:latin typeface="Lucida Console"/>
                <a:cs typeface="Lucida Console"/>
              </a:rPr>
              <a:t>)</a:t>
            </a:r>
          </a:p>
          <a:p>
            <a:pPr marL="0" indent="0">
              <a:buNone/>
            </a:pPr>
            <a:endParaRPr lang="en-US" sz="2800" b="1" dirty="0"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en-US" sz="2800" b="1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 smtClean="0">
                <a:cs typeface="Lucida Console"/>
              </a:rPr>
              <a:t>__except_handler3()</a:t>
            </a:r>
            <a:r>
              <a:rPr lang="en-US" dirty="0"/>
              <a:t> </a:t>
            </a:r>
            <a:r>
              <a:rPr lang="en-US" dirty="0" smtClean="0"/>
              <a:t>is application exception handler for VC++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3611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Lucida Console"/>
                <a:cs typeface="Lucida Console"/>
              </a:rPr>
              <a:t>__exception_hander3(…)</a:t>
            </a:r>
          </a:p>
          <a:p>
            <a:pPr marL="0" indent="0">
              <a:buNone/>
            </a:pPr>
            <a:r>
              <a:rPr lang="en-US" dirty="0" smtClean="0">
                <a:latin typeface="Lucida Console"/>
                <a:cs typeface="Lucida Console"/>
              </a:rPr>
              <a:t>{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F0000"/>
                </a:solidFill>
                <a:latin typeface="Lucida Console"/>
                <a:cs typeface="Lucida Console"/>
              </a:rPr>
              <a:t>s</a:t>
            </a:r>
            <a:r>
              <a:rPr lang="en-US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copetable</a:t>
            </a:r>
            <a:r>
              <a:rPr lang="en-US" dirty="0" smtClean="0">
                <a:solidFill>
                  <a:srgbClr val="FF0000"/>
                </a:solidFill>
                <a:latin typeface="Lucida Console"/>
                <a:cs typeface="Lucida Console"/>
              </a:rPr>
              <a:t> filter-expression(…)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	</a:t>
            </a:r>
            <a:r>
              <a:rPr lang="en-US" dirty="0" smtClean="0">
                <a:latin typeface="Lucida Console"/>
                <a:cs typeface="Lucida Console"/>
              </a:rPr>
              <a:t>_global_unwind2()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	</a:t>
            </a:r>
            <a:r>
              <a:rPr lang="en-US" dirty="0" err="1" smtClean="0">
                <a:latin typeface="Lucida Console"/>
                <a:cs typeface="Lucida Console"/>
              </a:rPr>
              <a:t>RtlUnwind</a:t>
            </a:r>
            <a:r>
              <a:rPr lang="en-US" dirty="0" smtClean="0">
                <a:latin typeface="Lucida Console"/>
                <a:cs typeface="Lucida Console"/>
              </a:rPr>
              <a:t>()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	</a:t>
            </a:r>
            <a:r>
              <a:rPr lang="en-US" dirty="0" smtClean="0">
                <a:latin typeface="Lucida Console"/>
                <a:cs typeface="Lucida Console"/>
              </a:rPr>
              <a:t>	</a:t>
            </a:r>
            <a:r>
              <a:rPr lang="en-US" dirty="0" err="1" smtClean="0">
                <a:latin typeface="Lucida Console"/>
                <a:cs typeface="Lucida Console"/>
              </a:rPr>
              <a:t>RtlExecutehandlerForUnwind</a:t>
            </a:r>
            <a:r>
              <a:rPr lang="en-US" dirty="0" smtClean="0">
                <a:latin typeface="Lucida Console"/>
                <a:cs typeface="Lucida Console"/>
              </a:rPr>
              <a:t>()</a:t>
            </a:r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scopetable_except</a:t>
            </a:r>
            <a:r>
              <a:rPr lang="en-US" dirty="0" smtClean="0">
                <a:solidFill>
                  <a:srgbClr val="FF0000"/>
                </a:solidFill>
                <a:latin typeface="Lucida Console"/>
                <a:cs typeface="Lucida Console"/>
              </a:rPr>
              <a:t> block(…)</a:t>
            </a:r>
          </a:p>
          <a:p>
            <a:pPr marL="0" indent="0">
              <a:buNone/>
            </a:pPr>
            <a:r>
              <a:rPr lang="en-US" dirty="0" smtClean="0">
                <a:latin typeface="Lucida Console"/>
                <a:cs typeface="Lucida Console"/>
              </a:rPr>
              <a:t>}</a:t>
            </a:r>
            <a:endParaRPr lang="en-US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584788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Lucida Console"/>
                <a:cs typeface="Lucida Console"/>
              </a:rPr>
              <a:t>EXECPTION_DISPOSITION _</a:t>
            </a:r>
            <a:r>
              <a:rPr lang="en-US" sz="2000" dirty="0" err="1" smtClean="0">
                <a:latin typeface="Lucida Console"/>
                <a:cs typeface="Lucida Console"/>
              </a:rPr>
              <a:t>cdecl</a:t>
            </a:r>
            <a:r>
              <a:rPr lang="en-US" sz="2000" dirty="0">
                <a:latin typeface="Lucida Console"/>
                <a:cs typeface="Lucida Console"/>
              </a:rPr>
              <a:t> </a:t>
            </a:r>
            <a:r>
              <a:rPr lang="en-US" sz="2000" dirty="0" smtClean="0">
                <a:latin typeface="Lucida Console"/>
                <a:cs typeface="Lucida Console"/>
              </a:rPr>
              <a:t>_</a:t>
            </a:r>
            <a:r>
              <a:rPr lang="en-US" sz="2000" dirty="0" err="1" smtClean="0">
                <a:latin typeface="Lucida Console"/>
                <a:cs typeface="Lucida Console"/>
              </a:rPr>
              <a:t>except_handler</a:t>
            </a:r>
            <a:r>
              <a:rPr lang="en-US" sz="2000" dirty="0" smtClean="0">
                <a:latin typeface="Lucida Console"/>
                <a:cs typeface="Lucida Console"/>
              </a:rPr>
              <a:t>(</a:t>
            </a:r>
          </a:p>
          <a:p>
            <a:pPr marL="0" indent="0">
              <a:buNone/>
            </a:pPr>
            <a:r>
              <a:rPr lang="en-US" sz="2000" dirty="0" err="1">
                <a:latin typeface="Lucida Console"/>
                <a:cs typeface="Lucida Console"/>
              </a:rPr>
              <a:t>s</a:t>
            </a:r>
            <a:r>
              <a:rPr lang="en-US" sz="2000" dirty="0" err="1" smtClean="0">
                <a:latin typeface="Lucida Console"/>
                <a:cs typeface="Lucida Console"/>
              </a:rPr>
              <a:t>truct</a:t>
            </a:r>
            <a:r>
              <a:rPr lang="en-US" sz="2000" dirty="0" smtClean="0">
                <a:latin typeface="Lucida Console"/>
                <a:cs typeface="Lucida Console"/>
              </a:rPr>
              <a:t> _EXCEPTION_RECORD *</a:t>
            </a:r>
            <a:r>
              <a:rPr lang="en-US" sz="2000" dirty="0" err="1" smtClean="0">
                <a:latin typeface="Lucida Console"/>
                <a:cs typeface="Lucida Console"/>
              </a:rPr>
              <a:t>ExceptionRecord</a:t>
            </a:r>
            <a:r>
              <a:rPr lang="en-US" sz="2000" dirty="0" smtClean="0">
                <a:latin typeface="Lucida Console"/>
                <a:cs typeface="Lucida Console"/>
              </a:rPr>
              <a:t>,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  <a:latin typeface="Lucida Console"/>
                <a:cs typeface="Lucida Console"/>
              </a:rPr>
              <a:t>void *</a:t>
            </a:r>
            <a:r>
              <a:rPr lang="en-US" sz="2000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EstablisherFrame</a:t>
            </a:r>
            <a:r>
              <a:rPr lang="en-US" sz="2000" dirty="0" smtClean="0">
                <a:latin typeface="Lucida Console"/>
                <a:cs typeface="Lucida Console"/>
              </a:rPr>
              <a:t>,</a:t>
            </a:r>
          </a:p>
          <a:p>
            <a:pPr marL="0" indent="0">
              <a:buNone/>
            </a:pPr>
            <a:r>
              <a:rPr lang="en-US" sz="2000" dirty="0" err="1">
                <a:latin typeface="Lucida Console"/>
                <a:cs typeface="Lucida Console"/>
              </a:rPr>
              <a:t>s</a:t>
            </a:r>
            <a:r>
              <a:rPr lang="en-US" sz="2000" dirty="0" err="1" smtClean="0">
                <a:latin typeface="Lucida Console"/>
                <a:cs typeface="Lucida Console"/>
              </a:rPr>
              <a:t>truct</a:t>
            </a:r>
            <a:r>
              <a:rPr lang="en-US" sz="2000" dirty="0" smtClean="0">
                <a:latin typeface="Lucida Console"/>
                <a:cs typeface="Lucida Console"/>
              </a:rPr>
              <a:t> _CONTEXT *</a:t>
            </a:r>
            <a:r>
              <a:rPr lang="en-US" sz="2000" dirty="0" err="1" smtClean="0">
                <a:latin typeface="Lucida Console"/>
                <a:cs typeface="Lucida Console"/>
              </a:rPr>
              <a:t>ContextRecord</a:t>
            </a:r>
            <a:r>
              <a:rPr lang="en-US" sz="2000" dirty="0" smtClean="0">
                <a:latin typeface="Lucida Console"/>
                <a:cs typeface="Lucida Console"/>
              </a:rPr>
              <a:t>,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/>
                <a:cs typeface="Lucida Console"/>
              </a:rPr>
              <a:t>void *</a:t>
            </a:r>
            <a:r>
              <a:rPr lang="en-US" sz="2000" dirty="0" err="1" smtClean="0">
                <a:latin typeface="Lucida Console"/>
                <a:cs typeface="Lucida Console"/>
              </a:rPr>
              <a:t>DispatcherContext</a:t>
            </a:r>
            <a:endParaRPr lang="en-US" sz="20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/>
                <a:cs typeface="Lucida Console"/>
              </a:rPr>
              <a:t>){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/>
                <a:cs typeface="Lucida Console"/>
              </a:rPr>
              <a:t>……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/>
                <a:cs typeface="Lucida Console"/>
              </a:rPr>
              <a:t>}</a:t>
            </a:r>
            <a:endParaRPr lang="en-US" sz="2800" b="1" dirty="0">
              <a:cs typeface="Lucida Console"/>
            </a:endParaRPr>
          </a:p>
          <a:p>
            <a:pPr marL="0" indent="0">
              <a:buNone/>
            </a:pPr>
            <a:r>
              <a:rPr lang="en-US" sz="2800" b="1" dirty="0" err="1" smtClean="0">
                <a:cs typeface="Lucida Console"/>
              </a:rPr>
              <a:t>EstablisherFrame</a:t>
            </a:r>
            <a:r>
              <a:rPr lang="en-US" sz="2800" b="1" dirty="0" smtClean="0">
                <a:cs typeface="Lucida Console"/>
              </a:rPr>
              <a:t> </a:t>
            </a:r>
            <a:r>
              <a:rPr lang="en-US" sz="2800" dirty="0" smtClean="0">
                <a:cs typeface="Lucida Console"/>
              </a:rPr>
              <a:t>always point to exception handler chain</a:t>
            </a:r>
            <a:endParaRPr lang="en-US" sz="2800" dirty="0"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0218183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- </a:t>
            </a:r>
            <a:r>
              <a:rPr lang="en-US" dirty="0" err="1" smtClean="0"/>
              <a:t>Winamp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Integer overflow in </a:t>
            </a:r>
            <a:r>
              <a:rPr lang="en-US" dirty="0" err="1" smtClean="0"/>
              <a:t>Winamp</a:t>
            </a:r>
            <a:r>
              <a:rPr lang="en-US" dirty="0" smtClean="0"/>
              <a:t> Skin definition.</a:t>
            </a:r>
          </a:p>
          <a:p>
            <a:r>
              <a:rPr lang="en-US" dirty="0" smtClean="0"/>
              <a:t>Used to be the most popular audio player of all time.</a:t>
            </a:r>
          </a:p>
          <a:p>
            <a:r>
              <a:rPr lang="en-US" dirty="0" smtClean="0"/>
              <a:t>Heavy customization.</a:t>
            </a:r>
          </a:p>
          <a:p>
            <a:r>
              <a:rPr lang="en-US" dirty="0" smtClean="0"/>
              <a:t>Lots of skins, plugins, visualizers.</a:t>
            </a:r>
          </a:p>
          <a:p>
            <a:r>
              <a:rPr lang="en-US" dirty="0" smtClean="0"/>
              <a:t>Default skin: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C:\</a:t>
            </a:r>
            <a:r>
              <a:rPr lang="en-US" dirty="0">
                <a:latin typeface="Courier New"/>
                <a:cs typeface="Courier New"/>
              </a:rPr>
              <a:t>P</a:t>
            </a:r>
            <a:r>
              <a:rPr lang="en-US" dirty="0" smtClean="0">
                <a:latin typeface="Courier New"/>
                <a:cs typeface="Courier New"/>
              </a:rPr>
              <a:t>rogram Files\</a:t>
            </a:r>
            <a:r>
              <a:rPr lang="en-US" dirty="0" err="1" smtClean="0">
                <a:latin typeface="Courier New"/>
                <a:cs typeface="Courier New"/>
              </a:rPr>
              <a:t>Winamp</a:t>
            </a:r>
            <a:r>
              <a:rPr lang="en-US" dirty="0" smtClean="0">
                <a:latin typeface="Courier New"/>
                <a:cs typeface="Courier New"/>
              </a:rPr>
              <a:t>\Skins\Bento\scripts\</a:t>
            </a:r>
            <a:r>
              <a:rPr lang="en-US" dirty="0" err="1" smtClean="0">
                <a:latin typeface="Courier New"/>
                <a:cs typeface="Courier New"/>
              </a:rPr>
              <a:t>mcvcore.maki</a:t>
            </a:r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569866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Exploiting </a:t>
            </a:r>
            <a:r>
              <a:rPr lang="en-US" dirty="0" err="1" smtClean="0"/>
              <a:t>Winamp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Winampx0.pl</a:t>
            </a:r>
          </a:p>
          <a:p>
            <a:pPr lvl="1"/>
            <a:r>
              <a:rPr lang="en-US" dirty="0" smtClean="0"/>
              <a:t>We have recreated a </a:t>
            </a:r>
            <a:r>
              <a:rPr lang="en-US" dirty="0" err="1" smtClean="0"/>
              <a:t>minimal.maki</a:t>
            </a:r>
            <a:r>
              <a:rPr lang="en-US" dirty="0" smtClean="0"/>
              <a:t> file from the original MAKI file specs.</a:t>
            </a:r>
          </a:p>
          <a:p>
            <a:r>
              <a:rPr lang="en-US" dirty="0" smtClean="0"/>
              <a:t>String “</a:t>
            </a:r>
            <a:r>
              <a:rPr lang="en-US" dirty="0" err="1" smtClean="0"/>
              <a:t>HelloWorld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Set it size to 0xFFFF.</a:t>
            </a:r>
          </a:p>
          <a:p>
            <a:r>
              <a:rPr lang="en-US" dirty="0" smtClean="0"/>
              <a:t>Trace through the crash, with appropriate breakpoints.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511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Zeroing of CPU registers that is not used by Structured Exception Handler for preventing JUMP </a:t>
            </a:r>
            <a:r>
              <a:rPr lang="en-US" dirty="0" err="1" smtClean="0"/>
              <a:t>reg</a:t>
            </a:r>
            <a:r>
              <a:rPr lang="en-US" dirty="0" smtClean="0"/>
              <a:t> (JMP ESP), before handle exception.</a:t>
            </a:r>
          </a:p>
          <a:p>
            <a:r>
              <a:rPr lang="en-US" dirty="0" smtClean="0"/>
              <a:t>XOR is added in Windows XP SP1.</a:t>
            </a:r>
          </a:p>
        </p:txBody>
      </p:sp>
    </p:spTree>
    <p:extLst>
      <p:ext uri="{BB962C8B-B14F-4D97-AF65-F5344CB8AC3E}">
        <p14:creationId xmlns:p14="http://schemas.microsoft.com/office/powerpoint/2010/main" val="32750254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Exploiting </a:t>
            </a:r>
            <a:r>
              <a:rPr lang="en-US" dirty="0" err="1" smtClean="0"/>
              <a:t>Winamp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 the actual length of the string (not size) to 20000 bytes of “A”s.</a:t>
            </a:r>
          </a:p>
          <a:p>
            <a:r>
              <a:rPr lang="en-US" dirty="0" err="1" smtClean="0"/>
              <a:t>Winamp</a:t>
            </a:r>
            <a:r>
              <a:rPr lang="en-US" dirty="0" smtClean="0"/>
              <a:t> will throw an exception.</a:t>
            </a:r>
          </a:p>
          <a:p>
            <a:r>
              <a:rPr lang="en-US" dirty="0" smtClean="0"/>
              <a:t>Homework: Get EIP control and then execute shellcode.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37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Execution Prevention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 was introduced on Linux in 2004 (Kernel 2.6.8) , on Windows in 2004 with Win XP SP2.</a:t>
            </a:r>
          </a:p>
          <a:p>
            <a:r>
              <a:rPr lang="en-US" dirty="0" smtClean="0"/>
              <a:t>DEP takes advantage of the NX (Intel) and XD (AMD) bit on CPU that marks certain parts of memory as non-executable.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260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Address Space Layout Randomization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ASLR involves randomly arranging the positions of key data areas of a program, including the base of the executable and the positions of the stack, heap and libraries in a process’s address space.</a:t>
            </a:r>
          </a:p>
          <a:p>
            <a:r>
              <a:rPr lang="en-US" dirty="0" smtClean="0"/>
              <a:t>Microsoft introduced in Vista, 2007 but only available for those libraries specifically linked to be ASLR-enabled.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629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smashing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 overflows work by overwriting the saved EIP (return address).</a:t>
            </a:r>
          </a:p>
          <a:p>
            <a:r>
              <a:rPr lang="en-US" dirty="0" smtClean="0"/>
              <a:t>RET gives us control of EIP.</a:t>
            </a:r>
          </a:p>
          <a:p>
            <a:r>
              <a:rPr lang="en-US" dirty="0" smtClean="0"/>
              <a:t>If the function doesn’t RET…</a:t>
            </a:r>
          </a:p>
          <a:p>
            <a:r>
              <a:rPr lang="en-US" dirty="0" smtClean="0"/>
              <a:t>…no control of EIP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589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 cookie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/GS = Guard Stack.</a:t>
            </a:r>
          </a:p>
          <a:p>
            <a:r>
              <a:rPr lang="en-US" dirty="0" smtClean="0"/>
              <a:t>Compiler generated mechanism.</a:t>
            </a:r>
          </a:p>
          <a:p>
            <a:r>
              <a:rPr lang="en-US" dirty="0" smtClean="0"/>
              <a:t>Detect and prevent return address overwrites.</a:t>
            </a:r>
          </a:p>
          <a:p>
            <a:r>
              <a:rPr lang="en-US" dirty="0" smtClean="0"/>
              <a:t>Prologue pushes a “stack cookie” onto the stack.</a:t>
            </a:r>
          </a:p>
          <a:p>
            <a:r>
              <a:rPr lang="en-US" dirty="0" smtClean="0"/>
              <a:t>Epilogue checks for it.</a:t>
            </a:r>
          </a:p>
          <a:p>
            <a:r>
              <a:rPr lang="en-US" dirty="0" smtClean="0"/>
              <a:t>If overwritten, DON’T RETURN.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931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return, if stack cookie does not match, an exception is thrown.</a:t>
            </a:r>
          </a:p>
          <a:p>
            <a:r>
              <a:rPr lang="en-US" dirty="0" smtClean="0"/>
              <a:t>On Linux, exception is called through software Interrupt service routine (ISR).</a:t>
            </a:r>
          </a:p>
          <a:p>
            <a:r>
              <a:rPr lang="en-US" dirty="0" smtClean="0"/>
              <a:t>On Windows, exception is on stack.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482" y="4312315"/>
            <a:ext cx="5248835" cy="254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923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1257</TotalTime>
  <Words>1477</Words>
  <Application>Microsoft Macintosh PowerPoint</Application>
  <PresentationFormat>On-screen Show (4:3)</PresentationFormat>
  <Paragraphs>334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Courier New</vt:lpstr>
      <vt:lpstr>Lucida Console</vt:lpstr>
      <vt:lpstr>ＭＳ Ｐゴシック</vt:lpstr>
      <vt:lpstr>Trebuchet MS</vt:lpstr>
      <vt:lpstr>Office Theme</vt:lpstr>
      <vt:lpstr>Windows Exception Handler Overflow</vt:lpstr>
      <vt:lpstr>Exploit Mitigation</vt:lpstr>
      <vt:lpstr>Stackguard</vt:lpstr>
      <vt:lpstr>XOR</vt:lpstr>
      <vt:lpstr>Data Execution Prevention</vt:lpstr>
      <vt:lpstr>Address Space Layout Randomization</vt:lpstr>
      <vt:lpstr>Stack smashing</vt:lpstr>
      <vt:lpstr>GS cookie</vt:lpstr>
      <vt:lpstr>Exception</vt:lpstr>
      <vt:lpstr>Exception handling</vt:lpstr>
      <vt:lpstr>Windows Exception Handling</vt:lpstr>
      <vt:lpstr>SEH Record</vt:lpstr>
      <vt:lpstr>Windows Exception Handling</vt:lpstr>
      <vt:lpstr>The SEH Chain</vt:lpstr>
      <vt:lpstr>The SEH Chain</vt:lpstr>
      <vt:lpstr>Overwriting the SEH record</vt:lpstr>
      <vt:lpstr>Overwriting an SEH record</vt:lpstr>
      <vt:lpstr>Overwriting an SEH record</vt:lpstr>
      <vt:lpstr>Case Study - sipXtapi</vt:lpstr>
      <vt:lpstr>sipXtapi Overflow</vt:lpstr>
      <vt:lpstr>What happened?</vt:lpstr>
      <vt:lpstr>Recap</vt:lpstr>
      <vt:lpstr>Overwrite SEH record</vt:lpstr>
      <vt:lpstr>Virtualizing the SEH overwrite </vt:lpstr>
      <vt:lpstr>Virtualizing the SEH overwrite </vt:lpstr>
      <vt:lpstr>Jumping to shellcode</vt:lpstr>
      <vt:lpstr>How do we get land at “JMP +4”?</vt:lpstr>
      <vt:lpstr>Jumping to shellcode</vt:lpstr>
      <vt:lpstr>POP/POP/RET</vt:lpstr>
      <vt:lpstr>Effort of preventing SEH overwrites</vt:lpstr>
      <vt:lpstr>/SafeSEH &amp; NO_SEH</vt:lpstr>
      <vt:lpstr>/SafeSEH &amp; NO_SEH</vt:lpstr>
      <vt:lpstr>Why POP POP RET works?</vt:lpstr>
      <vt:lpstr>How Exception Handler works</vt:lpstr>
      <vt:lpstr>SEH Procedure</vt:lpstr>
      <vt:lpstr>Exception Handler</vt:lpstr>
      <vt:lpstr>Exception Handler</vt:lpstr>
      <vt:lpstr>Case Study - Winamp</vt:lpstr>
      <vt:lpstr>Exploiting Winamp</vt:lpstr>
      <vt:lpstr>Exploiting Winamp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Exception Handler Overflow</dc:title>
  <dc:creator>Daniel Wang</dc:creator>
  <cp:lastModifiedBy>Xiaolong Wang</cp:lastModifiedBy>
  <cp:revision>24</cp:revision>
  <dcterms:created xsi:type="dcterms:W3CDTF">2014-10-19T19:38:32Z</dcterms:created>
  <dcterms:modified xsi:type="dcterms:W3CDTF">2017-03-07T17:44:24Z</dcterms:modified>
</cp:coreProperties>
</file>