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67" r:id="rId2"/>
    <p:sldId id="366" r:id="rId3"/>
    <p:sldId id="368" r:id="rId4"/>
    <p:sldId id="370" r:id="rId5"/>
    <p:sldId id="372" r:id="rId6"/>
    <p:sldId id="375" r:id="rId7"/>
    <p:sldId id="374" r:id="rId8"/>
    <p:sldId id="373" r:id="rId9"/>
    <p:sldId id="377" r:id="rId10"/>
    <p:sldId id="3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snapToObjects="1">
      <p:cViewPr varScale="1">
        <p:scale>
          <a:sx n="63" d="100"/>
          <a:sy n="63" d="100"/>
        </p:scale>
        <p:origin x="66" y="3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EB79C-674B-2345-A7B6-206972F1B49E}" type="datetimeFigureOut">
              <a:rPr lang="en-US" smtClean="0"/>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3227C-101A-CF4C-BC0E-E43EE437FA72}" type="slidenum">
              <a:rPr lang="en-US" smtClean="0"/>
              <a:t>‹#›</a:t>
            </a:fld>
            <a:endParaRPr lang="en-US"/>
          </a:p>
        </p:txBody>
      </p:sp>
    </p:spTree>
    <p:extLst>
      <p:ext uri="{BB962C8B-B14F-4D97-AF65-F5344CB8AC3E}">
        <p14:creationId xmlns:p14="http://schemas.microsoft.com/office/powerpoint/2010/main" val="16729892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54220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31676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348730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2422"/>
            <a:ext cx="8229600" cy="6388443"/>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5108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584B8-1036-034A-A4C8-08C9564E81FB}" type="datetimeFigureOut">
              <a:rPr lang="en-US" smtClean="0"/>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270881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4584B8-1036-034A-A4C8-08C9564E81FB}"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46896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4584B8-1036-034A-A4C8-08C9564E81FB}" type="datetimeFigureOut">
              <a:rPr lang="en-US" smtClean="0"/>
              <a:t>10/3/2016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237082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4584B8-1036-034A-A4C8-08C9564E81FB}" type="datetimeFigureOut">
              <a:rPr lang="en-US" smtClean="0"/>
              <a:t>10/3/2016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2709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584B8-1036-034A-A4C8-08C9564E81FB}" type="datetimeFigureOut">
              <a:rPr lang="en-US" smtClean="0"/>
              <a:t>10/3/2016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404073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84B8-1036-034A-A4C8-08C9564E81FB}"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10164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84B8-1036-034A-A4C8-08C9564E81FB}" type="datetimeFigureOut">
              <a:rPr lang="en-US" smtClean="0"/>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84603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584B8-1036-034A-A4C8-08C9564E81FB}" type="datetimeFigureOut">
              <a:rPr lang="en-US" smtClean="0"/>
              <a:t>10/3/2016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55CAF-B681-C647-B067-10B3BEC2C990}" type="slidenum">
              <a:rPr lang="en-US" smtClean="0"/>
              <a:t>‹#›</a:t>
            </a:fld>
            <a:endParaRPr lang="en-US"/>
          </a:p>
        </p:txBody>
      </p:sp>
    </p:spTree>
    <p:extLst>
      <p:ext uri="{BB962C8B-B14F-4D97-AF65-F5344CB8AC3E}">
        <p14:creationId xmlns:p14="http://schemas.microsoft.com/office/powerpoint/2010/main" val="340716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a:bodyPr>
          <a:lstStyle/>
          <a:p>
            <a:pPr marL="0" indent="0" algn="ctr">
              <a:spcBef>
                <a:spcPts val="600"/>
              </a:spcBef>
              <a:spcAft>
                <a:spcPts val="1200"/>
              </a:spcAft>
              <a:buNone/>
            </a:pP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Advanced Python Exam </a:t>
            </a:r>
            <a:r>
              <a:rPr lang="en-US" sz="3600" b="1" dirty="0" smtClean="0">
                <a:latin typeface="Arial" panose="020B0604020202020204" pitchFamily="34" charset="0"/>
                <a:cs typeface="Arial" panose="020B0604020202020204" pitchFamily="34" charset="0"/>
              </a:rPr>
              <a:t>1 </a:t>
            </a:r>
            <a:r>
              <a:rPr lang="en-US" sz="3600" b="1" dirty="0" smtClean="0">
                <a:latin typeface="Arial" panose="020B0604020202020204" pitchFamily="34" charset="0"/>
                <a:cs typeface="Arial" panose="020B0604020202020204" pitchFamily="34" charset="0"/>
              </a:rPr>
              <a:t>Solution</a:t>
            </a:r>
            <a:endParaRPr lang="en-US" sz="3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21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fontScale="92500" lnSpcReduction="20000"/>
          </a:bodyPr>
          <a:lstStyle/>
          <a:p>
            <a:pPr>
              <a:lnSpc>
                <a:spcPct val="115000"/>
              </a:lnSpc>
              <a:spcBef>
                <a:spcPts val="0"/>
              </a:spcBef>
              <a:spcAft>
                <a:spcPts val="1000"/>
              </a:spcAft>
            </a:pPr>
            <a:r>
              <a:rPr lang="en-US" sz="2400" dirty="0" err="1" smtClean="0">
                <a:latin typeface="Courier New" panose="02070309020205020404" pitchFamily="49" charset="0"/>
                <a:ea typeface="Calibri" panose="020F0502020204030204" pitchFamily="34" charset="0"/>
                <a:cs typeface="Times New Roman" panose="02020603050405020304" pitchFamily="18" charset="0"/>
              </a:rPr>
              <a:t>def</a:t>
            </a:r>
            <a:r>
              <a:rPr lang="en-US" sz="2400" dirty="0" smtClean="0">
                <a:latin typeface="Courier New" panose="02070309020205020404" pitchFamily="49" charset="0"/>
                <a:ea typeface="Calibri" panose="020F0502020204030204" pitchFamily="34" charset="0"/>
                <a:cs typeface="Times New Roman" panose="02020603050405020304" pitchFamily="18" charset="0"/>
              </a:rPr>
              <a:t> </a:t>
            </a:r>
            <a:r>
              <a:rPr lang="en-US" sz="2400" dirty="0" err="1">
                <a:latin typeface="Courier New" panose="02070309020205020404" pitchFamily="49" charset="0"/>
                <a:ea typeface="Calibri" panose="020F0502020204030204" pitchFamily="34" charset="0"/>
                <a:cs typeface="Times New Roman" panose="02020603050405020304" pitchFamily="18" charset="0"/>
              </a:rPr>
              <a:t>getIntList</a:t>
            </a:r>
            <a:r>
              <a:rPr lang="en-US" sz="2400" dirty="0">
                <a:latin typeface="Courier New" panose="02070309020205020404" pitchFamily="49" charset="0"/>
                <a:ea typeface="Calibri" panose="020F0502020204030204" pitchFamily="34" charset="0"/>
                <a:cs typeface="Times New Roman" panose="02020603050405020304" pitchFamily="18" charset="0"/>
              </a:rPr>
              <a:t>(</a:t>
            </a:r>
            <a:r>
              <a:rPr lang="en-US" sz="2400" dirty="0" err="1">
                <a:latin typeface="Courier New" panose="02070309020205020404" pitchFamily="49" charset="0"/>
                <a:ea typeface="Calibri" panose="020F0502020204030204" pitchFamily="34" charset="0"/>
                <a:cs typeface="Times New Roman" panose="02020603050405020304" pitchFamily="18" charset="0"/>
              </a:rPr>
              <a:t>fname</a:t>
            </a:r>
            <a:r>
              <a:rPr lang="en-US" sz="2400" dirty="0">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ourier New" panose="02070309020205020404" pitchFamily="49" charset="0"/>
                <a:ea typeface="Calibri" panose="020F0502020204030204" pitchFamily="34" charset="0"/>
              </a:rPr>
              <a:t>   f = None</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try:</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f = open(</a:t>
            </a:r>
            <a:r>
              <a:rPr lang="en-US" sz="2400" dirty="0" err="1">
                <a:latin typeface="Courier New" panose="02070309020205020404" pitchFamily="49" charset="0"/>
                <a:ea typeface="Calibri" panose="020F0502020204030204" pitchFamily="34" charset="0"/>
              </a:rPr>
              <a:t>fname</a:t>
            </a:r>
            <a:r>
              <a:rPr lang="en-US" sz="2400" dirty="0">
                <a:latin typeface="Courier New" panose="02070309020205020404" pitchFamily="49" charset="0"/>
                <a:ea typeface="Calibri" panose="020F0502020204030204" pitchFamily="34" charset="0"/>
              </a:rPr>
              <a:t>)</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S = </a:t>
            </a:r>
            <a:r>
              <a:rPr lang="en-US" sz="2400" dirty="0" err="1">
                <a:latin typeface="Courier New" panose="02070309020205020404" pitchFamily="49" charset="0"/>
                <a:ea typeface="Calibri" panose="020F0502020204030204" pitchFamily="34" charset="0"/>
              </a:rPr>
              <a:t>f.read</a:t>
            </a:r>
            <a:r>
              <a:rPr lang="en-US" sz="2400" dirty="0">
                <a:latin typeface="Courier New" panose="02070309020205020404" pitchFamily="49" charset="0"/>
                <a:ea typeface="Calibri" panose="020F0502020204030204" pitchFamily="34" charset="0"/>
              </a:rPr>
              <a:t>().split() </a:t>
            </a:r>
            <a:r>
              <a:rPr lang="en-US" sz="2400" b="1" i="1" dirty="0">
                <a:solidFill>
                  <a:srgbClr val="7030A0"/>
                </a:solidFill>
                <a:latin typeface="Courier New" panose="02070309020205020404" pitchFamily="49" charset="0"/>
                <a:ea typeface="Calibri" panose="020F0502020204030204" pitchFamily="34" charset="0"/>
              </a:rPr>
              <a:t># </a:t>
            </a:r>
            <a:r>
              <a:rPr lang="en-US" sz="2400" b="1" i="1" dirty="0" smtClean="0">
                <a:solidFill>
                  <a:srgbClr val="7030A0"/>
                </a:solidFill>
                <a:latin typeface="Courier New" panose="02070309020205020404" pitchFamily="49" charset="0"/>
                <a:ea typeface="Calibri" panose="020F0502020204030204" pitchFamily="34" charset="0"/>
              </a:rPr>
              <a:t>list </a:t>
            </a:r>
            <a:r>
              <a:rPr lang="en-US" sz="2400" b="1" i="1" dirty="0">
                <a:solidFill>
                  <a:srgbClr val="7030A0"/>
                </a:solidFill>
                <a:latin typeface="Courier New" panose="02070309020205020404" pitchFamily="49" charset="0"/>
                <a:ea typeface="Calibri" panose="020F0502020204030204" pitchFamily="34" charset="0"/>
              </a:rPr>
              <a:t>of strings</a:t>
            </a:r>
            <a:r>
              <a:rPr lang="en-US" sz="2400" dirty="0">
                <a:latin typeface="Courier New" panose="02070309020205020404" pitchFamily="49" charset="0"/>
                <a:ea typeface="Calibri" panose="020F0502020204030204" pitchFamily="34" charset="0"/>
              </a:rPr>
              <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N = [</a:t>
            </a:r>
            <a:r>
              <a:rPr lang="en-US" sz="2400" dirty="0" err="1">
                <a:latin typeface="Courier New" panose="02070309020205020404" pitchFamily="49" charset="0"/>
                <a:ea typeface="Calibri" panose="020F0502020204030204" pitchFamily="34" charset="0"/>
              </a:rPr>
              <a:t>int</a:t>
            </a:r>
            <a:r>
              <a:rPr lang="en-US" sz="2400" dirty="0">
                <a:latin typeface="Courier New" panose="02070309020205020404" pitchFamily="49" charset="0"/>
                <a:ea typeface="Calibri" panose="020F0502020204030204" pitchFamily="34" charset="0"/>
              </a:rPr>
              <a:t>(s) for s in S</a:t>
            </a:r>
            <a:r>
              <a:rPr lang="en-US" sz="2400" dirty="0" smtClean="0">
                <a:latin typeface="Courier New" panose="02070309020205020404" pitchFamily="49" charset="0"/>
                <a:ea typeface="Calibri" panose="020F0502020204030204" pitchFamily="34" charset="0"/>
              </a:rPr>
              <a:t>]</a:t>
            </a:r>
            <a:r>
              <a:rPr lang="en-US" sz="2400" dirty="0">
                <a:latin typeface="Courier New" panose="02070309020205020404" pitchFamily="49" charset="0"/>
                <a:ea typeface="Calibri" panose="020F0502020204030204" pitchFamily="34" charset="0"/>
              </a:rPr>
              <a:t/>
            </a:r>
            <a:br>
              <a:rPr lang="en-US" sz="2400" dirty="0">
                <a:latin typeface="Courier New" panose="02070309020205020404" pitchFamily="49" charset="0"/>
                <a:ea typeface="Calibri" panose="020F0502020204030204" pitchFamily="34" charset="0"/>
              </a:rPr>
            </a:br>
            <a:endParaRPr lang="en-US" sz="2400" dirty="0" smtClean="0">
              <a:latin typeface="Courier New" panose="02070309020205020404" pitchFamily="49" charset="0"/>
              <a:ea typeface="Calibri" panose="020F0502020204030204" pitchFamily="34" charset="0"/>
            </a:endParaRPr>
          </a:p>
          <a:p>
            <a:r>
              <a:rPr lang="en-US" sz="2400" dirty="0" smtClean="0">
                <a:latin typeface="Courier New" panose="02070309020205020404" pitchFamily="49" charset="0"/>
                <a:ea typeface="Calibri" panose="020F0502020204030204" pitchFamily="34" charset="0"/>
              </a:rPr>
              <a:t>  </a:t>
            </a:r>
            <a:r>
              <a:rPr lang="en-US" sz="2400" dirty="0">
                <a:latin typeface="Courier New" panose="02070309020205020404" pitchFamily="49" charset="0"/>
                <a:ea typeface="Calibri" panose="020F0502020204030204" pitchFamily="34" charset="0"/>
              </a:rPr>
              <a:t>except </a:t>
            </a:r>
            <a:r>
              <a:rPr lang="en-US" sz="2400" dirty="0" err="1">
                <a:latin typeface="Courier New" panose="02070309020205020404" pitchFamily="49" charset="0"/>
                <a:ea typeface="Calibri" panose="020F0502020204030204" pitchFamily="34" charset="0"/>
              </a:rPr>
              <a:t>IOError</a:t>
            </a:r>
            <a:r>
              <a:rPr lang="en-US" sz="2400" dirty="0">
                <a:latin typeface="Courier New" panose="02070309020205020404" pitchFamily="49" charset="0"/>
                <a:ea typeface="Calibri" panose="020F0502020204030204" pitchFamily="34" charset="0"/>
              </a:rPr>
              <a:t> as err1: </a:t>
            </a:r>
            <a:r>
              <a:rPr lang="en-US" sz="2400" dirty="0" smtClean="0">
                <a:latin typeface="Courier New" panose="02070309020205020404" pitchFamily="49" charset="0"/>
                <a:ea typeface="Calibri" panose="020F0502020204030204" pitchFamily="34" charset="0"/>
              </a:rPr>
              <a:t/>
            </a:r>
            <a:br>
              <a:rPr lang="en-US" sz="2400" dirty="0" smtClean="0">
                <a:latin typeface="Courier New" panose="02070309020205020404" pitchFamily="49" charset="0"/>
                <a:ea typeface="Calibri" panose="020F0502020204030204" pitchFamily="34" charset="0"/>
              </a:rPr>
            </a:br>
            <a:r>
              <a:rPr lang="en-US" sz="2400" dirty="0" smtClean="0">
                <a:latin typeface="Courier New" panose="02070309020205020404" pitchFamily="49" charset="0"/>
                <a:ea typeface="Calibri" panose="020F0502020204030204" pitchFamily="34" charset="0"/>
              </a:rPr>
              <a:t>   </a:t>
            </a:r>
            <a:r>
              <a:rPr lang="en-US" sz="2400" b="1" i="1" dirty="0" smtClean="0">
                <a:solidFill>
                  <a:srgbClr val="7030A0"/>
                </a:solidFill>
                <a:latin typeface="Courier New" panose="02070309020205020404" pitchFamily="49" charset="0"/>
                <a:ea typeface="Calibri" panose="020F0502020204030204" pitchFamily="34" charset="0"/>
              </a:rPr>
              <a:t># </a:t>
            </a:r>
            <a:r>
              <a:rPr lang="en-US" sz="2400" b="1" i="1" dirty="0">
                <a:solidFill>
                  <a:srgbClr val="7030A0"/>
                </a:solidFill>
                <a:latin typeface="Courier New" panose="02070309020205020404" pitchFamily="49" charset="0"/>
                <a:ea typeface="Calibri" panose="020F0502020204030204" pitchFamily="34" charset="0"/>
              </a:rPr>
              <a:t>file opening error</a:t>
            </a:r>
            <a:r>
              <a:rPr lang="en-US" sz="2400" dirty="0">
                <a:latin typeface="Courier New" panose="02070309020205020404" pitchFamily="49" charset="0"/>
                <a:ea typeface="Calibri" panose="020F0502020204030204" pitchFamily="34" charset="0"/>
              </a:rPr>
              <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print(err1)</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return </a:t>
            </a:r>
            <a:r>
              <a:rPr lang="en-US" sz="2400" dirty="0" smtClean="0">
                <a:latin typeface="Courier New" panose="02070309020205020404" pitchFamily="49" charset="0"/>
                <a:ea typeface="Calibri" panose="020F0502020204030204" pitchFamily="34" charset="0"/>
              </a:rPr>
              <a:t>None </a:t>
            </a:r>
            <a:br>
              <a:rPr lang="en-US" sz="2400" dirty="0" smtClean="0">
                <a:latin typeface="Courier New" panose="02070309020205020404" pitchFamily="49" charset="0"/>
                <a:ea typeface="Calibri" panose="020F0502020204030204" pitchFamily="34" charset="0"/>
              </a:rPr>
            </a:br>
            <a:endParaRPr lang="en-US" sz="2400" dirty="0">
              <a:latin typeface="Courier New" panose="02070309020205020404" pitchFamily="49" charset="0"/>
              <a:ea typeface="Calibri" panose="020F0502020204030204" pitchFamily="34" charset="0"/>
            </a:endParaRPr>
          </a:p>
          <a:p>
            <a:r>
              <a:rPr lang="en-US" sz="2400" dirty="0" smtClean="0">
                <a:latin typeface="Courier New" panose="02070309020205020404" pitchFamily="49" charset="0"/>
                <a:ea typeface="Calibri" panose="020F0502020204030204" pitchFamily="34" charset="0"/>
              </a:rPr>
              <a:t>  except </a:t>
            </a:r>
            <a:r>
              <a:rPr lang="en-US" sz="2400" dirty="0" err="1">
                <a:latin typeface="Courier New" panose="02070309020205020404" pitchFamily="49" charset="0"/>
                <a:ea typeface="Calibri" panose="020F0502020204030204" pitchFamily="34" charset="0"/>
              </a:rPr>
              <a:t>ValueError</a:t>
            </a:r>
            <a:r>
              <a:rPr lang="en-US" sz="2400" dirty="0">
                <a:latin typeface="Courier New" panose="02070309020205020404" pitchFamily="49" charset="0"/>
                <a:ea typeface="Calibri" panose="020F0502020204030204" pitchFamily="34" charset="0"/>
              </a:rPr>
              <a:t> as err2: </a:t>
            </a:r>
            <a:r>
              <a:rPr lang="en-US" sz="2400" dirty="0" smtClean="0">
                <a:latin typeface="Courier New" panose="02070309020205020404" pitchFamily="49" charset="0"/>
                <a:ea typeface="Calibri" panose="020F0502020204030204" pitchFamily="34" charset="0"/>
              </a:rPr>
              <a:t/>
            </a:r>
            <a:br>
              <a:rPr lang="en-US" sz="2400" dirty="0" smtClean="0">
                <a:latin typeface="Courier New" panose="02070309020205020404" pitchFamily="49" charset="0"/>
                <a:ea typeface="Calibri" panose="020F0502020204030204" pitchFamily="34" charset="0"/>
              </a:rPr>
            </a:br>
            <a:r>
              <a:rPr lang="en-US" sz="2400" dirty="0" smtClean="0">
                <a:latin typeface="Courier New" panose="02070309020205020404" pitchFamily="49" charset="0"/>
                <a:ea typeface="Calibri" panose="020F0502020204030204" pitchFamily="34" charset="0"/>
              </a:rPr>
              <a:t>   </a:t>
            </a:r>
            <a:r>
              <a:rPr lang="en-US" sz="2400" b="1" i="1" dirty="0" smtClean="0">
                <a:solidFill>
                  <a:srgbClr val="7030A0"/>
                </a:solidFill>
                <a:latin typeface="Courier New" panose="02070309020205020404" pitchFamily="49" charset="0"/>
                <a:ea typeface="Calibri" panose="020F0502020204030204" pitchFamily="34" charset="0"/>
              </a:rPr>
              <a:t># non-digit </a:t>
            </a:r>
            <a:r>
              <a:rPr lang="en-US" sz="2400" b="1" i="1" dirty="0">
                <a:solidFill>
                  <a:srgbClr val="7030A0"/>
                </a:solidFill>
                <a:latin typeface="Courier New" panose="02070309020205020404" pitchFamily="49" charset="0"/>
                <a:ea typeface="Calibri" panose="020F0502020204030204" pitchFamily="34" charset="0"/>
              </a:rPr>
              <a:t>string encountered in S</a:t>
            </a:r>
            <a:br>
              <a:rPr lang="en-US" sz="2400" b="1" i="1" dirty="0">
                <a:solidFill>
                  <a:srgbClr val="7030A0"/>
                </a:solidFill>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print(err2)</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return </a:t>
            </a:r>
            <a:r>
              <a:rPr lang="en-US" sz="2400" dirty="0" smtClean="0">
                <a:latin typeface="Courier New" panose="02070309020205020404" pitchFamily="49" charset="0"/>
                <a:ea typeface="Calibri" panose="020F0502020204030204" pitchFamily="34" charset="0"/>
              </a:rPr>
              <a:t>None</a:t>
            </a:r>
          </a:p>
          <a:p>
            <a:r>
              <a:rPr lang="en-US" sz="2400" dirty="0" smtClean="0">
                <a:latin typeface="Courier New" panose="02070309020205020404" pitchFamily="49" charset="0"/>
                <a:ea typeface="Calibri" panose="020F0502020204030204" pitchFamily="34" charset="0"/>
              </a:rPr>
              <a:t>  </a:t>
            </a:r>
            <a:r>
              <a:rPr lang="en-US" sz="2400" dirty="0">
                <a:latin typeface="Courier New" panose="02070309020205020404" pitchFamily="49" charset="0"/>
                <a:ea typeface="Calibri" panose="020F0502020204030204" pitchFamily="34" charset="0"/>
              </a:rPr>
              <a:t>finally:</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if f is not None:</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a:t>
            </a:r>
            <a:r>
              <a:rPr lang="en-US" sz="2400" b="1" i="1" dirty="0">
                <a:solidFill>
                  <a:srgbClr val="7030A0"/>
                </a:solidFill>
                <a:latin typeface="Courier New" panose="02070309020205020404" pitchFamily="49" charset="0"/>
                <a:ea typeface="Calibri" panose="020F0502020204030204" pitchFamily="34" charset="0"/>
              </a:rPr>
              <a:t># f was successfully opened</a:t>
            </a:r>
            <a:r>
              <a:rPr lang="en-US" sz="2400" dirty="0">
                <a:latin typeface="Courier New" panose="02070309020205020404" pitchFamily="49" charset="0"/>
                <a:ea typeface="Calibri" panose="020F0502020204030204" pitchFamily="34" charset="0"/>
              </a:rPr>
              <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a:t>
            </a:r>
            <a:r>
              <a:rPr lang="en-US" sz="2400" dirty="0" err="1">
                <a:latin typeface="Courier New" panose="02070309020205020404" pitchFamily="49" charset="0"/>
                <a:ea typeface="Calibri" panose="020F0502020204030204" pitchFamily="34" charset="0"/>
              </a:rPr>
              <a:t>f.close</a:t>
            </a:r>
            <a:r>
              <a:rPr lang="en-US" sz="2400" dirty="0">
                <a:latin typeface="Courier New" panose="02070309020205020404" pitchFamily="49" charset="0"/>
                <a:ea typeface="Calibri" panose="020F0502020204030204" pitchFamily="34" charset="0"/>
              </a:rPr>
              <a:t>()</a:t>
            </a:r>
            <a:br>
              <a:rPr lang="en-US" sz="2400" dirty="0">
                <a:latin typeface="Courier New" panose="02070309020205020404" pitchFamily="49" charset="0"/>
                <a:ea typeface="Calibri" panose="020F0502020204030204" pitchFamily="34" charset="0"/>
              </a:rPr>
            </a:br>
            <a:r>
              <a:rPr lang="en-US" sz="2400" dirty="0">
                <a:latin typeface="Courier New" panose="02070309020205020404" pitchFamily="49" charset="0"/>
                <a:ea typeface="Calibri" panose="020F0502020204030204" pitchFamily="34" charset="0"/>
              </a:rPr>
              <a:t>   return N</a:t>
            </a:r>
            <a:br>
              <a:rPr lang="en-US" sz="2400" dirty="0">
                <a:latin typeface="Courier New" panose="02070309020205020404" pitchFamily="49" charset="0"/>
                <a:ea typeface="Calibri" panose="020F0502020204030204" pitchFamily="34" charset="0"/>
              </a:rPr>
            </a:b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545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a:bodyPr>
          <a:lstStyle/>
          <a:p>
            <a:pPr>
              <a:lnSpc>
                <a:spcPct val="115000"/>
              </a:lnSpc>
              <a:spcBef>
                <a:spcPts val="0"/>
              </a:spcBef>
              <a:spcAft>
                <a:spcPts val="1000"/>
              </a:spcAft>
            </a:pPr>
            <a:r>
              <a:rPr lang="en-US" sz="2400" dirty="0" smtClean="0">
                <a:latin typeface="Calibri" panose="020F0502020204030204" pitchFamily="34" charset="0"/>
                <a:ea typeface="Calibri" panose="020F0502020204030204" pitchFamily="34" charset="0"/>
                <a:cs typeface="Courier New" panose="02070309020205020404" pitchFamily="49" charset="0"/>
              </a:rPr>
              <a:t>1. </a:t>
            </a:r>
          </a:p>
          <a:p>
            <a:pPr marL="457200" indent="-457200">
              <a:lnSpc>
                <a:spcPct val="115000"/>
              </a:lnSpc>
              <a:spcBef>
                <a:spcPts val="0"/>
              </a:spcBef>
              <a:spcAft>
                <a:spcPts val="1000"/>
              </a:spcAft>
              <a:buAutoNum type="alphaLcParenBoth"/>
            </a:pPr>
            <a:r>
              <a:rPr lang="en-US" sz="2400" dirty="0" smtClean="0">
                <a:latin typeface="Calibri" panose="020F0502020204030204" pitchFamily="34" charset="0"/>
                <a:ea typeface="Calibri" panose="020F0502020204030204" pitchFamily="34" charset="0"/>
                <a:cs typeface="Courier New" panose="02070309020205020404" pitchFamily="49" charset="0"/>
              </a:rPr>
              <a:t>For </a:t>
            </a:r>
            <a:r>
              <a:rPr lang="en-US" sz="2400" dirty="0">
                <a:latin typeface="Calibri" panose="020F0502020204030204" pitchFamily="34" charset="0"/>
                <a:ea typeface="Calibri" panose="020F0502020204030204" pitchFamily="34" charset="0"/>
                <a:cs typeface="Courier New" panose="02070309020205020404" pitchFamily="49" charset="0"/>
              </a:rPr>
              <a:t>an object to be used as a dictionary key it must </a:t>
            </a:r>
            <a:r>
              <a:rPr lang="en-US" sz="2400" dirty="0" smtClean="0">
                <a:latin typeface="Calibri" panose="020F0502020204030204" pitchFamily="34" charset="0"/>
                <a:ea typeface="Calibri" panose="020F0502020204030204" pitchFamily="34" charset="0"/>
                <a:cs typeface="Courier New" panose="02070309020205020404" pitchFamily="49" charset="0"/>
              </a:rPr>
              <a:t>be</a:t>
            </a:r>
          </a:p>
          <a:p>
            <a:pPr>
              <a:lnSpc>
                <a:spcPct val="115000"/>
              </a:lnSpc>
              <a:spcBef>
                <a:spcPts val="0"/>
              </a:spcBef>
              <a:spcAft>
                <a:spcPts val="1000"/>
              </a:spcAft>
            </a:pPr>
            <a:r>
              <a:rPr lang="en-US" sz="2400" b="1" dirty="0">
                <a:latin typeface="Calibri" panose="020F0502020204030204" pitchFamily="34" charset="0"/>
                <a:ea typeface="Calibri" panose="020F0502020204030204" pitchFamily="34" charset="0"/>
                <a:cs typeface="Courier New" panose="02070309020205020404" pitchFamily="49" charset="0"/>
              </a:rPr>
              <a:t> </a:t>
            </a:r>
            <a:r>
              <a:rPr lang="en-US" sz="2400" b="1" dirty="0" smtClean="0">
                <a:latin typeface="Calibri" panose="020F0502020204030204" pitchFamily="34" charset="0"/>
                <a:ea typeface="Calibri" panose="020F0502020204030204" pitchFamily="34" charset="0"/>
                <a:cs typeface="Courier New" panose="02070309020205020404" pitchFamily="49" charset="0"/>
              </a:rPr>
              <a:t>     </a:t>
            </a:r>
            <a:r>
              <a:rPr lang="en-US" sz="2400" b="1" dirty="0" err="1" smtClean="0">
                <a:latin typeface="Calibri" panose="020F0502020204030204" pitchFamily="34" charset="0"/>
                <a:ea typeface="Calibri" panose="020F0502020204030204" pitchFamily="34" charset="0"/>
                <a:cs typeface="Courier New" panose="02070309020205020404" pitchFamily="49" charset="0"/>
              </a:rPr>
              <a:t>hashable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a:latin typeface="Calibri" panose="020F0502020204030204" pitchFamily="34" charset="0"/>
                <a:ea typeface="Calibri" panose="020F0502020204030204" pitchFamily="34" charset="0"/>
                <a:cs typeface="Courier New" panose="02070309020205020404" pitchFamily="49" charset="0"/>
              </a:rPr>
              <a:t>(b) Could t = (2,[3,4],4)  be used as a dictionary key?  </a:t>
            </a:r>
          </a:p>
          <a:p>
            <a:pPr>
              <a:lnSpc>
                <a:spcPct val="115000"/>
              </a:lnSpc>
              <a:spcBef>
                <a:spcPts val="0"/>
              </a:spcBef>
              <a:spcAft>
                <a:spcPts val="1000"/>
              </a:spcAft>
            </a:pPr>
            <a:r>
              <a:rPr lang="en-US" sz="2400" b="1" dirty="0" smtClean="0">
                <a:latin typeface="Calibri" panose="020F0502020204030204" pitchFamily="34" charset="0"/>
                <a:ea typeface="Calibri" panose="020F0502020204030204" pitchFamily="34" charset="0"/>
                <a:cs typeface="Courier New" panose="02070309020205020404" pitchFamily="49" charset="0"/>
              </a:rPr>
              <a:t>     No</a:t>
            </a:r>
            <a:r>
              <a:rPr lang="en-US" sz="2400" b="1" dirty="0">
                <a:latin typeface="Calibri" panose="020F0502020204030204" pitchFamily="34" charset="0"/>
                <a:ea typeface="Calibri" panose="020F0502020204030204" pitchFamily="34" charset="0"/>
                <a:cs typeface="Courier New" panose="02070309020205020404" pitchFamily="49" charset="0"/>
              </a:rPr>
              <a:t>.  t[0] is mutable, which makes t </a:t>
            </a:r>
            <a:r>
              <a:rPr lang="en-US" sz="2400" b="1" dirty="0" smtClean="0">
                <a:latin typeface="Calibri" panose="020F0502020204030204" pitchFamily="34" charset="0"/>
                <a:ea typeface="Calibri" panose="020F0502020204030204" pitchFamily="34" charset="0"/>
                <a:cs typeface="Courier New" panose="02070309020205020404" pitchFamily="49" charset="0"/>
              </a:rPr>
              <a:t>non </a:t>
            </a:r>
            <a:r>
              <a:rPr lang="en-US" sz="2400" b="1" dirty="0" err="1">
                <a:latin typeface="Calibri" panose="020F0502020204030204" pitchFamily="34" charset="0"/>
                <a:ea typeface="Calibri" panose="020F0502020204030204" pitchFamily="34" charset="0"/>
                <a:cs typeface="Courier New" panose="02070309020205020404" pitchFamily="49" charset="0"/>
              </a:rPr>
              <a:t>hashable</a:t>
            </a:r>
            <a:r>
              <a:rPr lang="en-US" sz="2400" b="1" dirty="0">
                <a:latin typeface="Calibri" panose="020F0502020204030204" pitchFamily="34" charset="0"/>
                <a:ea typeface="Calibri" panose="020F0502020204030204" pitchFamily="34" charset="0"/>
                <a:cs typeface="Courier New" panose="02070309020205020404" pitchFamily="49"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a:latin typeface="Calibri" panose="020F0502020204030204" pitchFamily="34" charset="0"/>
                <a:ea typeface="Calibri" panose="020F0502020204030204" pitchFamily="34" charset="0"/>
                <a:cs typeface="Courier New" panose="02070309020205020404" pitchFamily="49" charset="0"/>
              </a:rPr>
              <a:t>(c) Describe the </a:t>
            </a:r>
            <a:r>
              <a:rPr lang="en-US" sz="2400" dirty="0" err="1">
                <a:latin typeface="Courier New" panose="02070309020205020404" pitchFamily="49" charset="0"/>
                <a:ea typeface="Calibri" panose="020F0502020204030204" pitchFamily="34" charset="0"/>
                <a:cs typeface="Times New Roman" panose="02020603050405020304" pitchFamily="18" charset="0"/>
              </a:rPr>
              <a:t>collections.defaultDict</a:t>
            </a:r>
            <a:r>
              <a:rPr lang="en-US" sz="2400" dirty="0">
                <a:latin typeface="Courier New" panose="02070309020205020404" pitchFamily="49"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Courier New" panose="02070309020205020404" pitchFamily="49" charset="0"/>
              </a:rPr>
              <a:t>class and give an example of its use.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b="1" dirty="0">
                <a:latin typeface="Calibri" panose="020F0502020204030204" pitchFamily="34" charset="0"/>
                <a:ea typeface="Calibri" panose="020F0502020204030204" pitchFamily="34" charset="0"/>
                <a:cs typeface="Courier New" panose="02070309020205020404" pitchFamily="49" charset="0"/>
              </a:rPr>
              <a:t>You can provide a default value (or constructor/function) so that when an attempt is made to access a key not in the dictionary, the value is mapped to the default 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spcBef>
                <a:spcPts val="600"/>
              </a:spcBef>
              <a:spcAft>
                <a:spcPts val="1200"/>
              </a:spcAft>
              <a:buAutoNum type="arabicPeriod"/>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56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a:bodyPr>
          <a:lstStyle/>
          <a:p>
            <a:pPr>
              <a:lnSpc>
                <a:spcPct val="115000"/>
              </a:lnSpc>
              <a:spcBef>
                <a:spcPts val="0"/>
              </a:spcBef>
              <a:spcAft>
                <a:spcPts val="1000"/>
              </a:spcAft>
            </a:pPr>
            <a:r>
              <a:rPr lang="en-US" sz="2200" dirty="0" smtClean="0">
                <a:latin typeface="Calibri" panose="020F0502020204030204" pitchFamily="34" charset="0"/>
                <a:ea typeface="Calibri" panose="020F0502020204030204" pitchFamily="34" charset="0"/>
                <a:cs typeface="Calibri" panose="020F0502020204030204" pitchFamily="34" charset="0"/>
              </a:rPr>
              <a:t>2(a</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smtClean="0">
                <a:latin typeface="Calibri" panose="020F0502020204030204" pitchFamily="34" charset="0"/>
                <a:ea typeface="Calibri" panose="020F0502020204030204" pitchFamily="34" charset="0"/>
                <a:cs typeface="Calibri" panose="020F0502020204030204" pitchFamily="34" charset="0"/>
              </a:rPr>
              <a:t/>
            </a:r>
            <a:br>
              <a:rPr lang="en-US" sz="2200" dirty="0" smtClean="0">
                <a:latin typeface="Calibri" panose="020F0502020204030204" pitchFamily="34" charset="0"/>
                <a:ea typeface="Calibri" panose="020F0502020204030204" pitchFamily="34" charset="0"/>
                <a:cs typeface="Calibri" panose="020F0502020204030204" pitchFamily="34" charset="0"/>
              </a:rPr>
            </a:br>
            <a:r>
              <a:rPr lang="en-US" sz="2200" dirty="0" smtClean="0">
                <a:latin typeface="Calibri" panose="020F0502020204030204" pitchFamily="34" charset="0"/>
                <a:ea typeface="Calibri" panose="020F0502020204030204" pitchFamily="34" charset="0"/>
                <a:cs typeface="Calibri" panose="020F0502020204030204" pitchFamily="34" charset="0"/>
              </a:rPr>
              <a:t>Using</a:t>
            </a:r>
            <a:r>
              <a:rPr lang="en-US" sz="2200" dirty="0" smtClean="0">
                <a:latin typeface="Courier New" panose="02070309020205020404" pitchFamily="49" charset="0"/>
                <a:ea typeface="Calibri" panose="020F0502020204030204" pitchFamily="34" charset="0"/>
                <a:cs typeface="Times New Roman" panose="02020603050405020304" pitchFamily="18" charset="0"/>
              </a:rPr>
              <a:t/>
            </a:r>
            <a:br>
              <a:rPr lang="en-US" sz="2200" dirty="0" smtClean="0">
                <a:latin typeface="Courier New" panose="02070309020205020404" pitchFamily="49" charset="0"/>
                <a:ea typeface="Calibri" panose="020F0502020204030204" pitchFamily="34" charset="0"/>
                <a:cs typeface="Times New Roman" panose="02020603050405020304" pitchFamily="18" charset="0"/>
              </a:rPr>
            </a:br>
            <a:r>
              <a:rPr lang="en-US" sz="2200" dirty="0" smtClean="0">
                <a:latin typeface="Courier New" panose="02070309020205020404" pitchFamily="49" charset="0"/>
                <a:ea typeface="Calibri" panose="020F0502020204030204" pitchFamily="34" charset="0"/>
                <a:cs typeface="Times New Roman" panose="02020603050405020304" pitchFamily="18" charset="0"/>
              </a:rPr>
              <a:t>    </a:t>
            </a:r>
            <a:r>
              <a:rPr lang="en-US" sz="2200" dirty="0" smtClean="0">
                <a:latin typeface="Calibri" panose="020F0502020204030204" pitchFamily="34" charset="0"/>
                <a:ea typeface="Calibri" panose="020F0502020204030204" pitchFamily="34" charset="0"/>
                <a:cs typeface="Calibri" panose="020F0502020204030204" pitchFamily="34" charset="0"/>
              </a:rPr>
              <a:t>the </a:t>
            </a:r>
            <a:r>
              <a:rPr lang="en-US" sz="2200" dirty="0">
                <a:latin typeface="Calibri" panose="020F0502020204030204" pitchFamily="34" charset="0"/>
                <a:ea typeface="Calibri" panose="020F0502020204030204" pitchFamily="34" charset="0"/>
                <a:cs typeface="Calibri" panose="020F0502020204030204" pitchFamily="34" charset="0"/>
              </a:rPr>
              <a:t>lists</a:t>
            </a:r>
            <a:r>
              <a:rPr lang="en-US" sz="2200" dirty="0" smtClean="0">
                <a:latin typeface="Courier New" panose="02070309020205020404" pitchFamily="49" charset="0"/>
                <a:ea typeface="Calibri" panose="020F0502020204030204" pitchFamily="34" charset="0"/>
                <a:cs typeface="Times New Roman" panose="02020603050405020304" pitchFamily="18" charset="0"/>
              </a:rPr>
              <a:t>[2,6,10,1</a:t>
            </a:r>
            <a:r>
              <a:rPr lang="en-US" sz="2200" dirty="0">
                <a:latin typeface="Courier New" panose="02070309020205020404" pitchFamily="49" charset="0"/>
                <a:ea typeface="Calibri" panose="020F0502020204030204" pitchFamily="34" charset="0"/>
                <a:cs typeface="Times New Roman" panose="02020603050405020304" pitchFamily="18" charset="0"/>
              </a:rPr>
              <a:t>],['a', 'b', 'c', 'd</a:t>
            </a:r>
            <a:r>
              <a:rPr lang="en-US" sz="2200" dirty="0" smtClean="0">
                <a:latin typeface="Courier New" panose="02070309020205020404" pitchFamily="49" charset="0"/>
                <a:ea typeface="Calibri" panose="020F0502020204030204" pitchFamily="34" charset="0"/>
                <a:cs typeface="Times New Roman" panose="02020603050405020304" pitchFamily="18" charset="0"/>
              </a:rPr>
              <a:t>'];</a:t>
            </a:r>
            <a:br>
              <a:rPr lang="en-US" sz="2200" dirty="0" smtClean="0">
                <a:latin typeface="Courier New" panose="02070309020205020404" pitchFamily="49" charset="0"/>
                <a:ea typeface="Calibri" panose="020F0502020204030204" pitchFamily="34" charset="0"/>
                <a:cs typeface="Times New Roman" panose="02020603050405020304" pitchFamily="18" charset="0"/>
              </a:rPr>
            </a:br>
            <a:r>
              <a:rPr lang="en-US" sz="2200" dirty="0" smtClean="0">
                <a:latin typeface="Courier New" panose="02070309020205020404" pitchFamily="49" charset="0"/>
                <a:ea typeface="Calibri" panose="020F0502020204030204" pitchFamily="34" charset="0"/>
                <a:cs typeface="Times New Roman" panose="02020603050405020304" pitchFamily="18" charset="0"/>
              </a:rPr>
              <a:t>    </a:t>
            </a:r>
            <a:r>
              <a:rPr lang="en-US" sz="2200" dirty="0" smtClean="0">
                <a:latin typeface="Calibri" panose="020F0502020204030204" pitchFamily="34" charset="0"/>
                <a:ea typeface="Calibri" panose="020F0502020204030204" pitchFamily="34" charset="0"/>
                <a:cs typeface="Calibri" panose="020F0502020204030204" pitchFamily="34" charset="0"/>
              </a:rPr>
              <a:t>the </a:t>
            </a:r>
            <a:r>
              <a:rPr lang="en-US" sz="2200" dirty="0">
                <a:latin typeface="Courier New" panose="02070309020205020404" pitchFamily="49" charset="0"/>
                <a:ea typeface="Calibri" panose="020F0502020204030204" pitchFamily="34" charset="0"/>
                <a:cs typeface="Times New Roman" panose="02020603050405020304" pitchFamily="18" charset="0"/>
              </a:rPr>
              <a:t>zip </a:t>
            </a:r>
            <a:r>
              <a:rPr lang="en-US" sz="2200" dirty="0" smtClean="0">
                <a:latin typeface="Calibri" panose="020F0502020204030204" pitchFamily="34" charset="0"/>
                <a:ea typeface="Calibri" panose="020F0502020204030204" pitchFamily="34" charset="0"/>
                <a:cs typeface="Calibri" panose="020F0502020204030204" pitchFamily="34" charset="0"/>
              </a:rPr>
              <a:t>function; </a:t>
            </a:r>
            <a:r>
              <a:rPr lang="en-US" sz="2200" dirty="0">
                <a:latin typeface="Calibri" panose="020F0502020204030204" pitchFamily="34" charset="0"/>
                <a:ea typeface="Calibri" panose="020F0502020204030204" pitchFamily="34" charset="0"/>
                <a:cs typeface="Calibri" panose="020F0502020204030204" pitchFamily="34" charset="0"/>
              </a:rPr>
              <a:t>and </a:t>
            </a:r>
            <a:r>
              <a:rPr lang="en-US" sz="2200" dirty="0" smtClean="0">
                <a:latin typeface="Calibri" panose="020F0502020204030204" pitchFamily="34" charset="0"/>
                <a:ea typeface="Calibri" panose="020F0502020204030204" pitchFamily="34" charset="0"/>
                <a:cs typeface="Calibri" panose="020F0502020204030204" pitchFamily="34" charset="0"/>
              </a:rPr>
              <a:t/>
            </a:r>
            <a:br>
              <a:rPr lang="en-US" sz="2200" dirty="0" smtClean="0">
                <a:latin typeface="Calibri" panose="020F0502020204030204" pitchFamily="34" charset="0"/>
                <a:ea typeface="Calibri" panose="020F0502020204030204" pitchFamily="34" charset="0"/>
                <a:cs typeface="Calibri" panose="020F0502020204030204" pitchFamily="34" charset="0"/>
              </a:rPr>
            </a:br>
            <a:r>
              <a:rPr lang="en-US" sz="2200" dirty="0" smtClean="0">
                <a:latin typeface="Calibri" panose="020F0502020204030204" pitchFamily="34" charset="0"/>
                <a:ea typeface="Calibri" panose="020F0502020204030204" pitchFamily="34" charset="0"/>
                <a:cs typeface="Calibri" panose="020F0502020204030204" pitchFamily="34" charset="0"/>
              </a:rPr>
              <a:t>          the </a:t>
            </a:r>
            <a:r>
              <a:rPr lang="en-US" sz="2200" dirty="0" err="1">
                <a:latin typeface="Courier New" panose="02070309020205020404" pitchFamily="49" charset="0"/>
                <a:ea typeface="Calibri" panose="020F0502020204030204" pitchFamily="34" charset="0"/>
                <a:cs typeface="Times New Roman" panose="02020603050405020304" pitchFamily="18" charset="0"/>
              </a:rPr>
              <a:t>dict</a:t>
            </a:r>
            <a:r>
              <a:rPr lang="en-US" sz="2200" dirty="0">
                <a:latin typeface="Courier New" panose="02070309020205020404" pitchFamily="49"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Calibri" panose="020F0502020204030204" pitchFamily="34" charset="0"/>
              </a:rPr>
              <a:t>conversion function, </a:t>
            </a:r>
          </a:p>
          <a:p>
            <a:pPr>
              <a:lnSpc>
                <a:spcPct val="115000"/>
              </a:lnSpc>
              <a:spcBef>
                <a:spcPts val="0"/>
              </a:spcBef>
              <a:spcAft>
                <a:spcPts val="1000"/>
              </a:spcAft>
            </a:pPr>
            <a:r>
              <a:rPr lang="en-US" sz="2200" dirty="0" smtClean="0">
                <a:latin typeface="Calibri" panose="020F0502020204030204" pitchFamily="34" charset="0"/>
                <a:ea typeface="Calibri" panose="020F0502020204030204" pitchFamily="34" charset="0"/>
                <a:cs typeface="Calibri" panose="020F0502020204030204" pitchFamily="34" charset="0"/>
              </a:rPr>
              <a:t>write </a:t>
            </a:r>
            <a:r>
              <a:rPr lang="en-US" sz="2200" dirty="0">
                <a:latin typeface="Calibri" panose="020F0502020204030204" pitchFamily="34" charset="0"/>
                <a:ea typeface="Calibri" panose="020F0502020204030204" pitchFamily="34" charset="0"/>
                <a:cs typeface="Calibri" panose="020F0502020204030204" pitchFamily="34" charset="0"/>
              </a:rPr>
              <a:t>a single line that constructs the dictionary shown in the output.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200" dirty="0" smtClean="0">
                <a:latin typeface="Calibri" panose="020F0502020204030204" pitchFamily="34" charset="0"/>
                <a:ea typeface="Calibri" panose="020F0502020204030204" pitchFamily="34" charset="0"/>
                <a:cs typeface="Times New Roman" panose="02020603050405020304" pitchFamily="18" charset="0"/>
              </a:rPr>
              <a:t>&gt;&gt;&gt;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200" dirty="0" smtClean="0">
                <a:latin typeface="Courier New" panose="02070309020205020404" pitchFamily="49" charset="0"/>
                <a:ea typeface="Calibri" panose="020F0502020204030204" pitchFamily="34" charset="0"/>
                <a:cs typeface="Times New Roman" panose="02020603050405020304" pitchFamily="18" charset="0"/>
              </a:rPr>
              <a:t>&gt;&gt;&gt; </a:t>
            </a:r>
            <a:r>
              <a:rPr lang="en-US" sz="2200" dirty="0" smtClean="0">
                <a:latin typeface="Courier New" panose="02070309020205020404" pitchFamily="49" charset="0"/>
                <a:ea typeface="Calibri" panose="020F0502020204030204" pitchFamily="34" charset="0"/>
              </a:rPr>
              <a:t>{</a:t>
            </a:r>
            <a:r>
              <a:rPr lang="en-US" sz="2200" dirty="0">
                <a:latin typeface="Courier New" panose="02070309020205020404" pitchFamily="49" charset="0"/>
                <a:ea typeface="Calibri" panose="020F0502020204030204" pitchFamily="34" charset="0"/>
              </a:rPr>
              <a:t>2:'a', 6:'b', 10:'c', 1:'d'} </a:t>
            </a:r>
            <a:br>
              <a:rPr lang="en-US" sz="2200" dirty="0">
                <a:latin typeface="Courier New" panose="02070309020205020404" pitchFamily="49" charset="0"/>
                <a:ea typeface="Calibri" panose="020F0502020204030204" pitchFamily="34" charset="0"/>
              </a:rPr>
            </a:br>
            <a:endParaRPr lang="en-US" sz="2200" b="1" dirty="0" smtClean="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200" dirty="0">
              <a:latin typeface="Arial" panose="020B0604020202020204" pitchFamily="34" charset="0"/>
              <a:cs typeface="Arial" panose="020B0604020202020204" pitchFamily="34" charset="0"/>
            </a:endParaRPr>
          </a:p>
        </p:txBody>
      </p:sp>
      <p:sp>
        <p:nvSpPr>
          <p:cNvPr id="2" name="TextBox 1"/>
          <p:cNvSpPr txBox="1"/>
          <p:nvPr/>
        </p:nvSpPr>
        <p:spPr>
          <a:xfrm>
            <a:off x="1082040" y="2773680"/>
            <a:ext cx="7374135" cy="468975"/>
          </a:xfrm>
          <a:prstGeom prst="rect">
            <a:avLst/>
          </a:prstGeom>
          <a:noFill/>
        </p:spPr>
        <p:txBody>
          <a:bodyPr wrap="none" rtlCol="0">
            <a:spAutoFit/>
          </a:bodyPr>
          <a:lstStyle/>
          <a:p>
            <a:pPr lvl="0">
              <a:lnSpc>
                <a:spcPct val="115000"/>
              </a:lnSpc>
              <a:spcAft>
                <a:spcPts val="1000"/>
              </a:spcAft>
            </a:pPr>
            <a:r>
              <a:rPr lang="en-US" dirty="0" smtClean="0"/>
              <a:t> </a:t>
            </a:r>
            <a:r>
              <a:rPr lang="en-US" sz="2200" b="1" dirty="0" err="1">
                <a:solidFill>
                  <a:prstClr val="black"/>
                </a:solidFill>
                <a:latin typeface="Courier New" panose="02070309020205020404" pitchFamily="49" charset="0"/>
                <a:ea typeface="Calibri" panose="020F0502020204030204" pitchFamily="34" charset="0"/>
                <a:cs typeface="Times New Roman" panose="02020603050405020304" pitchFamily="18" charset="0"/>
              </a:rPr>
              <a:t>dict</a:t>
            </a:r>
            <a:r>
              <a:rPr lang="en-US" sz="2200" b="1" dirty="0">
                <a:solidFill>
                  <a:prstClr val="black"/>
                </a:solidFill>
                <a:latin typeface="Courier New" panose="02070309020205020404" pitchFamily="49" charset="0"/>
                <a:ea typeface="Calibri" panose="020F0502020204030204" pitchFamily="34" charset="0"/>
                <a:cs typeface="Times New Roman" panose="02020603050405020304" pitchFamily="18" charset="0"/>
              </a:rPr>
              <a:t>(zip([2,6,10,1],['a', 'b', 'c', 'd</a:t>
            </a:r>
            <a:r>
              <a:rPr lang="en-US" sz="2200" b="1" dirty="0" smtClean="0">
                <a:solidFill>
                  <a:prstClr val="black"/>
                </a:solidFill>
                <a:latin typeface="Courier New" panose="02070309020205020404" pitchFamily="49" charset="0"/>
                <a:ea typeface="Calibri" panose="020F0502020204030204" pitchFamily="34" charset="0"/>
                <a:cs typeface="Times New Roman" panose="02020603050405020304" pitchFamily="18" charset="0"/>
              </a:rPr>
              <a:t>']))</a:t>
            </a:r>
            <a:endPar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272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a:bodyPr>
          <a:lstStyle/>
          <a:p>
            <a:pPr>
              <a:lnSpc>
                <a:spcPct val="115000"/>
              </a:lnSpc>
              <a:spcBef>
                <a:spcPts val="0"/>
              </a:spcBef>
              <a:spcAft>
                <a:spcPts val="1000"/>
              </a:spcAft>
            </a:pPr>
            <a:r>
              <a:rPr lang="en-US" sz="2400" dirty="0">
                <a:latin typeface="Calibri" panose="020F0502020204030204" pitchFamily="34" charset="0"/>
                <a:ea typeface="Calibri" panose="020F0502020204030204" pitchFamily="34" charset="0"/>
                <a:cs typeface="Courier New" panose="02070309020205020404" pitchFamily="49" charset="0"/>
              </a:rPr>
              <a:t>(b)  Complete the code below for constructing a string representation of a list of values.  If L is [‘hello’], it returns the string ‘hello’.  If L = [‘</a:t>
            </a:r>
            <a:r>
              <a:rPr lang="en-US" sz="2400" dirty="0" err="1">
                <a:latin typeface="Calibri" panose="020F0502020204030204" pitchFamily="34" charset="0"/>
                <a:ea typeface="Calibri" panose="020F0502020204030204" pitchFamily="34" charset="0"/>
                <a:cs typeface="Courier New" panose="02070309020205020404" pitchFamily="49" charset="0"/>
              </a:rPr>
              <a:t>hello’,’goodbye</a:t>
            </a:r>
            <a:r>
              <a:rPr lang="en-US" sz="2400" dirty="0">
                <a:latin typeface="Calibri" panose="020F0502020204030204" pitchFamily="34" charset="0"/>
                <a:ea typeface="Calibri" panose="020F0502020204030204" pitchFamily="34" charset="0"/>
                <a:cs typeface="Courier New" panose="02070309020205020404" pitchFamily="49" charset="0"/>
              </a:rPr>
              <a:t>’], it returns the string ‘hello and goodbye’.  If L = [‘</a:t>
            </a:r>
            <a:r>
              <a:rPr lang="en-US" sz="2400" dirty="0" err="1">
                <a:latin typeface="Calibri" panose="020F0502020204030204" pitchFamily="34" charset="0"/>
                <a:ea typeface="Calibri" panose="020F0502020204030204" pitchFamily="34" charset="0"/>
                <a:cs typeface="Courier New" panose="02070309020205020404" pitchFamily="49" charset="0"/>
              </a:rPr>
              <a:t>hello’,’aloha’,’goodbye</a:t>
            </a:r>
            <a:r>
              <a:rPr lang="en-US" sz="2400" dirty="0">
                <a:latin typeface="Calibri" panose="020F0502020204030204" pitchFamily="34" charset="0"/>
                <a:ea typeface="Calibri" panose="020F0502020204030204" pitchFamily="34" charset="0"/>
                <a:cs typeface="Courier New" panose="02070309020205020404" pitchFamily="49" charset="0"/>
              </a:rPr>
              <a:t>’] it returns the string ‘hello, aloha and goodbye’.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200" b="1" dirty="0" err="1">
                <a:latin typeface="Courier New" panose="02070309020205020404" pitchFamily="49" charset="0"/>
                <a:ea typeface="Calibri" panose="020F0502020204030204" pitchFamily="34" charset="0"/>
                <a:cs typeface="Times New Roman" panose="02020603050405020304" pitchFamily="18" charset="0"/>
              </a:rPr>
              <a:t>def</a:t>
            </a:r>
            <a:r>
              <a:rPr lang="en-US" sz="2200" b="1" dirty="0">
                <a:latin typeface="Courier New" panose="02070309020205020404" pitchFamily="49" charset="0"/>
                <a:ea typeface="Calibri" panose="020F0502020204030204" pitchFamily="34" charset="0"/>
                <a:cs typeface="Times New Roman" panose="02020603050405020304" pitchFamily="18" charset="0"/>
              </a:rPr>
              <a:t> list2string(L):</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b="1" dirty="0">
                <a:latin typeface="Courier New" panose="02070309020205020404" pitchFamily="49" charset="0"/>
                <a:ea typeface="Calibri" panose="020F0502020204030204" pitchFamily="34" charset="0"/>
              </a:rPr>
              <a:t>   if </a:t>
            </a:r>
            <a:r>
              <a:rPr lang="en-US" sz="2200" b="1" dirty="0" err="1">
                <a:latin typeface="Courier New" panose="02070309020205020404" pitchFamily="49" charset="0"/>
                <a:ea typeface="Calibri" panose="020F0502020204030204" pitchFamily="34" charset="0"/>
              </a:rPr>
              <a:t>len</a:t>
            </a:r>
            <a:r>
              <a:rPr lang="en-US" sz="2200" b="1" dirty="0">
                <a:latin typeface="Courier New" panose="02070309020205020404" pitchFamily="49" charset="0"/>
                <a:ea typeface="Calibri" panose="020F0502020204030204" pitchFamily="34" charset="0"/>
              </a:rPr>
              <a:t>(L) = 1:</a:t>
            </a:r>
            <a:br>
              <a:rPr lang="en-US" sz="2200" b="1" dirty="0">
                <a:latin typeface="Courier New" panose="02070309020205020404" pitchFamily="49" charset="0"/>
                <a:ea typeface="Calibri" panose="020F0502020204030204" pitchFamily="34" charset="0"/>
              </a:rPr>
            </a:br>
            <a:r>
              <a:rPr lang="en-US" sz="2200" b="1" dirty="0">
                <a:latin typeface="Courier New" panose="02070309020205020404" pitchFamily="49" charset="0"/>
                <a:ea typeface="Calibri" panose="020F0502020204030204" pitchFamily="34" charset="0"/>
              </a:rPr>
              <a:t>      return L[0]</a:t>
            </a:r>
            <a:br>
              <a:rPr lang="en-US" sz="2200" b="1" dirty="0">
                <a:latin typeface="Courier New" panose="02070309020205020404" pitchFamily="49" charset="0"/>
                <a:ea typeface="Calibri" panose="020F0502020204030204" pitchFamily="34" charset="0"/>
              </a:rPr>
            </a:br>
            <a:r>
              <a:rPr lang="en-US" sz="2200" b="1" dirty="0">
                <a:latin typeface="Courier New" panose="02070309020205020404" pitchFamily="49" charset="0"/>
                <a:ea typeface="Calibri" panose="020F0502020204030204" pitchFamily="34" charset="0"/>
              </a:rPr>
              <a:t>   </a:t>
            </a:r>
            <a:r>
              <a:rPr lang="en-US" sz="2200" b="1" dirty="0" err="1">
                <a:latin typeface="Courier New" panose="02070309020205020404" pitchFamily="49" charset="0"/>
                <a:ea typeface="Calibri" panose="020F0502020204030204" pitchFamily="34" charset="0"/>
              </a:rPr>
              <a:t>elif</a:t>
            </a:r>
            <a:r>
              <a:rPr lang="en-US" sz="2200" b="1" dirty="0">
                <a:latin typeface="Courier New" panose="02070309020205020404" pitchFamily="49" charset="0"/>
                <a:ea typeface="Calibri" panose="020F0502020204030204" pitchFamily="34" charset="0"/>
              </a:rPr>
              <a:t> </a:t>
            </a:r>
            <a:r>
              <a:rPr lang="en-US" sz="2200" b="1" dirty="0" err="1">
                <a:latin typeface="Courier New" panose="02070309020205020404" pitchFamily="49" charset="0"/>
                <a:ea typeface="Calibri" panose="020F0502020204030204" pitchFamily="34" charset="0"/>
              </a:rPr>
              <a:t>len</a:t>
            </a:r>
            <a:r>
              <a:rPr lang="en-US" sz="2200" b="1" dirty="0">
                <a:latin typeface="Courier New" panose="02070309020205020404" pitchFamily="49" charset="0"/>
                <a:ea typeface="Calibri" panose="020F0502020204030204" pitchFamily="34" charset="0"/>
              </a:rPr>
              <a:t>(L) == 2:</a:t>
            </a:r>
            <a:br>
              <a:rPr lang="en-US" sz="2200" b="1" dirty="0">
                <a:latin typeface="Courier New" panose="02070309020205020404" pitchFamily="49" charset="0"/>
                <a:ea typeface="Calibri" panose="020F0502020204030204" pitchFamily="34" charset="0"/>
              </a:rPr>
            </a:br>
            <a:r>
              <a:rPr lang="en-US" sz="2200" b="1" dirty="0">
                <a:latin typeface="Courier New" panose="02070309020205020404" pitchFamily="49" charset="0"/>
                <a:ea typeface="Calibri" panose="020F0502020204030204" pitchFamily="34" charset="0"/>
              </a:rPr>
              <a:t>      return L[0] + "and" L[1]</a:t>
            </a:r>
            <a:br>
              <a:rPr lang="en-US" sz="2200" b="1" dirty="0">
                <a:latin typeface="Courier New" panose="02070309020205020404" pitchFamily="49" charset="0"/>
                <a:ea typeface="Calibri" panose="020F0502020204030204" pitchFamily="34" charset="0"/>
              </a:rPr>
            </a:br>
            <a:r>
              <a:rPr lang="en-US" sz="2200" b="1" dirty="0">
                <a:latin typeface="Courier New" panose="02070309020205020404" pitchFamily="49" charset="0"/>
                <a:ea typeface="Calibri" panose="020F0502020204030204" pitchFamily="34" charset="0"/>
              </a:rPr>
              <a:t>   else:</a:t>
            </a:r>
            <a:br>
              <a:rPr lang="en-US" sz="2200" b="1" dirty="0">
                <a:latin typeface="Courier New" panose="02070309020205020404" pitchFamily="49" charset="0"/>
                <a:ea typeface="Calibri" panose="020F0502020204030204" pitchFamily="34" charset="0"/>
              </a:rPr>
            </a:br>
            <a:r>
              <a:rPr lang="en-US" sz="2200" b="1" dirty="0">
                <a:latin typeface="Courier New" panose="02070309020205020404" pitchFamily="49" charset="0"/>
                <a:ea typeface="Calibri" panose="020F0502020204030204" pitchFamily="34" charset="0"/>
              </a:rPr>
              <a:t>      return ', '.join(L[:-1]) + "and" + L[-1]</a:t>
            </a:r>
            <a:br>
              <a:rPr lang="en-US" sz="2200" b="1" dirty="0">
                <a:latin typeface="Courier New" panose="02070309020205020404" pitchFamily="49" charset="0"/>
                <a:ea typeface="Calibri" panose="020F0502020204030204" pitchFamily="34" charset="0"/>
              </a:rPr>
            </a:br>
            <a:endParaRPr lang="en-US" sz="22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75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lnSpcReduction="10000"/>
          </a:bodyPr>
          <a:lstStyle/>
          <a:p>
            <a:pPr>
              <a:lnSpc>
                <a:spcPct val="115000"/>
              </a:lnSpc>
              <a:spcBef>
                <a:spcPts val="0"/>
              </a:spcBef>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3.  A “likes file” is a file containing lines that consist of a person’s name and the name of an item that that person likes, separated by a space.  Each name can appear in multiple lines.  You are to write a function that returns a dictionary with keys the unique names that appear in the file and with the value for a given name a list of the items that that person likes.  For example, if the file contains the following lines:</a:t>
            </a:r>
          </a:p>
          <a:p>
            <a:pPr>
              <a:lnSpc>
                <a:spcPct val="115000"/>
              </a:lnSpc>
              <a:spcBef>
                <a:spcPts val="0"/>
              </a:spcBef>
              <a:spcAft>
                <a:spcPts val="1000"/>
              </a:spcAft>
            </a:pPr>
            <a:r>
              <a:rPr lang="en-US" sz="2400" dirty="0">
                <a:latin typeface="Courier New" panose="02070309020205020404" pitchFamily="49" charset="0"/>
                <a:ea typeface="Calibri" panose="020F0502020204030204" pitchFamily="34" charset="0"/>
                <a:cs typeface="Times New Roman" panose="02020603050405020304" pitchFamily="18" charset="0"/>
              </a:rPr>
              <a:t>Jon apples</a:t>
            </a:r>
            <a:br>
              <a:rPr lang="en-US" sz="2400" dirty="0">
                <a:latin typeface="Courier New" panose="02070309020205020404" pitchFamily="49" charset="0"/>
                <a:ea typeface="Calibri" panose="020F0502020204030204" pitchFamily="34" charset="0"/>
                <a:cs typeface="Times New Roman" panose="02020603050405020304" pitchFamily="18" charset="0"/>
              </a:rPr>
            </a:br>
            <a:r>
              <a:rPr lang="en-US" sz="2400" dirty="0">
                <a:latin typeface="Courier New" panose="02070309020205020404" pitchFamily="49" charset="0"/>
                <a:ea typeface="Calibri" panose="020F0502020204030204" pitchFamily="34" charset="0"/>
                <a:cs typeface="Times New Roman" panose="02020603050405020304" pitchFamily="18" charset="0"/>
              </a:rPr>
              <a:t>Jon pears</a:t>
            </a:r>
            <a:br>
              <a:rPr lang="en-US" sz="2400" dirty="0">
                <a:latin typeface="Courier New" panose="02070309020205020404" pitchFamily="49" charset="0"/>
                <a:ea typeface="Calibri" panose="020F0502020204030204" pitchFamily="34" charset="0"/>
                <a:cs typeface="Times New Roman" panose="02020603050405020304" pitchFamily="18" charset="0"/>
              </a:rPr>
            </a:br>
            <a:r>
              <a:rPr lang="en-US" sz="2400" dirty="0">
                <a:latin typeface="Courier New" panose="02070309020205020404" pitchFamily="49" charset="0"/>
                <a:ea typeface="Calibri" panose="020F0502020204030204" pitchFamily="34" charset="0"/>
                <a:cs typeface="Times New Roman" panose="02020603050405020304" pitchFamily="18" charset="0"/>
              </a:rPr>
              <a:t>Joe cheddar</a:t>
            </a:r>
            <a:br>
              <a:rPr lang="en-US" sz="2400" dirty="0">
                <a:latin typeface="Courier New" panose="02070309020205020404" pitchFamily="49" charset="0"/>
                <a:ea typeface="Calibri" panose="020F0502020204030204" pitchFamily="34" charset="0"/>
                <a:cs typeface="Times New Roman" panose="02020603050405020304" pitchFamily="18" charset="0"/>
              </a:rPr>
            </a:br>
            <a:r>
              <a:rPr lang="en-US" sz="2400" dirty="0">
                <a:latin typeface="Courier New" panose="02070309020205020404" pitchFamily="49" charset="0"/>
                <a:ea typeface="Calibri" panose="020F0502020204030204" pitchFamily="34" charset="0"/>
                <a:cs typeface="Times New Roman" panose="02020603050405020304" pitchFamily="18" charset="0"/>
              </a:rPr>
              <a:t>Jon brie</a:t>
            </a:r>
            <a:br>
              <a:rPr lang="en-US" sz="2400" dirty="0">
                <a:latin typeface="Courier New" panose="02070309020205020404" pitchFamily="49" charset="0"/>
                <a:ea typeface="Calibri" panose="020F0502020204030204" pitchFamily="34" charset="0"/>
                <a:cs typeface="Times New Roman" panose="02020603050405020304" pitchFamily="18" charset="0"/>
              </a:rPr>
            </a:br>
            <a:r>
              <a:rPr lang="en-US" sz="2400" dirty="0">
                <a:latin typeface="Courier New" panose="02070309020205020404" pitchFamily="49" charset="0"/>
                <a:ea typeface="Calibri" panose="020F0502020204030204" pitchFamily="34" charset="0"/>
                <a:cs typeface="Times New Roman" panose="02020603050405020304" pitchFamily="18" charset="0"/>
              </a:rPr>
              <a:t>Joe limburger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Then your function would return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ourier New" panose="02070309020205020404" pitchFamily="49" charset="0"/>
                <a:ea typeface="Calibri" panose="020F0502020204030204" pitchFamily="34" charset="0"/>
                <a:cs typeface="Times New Roman" panose="02020603050405020304" pitchFamily="18" charset="0"/>
              </a:rPr>
              <a:t>{'Joe': ['pears', 'limburger'], 'Jon': ['pears', 'apples', 'brie']}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600"/>
              </a:spcBef>
              <a:spcAft>
                <a:spcPts val="1200"/>
              </a:spcAft>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0667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fontScale="92500" lnSpcReduction="20000"/>
          </a:bodyPr>
          <a:lstStyle/>
          <a:p>
            <a:pPr>
              <a:lnSpc>
                <a:spcPct val="115000"/>
              </a:lnSpc>
              <a:spcBef>
                <a:spcPts val="0"/>
              </a:spcBef>
              <a:spcAft>
                <a:spcPts val="1000"/>
              </a:spcAft>
            </a:pPr>
            <a:r>
              <a:rPr lang="en-US" sz="2400" dirty="0" err="1">
                <a:latin typeface="Courier New" panose="02070309020205020404" pitchFamily="49" charset="0"/>
                <a:ea typeface="Calibri" panose="020F0502020204030204" pitchFamily="34" charset="0"/>
                <a:cs typeface="Times New Roman" panose="02020603050405020304" pitchFamily="18" charset="0"/>
              </a:rPr>
              <a:t>def</a:t>
            </a:r>
            <a:r>
              <a:rPr lang="en-US" sz="2400" dirty="0">
                <a:latin typeface="Courier New" panose="02070309020205020404" pitchFamily="49" charset="0"/>
                <a:ea typeface="Calibri" panose="020F0502020204030204" pitchFamily="34" charset="0"/>
                <a:cs typeface="Times New Roman" panose="02020603050405020304" pitchFamily="18" charset="0"/>
              </a:rPr>
              <a:t> </a:t>
            </a:r>
            <a:r>
              <a:rPr lang="en-US" sz="2400" dirty="0" err="1">
                <a:latin typeface="Courier New" panose="02070309020205020404" pitchFamily="49" charset="0"/>
                <a:ea typeface="Calibri" panose="020F0502020204030204" pitchFamily="34" charset="0"/>
                <a:cs typeface="Times New Roman" panose="02020603050405020304" pitchFamily="18" charset="0"/>
              </a:rPr>
              <a:t>makeLikesDictionary</a:t>
            </a:r>
            <a:r>
              <a:rPr lang="en-US" sz="2400" dirty="0">
                <a:latin typeface="Courier New" panose="02070309020205020404" pitchFamily="49" charset="0"/>
                <a:ea typeface="Calibri" panose="020F0502020204030204" pitchFamily="34" charset="0"/>
                <a:cs typeface="Times New Roman" panose="02020603050405020304" pitchFamily="18" charset="0"/>
              </a:rPr>
              <a:t>(f</a:t>
            </a:r>
            <a:r>
              <a:rPr lang="en-US" sz="2400" dirty="0" smtClean="0">
                <a:latin typeface="Courier New" panose="02070309020205020404" pitchFamily="49" charset="0"/>
                <a:ea typeface="Calibri" panose="020F0502020204030204" pitchFamily="34" charset="0"/>
                <a:cs typeface="Times New Roman" panose="02020603050405020304" pitchFamily="18" charset="0"/>
              </a:rPr>
              <a:t>):</a:t>
            </a:r>
            <a:r>
              <a:rPr lang="en-US" sz="2400" dirty="0">
                <a:latin typeface="Courier New" panose="02070309020205020404" pitchFamily="49" charset="0"/>
                <a:ea typeface="Calibri" panose="020F0502020204030204" pitchFamily="34" charset="0"/>
                <a:cs typeface="Times New Roman" panose="02020603050405020304" pitchFamily="18" charset="0"/>
              </a:rPr>
              <a:t/>
            </a:r>
            <a:br>
              <a:rPr lang="en-US" sz="2400" dirty="0">
                <a:latin typeface="Courier New" panose="02070309020205020404" pitchFamily="49" charset="0"/>
                <a:ea typeface="Calibri" panose="020F0502020204030204" pitchFamily="34" charset="0"/>
                <a:cs typeface="Times New Roman" panose="02020603050405020304" pitchFamily="18" charset="0"/>
              </a:rPr>
            </a:br>
            <a:r>
              <a:rPr lang="en-US" sz="2400" dirty="0">
                <a:latin typeface="Courier New" panose="02070309020205020404" pitchFamily="49" charset="0"/>
                <a:ea typeface="Calibri" panose="020F0502020204030204" pitchFamily="34" charset="0"/>
                <a:cs typeface="Times New Roman" panose="02020603050405020304" pitchFamily="18" charset="0"/>
              </a:rPr>
              <a:t>   </a:t>
            </a:r>
            <a:r>
              <a:rPr lang="en-US" sz="2400" b="1" dirty="0">
                <a:latin typeface="Courier New" panose="02070309020205020404" pitchFamily="49" charset="0"/>
                <a:ea typeface="Calibri" panose="020F0502020204030204" pitchFamily="34" charset="0"/>
                <a:cs typeface="Times New Roman" panose="02020603050405020304" pitchFamily="18" charset="0"/>
              </a:rPr>
              <a:t>D = {}</a:t>
            </a:r>
            <a:br>
              <a:rPr lang="en-US" sz="2400" b="1" dirty="0">
                <a:latin typeface="Courier New" panose="02070309020205020404" pitchFamily="49" charset="0"/>
                <a:ea typeface="Calibri" panose="020F0502020204030204" pitchFamily="34" charset="0"/>
                <a:cs typeface="Times New Roman" panose="02020603050405020304" pitchFamily="18" charset="0"/>
              </a:rPr>
            </a:br>
            <a:r>
              <a:rPr lang="en-US" sz="2400" b="1" dirty="0">
                <a:latin typeface="Courier New" panose="02070309020205020404" pitchFamily="49" charset="0"/>
                <a:ea typeface="Calibri" panose="020F0502020204030204" pitchFamily="34" charset="0"/>
                <a:cs typeface="Times New Roman" panose="02020603050405020304" pitchFamily="18" charset="0"/>
              </a:rPr>
              <a:t>   for line in f:</a:t>
            </a:r>
            <a:br>
              <a:rPr lang="en-US" sz="2400" b="1" dirty="0">
                <a:latin typeface="Courier New" panose="02070309020205020404" pitchFamily="49" charset="0"/>
                <a:ea typeface="Calibri" panose="020F0502020204030204" pitchFamily="34" charset="0"/>
                <a:cs typeface="Times New Roman" panose="02020603050405020304" pitchFamily="18" charset="0"/>
              </a:rPr>
            </a:br>
            <a:r>
              <a:rPr lang="en-US" sz="2400" b="1" dirty="0">
                <a:latin typeface="Courier New" panose="02070309020205020404" pitchFamily="49" charset="0"/>
                <a:ea typeface="Calibri" panose="020F0502020204030204" pitchFamily="34" charset="0"/>
                <a:cs typeface="Times New Roman" panose="02020603050405020304" pitchFamily="18" charset="0"/>
              </a:rPr>
              <a:t>      key, value = </a:t>
            </a:r>
            <a:r>
              <a:rPr lang="en-US" sz="2400" b="1" dirty="0" err="1" smtClean="0">
                <a:latin typeface="Courier New" panose="02070309020205020404" pitchFamily="49" charset="0"/>
                <a:ea typeface="Calibri" panose="020F0502020204030204" pitchFamily="34" charset="0"/>
                <a:cs typeface="Times New Roman" panose="02020603050405020304" pitchFamily="18" charset="0"/>
              </a:rPr>
              <a:t>line.</a:t>
            </a:r>
            <a:r>
              <a:rPr lang="en-US" sz="2400" b="1" dirty="0" err="1" smtClean="0">
                <a:solidFill>
                  <a:srgbClr val="990033"/>
                </a:solidFill>
                <a:latin typeface="Courier New" panose="02070309020205020404" pitchFamily="49" charset="0"/>
                <a:ea typeface="Calibri" panose="020F0502020204030204" pitchFamily="34" charset="0"/>
                <a:cs typeface="Times New Roman" panose="02020603050405020304" pitchFamily="18" charset="0"/>
              </a:rPr>
              <a:t>strip</a:t>
            </a:r>
            <a:r>
              <a:rPr lang="en-US" sz="2400" b="1" dirty="0">
                <a:solidFill>
                  <a:srgbClr val="990033"/>
                </a:solidFill>
                <a:latin typeface="Courier New" panose="02070309020205020404" pitchFamily="49" charset="0"/>
                <a:ea typeface="Calibri" panose="020F0502020204030204" pitchFamily="34" charset="0"/>
                <a:cs typeface="Times New Roman" panose="02020603050405020304" pitchFamily="18" charset="0"/>
              </a:rPr>
              <a:t>().</a:t>
            </a:r>
            <a:r>
              <a:rPr lang="en-US" sz="2400" b="1" dirty="0">
                <a:latin typeface="Courier New" panose="02070309020205020404" pitchFamily="49" charset="0"/>
                <a:ea typeface="Calibri" panose="020F0502020204030204" pitchFamily="34" charset="0"/>
                <a:cs typeface="Times New Roman" panose="02020603050405020304" pitchFamily="18" charset="0"/>
              </a:rPr>
              <a:t>split() </a:t>
            </a:r>
            <a:br>
              <a:rPr lang="en-US" sz="2400" b="1" dirty="0">
                <a:latin typeface="Courier New" panose="02070309020205020404" pitchFamily="49" charset="0"/>
                <a:ea typeface="Calibri" panose="020F0502020204030204" pitchFamily="34" charset="0"/>
                <a:cs typeface="Times New Roman" panose="02020603050405020304" pitchFamily="18" charset="0"/>
              </a:rPr>
            </a:br>
            <a:r>
              <a:rPr lang="en-US" sz="2400" b="1" dirty="0">
                <a:latin typeface="Courier New" panose="02070309020205020404" pitchFamily="49" charset="0"/>
                <a:ea typeface="Calibri" panose="020F0502020204030204" pitchFamily="34" charset="0"/>
                <a:cs typeface="Times New Roman" panose="02020603050405020304" pitchFamily="18" charset="0"/>
              </a:rPr>
              <a:t>      if key in D</a:t>
            </a:r>
            <a:r>
              <a:rPr lang="en-US" sz="2400" b="1" dirty="0" smtClean="0">
                <a:latin typeface="Courier New" panose="02070309020205020404" pitchFamily="49" charset="0"/>
                <a:ea typeface="Calibri" panose="020F0502020204030204" pitchFamily="34" charset="0"/>
                <a:cs typeface="Times New Roman" panose="02020603050405020304" pitchFamily="18" charset="0"/>
              </a:rPr>
              <a:t>:</a:t>
            </a:r>
            <a:br>
              <a:rPr lang="en-US" sz="2400" b="1" dirty="0" smtClean="0">
                <a:latin typeface="Courier New" panose="02070309020205020404" pitchFamily="49" charset="0"/>
                <a:ea typeface="Calibri" panose="020F0502020204030204" pitchFamily="34" charset="0"/>
                <a:cs typeface="Times New Roman" panose="02020603050405020304" pitchFamily="18" charset="0"/>
              </a:rPr>
            </a:br>
            <a:r>
              <a:rPr lang="en-US" sz="2400" b="1" dirty="0" smtClean="0">
                <a:latin typeface="Courier New" panose="02070309020205020404" pitchFamily="49" charset="0"/>
                <a:ea typeface="Calibri" panose="020F0502020204030204" pitchFamily="34" charset="0"/>
                <a:cs typeface="Times New Roman" panose="02020603050405020304" pitchFamily="18" charset="0"/>
              </a:rPr>
              <a:t>         </a:t>
            </a:r>
            <a:r>
              <a:rPr lang="en-US" sz="2400" b="1" i="1" dirty="0">
                <a:solidFill>
                  <a:srgbClr val="7030A0"/>
                </a:solidFill>
                <a:latin typeface="Courier New" panose="02070309020205020404" pitchFamily="49" charset="0"/>
                <a:ea typeface="Calibri" panose="020F0502020204030204" pitchFamily="34" charset="0"/>
                <a:cs typeface="Times New Roman" panose="02020603050405020304" pitchFamily="18" charset="0"/>
              </a:rPr>
              <a:t># add the value to an existing </a:t>
            </a:r>
            <a:r>
              <a:rPr lang="en-US" sz="2400" b="1" i="1" dirty="0" smtClean="0">
                <a:solidFill>
                  <a:srgbClr val="7030A0"/>
                </a:solidFill>
                <a:latin typeface="Courier New" panose="02070309020205020404" pitchFamily="49" charset="0"/>
                <a:ea typeface="Calibri" panose="020F0502020204030204" pitchFamily="34" charset="0"/>
                <a:cs typeface="Times New Roman" panose="02020603050405020304" pitchFamily="18" charset="0"/>
              </a:rPr>
              <a:t>list</a:t>
            </a:r>
            <a:r>
              <a:rPr lang="en-US" sz="2400" b="1" dirty="0">
                <a:latin typeface="Courier New" panose="02070309020205020404" pitchFamily="49" charset="0"/>
                <a:ea typeface="Calibri" panose="020F0502020204030204" pitchFamily="34" charset="0"/>
                <a:cs typeface="Times New Roman" panose="02020603050405020304" pitchFamily="18" charset="0"/>
              </a:rPr>
              <a:t/>
            </a:r>
            <a:br>
              <a:rPr lang="en-US" sz="2400" b="1" dirty="0">
                <a:latin typeface="Courier New" panose="02070309020205020404" pitchFamily="49" charset="0"/>
                <a:ea typeface="Calibri" panose="020F0502020204030204" pitchFamily="34" charset="0"/>
                <a:cs typeface="Times New Roman" panose="02020603050405020304" pitchFamily="18" charset="0"/>
              </a:rPr>
            </a:br>
            <a:r>
              <a:rPr lang="en-US" sz="2400" b="1" dirty="0">
                <a:latin typeface="Courier New" panose="02070309020205020404" pitchFamily="49" charset="0"/>
                <a:ea typeface="Calibri" panose="020F0502020204030204" pitchFamily="34" charset="0"/>
                <a:cs typeface="Times New Roman" panose="02020603050405020304" pitchFamily="18" charset="0"/>
              </a:rPr>
              <a:t>         D[key].append(value) </a:t>
            </a:r>
            <a:r>
              <a:rPr lang="en-US" sz="2400" b="1" dirty="0" smtClean="0">
                <a:latin typeface="Courier New" panose="02070309020205020404" pitchFamily="49" charset="0"/>
                <a:ea typeface="Calibri" panose="020F0502020204030204" pitchFamily="34" charset="0"/>
                <a:cs typeface="Times New Roman" panose="02020603050405020304" pitchFamily="18" charset="0"/>
              </a:rPr>
              <a:t/>
            </a:r>
            <a:br>
              <a:rPr lang="en-US" sz="2400" b="1" dirty="0" smtClean="0">
                <a:latin typeface="Courier New" panose="02070309020205020404" pitchFamily="49" charset="0"/>
                <a:ea typeface="Calibri" panose="020F0502020204030204" pitchFamily="34" charset="0"/>
                <a:cs typeface="Times New Roman" panose="02020603050405020304" pitchFamily="18" charset="0"/>
              </a:rPr>
            </a:br>
            <a:r>
              <a:rPr lang="en-US" sz="2400" b="1" dirty="0" smtClean="0">
                <a:latin typeface="Courier New" panose="02070309020205020404" pitchFamily="49" charset="0"/>
                <a:ea typeface="Calibri" panose="020F0502020204030204" pitchFamily="34" charset="0"/>
                <a:cs typeface="Times New Roman" panose="02020603050405020304" pitchFamily="18" charset="0"/>
              </a:rPr>
              <a:t>      else:</a:t>
            </a:r>
            <a:br>
              <a:rPr lang="en-US" sz="2400" b="1" dirty="0" smtClean="0">
                <a:latin typeface="Courier New" panose="02070309020205020404" pitchFamily="49" charset="0"/>
                <a:ea typeface="Calibri" panose="020F0502020204030204" pitchFamily="34" charset="0"/>
                <a:cs typeface="Times New Roman" panose="02020603050405020304" pitchFamily="18" charset="0"/>
              </a:rPr>
            </a:br>
            <a:r>
              <a:rPr lang="en-US" sz="2400" b="1" dirty="0" smtClean="0">
                <a:latin typeface="Courier New" panose="02070309020205020404" pitchFamily="49" charset="0"/>
                <a:ea typeface="Calibri" panose="020F0502020204030204" pitchFamily="34" charset="0"/>
                <a:cs typeface="Times New Roman" panose="02020603050405020304" pitchFamily="18" charset="0"/>
              </a:rPr>
              <a:t>         </a:t>
            </a:r>
            <a:r>
              <a:rPr lang="en-US" sz="2400" b="1" i="1" dirty="0" smtClean="0">
                <a:solidFill>
                  <a:srgbClr val="7030A0"/>
                </a:solidFill>
                <a:latin typeface="Courier New" panose="02070309020205020404" pitchFamily="49" charset="0"/>
                <a:ea typeface="Calibri" panose="020F0502020204030204" pitchFamily="34" charset="0"/>
                <a:cs typeface="Times New Roman" panose="02020603050405020304" pitchFamily="18" charset="0"/>
              </a:rPr>
              <a:t># add the key-value pair to D</a:t>
            </a:r>
            <a:r>
              <a:rPr lang="en-US" sz="2400" b="1" i="1" dirty="0">
                <a:solidFill>
                  <a:srgbClr val="7030A0"/>
                </a:solidFill>
                <a:latin typeface="Courier New" panose="02070309020205020404" pitchFamily="49" charset="0"/>
                <a:ea typeface="Calibri" panose="020F0502020204030204" pitchFamily="34" charset="0"/>
                <a:cs typeface="Times New Roman" panose="02020603050405020304" pitchFamily="18" charset="0"/>
              </a:rPr>
              <a:t/>
            </a:r>
            <a:br>
              <a:rPr lang="en-US" sz="2400" b="1" i="1" dirty="0">
                <a:solidFill>
                  <a:srgbClr val="7030A0"/>
                </a:solidFill>
                <a:latin typeface="Courier New" panose="02070309020205020404" pitchFamily="49" charset="0"/>
                <a:ea typeface="Calibri" panose="020F0502020204030204" pitchFamily="34" charset="0"/>
                <a:cs typeface="Times New Roman" panose="02020603050405020304" pitchFamily="18" charset="0"/>
              </a:rPr>
            </a:br>
            <a:r>
              <a:rPr lang="en-US" sz="2400" b="1" dirty="0">
                <a:latin typeface="Courier New" panose="02070309020205020404" pitchFamily="49" charset="0"/>
                <a:ea typeface="Calibri" panose="020F0502020204030204" pitchFamily="34" charset="0"/>
                <a:cs typeface="Times New Roman" panose="02020603050405020304" pitchFamily="18" charset="0"/>
              </a:rPr>
              <a:t>         D[key] = [value]</a:t>
            </a:r>
            <a:br>
              <a:rPr lang="en-US" sz="2400" b="1" dirty="0">
                <a:latin typeface="Courier New" panose="02070309020205020404" pitchFamily="49" charset="0"/>
                <a:ea typeface="Calibri" panose="020F0502020204030204" pitchFamily="34" charset="0"/>
                <a:cs typeface="Times New Roman" panose="02020603050405020304" pitchFamily="18" charset="0"/>
              </a:rPr>
            </a:b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a:latin typeface="Courier New" panose="02070309020205020404" pitchFamily="49" charset="0"/>
                <a:ea typeface="Calibri" panose="020F0502020204030204" pitchFamily="34" charset="0"/>
                <a:cs typeface="Times New Roman" panose="02020603050405020304" pitchFamily="18" charset="0"/>
              </a:rPr>
              <a:t>Alternate version: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b="1" dirty="0">
                <a:latin typeface="Courier New" panose="02070309020205020404" pitchFamily="49" charset="0"/>
                <a:ea typeface="Calibri" panose="020F0502020204030204" pitchFamily="34" charset="0"/>
                <a:cs typeface="Times New Roman" panose="02020603050405020304" pitchFamily="18" charset="0"/>
              </a:rPr>
              <a:t>   D = </a:t>
            </a:r>
            <a:r>
              <a:rPr lang="en-US" sz="2400" b="1" dirty="0" err="1">
                <a:latin typeface="Courier New" panose="02070309020205020404" pitchFamily="49" charset="0"/>
                <a:ea typeface="Calibri" panose="020F0502020204030204" pitchFamily="34" charset="0"/>
                <a:cs typeface="Times New Roman" panose="02020603050405020304" pitchFamily="18" charset="0"/>
              </a:rPr>
              <a:t>collections.defaultDict</a:t>
            </a:r>
            <a:r>
              <a:rPr lang="en-US" sz="2400" b="1" dirty="0">
                <a:latin typeface="Courier New" panose="02070309020205020404" pitchFamily="49" charset="0"/>
                <a:ea typeface="Calibri" panose="020F0502020204030204" pitchFamily="34" charset="0"/>
                <a:cs typeface="Times New Roman" panose="02020603050405020304" pitchFamily="18" charset="0"/>
              </a:rPr>
              <a:t>(list)</a:t>
            </a:r>
            <a:br>
              <a:rPr lang="en-US" sz="2400" b="1" dirty="0">
                <a:latin typeface="Courier New" panose="02070309020205020404" pitchFamily="49" charset="0"/>
                <a:ea typeface="Calibri" panose="020F0502020204030204" pitchFamily="34" charset="0"/>
                <a:cs typeface="Times New Roman" panose="02020603050405020304" pitchFamily="18" charset="0"/>
              </a:rPr>
            </a:br>
            <a:r>
              <a:rPr lang="en-US" sz="2400" b="1" dirty="0">
                <a:latin typeface="Courier New" panose="02070309020205020404" pitchFamily="49" charset="0"/>
                <a:ea typeface="Calibri" panose="020F0502020204030204" pitchFamily="34" charset="0"/>
                <a:cs typeface="Times New Roman" panose="02020603050405020304" pitchFamily="18" charset="0"/>
              </a:rPr>
              <a:t>   for line in f:</a:t>
            </a:r>
            <a:br>
              <a:rPr lang="en-US" sz="2400" b="1" dirty="0">
                <a:latin typeface="Courier New" panose="02070309020205020404" pitchFamily="49" charset="0"/>
                <a:ea typeface="Calibri" panose="020F0502020204030204" pitchFamily="34" charset="0"/>
                <a:cs typeface="Times New Roman" panose="02020603050405020304" pitchFamily="18" charset="0"/>
              </a:rPr>
            </a:br>
            <a:r>
              <a:rPr lang="en-US" sz="2400" b="1" dirty="0">
                <a:latin typeface="Courier New" panose="02070309020205020404" pitchFamily="49" charset="0"/>
                <a:ea typeface="Calibri" panose="020F0502020204030204" pitchFamily="34" charset="0"/>
                <a:cs typeface="Times New Roman" panose="02020603050405020304" pitchFamily="18" charset="0"/>
              </a:rPr>
              <a:t>      key, value = </a:t>
            </a:r>
            <a:r>
              <a:rPr lang="en-US" sz="2400" b="1" dirty="0" err="1">
                <a:latin typeface="Courier New" panose="02070309020205020404" pitchFamily="49" charset="0"/>
                <a:ea typeface="Calibri" panose="020F0502020204030204" pitchFamily="34" charset="0"/>
                <a:cs typeface="Times New Roman" panose="02020603050405020304" pitchFamily="18" charset="0"/>
              </a:rPr>
              <a:t>line.strip</a:t>
            </a:r>
            <a:r>
              <a:rPr lang="en-US" sz="2400" b="1" dirty="0">
                <a:latin typeface="Courier New" panose="02070309020205020404" pitchFamily="49" charset="0"/>
                <a:ea typeface="Calibri" panose="020F0502020204030204" pitchFamily="34" charset="0"/>
                <a:cs typeface="Times New Roman" panose="02020603050405020304" pitchFamily="18" charset="0"/>
              </a:rPr>
              <a:t>().split</a:t>
            </a:r>
            <a:r>
              <a:rPr lang="en-US" sz="2400" b="1" dirty="0" smtClean="0">
                <a:latin typeface="Courier New" panose="02070309020205020404" pitchFamily="49" charset="0"/>
                <a:ea typeface="Calibri" panose="020F0502020204030204" pitchFamily="34" charset="0"/>
                <a:cs typeface="Times New Roman" panose="02020603050405020304" pitchFamily="18" charset="0"/>
              </a:rPr>
              <a:t>()</a:t>
            </a:r>
            <a:br>
              <a:rPr lang="en-US" sz="2400" b="1" dirty="0" smtClean="0">
                <a:latin typeface="Courier New" panose="02070309020205020404" pitchFamily="49" charset="0"/>
                <a:ea typeface="Calibri" panose="020F0502020204030204" pitchFamily="34" charset="0"/>
                <a:cs typeface="Times New Roman" panose="02020603050405020304" pitchFamily="18" charset="0"/>
              </a:rPr>
            </a:br>
            <a:r>
              <a:rPr lang="en-US" sz="2400" b="1" dirty="0" smtClean="0">
                <a:latin typeface="Courier New" panose="02070309020205020404" pitchFamily="49" charset="0"/>
                <a:ea typeface="Calibri" panose="020F0502020204030204" pitchFamily="34" charset="0"/>
                <a:cs typeface="Times New Roman" panose="02020603050405020304" pitchFamily="18" charset="0"/>
              </a:rPr>
              <a:t>      </a:t>
            </a:r>
            <a:r>
              <a:rPr lang="en-US" sz="2400" b="1" i="1" dirty="0" smtClean="0">
                <a:solidFill>
                  <a:srgbClr val="7030A0"/>
                </a:solidFill>
                <a:latin typeface="Courier New" panose="02070309020205020404" pitchFamily="49" charset="0"/>
                <a:ea typeface="Calibri" panose="020F0502020204030204" pitchFamily="34" charset="0"/>
                <a:cs typeface="Times New Roman" panose="02020603050405020304" pitchFamily="18" charset="0"/>
              </a:rPr>
              <a:t># add the key, value pair to D</a:t>
            </a:r>
            <a:br>
              <a:rPr lang="en-US" sz="2400" b="1" i="1" dirty="0" smtClean="0">
                <a:solidFill>
                  <a:srgbClr val="7030A0"/>
                </a:solidFill>
                <a:latin typeface="Courier New" panose="02070309020205020404" pitchFamily="49" charset="0"/>
                <a:ea typeface="Calibri" panose="020F0502020204030204" pitchFamily="34" charset="0"/>
                <a:cs typeface="Times New Roman" panose="02020603050405020304" pitchFamily="18" charset="0"/>
              </a:rPr>
            </a:br>
            <a:r>
              <a:rPr lang="en-US" sz="2400" b="1" dirty="0" smtClean="0">
                <a:latin typeface="Courier New" panose="02070309020205020404" pitchFamily="49" charset="0"/>
                <a:ea typeface="Calibri" panose="020F0502020204030204" pitchFamily="34" charset="0"/>
                <a:cs typeface="Times New Roman" panose="02020603050405020304" pitchFamily="18" charset="0"/>
              </a:rPr>
              <a:t>      D[key</a:t>
            </a:r>
            <a:r>
              <a:rPr lang="en-US" sz="2400" b="1" dirty="0">
                <a:latin typeface="Courier New" panose="02070309020205020404" pitchFamily="49" charset="0"/>
                <a:ea typeface="Calibri" panose="020F0502020204030204" pitchFamily="34" charset="0"/>
                <a:cs typeface="Times New Roman" panose="02020603050405020304" pitchFamily="18" charset="0"/>
              </a:rPr>
              <a:t>].append(value)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600"/>
              </a:spcBef>
              <a:spcAft>
                <a:spcPts val="1200"/>
              </a:spcAft>
              <a:buNone/>
            </a:pPr>
            <a:endParaRPr lang="en-US" sz="2200" dirty="0">
              <a:latin typeface="Arial" panose="020B0604020202020204" pitchFamily="34" charset="0"/>
              <a:cs typeface="Arial" panose="020B0604020202020204" pitchFamily="34" charset="0"/>
            </a:endParaRPr>
          </a:p>
        </p:txBody>
      </p:sp>
      <p:sp>
        <p:nvSpPr>
          <p:cNvPr id="2" name="TextBox 1"/>
          <p:cNvSpPr txBox="1"/>
          <p:nvPr/>
        </p:nvSpPr>
        <p:spPr>
          <a:xfrm>
            <a:off x="4572000" y="792480"/>
            <a:ext cx="1164614" cy="430887"/>
          </a:xfrm>
          <a:prstGeom prst="rect">
            <a:avLst/>
          </a:prstGeom>
          <a:noFill/>
        </p:spPr>
        <p:txBody>
          <a:bodyPr wrap="none" rtlCol="0">
            <a:spAutoFit/>
          </a:bodyPr>
          <a:lstStyle/>
          <a:p>
            <a:r>
              <a:rPr lang="en-US" sz="2200" b="1" dirty="0" smtClean="0">
                <a:solidFill>
                  <a:srgbClr val="990033"/>
                </a:solidFill>
              </a:rPr>
              <a:t>optional</a:t>
            </a:r>
            <a:endParaRPr lang="en-US" sz="2200" b="1" dirty="0">
              <a:solidFill>
                <a:srgbClr val="990033"/>
              </a:solidFill>
            </a:endParaRPr>
          </a:p>
        </p:txBody>
      </p:sp>
    </p:spTree>
    <p:extLst>
      <p:ext uri="{BB962C8B-B14F-4D97-AF65-F5344CB8AC3E}">
        <p14:creationId xmlns:p14="http://schemas.microsoft.com/office/powerpoint/2010/main" val="30278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a:bodyPr>
          <a:lstStyle/>
          <a:p>
            <a:pPr>
              <a:lnSpc>
                <a:spcPct val="115000"/>
              </a:lnSpc>
              <a:spcBef>
                <a:spcPts val="0"/>
              </a:spcBef>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4. Write a list comprehension that constructs a list of the squares of odd integers less than a given integer n.</a:t>
            </a:r>
            <a:r>
              <a:rPr lang="en-US" sz="2400" dirty="0">
                <a:latin typeface="Courier New" panose="02070309020205020404" pitchFamily="49" charset="0"/>
                <a:ea typeface="Calibri" panose="020F0502020204030204" pitchFamily="34" charset="0"/>
                <a:cs typeface="Times New Roman" panose="02020603050405020304" pitchFamily="18" charset="0"/>
              </a:rPr>
              <a:t/>
            </a:r>
            <a:br>
              <a:rPr lang="en-US" sz="2400" dirty="0">
                <a:latin typeface="Courier New" panose="02070309020205020404" pitchFamily="49" charset="0"/>
                <a:ea typeface="Calibri" panose="020F0502020204030204" pitchFamily="34" charset="0"/>
                <a:cs typeface="Times New Roman" panose="02020603050405020304" pitchFamily="18" charset="0"/>
              </a:rPr>
            </a:br>
            <a:r>
              <a:rPr lang="en-US" sz="2400" dirty="0">
                <a:latin typeface="Courier New" panose="02070309020205020404" pitchFamily="49" charset="0"/>
                <a:ea typeface="Calibri" panose="020F0502020204030204" pitchFamily="34" charset="0"/>
                <a:cs typeface="Times New Roman" panose="02020603050405020304" pitchFamily="18" charset="0"/>
              </a:rPr>
              <a:t/>
            </a:r>
            <a:br>
              <a:rPr lang="en-US" sz="2400" dirty="0">
                <a:latin typeface="Courier New" panose="02070309020205020404" pitchFamily="49" charset="0"/>
                <a:ea typeface="Calibri" panose="020F0502020204030204" pitchFamily="34" charset="0"/>
                <a:cs typeface="Times New Roman" panose="02020603050405020304" pitchFamily="18" charset="0"/>
              </a:rPr>
            </a:br>
            <a:r>
              <a:rPr lang="en-US" sz="2100" b="1" dirty="0" err="1">
                <a:latin typeface="Courier New" panose="02070309020205020404" pitchFamily="49" charset="0"/>
                <a:ea typeface="Calibri" panose="020F0502020204030204" pitchFamily="34" charset="0"/>
                <a:cs typeface="Times New Roman" panose="02020603050405020304" pitchFamily="18" charset="0"/>
              </a:rPr>
              <a:t>OddsSquared</a:t>
            </a:r>
            <a:r>
              <a:rPr lang="en-US" sz="2100" b="1" dirty="0">
                <a:latin typeface="Courier New" panose="02070309020205020404" pitchFamily="49" charset="0"/>
                <a:ea typeface="Calibri" panose="020F0502020204030204" pitchFamily="34" charset="0"/>
                <a:cs typeface="Times New Roman" panose="02020603050405020304" pitchFamily="18" charset="0"/>
              </a:rPr>
              <a:t> = [k*k for k in range(n) if k %2 == 1</a:t>
            </a:r>
            <a:r>
              <a:rPr lang="en-US" sz="2100" b="1" dirty="0" smtClean="0">
                <a:latin typeface="Courier New" panose="02070309020205020404" pitchFamily="49" charset="0"/>
                <a:ea typeface="Calibri" panose="020F0502020204030204" pitchFamily="34" charset="0"/>
                <a:cs typeface="Times New Roman" panose="02020603050405020304" pitchFamily="18" charset="0"/>
              </a:rPr>
              <a:t>]</a:t>
            </a:r>
            <a:br>
              <a:rPr lang="en-US" sz="2100" b="1" dirty="0" smtClean="0">
                <a:latin typeface="Courier New" panose="02070309020205020404" pitchFamily="49" charset="0"/>
                <a:ea typeface="Calibri" panose="020F0502020204030204" pitchFamily="34" charset="0"/>
                <a:cs typeface="Times New Roman" panose="02020603050405020304" pitchFamily="18" charset="0"/>
              </a:rPr>
            </a:b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If n is very large, the above list could require a lot of storage.  If your goal was to use the list in a </a:t>
            </a:r>
            <a:r>
              <a:rPr lang="en-US" sz="2400" dirty="0">
                <a:latin typeface="Courier New" panose="02070309020205020404" pitchFamily="49" charset="0"/>
                <a:ea typeface="Calibri" panose="020F0502020204030204" pitchFamily="34" charset="0"/>
                <a:cs typeface="Times New Roman" panose="02020603050405020304" pitchFamily="18" charset="0"/>
              </a:rPr>
              <a:t>for</a:t>
            </a:r>
            <a:r>
              <a:rPr lang="en-US" sz="2400" dirty="0">
                <a:latin typeface="Calibri" panose="020F0502020204030204" pitchFamily="34" charset="0"/>
                <a:ea typeface="Calibri" panose="020F0502020204030204" pitchFamily="34" charset="0"/>
                <a:cs typeface="Times New Roman" panose="02020603050405020304" pitchFamily="18" charset="0"/>
              </a:rPr>
              <a:t> loop, what should you use instead of a list comprehension?  Show the construction below.</a:t>
            </a:r>
          </a:p>
          <a:p>
            <a:pPr>
              <a:lnSpc>
                <a:spcPct val="115000"/>
              </a:lnSpc>
              <a:spcBef>
                <a:spcPts val="0"/>
              </a:spcBef>
              <a:spcAft>
                <a:spcPts val="1000"/>
              </a:spcAft>
            </a:pPr>
            <a:r>
              <a:rPr lang="en-US" sz="2400" b="1" dirty="0">
                <a:latin typeface="Calibri" panose="020F0502020204030204" pitchFamily="34" charset="0"/>
                <a:ea typeface="Calibri" panose="020F0502020204030204" pitchFamily="34" charset="0"/>
                <a:cs typeface="Times New Roman" panose="02020603050405020304" pitchFamily="18" charset="0"/>
              </a:rPr>
              <a:t>You should use a generator comprehension:</a:t>
            </a:r>
          </a:p>
          <a:p>
            <a:r>
              <a:rPr lang="en-US" sz="2100" b="1" dirty="0" err="1">
                <a:latin typeface="Courier New" panose="02070309020205020404" pitchFamily="49" charset="0"/>
                <a:ea typeface="Calibri" panose="020F0502020204030204" pitchFamily="34" charset="0"/>
              </a:rPr>
              <a:t>OddsSquared</a:t>
            </a:r>
            <a:r>
              <a:rPr lang="en-US" sz="2100" b="1" dirty="0">
                <a:latin typeface="Courier New" panose="02070309020205020404" pitchFamily="49" charset="0"/>
                <a:ea typeface="Calibri" panose="020F0502020204030204" pitchFamily="34" charset="0"/>
              </a:rPr>
              <a:t> = </a:t>
            </a:r>
            <a:r>
              <a:rPr lang="en-US" sz="2100" b="1" dirty="0">
                <a:solidFill>
                  <a:srgbClr val="FF0000"/>
                </a:solidFill>
                <a:latin typeface="Courier New" panose="02070309020205020404" pitchFamily="49" charset="0"/>
                <a:ea typeface="Calibri" panose="020F0502020204030204" pitchFamily="34" charset="0"/>
              </a:rPr>
              <a:t>(</a:t>
            </a:r>
            <a:r>
              <a:rPr lang="en-US" sz="2100" b="1" dirty="0">
                <a:latin typeface="Courier New" panose="02070309020205020404" pitchFamily="49" charset="0"/>
                <a:ea typeface="Calibri" panose="020F0502020204030204" pitchFamily="34" charset="0"/>
              </a:rPr>
              <a:t>k*k for k in range(n) if k %2 == 1</a:t>
            </a:r>
            <a:r>
              <a:rPr lang="en-US" sz="2100" b="1" dirty="0">
                <a:solidFill>
                  <a:srgbClr val="FF0000"/>
                </a:solidFill>
                <a:latin typeface="Courier New" panose="02070309020205020404" pitchFamily="49" charset="0"/>
                <a:ea typeface="Calibri" panose="020F0502020204030204" pitchFamily="34" charset="0"/>
              </a:rPr>
              <a:t>)</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33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a:bodyPr>
          <a:lstStyle/>
          <a:p>
            <a:pPr>
              <a:lnSpc>
                <a:spcPct val="115000"/>
              </a:lnSpc>
              <a:spcBef>
                <a:spcPts val="0"/>
              </a:spcBef>
            </a:pPr>
            <a:r>
              <a:rPr lang="en-US" sz="2400" dirty="0" smtClean="0">
                <a:latin typeface="Calibri" panose="020F0502020204030204" pitchFamily="34" charset="0"/>
                <a:ea typeface="Calibri" panose="020F0502020204030204" pitchFamily="34" charset="0"/>
                <a:cs typeface="Times New Roman" panose="02020603050405020304" pitchFamily="18" charset="0"/>
              </a:rPr>
              <a:t>5</a:t>
            </a:r>
            <a:r>
              <a:rPr lang="en-US" sz="2400" dirty="0">
                <a:latin typeface="Calibri" panose="020F0502020204030204" pitchFamily="34" charset="0"/>
                <a:ea typeface="Calibri" panose="020F0502020204030204" pitchFamily="34" charset="0"/>
                <a:cs typeface="Times New Roman" panose="02020603050405020304" pitchFamily="18" charset="0"/>
              </a:rPr>
              <a:t>.  Suppose you have a list L of 2-tuples.  Write a single statement to sort L in increasing tuple sums.  </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en-US" sz="2400" dirty="0" smtClean="0">
                <a:latin typeface="Calibri" panose="020F0502020204030204" pitchFamily="34" charset="0"/>
                <a:ea typeface="Calibri" panose="020F0502020204030204" pitchFamily="34" charset="0"/>
                <a:cs typeface="Times New Roman" panose="02020603050405020304" pitchFamily="18" charset="0"/>
              </a:rPr>
              <a:t>For </a:t>
            </a:r>
            <a:r>
              <a:rPr lang="en-US" sz="2400" dirty="0">
                <a:latin typeface="Calibri" panose="020F0502020204030204" pitchFamily="34" charset="0"/>
                <a:ea typeface="Calibri" panose="020F0502020204030204" pitchFamily="34" charset="0"/>
                <a:cs typeface="Times New Roman" panose="02020603050405020304" pitchFamily="18" charset="0"/>
              </a:rPr>
              <a:t>example, if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smtClean="0">
                <a:latin typeface="Calibri" panose="020F0502020204030204" pitchFamily="34" charset="0"/>
                <a:ea typeface="Calibri" panose="020F0502020204030204" pitchFamily="34" charset="0"/>
                <a:cs typeface="Times New Roman" panose="02020603050405020304" pitchFamily="18" charset="0"/>
              </a:rPr>
              <a:t>		L </a:t>
            </a:r>
            <a:r>
              <a:rPr lang="en-US" sz="2400" dirty="0">
                <a:latin typeface="Calibri" panose="020F0502020204030204" pitchFamily="34" charset="0"/>
                <a:ea typeface="Calibri" panose="020F0502020204030204" pitchFamily="34" charset="0"/>
                <a:cs typeface="Times New Roman" panose="02020603050405020304" pitchFamily="18" charset="0"/>
              </a:rPr>
              <a:t>= [(1,4), (0,1), (1,-1), (3,1)], </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en-US" sz="2400" dirty="0" smtClean="0">
                <a:latin typeface="Calibri" panose="020F0502020204030204" pitchFamily="34" charset="0"/>
                <a:ea typeface="Calibri" panose="020F0502020204030204" pitchFamily="34" charset="0"/>
                <a:cs typeface="Times New Roman" panose="02020603050405020304" pitchFamily="18" charset="0"/>
              </a:rPr>
              <a:t>then </a:t>
            </a:r>
            <a:r>
              <a:rPr lang="en-US" sz="2400" dirty="0">
                <a:latin typeface="Calibri" panose="020F0502020204030204" pitchFamily="34" charset="0"/>
                <a:ea typeface="Calibri" panose="020F0502020204030204" pitchFamily="34" charset="0"/>
                <a:cs typeface="Times New Roman" panose="02020603050405020304" pitchFamily="18" charset="0"/>
              </a:rPr>
              <a:t>after sorting, the list would be </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1,1), </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0,1), </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3,1), </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1,4</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en-US" sz="2400" dirty="0" smtClean="0">
                <a:latin typeface="Calibri" panose="020F0502020204030204" pitchFamily="34" charset="0"/>
                <a:ea typeface="Calibri" panose="020F0502020204030204" pitchFamily="34" charset="0"/>
                <a:cs typeface="Times New Roman" panose="02020603050405020304" pitchFamily="18" charset="0"/>
              </a:rPr>
              <a:t>sums:        0           1           4          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200"/>
              </a:spcBef>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ourier New" panose="02070309020205020404" pitchFamily="49" charset="0"/>
                <a:ea typeface="Calibri" panose="020F0502020204030204" pitchFamily="34" charset="0"/>
                <a:cs typeface="Times New Roman" panose="02020603050405020304" pitchFamily="18" charset="0"/>
              </a:rPr>
              <a:t>L.sort</a:t>
            </a:r>
            <a:r>
              <a:rPr lang="en-US" sz="2400" dirty="0">
                <a:latin typeface="Courier New" panose="02070309020205020404" pitchFamily="49" charset="0"/>
                <a:ea typeface="Calibri" panose="020F0502020204030204" pitchFamily="34" charset="0"/>
                <a:cs typeface="Times New Roman" panose="02020603050405020304" pitchFamily="18" charset="0"/>
              </a:rPr>
              <a:t>(  </a:t>
            </a:r>
            <a:r>
              <a:rPr lang="en-US" sz="2400" b="1" dirty="0">
                <a:latin typeface="Courier New" panose="02070309020205020404" pitchFamily="49" charset="0"/>
                <a:ea typeface="Calibri" panose="020F0502020204030204" pitchFamily="34" charset="0"/>
                <a:cs typeface="Times New Roman" panose="02020603050405020304" pitchFamily="18" charset="0"/>
              </a:rPr>
              <a:t>key = sum</a:t>
            </a:r>
            <a:r>
              <a:rPr lang="en-US" sz="2400" dirty="0">
                <a:latin typeface="Courier New" panose="02070309020205020404" pitchFamily="49" charset="0"/>
                <a:ea typeface="Calibri" panose="020F0502020204030204" pitchFamily="34" charset="0"/>
                <a:cs typeface="Times New Roman" panose="02020603050405020304" pitchFamily="18" charset="0"/>
              </a:rPr>
              <a:t> </a:t>
            </a:r>
            <a:r>
              <a:rPr lang="en-US" sz="2400" dirty="0" smtClean="0">
                <a:latin typeface="Courier New" panose="020703090202050204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209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364"/>
            <a:ext cx="8229600" cy="6441743"/>
          </a:xfrm>
        </p:spPr>
        <p:txBody>
          <a:bodyPr>
            <a:normAutofit/>
          </a:bodyPr>
          <a:lstStyle/>
          <a:p>
            <a:pPr marL="457200" indent="-457200">
              <a:lnSpc>
                <a:spcPct val="115000"/>
              </a:lnSpc>
              <a:spcBef>
                <a:spcPts val="0"/>
              </a:spcBef>
              <a:spcAft>
                <a:spcPts val="1000"/>
              </a:spcAft>
              <a:buAutoNum type="arabicPeriod" startAt="6"/>
            </a:pPr>
            <a:r>
              <a:rPr lang="en-US" sz="2400" dirty="0" smtClean="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You </a:t>
            </a:r>
            <a:r>
              <a:rPr lang="en-US" sz="2400" dirty="0">
                <a:latin typeface="Calibri" panose="020F0502020204030204" pitchFamily="34" charset="0"/>
                <a:ea typeface="Calibri" panose="020F0502020204030204" pitchFamily="34" charset="0"/>
                <a:cs typeface="Times New Roman" panose="02020603050405020304" pitchFamily="18" charset="0"/>
              </a:rPr>
              <a:t>are to write a function that constructs a list of integers contained in a text file with name </a:t>
            </a:r>
            <a:r>
              <a:rPr lang="en-US" sz="2400" i="1" dirty="0" err="1">
                <a:latin typeface="Calibri" panose="020F0502020204030204" pitchFamily="34" charset="0"/>
                <a:ea typeface="Calibri" panose="020F0502020204030204" pitchFamily="34" charset="0"/>
                <a:cs typeface="Times New Roman" panose="02020603050405020304" pitchFamily="18" charset="0"/>
              </a:rPr>
              <a:t>fname</a:t>
            </a:r>
            <a:r>
              <a:rPr lang="en-US" sz="2400" dirty="0">
                <a:latin typeface="Calibri" panose="020F0502020204030204" pitchFamily="34" charset="0"/>
                <a:ea typeface="Calibri" panose="020F0502020204030204" pitchFamily="34" charset="0"/>
                <a:cs typeface="Times New Roman" panose="02020603050405020304" pitchFamily="18" charset="0"/>
              </a:rPr>
              <a:t>.  Ideally, the file should exist and contain digit strings separated by white space.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But </a:t>
            </a:r>
            <a:r>
              <a:rPr lang="en-US" sz="2400" dirty="0">
                <a:latin typeface="Calibri" panose="020F0502020204030204" pitchFamily="34" charset="0"/>
                <a:ea typeface="Calibri" panose="020F0502020204030204" pitchFamily="34" charset="0"/>
                <a:cs typeface="Times New Roman" panose="02020603050405020304" pitchFamily="18" charset="0"/>
              </a:rPr>
              <a:t>this may not be the case and your code segment should take this into account.  If errors occur, your function should print the corresponding error message and return None.  Otherwise, it returns the integer list.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And </a:t>
            </a:r>
            <a:r>
              <a:rPr lang="en-US" sz="2400" dirty="0">
                <a:latin typeface="Calibri" panose="020F0502020204030204" pitchFamily="34" charset="0"/>
                <a:ea typeface="Calibri" panose="020F0502020204030204" pitchFamily="34" charset="0"/>
                <a:cs typeface="Times New Roman" panose="02020603050405020304" pitchFamily="18" charset="0"/>
              </a:rPr>
              <a:t>no matter what occurs, any opened file should be closed.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Your </a:t>
            </a:r>
            <a:r>
              <a:rPr lang="en-US" sz="2400" dirty="0">
                <a:latin typeface="Calibri" panose="020F0502020204030204" pitchFamily="34" charset="0"/>
                <a:ea typeface="Calibri" panose="020F0502020204030204" pitchFamily="34" charset="0"/>
                <a:cs typeface="Times New Roman" panose="02020603050405020304" pitchFamily="18" charset="0"/>
              </a:rPr>
              <a:t>code should use a </a:t>
            </a:r>
            <a:r>
              <a:rPr lang="en-US" sz="2400" dirty="0">
                <a:latin typeface="Courier New" panose="02070309020205020404" pitchFamily="49" charset="0"/>
                <a:ea typeface="Calibri" panose="020F0502020204030204" pitchFamily="34" charset="0"/>
                <a:cs typeface="Times New Roman" panose="02020603050405020304" pitchFamily="18" charset="0"/>
              </a:rPr>
              <a:t>try-except-finally</a:t>
            </a:r>
            <a:r>
              <a:rPr lang="en-US" sz="2400" dirty="0">
                <a:latin typeface="Calibri" panose="020F0502020204030204" pitchFamily="34" charset="0"/>
                <a:ea typeface="Calibri" panose="020F0502020204030204" pitchFamily="34" charset="0"/>
                <a:cs typeface="Times New Roman" panose="02020603050405020304" pitchFamily="18" charset="0"/>
              </a:rPr>
              <a:t> block and may require more than one Exception possibility.  </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Hint</a:t>
            </a:r>
            <a:r>
              <a:rPr lang="en-US" sz="2400" dirty="0">
                <a:latin typeface="Calibri" panose="020F0502020204030204" pitchFamily="34" charset="0"/>
                <a:ea typeface="Calibri" panose="020F0502020204030204" pitchFamily="34" charset="0"/>
                <a:cs typeface="Times New Roman" panose="02020603050405020304" pitchFamily="18" charset="0"/>
              </a:rPr>
              <a:t>: if you are going to use f for the file object, set it to </a:t>
            </a:r>
            <a:r>
              <a:rPr lang="en-US" sz="2400" dirty="0">
                <a:latin typeface="Courier New" panose="02070309020205020404" pitchFamily="49" charset="0"/>
                <a:ea typeface="Calibri" panose="020F0502020204030204" pitchFamily="34" charset="0"/>
                <a:cs typeface="Times New Roman" panose="02020603050405020304" pitchFamily="18" charset="0"/>
              </a:rPr>
              <a:t>None</a:t>
            </a:r>
            <a:r>
              <a:rPr lang="en-US" sz="2400" dirty="0">
                <a:latin typeface="Calibri" panose="020F0502020204030204" pitchFamily="34" charset="0"/>
                <a:ea typeface="Calibri" panose="020F0502020204030204" pitchFamily="34" charset="0"/>
                <a:cs typeface="Times New Roman" panose="02020603050405020304" pitchFamily="18" charset="0"/>
              </a:rPr>
              <a:t> before attempting to open the file.</a:t>
            </a:r>
          </a:p>
          <a:p>
            <a:pPr>
              <a:lnSpc>
                <a:spcPct val="115000"/>
              </a:lnSpc>
              <a:spcBef>
                <a:spcPts val="0"/>
              </a:spcBef>
            </a:pP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b="1" dirty="0">
              <a:latin typeface="Courier New" panose="02070309020205020404" pitchFamily="49" charset="0"/>
              <a:cs typeface="Courier New" panose="02070309020205020404" pitchFamily="49" charset="0"/>
            </a:endParaRPr>
          </a:p>
          <a:p>
            <a:pPr marL="0" indent="0">
              <a:spcBef>
                <a:spcPts val="600"/>
              </a:spcBef>
              <a:spcAft>
                <a:spcPts val="1200"/>
              </a:spcAft>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980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9372</TotalTime>
  <Words>477</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Python</dc:title>
  <dc:creator>Ralph</dc:creator>
  <cp:lastModifiedBy>Tindell, Ralph</cp:lastModifiedBy>
  <cp:revision>43</cp:revision>
  <dcterms:created xsi:type="dcterms:W3CDTF">2015-07-05T17:25:18Z</dcterms:created>
  <dcterms:modified xsi:type="dcterms:W3CDTF">2016-10-03T23:06:49Z</dcterms:modified>
</cp:coreProperties>
</file>