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7"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58" r:id="rId18"/>
    <p:sldId id="259" r:id="rId19"/>
    <p:sldId id="260" r:id="rId20"/>
    <p:sldId id="261"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8DB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4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BEB79C-674B-2345-A7B6-206972F1B49E}" type="datetimeFigureOut">
              <a:rPr lang="en-US" smtClean="0"/>
              <a:t>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3227C-101A-CF4C-BC0E-E43EE437FA72}" type="slidenum">
              <a:rPr lang="en-US" smtClean="0"/>
              <a:t>‹#›</a:t>
            </a:fld>
            <a:endParaRPr lang="en-US"/>
          </a:p>
        </p:txBody>
      </p:sp>
    </p:spTree>
    <p:extLst>
      <p:ext uri="{BB962C8B-B14F-4D97-AF65-F5344CB8AC3E}">
        <p14:creationId xmlns:p14="http://schemas.microsoft.com/office/powerpoint/2010/main" val="16729892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11923-44B4-074D-839D-91BE0E50DA3D}" type="slidenum">
              <a:rPr lang="en-US" smtClean="0"/>
              <a:t>3</a:t>
            </a:fld>
            <a:endParaRPr lang="en-US"/>
          </a:p>
        </p:txBody>
      </p:sp>
    </p:spTree>
    <p:extLst>
      <p:ext uri="{BB962C8B-B14F-4D97-AF65-F5344CB8AC3E}">
        <p14:creationId xmlns:p14="http://schemas.microsoft.com/office/powerpoint/2010/main" val="344983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function requires three arguments: a message string, a minimum value, and a default value. If the user just presses Enter there are two possibilities. If default is None, that is, no default value has been given, the flow of control will drop through to the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line. There the conversion will fail (since '' cannot be converted to an integer), and a </a:t>
            </a:r>
            <a:r>
              <a:rPr lang="en-US" sz="1200" kern="1200" dirty="0" err="1" smtClean="0">
                <a:solidFill>
                  <a:schemeClr val="tx1"/>
                </a:solidFill>
                <a:effectLst/>
                <a:latin typeface="+mn-lt"/>
                <a:ea typeface="+mn-ea"/>
                <a:cs typeface="+mn-cs"/>
              </a:rPr>
              <a:t>ValueError</a:t>
            </a:r>
            <a:r>
              <a:rPr lang="en-US" sz="1200" kern="1200" dirty="0" smtClean="0">
                <a:solidFill>
                  <a:schemeClr val="tx1"/>
                </a:solidFill>
                <a:effectLst/>
                <a:latin typeface="+mn-lt"/>
                <a:ea typeface="+mn-ea"/>
                <a:cs typeface="+mn-cs"/>
              </a:rPr>
              <a:t> exception will be raised. But if default is not None, then it is returned. Otherwise, the function will attempt to convert the text the user entered into an integer, and if the conversion is successful, it will then check that the integer is at least equal to the minimum that has been specified.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the function will always return either default (if the user just pressed Enter), or a valid integer that is greater than or equal to the specified minimum.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9811923-44B4-074D-839D-91BE0E50DA3D}" type="slidenum">
              <a:rPr lang="en-US" smtClean="0"/>
              <a:t>12</a:t>
            </a:fld>
            <a:endParaRPr lang="en-US"/>
          </a:p>
        </p:txBody>
      </p:sp>
    </p:spTree>
    <p:extLst>
      <p:ext uri="{BB962C8B-B14F-4D97-AF65-F5344CB8AC3E}">
        <p14:creationId xmlns:p14="http://schemas.microsoft.com/office/powerpoint/2010/main" val="2803414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9811923-44B4-074D-839D-91BE0E50DA3D}" type="slidenum">
              <a:rPr lang="en-US" smtClean="0"/>
              <a:t>13</a:t>
            </a:fld>
            <a:endParaRPr lang="en-US"/>
          </a:p>
        </p:txBody>
      </p:sp>
    </p:spTree>
    <p:extLst>
      <p:ext uri="{BB962C8B-B14F-4D97-AF65-F5344CB8AC3E}">
        <p14:creationId xmlns:p14="http://schemas.microsoft.com/office/powerpoint/2010/main" val="2691124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generate the grid we use three while loops, the outer one working by rows, the middle one by columns, and the inner one by characters. In the middle loop we obtain a random number in the specified range and then convert it to a string. The inner while loop is used to pad the string with leading spaces so that each number is represented by a string 10 characters wide. We use the line string to accumulate the numbers for each row, and print the line after each column's numbers have been added.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9811923-44B4-074D-839D-91BE0E50DA3D}" type="slidenum">
              <a:rPr lang="en-US" smtClean="0"/>
              <a:t>14</a:t>
            </a:fld>
            <a:endParaRPr lang="en-US"/>
          </a:p>
        </p:txBody>
      </p:sp>
    </p:spTree>
    <p:extLst>
      <p:ext uri="{BB962C8B-B14F-4D97-AF65-F5344CB8AC3E}">
        <p14:creationId xmlns:p14="http://schemas.microsoft.com/office/powerpoint/2010/main" val="1239788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11923-44B4-074D-839D-91BE0E50DA3D}" type="slidenum">
              <a:rPr lang="en-US" smtClean="0"/>
              <a:t>15</a:t>
            </a:fld>
            <a:endParaRPr lang="en-US"/>
          </a:p>
        </p:txBody>
      </p:sp>
    </p:spTree>
    <p:extLst>
      <p:ext uri="{BB962C8B-B14F-4D97-AF65-F5344CB8AC3E}">
        <p14:creationId xmlns:p14="http://schemas.microsoft.com/office/powerpoint/2010/main" val="4185681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11923-44B4-074D-839D-91BE0E50DA3D}" type="slidenum">
              <a:rPr lang="en-US" smtClean="0"/>
              <a:t>4</a:t>
            </a:fld>
            <a:endParaRPr lang="en-US"/>
          </a:p>
        </p:txBody>
      </p:sp>
    </p:spTree>
    <p:extLst>
      <p:ext uri="{BB962C8B-B14F-4D97-AF65-F5344CB8AC3E}">
        <p14:creationId xmlns:p14="http://schemas.microsoft.com/office/powerpoint/2010/main" val="1120102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11923-44B4-074D-839D-91BE0E50DA3D}" type="slidenum">
              <a:rPr lang="en-US" smtClean="0"/>
              <a:t>5</a:t>
            </a:fld>
            <a:endParaRPr lang="en-US"/>
          </a:p>
        </p:txBody>
      </p:sp>
    </p:spTree>
    <p:extLst>
      <p:ext uri="{BB962C8B-B14F-4D97-AF65-F5344CB8AC3E}">
        <p14:creationId xmlns:p14="http://schemas.microsoft.com/office/powerpoint/2010/main" val="3953469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11923-44B4-074D-839D-91BE0E50DA3D}" type="slidenum">
              <a:rPr lang="en-US" smtClean="0"/>
              <a:t>6</a:t>
            </a:fld>
            <a:endParaRPr lang="en-US"/>
          </a:p>
        </p:txBody>
      </p:sp>
    </p:spTree>
    <p:extLst>
      <p:ext uri="{BB962C8B-B14F-4D97-AF65-F5344CB8AC3E}">
        <p14:creationId xmlns:p14="http://schemas.microsoft.com/office/powerpoint/2010/main" val="4179575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11923-44B4-074D-839D-91BE0E50DA3D}" type="slidenum">
              <a:rPr lang="en-US" smtClean="0"/>
              <a:t>7</a:t>
            </a:fld>
            <a:endParaRPr lang="en-US"/>
          </a:p>
        </p:txBody>
      </p:sp>
    </p:spTree>
    <p:extLst>
      <p:ext uri="{BB962C8B-B14F-4D97-AF65-F5344CB8AC3E}">
        <p14:creationId xmlns:p14="http://schemas.microsoft.com/office/powerpoint/2010/main" val="2450326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Full program</a:t>
            </a:r>
            <a:r>
              <a:rPr lang="en-US" baseline="0" dirty="0" smtClean="0"/>
              <a:t> should be a handout</a:t>
            </a:r>
            <a:endParaRPr lang="en-US" dirty="0"/>
          </a:p>
        </p:txBody>
      </p:sp>
      <p:sp>
        <p:nvSpPr>
          <p:cNvPr id="4" name="Slide Number Placeholder 3"/>
          <p:cNvSpPr>
            <a:spLocks noGrp="1"/>
          </p:cNvSpPr>
          <p:nvPr>
            <p:ph type="sldNum" sz="quarter" idx="10"/>
          </p:nvPr>
        </p:nvSpPr>
        <p:spPr/>
        <p:txBody>
          <a:bodyPr/>
          <a:lstStyle/>
          <a:p>
            <a:fld id="{39811923-44B4-074D-839D-91BE0E50DA3D}" type="slidenum">
              <a:rPr lang="en-US" smtClean="0"/>
              <a:t>8</a:t>
            </a:fld>
            <a:endParaRPr lang="en-US"/>
          </a:p>
        </p:txBody>
      </p:sp>
    </p:spTree>
    <p:extLst>
      <p:ext uri="{BB962C8B-B14F-4D97-AF65-F5344CB8AC3E}">
        <p14:creationId xmlns:p14="http://schemas.microsoft.com/office/powerpoint/2010/main" val="1328191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11923-44B4-074D-839D-91BE0E50DA3D}" type="slidenum">
              <a:rPr lang="en-US" smtClean="0"/>
              <a:t>9</a:t>
            </a:fld>
            <a:endParaRPr lang="en-US"/>
          </a:p>
        </p:txBody>
      </p:sp>
    </p:spTree>
    <p:extLst>
      <p:ext uri="{BB962C8B-B14F-4D97-AF65-F5344CB8AC3E}">
        <p14:creationId xmlns:p14="http://schemas.microsoft.com/office/powerpoint/2010/main" val="3551770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11923-44B4-074D-839D-91BE0E50DA3D}" type="slidenum">
              <a:rPr lang="en-US" smtClean="0"/>
              <a:t>10</a:t>
            </a:fld>
            <a:endParaRPr lang="en-US"/>
          </a:p>
        </p:txBody>
      </p:sp>
    </p:spTree>
    <p:extLst>
      <p:ext uri="{BB962C8B-B14F-4D97-AF65-F5344CB8AC3E}">
        <p14:creationId xmlns:p14="http://schemas.microsoft.com/office/powerpoint/2010/main" val="1876104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11923-44B4-074D-839D-91BE0E50DA3D}" type="slidenum">
              <a:rPr lang="en-US" smtClean="0"/>
              <a:t>11</a:t>
            </a:fld>
            <a:endParaRPr lang="en-US"/>
          </a:p>
        </p:txBody>
      </p:sp>
    </p:spTree>
    <p:extLst>
      <p:ext uri="{BB962C8B-B14F-4D97-AF65-F5344CB8AC3E}">
        <p14:creationId xmlns:p14="http://schemas.microsoft.com/office/powerpoint/2010/main" val="941260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4584B8-1036-034A-A4C8-08C9564E81FB}" type="datetimeFigureOut">
              <a:rPr lang="en-US" smtClean="0"/>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54220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4584B8-1036-034A-A4C8-08C9564E81FB}" type="datetimeFigureOut">
              <a:rPr lang="en-US" smtClean="0"/>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1316764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4584B8-1036-034A-A4C8-08C9564E81FB}" type="datetimeFigureOut">
              <a:rPr lang="en-US" smtClean="0"/>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3487307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4584B8-1036-034A-A4C8-08C9564E81FB}" type="datetimeFigureOut">
              <a:rPr lang="en-US" smtClean="0"/>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1051089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4584B8-1036-034A-A4C8-08C9564E81FB}" type="datetimeFigureOut">
              <a:rPr lang="en-US" smtClean="0"/>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2708810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4584B8-1036-034A-A4C8-08C9564E81FB}" type="datetimeFigureOut">
              <a:rPr lang="en-US" smtClean="0"/>
              <a:t>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468969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4584B8-1036-034A-A4C8-08C9564E81FB}" type="datetimeFigureOut">
              <a:rPr lang="en-US" smtClean="0"/>
              <a:t>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237082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4584B8-1036-034A-A4C8-08C9564E81FB}" type="datetimeFigureOut">
              <a:rPr lang="en-US" smtClean="0"/>
              <a:t>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127093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584B8-1036-034A-A4C8-08C9564E81FB}" type="datetimeFigureOut">
              <a:rPr lang="en-US" smtClean="0"/>
              <a:t>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4040739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4584B8-1036-034A-A4C8-08C9564E81FB}" type="datetimeFigureOut">
              <a:rPr lang="en-US" smtClean="0"/>
              <a:t>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1101644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4584B8-1036-034A-A4C8-08C9564E81FB}" type="datetimeFigureOut">
              <a:rPr lang="en-US" smtClean="0"/>
              <a:t>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846035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4584B8-1036-034A-A4C8-08C9564E81FB}" type="datetimeFigureOut">
              <a:rPr lang="en-US" smtClean="0"/>
              <a:t>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55CAF-B681-C647-B067-10B3BEC2C990}" type="slidenum">
              <a:rPr lang="en-US" smtClean="0"/>
              <a:t>‹#›</a:t>
            </a:fld>
            <a:endParaRPr lang="en-US"/>
          </a:p>
        </p:txBody>
      </p:sp>
    </p:spTree>
    <p:extLst>
      <p:ext uri="{BB962C8B-B14F-4D97-AF65-F5344CB8AC3E}">
        <p14:creationId xmlns:p14="http://schemas.microsoft.com/office/powerpoint/2010/main" val="3407168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Python</a:t>
            </a:r>
            <a:endParaRPr lang="en-US" dirty="0"/>
          </a:p>
        </p:txBody>
      </p:sp>
      <p:sp>
        <p:nvSpPr>
          <p:cNvPr id="3" name="Subtitle 2"/>
          <p:cNvSpPr>
            <a:spLocks noGrp="1"/>
          </p:cNvSpPr>
          <p:nvPr>
            <p:ph type="subTitle" idx="1"/>
          </p:nvPr>
        </p:nvSpPr>
        <p:spPr/>
        <p:txBody>
          <a:bodyPr/>
          <a:lstStyle/>
          <a:p>
            <a:r>
              <a:rPr lang="en-US" b="1" dirty="0" smtClean="0">
                <a:latin typeface="Arial"/>
              </a:rPr>
              <a:t>Programming Assignment 1</a:t>
            </a:r>
            <a:endParaRPr lang="en-US" dirty="0"/>
          </a:p>
        </p:txBody>
      </p:sp>
    </p:spTree>
    <p:extLst>
      <p:ext uri="{BB962C8B-B14F-4D97-AF65-F5344CB8AC3E}">
        <p14:creationId xmlns:p14="http://schemas.microsoft.com/office/powerpoint/2010/main" val="3380720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695"/>
          </a:xfrm>
        </p:spPr>
        <p:txBody>
          <a:bodyPr>
            <a:normAutofit/>
          </a:bodyPr>
          <a:lstStyle/>
          <a:p>
            <a:r>
              <a:rPr lang="en-US" sz="2400" b="1" dirty="0" smtClean="0">
                <a:latin typeface="Arial"/>
                <a:cs typeface="Arial"/>
              </a:rPr>
              <a:t>Sample Run of </a:t>
            </a:r>
            <a:r>
              <a:rPr lang="en-US" sz="2400" b="1" dirty="0" err="1" smtClean="0">
                <a:latin typeface="Arial"/>
                <a:cs typeface="Arial"/>
              </a:rPr>
              <a:t>generate_grid.py</a:t>
            </a:r>
            <a:endParaRPr lang="en-US" sz="2400" b="1" dirty="0">
              <a:latin typeface="Arial"/>
              <a:cs typeface="Arial"/>
            </a:endParaRPr>
          </a:p>
        </p:txBody>
      </p:sp>
      <p:pic>
        <p:nvPicPr>
          <p:cNvPr id="5" name="Picture 4"/>
          <p:cNvPicPr>
            <a:picLocks noChangeAspect="1"/>
          </p:cNvPicPr>
          <p:nvPr/>
        </p:nvPicPr>
        <p:blipFill>
          <a:blip r:embed="rId3"/>
          <a:stretch>
            <a:fillRect/>
          </a:stretch>
        </p:blipFill>
        <p:spPr>
          <a:xfrm>
            <a:off x="242788" y="1549400"/>
            <a:ext cx="8758816" cy="3599201"/>
          </a:xfrm>
          <a:prstGeom prst="rect">
            <a:avLst/>
          </a:prstGeom>
        </p:spPr>
      </p:pic>
    </p:spTree>
    <p:extLst>
      <p:ext uri="{BB962C8B-B14F-4D97-AF65-F5344CB8AC3E}">
        <p14:creationId xmlns:p14="http://schemas.microsoft.com/office/powerpoint/2010/main" val="1154303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695"/>
          </a:xfrm>
        </p:spPr>
        <p:txBody>
          <a:bodyPr>
            <a:normAutofit/>
          </a:bodyPr>
          <a:lstStyle/>
          <a:p>
            <a:r>
              <a:rPr lang="en-US" sz="2400" b="1" dirty="0" smtClean="0">
                <a:latin typeface="Arial"/>
                <a:cs typeface="Arial"/>
              </a:rPr>
              <a:t>Example 2: </a:t>
            </a:r>
            <a:r>
              <a:rPr lang="en-US" sz="2400" b="1" dirty="0" err="1" smtClean="0">
                <a:latin typeface="Arial"/>
                <a:cs typeface="Arial"/>
              </a:rPr>
              <a:t>generate_grid.py</a:t>
            </a:r>
            <a:endParaRPr lang="en-US" sz="2400" b="1" dirty="0">
              <a:latin typeface="Arial"/>
              <a:cs typeface="Arial"/>
            </a:endParaRPr>
          </a:p>
        </p:txBody>
      </p:sp>
      <p:sp>
        <p:nvSpPr>
          <p:cNvPr id="3" name="Content Placeholder 2"/>
          <p:cNvSpPr>
            <a:spLocks noGrp="1"/>
          </p:cNvSpPr>
          <p:nvPr>
            <p:ph idx="1"/>
          </p:nvPr>
        </p:nvSpPr>
        <p:spPr>
          <a:xfrm>
            <a:off x="186755" y="933856"/>
            <a:ext cx="8865339" cy="5857370"/>
          </a:xfrm>
        </p:spPr>
        <p:txBody>
          <a:bodyPr>
            <a:normAutofit lnSpcReduction="10000"/>
          </a:bodyPr>
          <a:lstStyle/>
          <a:p>
            <a:pPr>
              <a:spcAft>
                <a:spcPts val="1200"/>
              </a:spcAft>
            </a:pPr>
            <a:r>
              <a:rPr lang="en-US" sz="2000" dirty="0">
                <a:latin typeface="Arial"/>
                <a:cs typeface="Arial"/>
              </a:rPr>
              <a:t>The program works </a:t>
            </a:r>
            <a:r>
              <a:rPr lang="en-US" sz="2000" dirty="0" smtClean="0">
                <a:latin typeface="Arial"/>
                <a:cs typeface="Arial"/>
              </a:rPr>
              <a:t>interactively</a:t>
            </a:r>
            <a:endParaRPr lang="en-US" sz="2000" dirty="0">
              <a:latin typeface="Arial"/>
              <a:cs typeface="Arial"/>
            </a:endParaRPr>
          </a:p>
          <a:p>
            <a:pPr>
              <a:spcAft>
                <a:spcPts val="1200"/>
              </a:spcAft>
            </a:pPr>
            <a:r>
              <a:rPr lang="en-US" sz="2000" dirty="0" smtClean="0">
                <a:latin typeface="Arial"/>
                <a:cs typeface="Arial"/>
              </a:rPr>
              <a:t>At </a:t>
            </a:r>
            <a:r>
              <a:rPr lang="en-US" sz="2000" dirty="0">
                <a:latin typeface="Arial"/>
                <a:cs typeface="Arial"/>
              </a:rPr>
              <a:t>the beginning we made a typing error when entering the number of rows. </a:t>
            </a:r>
            <a:endParaRPr lang="en-US" sz="2000" dirty="0" smtClean="0">
              <a:latin typeface="Arial"/>
              <a:cs typeface="Arial"/>
            </a:endParaRPr>
          </a:p>
          <a:p>
            <a:pPr>
              <a:spcAft>
                <a:spcPts val="1200"/>
              </a:spcAft>
            </a:pPr>
            <a:r>
              <a:rPr lang="en-US" sz="2000" dirty="0" smtClean="0">
                <a:latin typeface="Arial"/>
                <a:cs typeface="Arial"/>
              </a:rPr>
              <a:t>The </a:t>
            </a:r>
            <a:r>
              <a:rPr lang="en-US" sz="2000" dirty="0">
                <a:latin typeface="Arial"/>
                <a:cs typeface="Arial"/>
              </a:rPr>
              <a:t>program responded by printing an error message and then asking us to enter the number of rows again. </a:t>
            </a:r>
            <a:endParaRPr lang="en-US" sz="2000" dirty="0" smtClean="0">
              <a:latin typeface="Arial"/>
              <a:cs typeface="Arial"/>
            </a:endParaRPr>
          </a:p>
          <a:p>
            <a:pPr>
              <a:spcAft>
                <a:spcPts val="1200"/>
              </a:spcAft>
            </a:pPr>
            <a:r>
              <a:rPr lang="en-US" sz="2000" dirty="0" smtClean="0">
                <a:latin typeface="Arial"/>
                <a:cs typeface="Arial"/>
              </a:rPr>
              <a:t>For </a:t>
            </a:r>
            <a:r>
              <a:rPr lang="en-US" sz="2000" dirty="0">
                <a:latin typeface="Arial"/>
                <a:cs typeface="Arial"/>
              </a:rPr>
              <a:t>the maximum we just pressed Enter to accept the default. </a:t>
            </a:r>
            <a:endParaRPr lang="en-US" sz="2000" dirty="0" smtClean="0">
              <a:latin typeface="Arial"/>
              <a:cs typeface="Arial"/>
            </a:endParaRPr>
          </a:p>
          <a:p>
            <a:pPr>
              <a:spcAft>
                <a:spcPts val="1200"/>
              </a:spcAft>
            </a:pPr>
            <a:r>
              <a:rPr lang="en-US" sz="2000" dirty="0"/>
              <a:t>We will review the code in four parts: </a:t>
            </a:r>
            <a:endParaRPr lang="en-US" sz="2000" dirty="0" smtClean="0"/>
          </a:p>
          <a:p>
            <a:pPr lvl="1">
              <a:spcAft>
                <a:spcPts val="1200"/>
              </a:spcAft>
            </a:pPr>
            <a:r>
              <a:rPr lang="en-US" sz="1800" dirty="0" smtClean="0"/>
              <a:t>the import</a:t>
            </a:r>
            <a:endParaRPr lang="en-US" sz="1800" dirty="0"/>
          </a:p>
          <a:p>
            <a:pPr lvl="1">
              <a:spcAft>
                <a:spcPts val="1200"/>
              </a:spcAft>
            </a:pPr>
            <a:r>
              <a:rPr lang="en-US" sz="1800" dirty="0" smtClean="0"/>
              <a:t>the </a:t>
            </a:r>
            <a:r>
              <a:rPr lang="en-US" sz="1800" dirty="0"/>
              <a:t>definition of a a more sophisticated </a:t>
            </a:r>
            <a:r>
              <a:rPr lang="en-US" sz="1800" dirty="0" err="1" smtClean="0">
                <a:latin typeface="Courier"/>
                <a:cs typeface="Courier"/>
              </a:rPr>
              <a:t>get_int</a:t>
            </a:r>
            <a:r>
              <a:rPr lang="en-US" sz="1800" dirty="0">
                <a:latin typeface="Courier"/>
                <a:cs typeface="Courier"/>
              </a:rPr>
              <a:t>()</a:t>
            </a:r>
            <a:r>
              <a:rPr lang="en-US" sz="1800" dirty="0"/>
              <a:t> function </a:t>
            </a:r>
            <a:endParaRPr lang="en-US" sz="1800" dirty="0" smtClean="0"/>
          </a:p>
          <a:p>
            <a:pPr lvl="1">
              <a:spcAft>
                <a:spcPts val="1200"/>
              </a:spcAft>
            </a:pPr>
            <a:r>
              <a:rPr lang="en-US" sz="1800" dirty="0" smtClean="0"/>
              <a:t>the </a:t>
            </a:r>
            <a:r>
              <a:rPr lang="en-US" sz="1800" dirty="0"/>
              <a:t>user interaction to get the values to </a:t>
            </a:r>
            <a:r>
              <a:rPr lang="en-US" sz="1800" dirty="0" smtClean="0"/>
              <a:t>use; </a:t>
            </a:r>
          </a:p>
          <a:p>
            <a:pPr lvl="1">
              <a:spcAft>
                <a:spcPts val="1200"/>
              </a:spcAft>
            </a:pPr>
            <a:r>
              <a:rPr lang="en-US" sz="1800" dirty="0" smtClean="0"/>
              <a:t>and the </a:t>
            </a:r>
            <a:r>
              <a:rPr lang="en-US" sz="1800" dirty="0"/>
              <a:t>processing itself. </a:t>
            </a:r>
            <a:endParaRPr lang="en-US" sz="1800" dirty="0" smtClean="0"/>
          </a:p>
          <a:p>
            <a:pPr>
              <a:spcAft>
                <a:spcPts val="1200"/>
              </a:spcAft>
            </a:pPr>
            <a:r>
              <a:rPr lang="en-US" sz="2000" dirty="0">
                <a:latin typeface="Arial"/>
                <a:cs typeface="Arial"/>
              </a:rPr>
              <a:t>We </a:t>
            </a:r>
            <a:r>
              <a:rPr lang="en-US" sz="2000" dirty="0" smtClean="0">
                <a:latin typeface="Arial"/>
                <a:cs typeface="Arial"/>
              </a:rPr>
              <a:t>will need </a:t>
            </a:r>
            <a:r>
              <a:rPr lang="en-US" sz="2000" dirty="0">
                <a:latin typeface="Arial"/>
                <a:cs typeface="Arial"/>
              </a:rPr>
              <a:t>the random module to give us access to the </a:t>
            </a:r>
            <a:r>
              <a:rPr lang="en-US" sz="2000" dirty="0" err="1">
                <a:latin typeface="Courier"/>
                <a:cs typeface="Courier"/>
              </a:rPr>
              <a:t>random.randint</a:t>
            </a:r>
            <a:r>
              <a:rPr lang="en-US" sz="2000" dirty="0">
                <a:latin typeface="Courier"/>
                <a:cs typeface="Courier"/>
              </a:rPr>
              <a:t>()</a:t>
            </a:r>
            <a:r>
              <a:rPr lang="en-US" sz="2000" dirty="0">
                <a:latin typeface="Arial"/>
                <a:cs typeface="Arial"/>
              </a:rPr>
              <a:t> function. </a:t>
            </a:r>
          </a:p>
          <a:p>
            <a:pPr>
              <a:spcAft>
                <a:spcPts val="1200"/>
              </a:spcAft>
            </a:pPr>
            <a:endParaRPr lang="en-US" sz="2200" dirty="0"/>
          </a:p>
          <a:p>
            <a:pPr>
              <a:spcAft>
                <a:spcPts val="1200"/>
              </a:spcAft>
            </a:pPr>
            <a:endParaRPr lang="en-US" sz="2000" dirty="0">
              <a:latin typeface="Arial"/>
              <a:cs typeface="Arial"/>
            </a:endParaRPr>
          </a:p>
        </p:txBody>
      </p:sp>
    </p:spTree>
    <p:extLst>
      <p:ext uri="{BB962C8B-B14F-4D97-AF65-F5344CB8AC3E}">
        <p14:creationId xmlns:p14="http://schemas.microsoft.com/office/powerpoint/2010/main" val="1968665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695"/>
          </a:xfrm>
        </p:spPr>
        <p:txBody>
          <a:bodyPr>
            <a:normAutofit/>
          </a:bodyPr>
          <a:lstStyle/>
          <a:p>
            <a:r>
              <a:rPr lang="en-US" sz="2400" b="1" dirty="0" smtClean="0">
                <a:latin typeface="Arial"/>
                <a:cs typeface="Arial"/>
              </a:rPr>
              <a:t>Example 2: </a:t>
            </a:r>
            <a:r>
              <a:rPr lang="en-US" sz="2400" b="1" dirty="0" err="1" smtClean="0">
                <a:latin typeface="Arial"/>
                <a:cs typeface="Arial"/>
              </a:rPr>
              <a:t>generate_grid.py</a:t>
            </a:r>
            <a:endParaRPr lang="en-US" sz="2400" b="1" dirty="0">
              <a:latin typeface="Arial"/>
              <a:cs typeface="Arial"/>
            </a:endParaRPr>
          </a:p>
        </p:txBody>
      </p:sp>
      <p:sp>
        <p:nvSpPr>
          <p:cNvPr id="3" name="Content Placeholder 2"/>
          <p:cNvSpPr>
            <a:spLocks noGrp="1"/>
          </p:cNvSpPr>
          <p:nvPr>
            <p:ph idx="1"/>
          </p:nvPr>
        </p:nvSpPr>
        <p:spPr>
          <a:xfrm>
            <a:off x="186755" y="933856"/>
            <a:ext cx="8865339" cy="5857370"/>
          </a:xfrm>
        </p:spPr>
        <p:txBody>
          <a:bodyPr>
            <a:normAutofit/>
          </a:bodyPr>
          <a:lstStyle/>
          <a:p>
            <a:pPr marL="0" indent="0">
              <a:spcAft>
                <a:spcPts val="1200"/>
              </a:spcAft>
              <a:buNone/>
            </a:pPr>
            <a:r>
              <a:rPr lang="en-US" sz="2000" dirty="0" smtClean="0">
                <a:latin typeface="Courier"/>
                <a:cs typeface="Courier"/>
              </a:rPr>
              <a:t>import random</a:t>
            </a:r>
          </a:p>
          <a:p>
            <a:pPr marL="0" indent="0">
              <a:spcAft>
                <a:spcPts val="1200"/>
              </a:spcAft>
              <a:buNone/>
            </a:pPr>
            <a:r>
              <a:rPr lang="en-US" sz="2000" dirty="0" err="1">
                <a:latin typeface="Courier"/>
                <a:cs typeface="Courier"/>
              </a:rPr>
              <a:t>def</a:t>
            </a:r>
            <a:r>
              <a:rPr lang="en-US" sz="2000" dirty="0">
                <a:latin typeface="Courier"/>
                <a:cs typeface="Courier"/>
              </a:rPr>
              <a:t> </a:t>
            </a:r>
            <a:r>
              <a:rPr lang="en-US" sz="2000" dirty="0" err="1">
                <a:latin typeface="Courier"/>
                <a:cs typeface="Courier"/>
              </a:rPr>
              <a:t>get_int</a:t>
            </a:r>
            <a:r>
              <a:rPr lang="en-US" sz="2000" dirty="0">
                <a:latin typeface="Courier"/>
                <a:cs typeface="Courier"/>
              </a:rPr>
              <a:t>(</a:t>
            </a:r>
            <a:r>
              <a:rPr lang="en-US" sz="2000" dirty="0" err="1">
                <a:latin typeface="Courier"/>
                <a:cs typeface="Courier"/>
              </a:rPr>
              <a:t>msg</a:t>
            </a:r>
            <a:r>
              <a:rPr lang="en-US" sz="2000" dirty="0">
                <a:latin typeface="Courier"/>
                <a:cs typeface="Courier"/>
              </a:rPr>
              <a:t>, minimum, default):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while </a:t>
            </a:r>
            <a:r>
              <a:rPr lang="en-US" sz="2000" dirty="0">
                <a:latin typeface="Courier"/>
                <a:cs typeface="Courier"/>
              </a:rPr>
              <a:t>True: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try</a:t>
            </a:r>
            <a:r>
              <a:rPr lang="en-US" sz="2000" dirty="0">
                <a:latin typeface="Courier"/>
                <a:cs typeface="Courier"/>
              </a:rPr>
              <a:t>: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line </a:t>
            </a:r>
            <a:r>
              <a:rPr lang="en-US" sz="2000" dirty="0">
                <a:latin typeface="Courier"/>
                <a:cs typeface="Courier"/>
              </a:rPr>
              <a:t>= input(</a:t>
            </a:r>
            <a:r>
              <a:rPr lang="en-US" sz="2000" dirty="0" err="1">
                <a:latin typeface="Courier"/>
                <a:cs typeface="Courier"/>
              </a:rPr>
              <a:t>msg</a:t>
            </a:r>
            <a:r>
              <a:rPr lang="en-US" sz="2000" dirty="0">
                <a:latin typeface="Courier"/>
                <a:cs typeface="Courier"/>
              </a:rPr>
              <a:t>)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if </a:t>
            </a:r>
            <a:r>
              <a:rPr lang="en-US" sz="2000" dirty="0">
                <a:latin typeface="Courier"/>
                <a:cs typeface="Courier"/>
              </a:rPr>
              <a:t>not line and default is not None</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a:t>
            </a:r>
            <a:r>
              <a:rPr lang="en-US" sz="2000" dirty="0">
                <a:latin typeface="Courier"/>
                <a:cs typeface="Courier"/>
              </a:rPr>
              <a:t>return default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a:t>
            </a:r>
            <a:r>
              <a:rPr lang="en-US" sz="2000" dirty="0" err="1" smtClean="0">
                <a:latin typeface="Courier"/>
                <a:cs typeface="Courier"/>
              </a:rPr>
              <a:t>i</a:t>
            </a:r>
            <a:r>
              <a:rPr lang="en-US" sz="2000" dirty="0" smtClean="0">
                <a:latin typeface="Courier"/>
                <a:cs typeface="Courier"/>
              </a:rPr>
              <a:t> </a:t>
            </a:r>
            <a:r>
              <a:rPr lang="en-US" sz="2000" dirty="0">
                <a:latin typeface="Courier"/>
                <a:cs typeface="Courier"/>
              </a:rPr>
              <a:t>= </a:t>
            </a:r>
            <a:r>
              <a:rPr lang="en-US" sz="2000" dirty="0" err="1">
                <a:latin typeface="Courier"/>
                <a:cs typeface="Courier"/>
              </a:rPr>
              <a:t>int</a:t>
            </a:r>
            <a:r>
              <a:rPr lang="en-US" sz="2000" dirty="0">
                <a:latin typeface="Courier"/>
                <a:cs typeface="Courier"/>
              </a:rPr>
              <a:t>(line)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if </a:t>
            </a:r>
            <a:r>
              <a:rPr lang="en-US" sz="2000" dirty="0" err="1">
                <a:latin typeface="Courier"/>
                <a:cs typeface="Courier"/>
              </a:rPr>
              <a:t>i</a:t>
            </a:r>
            <a:r>
              <a:rPr lang="en-US" sz="2000" dirty="0">
                <a:latin typeface="Courier"/>
                <a:cs typeface="Courier"/>
              </a:rPr>
              <a:t> &lt; minimum: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print("must </a:t>
            </a:r>
            <a:r>
              <a:rPr lang="en-US" sz="2000" dirty="0">
                <a:latin typeface="Courier"/>
                <a:cs typeface="Courier"/>
              </a:rPr>
              <a:t>be </a:t>
            </a:r>
            <a:r>
              <a:rPr lang="en-US" sz="2000" dirty="0" smtClean="0">
                <a:latin typeface="Courier"/>
                <a:cs typeface="Courier"/>
              </a:rPr>
              <a:t>&gt;=", </a:t>
            </a:r>
            <a:r>
              <a:rPr lang="en-US" sz="2000" dirty="0">
                <a:latin typeface="Courier"/>
                <a:cs typeface="Courier"/>
              </a:rPr>
              <a:t>minimum</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a:t>
            </a:r>
            <a:r>
              <a:rPr lang="en-US" sz="2000" dirty="0">
                <a:latin typeface="Courier"/>
                <a:cs typeface="Courier"/>
              </a:rPr>
              <a:t>else: return </a:t>
            </a:r>
            <a:r>
              <a:rPr lang="en-US" sz="2000" dirty="0" err="1">
                <a:latin typeface="Courier"/>
                <a:cs typeface="Courier"/>
              </a:rPr>
              <a:t>i</a:t>
            </a:r>
            <a:r>
              <a:rPr lang="en-US" sz="2000" dirty="0">
                <a:latin typeface="Courier"/>
                <a:cs typeface="Courier"/>
              </a:rPr>
              <a:t>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except </a:t>
            </a:r>
            <a:r>
              <a:rPr lang="en-US" sz="2000" dirty="0" err="1">
                <a:latin typeface="Courier"/>
                <a:cs typeface="Courier"/>
              </a:rPr>
              <a:t>ValueError</a:t>
            </a:r>
            <a:r>
              <a:rPr lang="en-US" sz="2000" dirty="0">
                <a:latin typeface="Courier"/>
                <a:cs typeface="Courier"/>
              </a:rPr>
              <a:t> as err: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print</a:t>
            </a:r>
            <a:r>
              <a:rPr lang="en-US" sz="2000" dirty="0">
                <a:latin typeface="Courier"/>
                <a:cs typeface="Courier"/>
              </a:rPr>
              <a:t>(err) </a:t>
            </a:r>
          </a:p>
          <a:p>
            <a:pPr marL="0" indent="0">
              <a:spcAft>
                <a:spcPts val="1200"/>
              </a:spcAft>
              <a:buNone/>
            </a:pPr>
            <a:r>
              <a:rPr lang="en-US" sz="2000" dirty="0" smtClean="0">
                <a:latin typeface="Courier"/>
                <a:cs typeface="Courier"/>
              </a:rPr>
              <a:t> </a:t>
            </a:r>
          </a:p>
          <a:p>
            <a:pPr marL="0" indent="0">
              <a:spcAft>
                <a:spcPts val="1200"/>
              </a:spcAft>
              <a:buNone/>
            </a:pPr>
            <a:endParaRPr lang="en-US" sz="2200" dirty="0"/>
          </a:p>
          <a:p>
            <a:pPr>
              <a:spcAft>
                <a:spcPts val="1200"/>
              </a:spcAft>
            </a:pPr>
            <a:endParaRPr lang="en-US" sz="2000" dirty="0">
              <a:latin typeface="Arial"/>
              <a:cs typeface="Arial"/>
            </a:endParaRPr>
          </a:p>
        </p:txBody>
      </p:sp>
    </p:spTree>
    <p:extLst>
      <p:ext uri="{BB962C8B-B14F-4D97-AF65-F5344CB8AC3E}">
        <p14:creationId xmlns:p14="http://schemas.microsoft.com/office/powerpoint/2010/main" val="3112742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695"/>
          </a:xfrm>
        </p:spPr>
        <p:txBody>
          <a:bodyPr>
            <a:normAutofit/>
          </a:bodyPr>
          <a:lstStyle/>
          <a:p>
            <a:r>
              <a:rPr lang="en-US" sz="2400" b="1" dirty="0" smtClean="0">
                <a:latin typeface="Arial"/>
                <a:cs typeface="Arial"/>
              </a:rPr>
              <a:t>Example 2: </a:t>
            </a:r>
            <a:r>
              <a:rPr lang="en-US" sz="2400" b="1" dirty="0" err="1" smtClean="0">
                <a:latin typeface="Arial"/>
                <a:cs typeface="Arial"/>
              </a:rPr>
              <a:t>generate_grid.py</a:t>
            </a:r>
            <a:endParaRPr lang="en-US" sz="2400" b="1" dirty="0">
              <a:latin typeface="Arial"/>
              <a:cs typeface="Arial"/>
            </a:endParaRPr>
          </a:p>
        </p:txBody>
      </p:sp>
      <p:sp>
        <p:nvSpPr>
          <p:cNvPr id="3" name="Content Placeholder 2"/>
          <p:cNvSpPr>
            <a:spLocks noGrp="1"/>
          </p:cNvSpPr>
          <p:nvPr>
            <p:ph idx="1"/>
          </p:nvPr>
        </p:nvSpPr>
        <p:spPr>
          <a:xfrm>
            <a:off x="186755" y="933856"/>
            <a:ext cx="8865339" cy="5857370"/>
          </a:xfrm>
        </p:spPr>
        <p:txBody>
          <a:bodyPr>
            <a:normAutofit lnSpcReduction="10000"/>
          </a:bodyPr>
          <a:lstStyle/>
          <a:p>
            <a:pPr marL="0" indent="0">
              <a:spcAft>
                <a:spcPts val="1200"/>
              </a:spcAft>
              <a:buNone/>
            </a:pPr>
            <a:r>
              <a:rPr lang="en-US" sz="2000" dirty="0" smtClean="0">
                <a:latin typeface="Courier"/>
                <a:cs typeface="Courier"/>
              </a:rPr>
              <a:t>rows </a:t>
            </a:r>
            <a:r>
              <a:rPr lang="en-US" sz="2000" dirty="0">
                <a:latin typeface="Courier"/>
                <a:cs typeface="Courier"/>
              </a:rPr>
              <a:t>= </a:t>
            </a:r>
            <a:r>
              <a:rPr lang="en-US" sz="2000" dirty="0" err="1">
                <a:latin typeface="Courier"/>
                <a:cs typeface="Courier"/>
              </a:rPr>
              <a:t>get_int</a:t>
            </a:r>
            <a:r>
              <a:rPr lang="en-US" sz="2000" dirty="0" smtClean="0">
                <a:latin typeface="Courier"/>
                <a:cs typeface="Courier"/>
              </a:rPr>
              <a:t>("rows</a:t>
            </a:r>
            <a:r>
              <a:rPr lang="en-US" sz="2000" dirty="0">
                <a:latin typeface="Courier"/>
                <a:cs typeface="Courier"/>
              </a:rPr>
              <a:t>: </a:t>
            </a:r>
            <a:r>
              <a:rPr lang="en-US" sz="2000" dirty="0" smtClean="0">
                <a:latin typeface="Courier"/>
                <a:cs typeface="Courier"/>
              </a:rPr>
              <a:t>", </a:t>
            </a:r>
            <a:r>
              <a:rPr lang="en-US" sz="2000" dirty="0">
                <a:latin typeface="Courier"/>
                <a:cs typeface="Courier"/>
              </a:rPr>
              <a:t>1, None)</a:t>
            </a:r>
            <a:br>
              <a:rPr lang="en-US" sz="2000" dirty="0">
                <a:latin typeface="Courier"/>
                <a:cs typeface="Courier"/>
              </a:rPr>
            </a:br>
            <a:r>
              <a:rPr lang="en-US" sz="2000" dirty="0">
                <a:latin typeface="Courier"/>
                <a:cs typeface="Courier"/>
              </a:rPr>
              <a:t>columns = </a:t>
            </a:r>
            <a:r>
              <a:rPr lang="en-US" sz="2000" dirty="0" err="1">
                <a:latin typeface="Courier"/>
                <a:cs typeface="Courier"/>
              </a:rPr>
              <a:t>get_int</a:t>
            </a:r>
            <a:r>
              <a:rPr lang="en-US" sz="2000" dirty="0" smtClean="0">
                <a:latin typeface="Courier"/>
                <a:cs typeface="Courier"/>
              </a:rPr>
              <a:t>("columns</a:t>
            </a:r>
            <a:r>
              <a:rPr lang="en-US" sz="2000" dirty="0">
                <a:latin typeface="Courier"/>
                <a:cs typeface="Courier"/>
              </a:rPr>
              <a:t>: </a:t>
            </a:r>
            <a:r>
              <a:rPr lang="en-US" sz="2000" dirty="0" smtClean="0">
                <a:latin typeface="Courier"/>
                <a:cs typeface="Courier"/>
              </a:rPr>
              <a:t>", </a:t>
            </a:r>
            <a:r>
              <a:rPr lang="en-US" sz="2000" dirty="0">
                <a:latin typeface="Courier"/>
                <a:cs typeface="Courier"/>
              </a:rPr>
              <a:t>1, None)</a:t>
            </a:r>
            <a:br>
              <a:rPr lang="en-US" sz="2000" dirty="0">
                <a:latin typeface="Courier"/>
                <a:cs typeface="Courier"/>
              </a:rPr>
            </a:br>
            <a:r>
              <a:rPr lang="en-US" sz="2000" dirty="0">
                <a:latin typeface="Courier"/>
                <a:cs typeface="Courier"/>
              </a:rPr>
              <a:t>minimum = </a:t>
            </a:r>
            <a:r>
              <a:rPr lang="en-US" sz="2000" dirty="0" err="1">
                <a:latin typeface="Courier"/>
                <a:cs typeface="Courier"/>
              </a:rPr>
              <a:t>get_int</a:t>
            </a:r>
            <a:r>
              <a:rPr lang="en-US" sz="2000" dirty="0" smtClean="0">
                <a:latin typeface="Courier"/>
                <a:cs typeface="Courier"/>
              </a:rPr>
              <a:t>("minimum </a:t>
            </a:r>
            <a:r>
              <a:rPr lang="en-US" sz="2000" dirty="0">
                <a:latin typeface="Courier"/>
                <a:cs typeface="Courier"/>
              </a:rPr>
              <a:t>(or Enter for 0): </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a:t>
            </a:r>
            <a:r>
              <a:rPr lang="en-US" sz="2000" dirty="0">
                <a:latin typeface="Courier"/>
                <a:cs typeface="Courier"/>
              </a:rPr>
              <a:t>-1000000, 0)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default </a:t>
            </a:r>
            <a:r>
              <a:rPr lang="en-US" sz="2000" dirty="0">
                <a:latin typeface="Courier"/>
                <a:cs typeface="Courier"/>
              </a:rPr>
              <a:t>= 1000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if </a:t>
            </a:r>
            <a:r>
              <a:rPr lang="en-US" sz="2000" dirty="0">
                <a:latin typeface="Courier"/>
                <a:cs typeface="Courier"/>
              </a:rPr>
              <a:t>default &lt; minimum: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default </a:t>
            </a:r>
            <a:r>
              <a:rPr lang="en-US" sz="2000" dirty="0">
                <a:latin typeface="Courier"/>
                <a:cs typeface="Courier"/>
              </a:rPr>
              <a:t>= 2 * minimum</a:t>
            </a:r>
            <a:br>
              <a:rPr lang="en-US" sz="2000" dirty="0">
                <a:latin typeface="Courier"/>
                <a:cs typeface="Courier"/>
              </a:rPr>
            </a:br>
            <a:r>
              <a:rPr lang="en-US" sz="2000" dirty="0" smtClean="0">
                <a:latin typeface="Courier"/>
                <a:cs typeface="Courier"/>
              </a:rPr>
              <a:t>prompt = "maximum </a:t>
            </a:r>
            <a:r>
              <a:rPr lang="en-US" sz="2000" dirty="0">
                <a:latin typeface="Courier"/>
                <a:cs typeface="Courier"/>
              </a:rPr>
              <a:t>(or Enter for </a:t>
            </a:r>
            <a:r>
              <a:rPr lang="en-US" sz="2000" dirty="0" smtClean="0">
                <a:latin typeface="Courier"/>
                <a:cs typeface="Courier"/>
              </a:rPr>
              <a:t>" </a:t>
            </a:r>
            <a:r>
              <a:rPr lang="en-US" sz="2000" dirty="0">
                <a:latin typeface="Courier"/>
                <a:cs typeface="Courier"/>
              </a:rPr>
              <a:t>+ </a:t>
            </a:r>
            <a:r>
              <a:rPr lang="en-US" sz="2000" dirty="0" err="1">
                <a:latin typeface="Courier"/>
                <a:cs typeface="Courier"/>
              </a:rPr>
              <a:t>str</a:t>
            </a:r>
            <a:r>
              <a:rPr lang="en-US" sz="2000" dirty="0">
                <a:latin typeface="Courier"/>
                <a:cs typeface="Courier"/>
              </a:rPr>
              <a:t>(default) + </a:t>
            </a:r>
            <a:r>
              <a:rPr lang="en-US" sz="2000" dirty="0" smtClean="0">
                <a:latin typeface="Courier"/>
                <a:cs typeface="Courier"/>
              </a:rPr>
              <a:t>"): "</a:t>
            </a:r>
            <a:r>
              <a:rPr lang="en-US" sz="2000" dirty="0">
                <a:latin typeface="Courier"/>
                <a:cs typeface="Courier"/>
              </a:rPr>
              <a:t/>
            </a:r>
            <a:br>
              <a:rPr lang="en-US" sz="2000" dirty="0">
                <a:latin typeface="Courier"/>
                <a:cs typeface="Courier"/>
              </a:rPr>
            </a:br>
            <a:r>
              <a:rPr lang="en-US" sz="2000" dirty="0" smtClean="0">
                <a:latin typeface="Courier"/>
                <a:cs typeface="Courier"/>
              </a:rPr>
              <a:t>maximum </a:t>
            </a:r>
            <a:r>
              <a:rPr lang="en-US" sz="2000" dirty="0">
                <a:latin typeface="Courier"/>
                <a:cs typeface="Courier"/>
              </a:rPr>
              <a:t>= </a:t>
            </a:r>
            <a:r>
              <a:rPr lang="en-US" sz="2000" dirty="0" err="1">
                <a:latin typeface="Courier"/>
                <a:cs typeface="Courier"/>
              </a:rPr>
              <a:t>get_int</a:t>
            </a:r>
            <a:r>
              <a:rPr lang="en-US" sz="2000" dirty="0" smtClean="0">
                <a:latin typeface="Courier"/>
                <a:cs typeface="Courier"/>
              </a:rPr>
              <a:t>(prompt, minimum</a:t>
            </a:r>
            <a:r>
              <a:rPr lang="en-US" sz="2000" dirty="0">
                <a:latin typeface="Courier"/>
                <a:cs typeface="Courier"/>
              </a:rPr>
              <a:t>, default</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a:t>
            </a:r>
          </a:p>
          <a:p>
            <a:pPr>
              <a:spcAft>
                <a:spcPts val="1200"/>
              </a:spcAft>
            </a:pPr>
            <a:r>
              <a:rPr lang="en-US" sz="2000" dirty="0">
                <a:latin typeface="Arial"/>
                <a:cs typeface="Arial"/>
              </a:rPr>
              <a:t>Our </a:t>
            </a:r>
            <a:r>
              <a:rPr lang="en-US" sz="2000" dirty="0" err="1">
                <a:latin typeface="Courier"/>
                <a:cs typeface="Courier"/>
              </a:rPr>
              <a:t>get_int</a:t>
            </a:r>
            <a:r>
              <a:rPr lang="en-US" sz="2000" dirty="0">
                <a:latin typeface="Courier"/>
                <a:cs typeface="Courier"/>
              </a:rPr>
              <a:t>() </a:t>
            </a:r>
            <a:r>
              <a:rPr lang="en-US" sz="2000" dirty="0">
                <a:latin typeface="Arial"/>
                <a:cs typeface="Arial"/>
              </a:rPr>
              <a:t>function makes it easy to obtain the number of rows and columns and the minimum random value that the user wants. </a:t>
            </a:r>
            <a:endParaRPr lang="en-US" sz="2000" dirty="0" smtClean="0">
              <a:latin typeface="Arial"/>
              <a:cs typeface="Arial"/>
            </a:endParaRPr>
          </a:p>
          <a:p>
            <a:pPr>
              <a:spcAft>
                <a:spcPts val="1200"/>
              </a:spcAft>
            </a:pPr>
            <a:r>
              <a:rPr lang="en-US" sz="2000" dirty="0" smtClean="0">
                <a:latin typeface="Arial"/>
                <a:cs typeface="Arial"/>
              </a:rPr>
              <a:t>For </a:t>
            </a:r>
            <a:r>
              <a:rPr lang="en-US" sz="2000" dirty="0">
                <a:latin typeface="Arial"/>
                <a:cs typeface="Arial"/>
              </a:rPr>
              <a:t>rows and columns we give a default value of </a:t>
            </a:r>
            <a:r>
              <a:rPr lang="en-US" sz="2000" dirty="0">
                <a:latin typeface="Courier"/>
                <a:cs typeface="Courier"/>
              </a:rPr>
              <a:t>None</a:t>
            </a:r>
            <a:r>
              <a:rPr lang="en-US" sz="2000" dirty="0">
                <a:latin typeface="Arial"/>
                <a:cs typeface="Arial"/>
              </a:rPr>
              <a:t>, meaning </a:t>
            </a:r>
            <a:r>
              <a:rPr lang="en-US" sz="2000" i="1" dirty="0">
                <a:latin typeface="Arial"/>
                <a:cs typeface="Arial"/>
              </a:rPr>
              <a:t>no default</a:t>
            </a:r>
            <a:r>
              <a:rPr lang="en-US" sz="2000" dirty="0">
                <a:latin typeface="Arial"/>
                <a:cs typeface="Arial"/>
              </a:rPr>
              <a:t>, so the user must enter an integer. </a:t>
            </a:r>
            <a:endParaRPr lang="en-US" sz="2000" dirty="0" smtClean="0">
              <a:latin typeface="Arial"/>
              <a:cs typeface="Arial"/>
            </a:endParaRPr>
          </a:p>
          <a:p>
            <a:pPr>
              <a:spcAft>
                <a:spcPts val="1200"/>
              </a:spcAft>
            </a:pPr>
            <a:r>
              <a:rPr lang="en-US" sz="2000" dirty="0" smtClean="0">
                <a:latin typeface="Arial"/>
                <a:cs typeface="Arial"/>
              </a:rPr>
              <a:t>In </a:t>
            </a:r>
            <a:r>
              <a:rPr lang="en-US" sz="2000" dirty="0">
                <a:latin typeface="Arial"/>
                <a:cs typeface="Arial"/>
              </a:rPr>
              <a:t>the case of the minimum, we supply a default value of </a:t>
            </a:r>
            <a:r>
              <a:rPr lang="en-US" sz="2000" dirty="0" smtClean="0">
                <a:latin typeface="Arial"/>
                <a:cs typeface="Arial"/>
              </a:rPr>
              <a:t>0</a:t>
            </a:r>
          </a:p>
          <a:p>
            <a:pPr>
              <a:spcAft>
                <a:spcPts val="1200"/>
              </a:spcAft>
            </a:pPr>
            <a:r>
              <a:rPr lang="en-US" sz="2000" dirty="0" smtClean="0">
                <a:latin typeface="Arial"/>
                <a:cs typeface="Arial"/>
              </a:rPr>
              <a:t>For </a:t>
            </a:r>
            <a:r>
              <a:rPr lang="en-US" sz="2000" dirty="0">
                <a:latin typeface="Arial"/>
                <a:cs typeface="Arial"/>
              </a:rPr>
              <a:t>the maximum we give a default value of 1 000, or twice the minimum if the minimum is greater than or equal to 1 000</a:t>
            </a:r>
            <a:r>
              <a:rPr lang="en-US" sz="2000" dirty="0" smtClean="0">
                <a:latin typeface="Arial"/>
                <a:cs typeface="Arial"/>
              </a:rPr>
              <a:t>.</a:t>
            </a:r>
            <a:endParaRPr lang="en-US" sz="2200" dirty="0"/>
          </a:p>
          <a:p>
            <a:pPr>
              <a:spcAft>
                <a:spcPts val="1200"/>
              </a:spcAft>
            </a:pPr>
            <a:endParaRPr lang="en-US" sz="2000" dirty="0">
              <a:latin typeface="Arial"/>
              <a:cs typeface="Arial"/>
            </a:endParaRPr>
          </a:p>
        </p:txBody>
      </p:sp>
    </p:spTree>
    <p:extLst>
      <p:ext uri="{BB962C8B-B14F-4D97-AF65-F5344CB8AC3E}">
        <p14:creationId xmlns:p14="http://schemas.microsoft.com/office/powerpoint/2010/main" val="312271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695"/>
          </a:xfrm>
        </p:spPr>
        <p:txBody>
          <a:bodyPr>
            <a:normAutofit/>
          </a:bodyPr>
          <a:lstStyle/>
          <a:p>
            <a:r>
              <a:rPr lang="en-US" sz="2400" b="1" dirty="0" smtClean="0">
                <a:latin typeface="Arial"/>
                <a:cs typeface="Arial"/>
              </a:rPr>
              <a:t>Example 2: </a:t>
            </a:r>
            <a:r>
              <a:rPr lang="en-US" sz="2400" b="1" dirty="0" err="1" smtClean="0">
                <a:latin typeface="Arial"/>
                <a:cs typeface="Arial"/>
              </a:rPr>
              <a:t>generate_grid.py</a:t>
            </a:r>
            <a:endParaRPr lang="en-US" sz="2400" b="1" dirty="0">
              <a:latin typeface="Arial"/>
              <a:cs typeface="Arial"/>
            </a:endParaRPr>
          </a:p>
        </p:txBody>
      </p:sp>
      <p:sp>
        <p:nvSpPr>
          <p:cNvPr id="3" name="Content Placeholder 2"/>
          <p:cNvSpPr>
            <a:spLocks noGrp="1"/>
          </p:cNvSpPr>
          <p:nvPr>
            <p:ph idx="1"/>
          </p:nvPr>
        </p:nvSpPr>
        <p:spPr>
          <a:xfrm>
            <a:off x="186755" y="933856"/>
            <a:ext cx="8865339" cy="5857370"/>
          </a:xfrm>
        </p:spPr>
        <p:txBody>
          <a:bodyPr>
            <a:normAutofit/>
          </a:bodyPr>
          <a:lstStyle/>
          <a:p>
            <a:pPr>
              <a:spcAft>
                <a:spcPts val="1200"/>
              </a:spcAft>
            </a:pPr>
            <a:r>
              <a:rPr lang="en-US" sz="2000" dirty="0">
                <a:latin typeface="Arial"/>
                <a:cs typeface="Arial"/>
              </a:rPr>
              <a:t>Once we know how many rows and columns the user requires and the </a:t>
            </a:r>
            <a:r>
              <a:rPr lang="en-US" sz="2000" dirty="0" smtClean="0">
                <a:latin typeface="Arial"/>
                <a:cs typeface="Arial"/>
              </a:rPr>
              <a:t>minimum </a:t>
            </a:r>
            <a:r>
              <a:rPr lang="en-US" sz="2000" dirty="0">
                <a:latin typeface="Arial"/>
                <a:cs typeface="Arial"/>
              </a:rPr>
              <a:t>and maximum values of the random numbers they want, we are ready to do the processing. </a:t>
            </a:r>
          </a:p>
          <a:p>
            <a:pPr marL="0" indent="0">
              <a:spcAft>
                <a:spcPts val="1200"/>
              </a:spcAft>
              <a:buNone/>
            </a:pPr>
            <a:r>
              <a:rPr lang="en-US" sz="2000" dirty="0">
                <a:latin typeface="Courier"/>
                <a:cs typeface="Courier"/>
              </a:rPr>
              <a:t>row = 0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while </a:t>
            </a:r>
            <a:r>
              <a:rPr lang="en-US" sz="2000" dirty="0">
                <a:latin typeface="Courier"/>
                <a:cs typeface="Courier"/>
              </a:rPr>
              <a:t>row &lt; rows: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line </a:t>
            </a:r>
            <a:r>
              <a:rPr lang="en-US" sz="2000" dirty="0">
                <a:latin typeface="Courier"/>
                <a:cs typeface="Courier"/>
              </a:rPr>
              <a:t>= </a:t>
            </a:r>
            <a:r>
              <a:rPr lang="en-US" sz="2000" dirty="0" smtClean="0">
                <a:latin typeface="Courier"/>
                <a:cs typeface="Courier"/>
              </a:rPr>
              <a:t>"" </a:t>
            </a:r>
            <a:br>
              <a:rPr lang="en-US" sz="2000" dirty="0" smtClean="0">
                <a:latin typeface="Courier"/>
                <a:cs typeface="Courier"/>
              </a:rPr>
            </a:br>
            <a:r>
              <a:rPr lang="en-US" sz="2000" dirty="0" smtClean="0">
                <a:latin typeface="Courier"/>
                <a:cs typeface="Courier"/>
              </a:rPr>
              <a:t>    column </a:t>
            </a:r>
            <a:r>
              <a:rPr lang="en-US" sz="2000" dirty="0">
                <a:latin typeface="Courier"/>
                <a:cs typeface="Courier"/>
              </a:rPr>
              <a:t>= 0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while </a:t>
            </a:r>
            <a:r>
              <a:rPr lang="en-US" sz="2000" dirty="0">
                <a:latin typeface="Courier"/>
                <a:cs typeface="Courier"/>
              </a:rPr>
              <a:t>column &lt; columns</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a:t>
            </a:r>
            <a:r>
              <a:rPr lang="en-US" sz="2000" dirty="0" err="1">
                <a:latin typeface="Courier"/>
                <a:cs typeface="Courier"/>
              </a:rPr>
              <a:t>i</a:t>
            </a:r>
            <a:r>
              <a:rPr lang="en-US" sz="2000" dirty="0">
                <a:latin typeface="Courier"/>
                <a:cs typeface="Courier"/>
              </a:rPr>
              <a:t> = </a:t>
            </a:r>
            <a:r>
              <a:rPr lang="en-US" sz="2000" dirty="0" err="1">
                <a:latin typeface="Courier"/>
                <a:cs typeface="Courier"/>
              </a:rPr>
              <a:t>random.randint</a:t>
            </a:r>
            <a:r>
              <a:rPr lang="en-US" sz="2000" dirty="0">
                <a:latin typeface="Courier"/>
                <a:cs typeface="Courier"/>
              </a:rPr>
              <a:t>(minimum, maximum)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s </a:t>
            </a:r>
            <a:r>
              <a:rPr lang="en-US" sz="2000" dirty="0">
                <a:latin typeface="Courier"/>
                <a:cs typeface="Courier"/>
              </a:rPr>
              <a:t>= </a:t>
            </a:r>
            <a:r>
              <a:rPr lang="en-US" sz="2000" dirty="0" err="1">
                <a:latin typeface="Courier"/>
                <a:cs typeface="Courier"/>
              </a:rPr>
              <a:t>str</a:t>
            </a:r>
            <a:r>
              <a:rPr lang="en-US" sz="2000" dirty="0">
                <a:latin typeface="Courier"/>
                <a:cs typeface="Courier"/>
              </a:rPr>
              <a:t>(</a:t>
            </a:r>
            <a:r>
              <a:rPr lang="en-US" sz="2000" dirty="0" err="1">
                <a:latin typeface="Courier"/>
                <a:cs typeface="Courier"/>
              </a:rPr>
              <a:t>i</a:t>
            </a:r>
            <a:r>
              <a:rPr lang="en-US" sz="2000" dirty="0">
                <a:latin typeface="Courier"/>
                <a:cs typeface="Courier"/>
              </a:rPr>
              <a:t>)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while </a:t>
            </a:r>
            <a:r>
              <a:rPr lang="en-US" sz="2000" dirty="0" err="1">
                <a:latin typeface="Courier"/>
                <a:cs typeface="Courier"/>
              </a:rPr>
              <a:t>len</a:t>
            </a:r>
            <a:r>
              <a:rPr lang="en-US" sz="2000" dirty="0">
                <a:latin typeface="Courier"/>
                <a:cs typeface="Courier"/>
              </a:rPr>
              <a:t>(s) &lt; 10: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s=""+</a:t>
            </a:r>
            <a:r>
              <a:rPr lang="en-US" sz="2000" dirty="0">
                <a:latin typeface="Courier"/>
                <a:cs typeface="Courier"/>
              </a:rPr>
              <a:t>s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line </a:t>
            </a:r>
            <a:r>
              <a:rPr lang="en-US" sz="2000" dirty="0">
                <a:latin typeface="Courier"/>
                <a:cs typeface="Courier"/>
              </a:rPr>
              <a:t>+= </a:t>
            </a:r>
            <a:r>
              <a:rPr lang="en-US" sz="2000" dirty="0" smtClean="0">
                <a:latin typeface="Courier"/>
                <a:cs typeface="Courier"/>
              </a:rPr>
              <a:t>s</a:t>
            </a:r>
            <a:br>
              <a:rPr lang="en-US" sz="2000" dirty="0" smtClean="0">
                <a:latin typeface="Courier"/>
                <a:cs typeface="Courier"/>
              </a:rPr>
            </a:br>
            <a:r>
              <a:rPr lang="en-US" sz="2000" dirty="0" smtClean="0">
                <a:latin typeface="Courier"/>
                <a:cs typeface="Courier"/>
              </a:rPr>
              <a:t>        column </a:t>
            </a:r>
            <a:r>
              <a:rPr lang="en-US" sz="2000" dirty="0">
                <a:latin typeface="Courier"/>
                <a:cs typeface="Courier"/>
              </a:rPr>
              <a:t>+= 1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print</a:t>
            </a:r>
            <a:r>
              <a:rPr lang="en-US" sz="2000" dirty="0">
                <a:latin typeface="Courier"/>
                <a:cs typeface="Courier"/>
              </a:rPr>
              <a:t>(line) row += 1 </a:t>
            </a:r>
          </a:p>
        </p:txBody>
      </p:sp>
    </p:spTree>
    <p:extLst>
      <p:ext uri="{BB962C8B-B14F-4D97-AF65-F5344CB8AC3E}">
        <p14:creationId xmlns:p14="http://schemas.microsoft.com/office/powerpoint/2010/main" val="2116469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695"/>
          </a:xfrm>
        </p:spPr>
        <p:txBody>
          <a:bodyPr>
            <a:normAutofit/>
          </a:bodyPr>
          <a:lstStyle/>
          <a:p>
            <a:r>
              <a:rPr lang="en-US" sz="2400" b="1" dirty="0" smtClean="0">
                <a:latin typeface="Arial"/>
                <a:cs typeface="Arial"/>
              </a:rPr>
              <a:t>Notes About Our Two Examples</a:t>
            </a:r>
            <a:endParaRPr lang="en-US" sz="2400" b="1" dirty="0">
              <a:latin typeface="Arial"/>
              <a:cs typeface="Arial"/>
            </a:endParaRPr>
          </a:p>
        </p:txBody>
      </p:sp>
      <p:sp>
        <p:nvSpPr>
          <p:cNvPr id="3" name="Content Placeholder 2"/>
          <p:cNvSpPr>
            <a:spLocks noGrp="1"/>
          </p:cNvSpPr>
          <p:nvPr>
            <p:ph idx="1"/>
          </p:nvPr>
        </p:nvSpPr>
        <p:spPr>
          <a:xfrm>
            <a:off x="186755" y="933856"/>
            <a:ext cx="8865339" cy="5857370"/>
          </a:xfrm>
        </p:spPr>
        <p:txBody>
          <a:bodyPr>
            <a:normAutofit/>
          </a:bodyPr>
          <a:lstStyle/>
          <a:p>
            <a:pPr>
              <a:spcAft>
                <a:spcPts val="1200"/>
              </a:spcAft>
            </a:pPr>
            <a:r>
              <a:rPr lang="en-US" sz="2000" dirty="0" smtClean="0">
                <a:latin typeface="Arial"/>
                <a:cs typeface="Arial"/>
              </a:rPr>
              <a:t>Python provides </a:t>
            </a:r>
          </a:p>
          <a:p>
            <a:pPr lvl="1">
              <a:spcAft>
                <a:spcPts val="1200"/>
              </a:spcAft>
            </a:pPr>
            <a:r>
              <a:rPr lang="en-US" sz="1800" dirty="0" smtClean="0">
                <a:latin typeface="Arial"/>
                <a:cs typeface="Arial"/>
              </a:rPr>
              <a:t>very </a:t>
            </a:r>
            <a:r>
              <a:rPr lang="en-US" sz="1800" dirty="0">
                <a:latin typeface="Arial"/>
                <a:cs typeface="Arial"/>
              </a:rPr>
              <a:t>sophisticated string formatting </a:t>
            </a:r>
            <a:r>
              <a:rPr lang="en-US" sz="1800" dirty="0" smtClean="0">
                <a:latin typeface="Arial"/>
                <a:cs typeface="Arial"/>
              </a:rPr>
              <a:t>functionality</a:t>
            </a:r>
            <a:endParaRPr lang="en-US" sz="1800" dirty="0">
              <a:latin typeface="Arial"/>
              <a:cs typeface="Arial"/>
            </a:endParaRPr>
          </a:p>
          <a:p>
            <a:pPr lvl="1">
              <a:spcAft>
                <a:spcPts val="1200"/>
              </a:spcAft>
            </a:pPr>
            <a:r>
              <a:rPr lang="en-US" sz="1800" dirty="0" smtClean="0">
                <a:latin typeface="Arial"/>
                <a:cs typeface="Arial"/>
              </a:rPr>
              <a:t>excellent support for  </a:t>
            </a:r>
            <a:r>
              <a:rPr lang="en-US" sz="1800" dirty="0" smtClean="0">
                <a:latin typeface="Courier"/>
                <a:cs typeface="Courier"/>
              </a:rPr>
              <a:t>"for … in" loops</a:t>
            </a:r>
          </a:p>
          <a:p>
            <a:pPr>
              <a:spcAft>
                <a:spcPts val="1200"/>
              </a:spcAft>
            </a:pPr>
            <a:r>
              <a:rPr lang="en-US" sz="2000" dirty="0" smtClean="0">
                <a:latin typeface="Arial"/>
                <a:cs typeface="Arial"/>
              </a:rPr>
              <a:t>So </a:t>
            </a:r>
            <a:r>
              <a:rPr lang="en-US" sz="2000" dirty="0">
                <a:latin typeface="Arial"/>
                <a:cs typeface="Arial"/>
              </a:rPr>
              <a:t>more realistic versions of both </a:t>
            </a:r>
            <a:r>
              <a:rPr lang="en-US" sz="2000" dirty="0">
                <a:latin typeface="Courier"/>
                <a:cs typeface="Courier"/>
              </a:rPr>
              <a:t>bigdigits.py </a:t>
            </a:r>
            <a:r>
              <a:rPr lang="en-US" sz="2000" dirty="0">
                <a:latin typeface="Arial"/>
                <a:cs typeface="Arial"/>
              </a:rPr>
              <a:t>and </a:t>
            </a:r>
            <a:r>
              <a:rPr lang="en-US" sz="2000" dirty="0" smtClean="0">
                <a:latin typeface="Arial"/>
                <a:cs typeface="Arial"/>
              </a:rPr>
              <a:t/>
            </a:r>
            <a:br>
              <a:rPr lang="en-US" sz="2000" dirty="0" smtClean="0">
                <a:latin typeface="Arial"/>
                <a:cs typeface="Arial"/>
              </a:rPr>
            </a:br>
            <a:r>
              <a:rPr lang="en-US" sz="2000" dirty="0" smtClean="0">
                <a:latin typeface="Courier"/>
                <a:cs typeface="Courier"/>
              </a:rPr>
              <a:t>generate_grid.py</a:t>
            </a:r>
            <a:r>
              <a:rPr lang="en-US" sz="2000" dirty="0" smtClean="0">
                <a:latin typeface="Arial"/>
                <a:cs typeface="Arial"/>
              </a:rPr>
              <a:t> </a:t>
            </a:r>
            <a:r>
              <a:rPr lang="en-US" sz="2000" dirty="0">
                <a:latin typeface="Arial"/>
                <a:cs typeface="Arial"/>
              </a:rPr>
              <a:t>would have used </a:t>
            </a:r>
            <a:r>
              <a:rPr lang="en-US" sz="2000" dirty="0" smtClean="0">
                <a:latin typeface="Courier"/>
                <a:cs typeface="Courier"/>
              </a:rPr>
              <a:t>"for </a:t>
            </a:r>
            <a:r>
              <a:rPr lang="en-US" sz="2000" dirty="0">
                <a:latin typeface="Courier"/>
                <a:cs typeface="Courier"/>
              </a:rPr>
              <a:t>... </a:t>
            </a:r>
            <a:r>
              <a:rPr lang="en-US" sz="2000" dirty="0" smtClean="0">
                <a:latin typeface="Courier"/>
                <a:cs typeface="Courier"/>
              </a:rPr>
              <a:t>in"</a:t>
            </a:r>
            <a:r>
              <a:rPr lang="en-US" sz="2000" dirty="0" smtClean="0">
                <a:latin typeface="Arial"/>
                <a:cs typeface="Arial"/>
              </a:rPr>
              <a:t> loops</a:t>
            </a:r>
            <a:endParaRPr lang="en-US" sz="2000" dirty="0">
              <a:latin typeface="Arial"/>
              <a:cs typeface="Arial"/>
            </a:endParaRPr>
          </a:p>
          <a:p>
            <a:pPr>
              <a:spcAft>
                <a:spcPts val="1200"/>
              </a:spcAft>
            </a:pPr>
            <a:r>
              <a:rPr lang="en-US" sz="2000" dirty="0" smtClean="0">
                <a:latin typeface="Arial"/>
                <a:cs typeface="Arial"/>
              </a:rPr>
              <a:t>Moreover, </a:t>
            </a:r>
            <a:r>
              <a:rPr lang="en-US" sz="2000" dirty="0" smtClean="0">
                <a:latin typeface="Courier"/>
                <a:cs typeface="Courier"/>
              </a:rPr>
              <a:t>generate_grid.py</a:t>
            </a:r>
            <a:r>
              <a:rPr lang="en-US" sz="2000" dirty="0" smtClean="0">
                <a:latin typeface="Arial"/>
                <a:cs typeface="Arial"/>
              </a:rPr>
              <a:t> </a:t>
            </a:r>
            <a:r>
              <a:rPr lang="en-US" sz="2000" dirty="0">
                <a:latin typeface="Arial"/>
                <a:cs typeface="Arial"/>
              </a:rPr>
              <a:t>would have used </a:t>
            </a:r>
            <a:r>
              <a:rPr lang="en-US" sz="2000" dirty="0" smtClean="0">
                <a:latin typeface="Arial"/>
                <a:cs typeface="Arial"/>
              </a:rPr>
              <a:t>Python's </a:t>
            </a:r>
            <a:r>
              <a:rPr lang="en-US" sz="2000" dirty="0">
                <a:latin typeface="Arial"/>
                <a:cs typeface="Arial"/>
              </a:rPr>
              <a:t>string formatting capabilities </a:t>
            </a:r>
            <a:r>
              <a:rPr lang="en-US" sz="2000" dirty="0" smtClean="0">
                <a:latin typeface="Arial"/>
                <a:cs typeface="Arial"/>
              </a:rPr>
              <a:t>rather than </a:t>
            </a:r>
            <a:r>
              <a:rPr lang="en-US" sz="2000" dirty="0">
                <a:latin typeface="Arial"/>
                <a:cs typeface="Arial"/>
              </a:rPr>
              <a:t>crudely padding with spaces</a:t>
            </a:r>
            <a:r>
              <a:rPr lang="en-US" sz="2000">
                <a:latin typeface="Arial"/>
                <a:cs typeface="Arial"/>
              </a:rPr>
              <a:t>. </a:t>
            </a:r>
            <a:r>
              <a:rPr lang="en-US" sz="2000" dirty="0">
                <a:latin typeface="Arial"/>
                <a:cs typeface="Arial"/>
              </a:rPr>
              <a:t/>
            </a:r>
            <a:br>
              <a:rPr lang="en-US" sz="2000" dirty="0">
                <a:latin typeface="Arial"/>
                <a:cs typeface="Arial"/>
              </a:rPr>
            </a:br>
            <a:endParaRPr lang="en-US" sz="2000" dirty="0">
              <a:latin typeface="Arial"/>
              <a:cs typeface="Arial"/>
            </a:endParaRPr>
          </a:p>
        </p:txBody>
      </p:sp>
    </p:spTree>
    <p:extLst>
      <p:ext uri="{BB962C8B-B14F-4D97-AF65-F5344CB8AC3E}">
        <p14:creationId xmlns:p14="http://schemas.microsoft.com/office/powerpoint/2010/main" val="41310452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4572" indent="0">
              <a:spcBef>
                <a:spcPts val="1680"/>
              </a:spcBef>
              <a:buNone/>
            </a:pPr>
            <a:endParaRPr lang="en-US" sz="2000" dirty="0" smtClean="0">
              <a:latin typeface="Arial"/>
            </a:endParaRPr>
          </a:p>
          <a:p>
            <a:pPr marL="4572" indent="0">
              <a:spcBef>
                <a:spcPts val="1680"/>
              </a:spcBef>
              <a:buNone/>
            </a:pPr>
            <a:endParaRPr lang="en-US" sz="2000" dirty="0">
              <a:latin typeface="Arial"/>
            </a:endParaRPr>
          </a:p>
          <a:p>
            <a:pPr marL="4572" indent="0">
              <a:spcBef>
                <a:spcPts val="1680"/>
              </a:spcBef>
              <a:buNone/>
            </a:pPr>
            <a:endParaRPr lang="en-US" sz="2000" dirty="0" smtClean="0">
              <a:latin typeface="Arial"/>
            </a:endParaRPr>
          </a:p>
          <a:p>
            <a:pPr marL="4572" indent="0" algn="ctr">
              <a:spcBef>
                <a:spcPts val="1680"/>
              </a:spcBef>
              <a:buNone/>
            </a:pPr>
            <a:r>
              <a:rPr lang="en-US" sz="2800" dirty="0" smtClean="0">
                <a:latin typeface="Arial"/>
              </a:rPr>
              <a:t>Programming Assignments</a:t>
            </a:r>
          </a:p>
        </p:txBody>
      </p:sp>
    </p:spTree>
    <p:extLst>
      <p:ext uri="{BB962C8B-B14F-4D97-AF65-F5344CB8AC3E}">
        <p14:creationId xmlns:p14="http://schemas.microsoft.com/office/powerpoint/2010/main" val="35425460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90"/>
            <a:ext cx="8229600" cy="529695"/>
          </a:xfrm>
        </p:spPr>
        <p:txBody>
          <a:bodyPr>
            <a:normAutofit/>
          </a:bodyPr>
          <a:lstStyle/>
          <a:p>
            <a:r>
              <a:rPr lang="en-US" sz="2400" b="1" dirty="0" smtClean="0">
                <a:latin typeface="Courier New" panose="02070309020205020404" pitchFamily="49" charset="0"/>
                <a:cs typeface="Courier New" panose="02070309020205020404" pitchFamily="49" charset="0"/>
              </a:rPr>
              <a:t>bigdigits2.py</a:t>
            </a:r>
            <a:endParaRPr lang="en-US" sz="2400" b="1"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57200" y="693949"/>
            <a:ext cx="8229600" cy="6115838"/>
          </a:xfrm>
        </p:spPr>
        <p:txBody>
          <a:bodyPr>
            <a:normAutofit fontScale="92500" lnSpcReduction="20000"/>
          </a:bodyPr>
          <a:lstStyle/>
          <a:p>
            <a:pPr>
              <a:spcBef>
                <a:spcPts val="600"/>
              </a:spcBef>
              <a:spcAft>
                <a:spcPts val="600"/>
              </a:spcAft>
            </a:pPr>
            <a:r>
              <a:rPr lang="en-US" sz="2000" dirty="0"/>
              <a:t>One nice variation of the bigdigits.py program is where instead </a:t>
            </a:r>
            <a:r>
              <a:rPr lang="en-US" sz="2000" dirty="0" smtClean="0"/>
              <a:t>of printing * characters</a:t>
            </a:r>
            <a:r>
              <a:rPr lang="en-US" sz="2000" dirty="0"/>
              <a:t>, the relevant digit is printed instead. </a:t>
            </a:r>
            <a:endParaRPr lang="en-US" sz="2000" dirty="0" smtClean="0"/>
          </a:p>
          <a:p>
            <a:pPr>
              <a:spcBef>
                <a:spcPts val="600"/>
              </a:spcBef>
              <a:spcAft>
                <a:spcPts val="600"/>
              </a:spcAft>
            </a:pPr>
            <a:r>
              <a:rPr lang="en-US" sz="2000" dirty="0" smtClean="0"/>
              <a:t>For </a:t>
            </a:r>
            <a:r>
              <a:rPr lang="en-US" sz="2000" dirty="0"/>
              <a:t>example:</a:t>
            </a:r>
          </a:p>
          <a:p>
            <a:pPr marL="0" indent="0">
              <a:spcBef>
                <a:spcPts val="600"/>
              </a:spcBef>
              <a:spcAft>
                <a:spcPts val="600"/>
              </a:spcAft>
              <a:buNone/>
            </a:pPr>
            <a:r>
              <a:rPr lang="en-US" sz="1900" b="1" dirty="0" smtClean="0">
                <a:latin typeface="Courier New" panose="02070309020205020404" pitchFamily="49" charset="0"/>
                <a:cs typeface="Courier New" panose="02070309020205020404" pitchFamily="49" charset="0"/>
              </a:rPr>
              <a:t>		bigdigits_ans.py </a:t>
            </a:r>
            <a:r>
              <a:rPr lang="en-US" sz="1900" b="1" dirty="0">
                <a:latin typeface="Courier New" panose="02070309020205020404" pitchFamily="49" charset="0"/>
                <a:cs typeface="Courier New" panose="02070309020205020404" pitchFamily="49" charset="0"/>
              </a:rPr>
              <a:t>719428306</a:t>
            </a:r>
          </a:p>
          <a:p>
            <a:pPr marL="0" indent="0">
              <a:spcBef>
                <a:spcPts val="600"/>
              </a:spcBef>
              <a:spcAft>
                <a:spcPts val="600"/>
              </a:spcAft>
              <a:buNone/>
            </a:pPr>
            <a:endParaRPr lang="en-US" sz="1900" b="1" dirty="0" smtClean="0">
              <a:latin typeface="Courier New" panose="02070309020205020404" pitchFamily="49" charset="0"/>
              <a:cs typeface="Courier New" panose="02070309020205020404" pitchFamily="49" charset="0"/>
            </a:endParaRPr>
          </a:p>
          <a:p>
            <a:pPr>
              <a:spcBef>
                <a:spcPts val="600"/>
              </a:spcBef>
              <a:spcAft>
                <a:spcPts val="600"/>
              </a:spcAft>
            </a:pPr>
            <a:endParaRPr lang="en-US" sz="1900" b="1" dirty="0">
              <a:latin typeface="Courier New" panose="02070309020205020404" pitchFamily="49" charset="0"/>
              <a:cs typeface="Courier New" panose="02070309020205020404" pitchFamily="49" charset="0"/>
            </a:endParaRPr>
          </a:p>
          <a:p>
            <a:pPr>
              <a:spcBef>
                <a:spcPts val="600"/>
              </a:spcBef>
              <a:spcAft>
                <a:spcPts val="600"/>
              </a:spcAft>
            </a:pPr>
            <a:endParaRPr lang="en-US" sz="1900" b="1" dirty="0" smtClean="0">
              <a:latin typeface="Courier New" panose="02070309020205020404" pitchFamily="49" charset="0"/>
              <a:cs typeface="Courier New" panose="02070309020205020404" pitchFamily="49" charset="0"/>
            </a:endParaRPr>
          </a:p>
          <a:p>
            <a:pPr>
              <a:spcBef>
                <a:spcPts val="600"/>
              </a:spcBef>
              <a:spcAft>
                <a:spcPts val="600"/>
              </a:spcAft>
            </a:pPr>
            <a:endParaRPr lang="en-US" sz="1900" b="1" dirty="0">
              <a:latin typeface="Courier New" panose="02070309020205020404" pitchFamily="49" charset="0"/>
              <a:cs typeface="Courier New" panose="02070309020205020404" pitchFamily="49" charset="0"/>
            </a:endParaRPr>
          </a:p>
          <a:p>
            <a:pPr marL="0" indent="0">
              <a:spcBef>
                <a:spcPts val="600"/>
              </a:spcBef>
              <a:spcAft>
                <a:spcPts val="600"/>
              </a:spcAft>
              <a:buNone/>
            </a:pPr>
            <a:endParaRPr lang="en-US" sz="1900" b="1" dirty="0">
              <a:latin typeface="Courier New" panose="02070309020205020404" pitchFamily="49" charset="0"/>
              <a:cs typeface="Courier New" panose="02070309020205020404" pitchFamily="49" charset="0"/>
            </a:endParaRPr>
          </a:p>
          <a:p>
            <a:pPr>
              <a:spcBef>
                <a:spcPts val="600"/>
              </a:spcBef>
              <a:spcAft>
                <a:spcPts val="600"/>
              </a:spcAft>
            </a:pPr>
            <a:r>
              <a:rPr lang="en-US" sz="2000" dirty="0" smtClean="0"/>
              <a:t>Two </a:t>
            </a:r>
            <a:r>
              <a:rPr lang="en-US" sz="2000" dirty="0"/>
              <a:t>approaches can be taken. The easiest is to simply change the </a:t>
            </a:r>
            <a:r>
              <a:rPr lang="en-US" sz="2000" dirty="0" smtClean="0"/>
              <a:t>* characters in the </a:t>
            </a:r>
            <a:r>
              <a:rPr lang="en-US" sz="2000" dirty="0"/>
              <a:t>lists. </a:t>
            </a:r>
            <a:endParaRPr lang="en-US" sz="2000" dirty="0" smtClean="0"/>
          </a:p>
          <a:p>
            <a:pPr>
              <a:spcBef>
                <a:spcPts val="600"/>
              </a:spcBef>
              <a:spcAft>
                <a:spcPts val="600"/>
              </a:spcAft>
            </a:pPr>
            <a:r>
              <a:rPr lang="en-US" sz="2000" dirty="0" smtClean="0"/>
              <a:t>But </a:t>
            </a:r>
            <a:r>
              <a:rPr lang="en-US" sz="2000" dirty="0"/>
              <a:t>this isn’t very versatile and is not the approach you </a:t>
            </a:r>
            <a:r>
              <a:rPr lang="en-US" sz="2000" dirty="0" smtClean="0"/>
              <a:t>should take</a:t>
            </a:r>
            <a:r>
              <a:rPr lang="en-US" sz="2000" dirty="0"/>
              <a:t>. </a:t>
            </a:r>
            <a:endParaRPr lang="en-US" sz="2000" dirty="0" smtClean="0"/>
          </a:p>
          <a:p>
            <a:pPr>
              <a:spcBef>
                <a:spcPts val="600"/>
              </a:spcBef>
              <a:spcAft>
                <a:spcPts val="600"/>
              </a:spcAft>
            </a:pPr>
            <a:r>
              <a:rPr lang="en-US" sz="2000" dirty="0" smtClean="0"/>
              <a:t>Instead</a:t>
            </a:r>
            <a:r>
              <a:rPr lang="en-US" sz="2000" dirty="0"/>
              <a:t>, change the processing code so that rather than adding </a:t>
            </a:r>
            <a:r>
              <a:rPr lang="en-US" sz="2000" dirty="0" smtClean="0"/>
              <a:t>each digit’s </a:t>
            </a:r>
            <a:r>
              <a:rPr lang="en-US" sz="2000" dirty="0"/>
              <a:t>row string to the line in one go, you add character by character, </a:t>
            </a:r>
            <a:r>
              <a:rPr lang="en-US" sz="2000" dirty="0" smtClean="0"/>
              <a:t>and whenever </a:t>
            </a:r>
            <a:r>
              <a:rPr lang="en-US" sz="2000" dirty="0"/>
              <a:t>a * is encountered you use the relevant digit.</a:t>
            </a:r>
          </a:p>
          <a:p>
            <a:pPr>
              <a:spcBef>
                <a:spcPts val="600"/>
              </a:spcBef>
              <a:spcAft>
                <a:spcPts val="600"/>
              </a:spcAft>
            </a:pPr>
            <a:r>
              <a:rPr lang="en-US" sz="2000" dirty="0"/>
              <a:t>This can be done by copying bigdigits.py and changing about five lines.</a:t>
            </a:r>
          </a:p>
          <a:p>
            <a:pPr>
              <a:spcBef>
                <a:spcPts val="600"/>
              </a:spcBef>
              <a:spcAft>
                <a:spcPts val="600"/>
              </a:spcAft>
            </a:pPr>
            <a:r>
              <a:rPr lang="en-US" sz="2000" dirty="0"/>
              <a:t>It isn’t hard, but it is slightly subtle.</a:t>
            </a:r>
            <a:endParaRPr lang="en-US" sz="2000" dirty="0" smtClean="0">
              <a:latin typeface="Arial"/>
            </a:endParaRPr>
          </a:p>
        </p:txBody>
      </p:sp>
      <p:pic>
        <p:nvPicPr>
          <p:cNvPr id="4" name="Picture 3"/>
          <p:cNvPicPr>
            <a:picLocks noChangeAspect="1"/>
          </p:cNvPicPr>
          <p:nvPr/>
        </p:nvPicPr>
        <p:blipFill>
          <a:blip r:embed="rId2"/>
          <a:stretch>
            <a:fillRect/>
          </a:stretch>
        </p:blipFill>
        <p:spPr>
          <a:xfrm>
            <a:off x="1481235" y="2085974"/>
            <a:ext cx="5375757" cy="1665894"/>
          </a:xfrm>
          <a:prstGeom prst="rect">
            <a:avLst/>
          </a:prstGeom>
        </p:spPr>
      </p:pic>
    </p:spTree>
    <p:extLst>
      <p:ext uri="{BB962C8B-B14F-4D97-AF65-F5344CB8AC3E}">
        <p14:creationId xmlns:p14="http://schemas.microsoft.com/office/powerpoint/2010/main" val="2421705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90"/>
            <a:ext cx="8229600" cy="529695"/>
          </a:xfrm>
        </p:spPr>
        <p:txBody>
          <a:bodyPr>
            <a:normAutofit/>
          </a:bodyPr>
          <a:lstStyle/>
          <a:p>
            <a:r>
              <a:rPr lang="en-US" sz="2400" b="1" dirty="0" smtClean="0">
                <a:latin typeface="Courier New" panose="02070309020205020404" pitchFamily="49" charset="0"/>
                <a:cs typeface="Courier New" panose="02070309020205020404" pitchFamily="49" charset="0"/>
              </a:rPr>
              <a:t>awfulpoetry1.py</a:t>
            </a:r>
            <a:endParaRPr lang="en-US" sz="2400" b="1"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57200" y="693949"/>
            <a:ext cx="8229600" cy="6115838"/>
          </a:xfrm>
        </p:spPr>
        <p:txBody>
          <a:bodyPr>
            <a:normAutofit/>
          </a:bodyPr>
          <a:lstStyle/>
          <a:p>
            <a:pPr>
              <a:spcBef>
                <a:spcPts val="600"/>
              </a:spcBef>
              <a:spcAft>
                <a:spcPts val="600"/>
              </a:spcAft>
            </a:pPr>
            <a:r>
              <a:rPr lang="en-US" sz="2000" dirty="0"/>
              <a:t>In some situations we need to generate test </a:t>
            </a:r>
            <a:r>
              <a:rPr lang="en-US" sz="2000" dirty="0" smtClean="0"/>
              <a:t>text</a:t>
            </a:r>
          </a:p>
          <a:p>
            <a:pPr>
              <a:spcBef>
                <a:spcPts val="600"/>
              </a:spcBef>
              <a:spcAft>
                <a:spcPts val="600"/>
              </a:spcAft>
            </a:pPr>
            <a:r>
              <a:rPr lang="en-US" sz="2000" dirty="0"/>
              <a:t>F</a:t>
            </a:r>
            <a:r>
              <a:rPr lang="en-US" sz="2000" dirty="0" smtClean="0"/>
              <a:t>or example</a:t>
            </a:r>
          </a:p>
          <a:p>
            <a:pPr lvl="1">
              <a:spcBef>
                <a:spcPts val="600"/>
              </a:spcBef>
              <a:spcAft>
                <a:spcPts val="600"/>
              </a:spcAft>
            </a:pPr>
            <a:r>
              <a:rPr lang="en-US" sz="1800" dirty="0" smtClean="0"/>
              <a:t>to populate a </a:t>
            </a:r>
            <a:r>
              <a:rPr lang="en-US" sz="1800" dirty="0"/>
              <a:t>web site design before the real content is </a:t>
            </a:r>
            <a:r>
              <a:rPr lang="en-US" sz="1800" dirty="0" smtClean="0"/>
              <a:t>available</a:t>
            </a:r>
          </a:p>
          <a:p>
            <a:pPr lvl="1">
              <a:spcBef>
                <a:spcPts val="600"/>
              </a:spcBef>
              <a:spcAft>
                <a:spcPts val="600"/>
              </a:spcAft>
            </a:pPr>
            <a:r>
              <a:rPr lang="en-US" sz="1800" dirty="0" smtClean="0"/>
              <a:t>to </a:t>
            </a:r>
            <a:r>
              <a:rPr lang="en-US" sz="1800" dirty="0"/>
              <a:t>provide </a:t>
            </a:r>
            <a:r>
              <a:rPr lang="en-US" sz="1800" dirty="0" smtClean="0"/>
              <a:t>test content </a:t>
            </a:r>
            <a:r>
              <a:rPr lang="en-US" sz="1800" dirty="0"/>
              <a:t>when developing a report </a:t>
            </a:r>
            <a:r>
              <a:rPr lang="en-US" sz="1800" dirty="0" smtClean="0"/>
              <a:t>writer</a:t>
            </a:r>
          </a:p>
          <a:p>
            <a:pPr>
              <a:spcBef>
                <a:spcPts val="600"/>
              </a:spcBef>
              <a:spcAft>
                <a:spcPts val="600"/>
              </a:spcAft>
            </a:pPr>
            <a:r>
              <a:rPr lang="en-US" sz="2000" dirty="0" smtClean="0"/>
              <a:t>To </a:t>
            </a:r>
            <a:r>
              <a:rPr lang="en-US" sz="2000" dirty="0"/>
              <a:t>this end, write a program </a:t>
            </a:r>
            <a:r>
              <a:rPr lang="en-US" sz="2000" dirty="0" smtClean="0"/>
              <a:t>that generates </a:t>
            </a:r>
            <a:r>
              <a:rPr lang="en-US" sz="2000" dirty="0"/>
              <a:t>awful poems (the kind that would make a </a:t>
            </a:r>
            <a:r>
              <a:rPr lang="en-US" sz="2000" dirty="0" err="1"/>
              <a:t>Vogon</a:t>
            </a:r>
            <a:r>
              <a:rPr lang="en-US" sz="2000" dirty="0"/>
              <a:t> blush</a:t>
            </a:r>
            <a:r>
              <a:rPr lang="en-US" sz="2000" dirty="0" smtClean="0"/>
              <a:t>)</a:t>
            </a:r>
            <a:endParaRPr lang="en-US" sz="2000" dirty="0"/>
          </a:p>
          <a:p>
            <a:pPr>
              <a:spcBef>
                <a:spcPts val="600"/>
              </a:spcBef>
              <a:spcAft>
                <a:spcPts val="600"/>
              </a:spcAft>
            </a:pPr>
            <a:r>
              <a:rPr lang="en-US" sz="2000" dirty="0"/>
              <a:t>Create </a:t>
            </a:r>
            <a:r>
              <a:rPr lang="en-US" sz="2000" dirty="0" smtClean="0"/>
              <a:t>the following lists </a:t>
            </a:r>
            <a:r>
              <a:rPr lang="en-US" sz="2000" dirty="0"/>
              <a:t>of </a:t>
            </a:r>
            <a:r>
              <a:rPr lang="en-US" sz="2000" dirty="0" smtClean="0"/>
              <a:t>words: </a:t>
            </a:r>
            <a:br>
              <a:rPr lang="en-US" sz="2000" dirty="0" smtClean="0"/>
            </a:br>
            <a:r>
              <a:rPr lang="en-US" sz="2000" dirty="0" smtClean="0"/>
              <a:t>	</a:t>
            </a:r>
            <a:r>
              <a:rPr lang="en-US" sz="2000" b="1" dirty="0" smtClean="0">
                <a:latin typeface="Courier New" panose="02070309020205020404" pitchFamily="49" charset="0"/>
                <a:cs typeface="Courier New" panose="02070309020205020404" pitchFamily="49" charset="0"/>
              </a:rPr>
              <a:t>articles</a:t>
            </a:r>
            <a:r>
              <a:rPr lang="en-US" sz="2000" dirty="0" smtClean="0"/>
              <a:t>, </a:t>
            </a:r>
            <a:r>
              <a:rPr lang="en-US" sz="2000" b="1" dirty="0" smtClean="0">
                <a:latin typeface="Courier New" panose="02070309020205020404" pitchFamily="49" charset="0"/>
                <a:cs typeface="Courier New" panose="02070309020205020404" pitchFamily="49" charset="0"/>
              </a:rPr>
              <a:t>subjects</a:t>
            </a:r>
            <a:r>
              <a:rPr lang="en-US" sz="2000" dirty="0" smtClean="0"/>
              <a:t>, </a:t>
            </a:r>
            <a:r>
              <a:rPr lang="en-US" sz="2000" b="1" dirty="0" smtClean="0">
                <a:latin typeface="Courier New" panose="02070309020205020404" pitchFamily="49" charset="0"/>
                <a:cs typeface="Courier New" panose="02070309020205020404" pitchFamily="49" charset="0"/>
              </a:rPr>
              <a:t>verbs</a:t>
            </a:r>
            <a:r>
              <a:rPr lang="en-US" sz="2000" dirty="0" smtClean="0"/>
              <a:t>, and </a:t>
            </a:r>
            <a:r>
              <a:rPr lang="en-US" sz="2000" b="1" dirty="0" smtClean="0">
                <a:latin typeface="Courier New" panose="02070309020205020404" pitchFamily="49" charset="0"/>
                <a:cs typeface="Courier New" panose="02070309020205020404" pitchFamily="49" charset="0"/>
              </a:rPr>
              <a:t>adverbs</a:t>
            </a:r>
          </a:p>
          <a:p>
            <a:pPr>
              <a:spcBef>
                <a:spcPts val="600"/>
              </a:spcBef>
              <a:spcAft>
                <a:spcPts val="600"/>
              </a:spcAft>
            </a:pPr>
            <a:r>
              <a:rPr lang="en-US" sz="2000" dirty="0" smtClean="0"/>
              <a:t>Examples:</a:t>
            </a:r>
          </a:p>
          <a:p>
            <a:pPr lvl="1">
              <a:spcBef>
                <a:spcPts val="600"/>
              </a:spcBef>
              <a:spcAft>
                <a:spcPts val="600"/>
              </a:spcAft>
            </a:pPr>
            <a:r>
              <a:rPr lang="en-US" sz="1800" b="1" dirty="0" smtClean="0"/>
              <a:t>articles </a:t>
            </a:r>
            <a:r>
              <a:rPr lang="en-US" sz="1800" b="1" dirty="0"/>
              <a:t> </a:t>
            </a:r>
            <a:r>
              <a:rPr lang="en-US" sz="1800" b="1" dirty="0" smtClean="0"/>
              <a:t>= [“</a:t>
            </a:r>
            <a:r>
              <a:rPr lang="en-US" sz="1800" b="1" dirty="0"/>
              <a:t>the”, “a</a:t>
            </a:r>
            <a:r>
              <a:rPr lang="en-US" sz="1800" b="1" dirty="0" smtClean="0"/>
              <a:t>”, “another” ]</a:t>
            </a:r>
          </a:p>
          <a:p>
            <a:pPr lvl="1">
              <a:spcBef>
                <a:spcPts val="600"/>
              </a:spcBef>
              <a:spcAft>
                <a:spcPts val="600"/>
              </a:spcAft>
            </a:pPr>
            <a:r>
              <a:rPr lang="en-US" sz="1800" b="1" dirty="0" smtClean="0"/>
              <a:t>subjects = [cat</a:t>
            </a:r>
            <a:r>
              <a:rPr lang="en-US" sz="1800" b="1" dirty="0"/>
              <a:t>”, “dog”, “man”, “woman</a:t>
            </a:r>
            <a:r>
              <a:rPr lang="en-US" sz="1800" b="1" dirty="0" smtClean="0"/>
              <a:t>”]</a:t>
            </a:r>
          </a:p>
          <a:p>
            <a:pPr lvl="1">
              <a:spcBef>
                <a:spcPts val="600"/>
              </a:spcBef>
              <a:spcAft>
                <a:spcPts val="600"/>
              </a:spcAft>
            </a:pPr>
            <a:r>
              <a:rPr lang="en-US" sz="1800" b="1" dirty="0" smtClean="0"/>
              <a:t>verbs = [“</a:t>
            </a:r>
            <a:r>
              <a:rPr lang="en-US" sz="1800" b="1" dirty="0"/>
              <a:t>sang”, “ran”, “jumped</a:t>
            </a:r>
            <a:r>
              <a:rPr lang="en-US" sz="1800" b="1" dirty="0" smtClean="0"/>
              <a:t>”, ”hoped”, ”laughed”]</a:t>
            </a:r>
            <a:endParaRPr lang="en-US" sz="1800" b="1" dirty="0"/>
          </a:p>
          <a:p>
            <a:pPr lvl="1">
              <a:spcBef>
                <a:spcPts val="600"/>
              </a:spcBef>
              <a:spcAft>
                <a:spcPts val="600"/>
              </a:spcAft>
            </a:pPr>
            <a:r>
              <a:rPr lang="en-US" sz="1800" b="1" dirty="0" smtClean="0"/>
              <a:t>adverbs = [“</a:t>
            </a:r>
            <a:r>
              <a:rPr lang="en-US" sz="1800" b="1" dirty="0"/>
              <a:t>loudly”, “quietly”, “well”, “badly</a:t>
            </a:r>
            <a:r>
              <a:rPr lang="en-US" sz="1800" b="1" dirty="0" smtClean="0"/>
              <a:t>”] </a:t>
            </a:r>
          </a:p>
        </p:txBody>
      </p:sp>
    </p:spTree>
    <p:extLst>
      <p:ext uri="{BB962C8B-B14F-4D97-AF65-F5344CB8AC3E}">
        <p14:creationId xmlns:p14="http://schemas.microsoft.com/office/powerpoint/2010/main" val="4105284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90"/>
            <a:ext cx="8229600" cy="529695"/>
          </a:xfrm>
        </p:spPr>
        <p:txBody>
          <a:bodyPr>
            <a:normAutofit/>
          </a:bodyPr>
          <a:lstStyle/>
          <a:p>
            <a:r>
              <a:rPr lang="en-US" sz="2400" b="1" dirty="0" smtClean="0">
                <a:latin typeface="Courier New" panose="02070309020205020404" pitchFamily="49" charset="0"/>
                <a:cs typeface="Courier New" panose="02070309020205020404" pitchFamily="49" charset="0"/>
              </a:rPr>
              <a:t>awfulpoetry1.py</a:t>
            </a:r>
            <a:endParaRPr lang="en-US" sz="2400" b="1"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57200" y="693949"/>
            <a:ext cx="8229600" cy="6115838"/>
          </a:xfrm>
        </p:spPr>
        <p:txBody>
          <a:bodyPr>
            <a:normAutofit/>
          </a:bodyPr>
          <a:lstStyle/>
          <a:p>
            <a:pPr>
              <a:spcBef>
                <a:spcPts val="600"/>
              </a:spcBef>
              <a:spcAft>
                <a:spcPts val="600"/>
              </a:spcAft>
            </a:pPr>
            <a:r>
              <a:rPr lang="en-US" sz="2000" dirty="0" smtClean="0"/>
              <a:t>You will need to import the </a:t>
            </a:r>
            <a:r>
              <a:rPr lang="en-US" sz="2000" b="1" dirty="0" smtClean="0">
                <a:latin typeface="Courier New" panose="02070309020205020404" pitchFamily="49" charset="0"/>
                <a:cs typeface="Courier New" panose="02070309020205020404" pitchFamily="49" charset="0"/>
              </a:rPr>
              <a:t>random</a:t>
            </a:r>
            <a:r>
              <a:rPr lang="en-US" sz="2000" dirty="0" smtClean="0"/>
              <a:t> module</a:t>
            </a:r>
          </a:p>
          <a:p>
            <a:pPr>
              <a:spcBef>
                <a:spcPts val="600"/>
              </a:spcBef>
              <a:spcAft>
                <a:spcPts val="600"/>
              </a:spcAft>
            </a:pPr>
            <a:r>
              <a:rPr lang="en-US" sz="2000" dirty="0" smtClean="0"/>
              <a:t>Next, loop </a:t>
            </a:r>
            <a:r>
              <a:rPr lang="en-US" sz="2000" dirty="0"/>
              <a:t>five times, and on each </a:t>
            </a:r>
            <a:r>
              <a:rPr lang="en-US" sz="2000" dirty="0" smtClean="0"/>
              <a:t>iteration use </a:t>
            </a:r>
            <a:r>
              <a:rPr lang="en-US" sz="2000" dirty="0"/>
              <a:t>the </a:t>
            </a:r>
            <a:r>
              <a:rPr lang="en-US" sz="2000" dirty="0" err="1"/>
              <a:t>random.choice</a:t>
            </a:r>
            <a:r>
              <a:rPr lang="en-US" sz="2000" dirty="0"/>
              <a:t>() function to pick an article, subject, </a:t>
            </a:r>
            <a:r>
              <a:rPr lang="en-US" sz="2000" dirty="0" smtClean="0"/>
              <a:t>verb, and </a:t>
            </a:r>
            <a:r>
              <a:rPr lang="en-US" sz="2000" dirty="0"/>
              <a:t>adverb. </a:t>
            </a:r>
            <a:endParaRPr lang="en-US" sz="2000" dirty="0" smtClean="0"/>
          </a:p>
          <a:p>
            <a:pPr>
              <a:spcBef>
                <a:spcPts val="600"/>
              </a:spcBef>
              <a:spcAft>
                <a:spcPts val="600"/>
              </a:spcAft>
            </a:pPr>
            <a:r>
              <a:rPr lang="en-US" sz="2000" dirty="0" smtClean="0"/>
              <a:t>Use </a:t>
            </a:r>
            <a:r>
              <a:rPr lang="en-US" sz="2000" dirty="0" err="1"/>
              <a:t>random.randint</a:t>
            </a:r>
            <a:r>
              <a:rPr lang="en-US" sz="2000" dirty="0"/>
              <a:t>() to choose between two sentence structures:</a:t>
            </a:r>
          </a:p>
          <a:p>
            <a:pPr lvl="1">
              <a:spcBef>
                <a:spcPts val="600"/>
              </a:spcBef>
              <a:spcAft>
                <a:spcPts val="600"/>
              </a:spcAft>
            </a:pPr>
            <a:r>
              <a:rPr lang="en-US" sz="1800" dirty="0"/>
              <a:t>article, subject, verb, and </a:t>
            </a:r>
            <a:r>
              <a:rPr lang="en-US" sz="1800" dirty="0" smtClean="0"/>
              <a:t>adverb</a:t>
            </a:r>
          </a:p>
          <a:p>
            <a:pPr lvl="1">
              <a:spcBef>
                <a:spcPts val="600"/>
              </a:spcBef>
              <a:spcAft>
                <a:spcPts val="600"/>
              </a:spcAft>
            </a:pPr>
            <a:r>
              <a:rPr lang="en-US" sz="1800" dirty="0" smtClean="0"/>
              <a:t>article</a:t>
            </a:r>
            <a:r>
              <a:rPr lang="en-US" sz="1800" dirty="0"/>
              <a:t>, subject, and </a:t>
            </a:r>
            <a:r>
              <a:rPr lang="en-US" sz="1800" dirty="0" smtClean="0"/>
              <a:t>verb</a:t>
            </a:r>
            <a:endParaRPr lang="en-US" sz="1800" dirty="0"/>
          </a:p>
          <a:p>
            <a:pPr>
              <a:spcBef>
                <a:spcPts val="600"/>
              </a:spcBef>
              <a:spcAft>
                <a:spcPts val="600"/>
              </a:spcAft>
            </a:pPr>
            <a:r>
              <a:rPr lang="en-US" sz="2000" dirty="0" smtClean="0"/>
              <a:t>Then </a:t>
            </a:r>
            <a:r>
              <a:rPr lang="en-US" sz="2000" dirty="0"/>
              <a:t>print the sentence</a:t>
            </a:r>
            <a:r>
              <a:rPr lang="en-US" sz="2000" dirty="0" smtClean="0"/>
              <a:t>.</a:t>
            </a:r>
          </a:p>
          <a:p>
            <a:pPr>
              <a:spcBef>
                <a:spcPts val="600"/>
              </a:spcBef>
              <a:spcAft>
                <a:spcPts val="600"/>
              </a:spcAft>
            </a:pPr>
            <a:r>
              <a:rPr lang="en-US" sz="2000" dirty="0" smtClean="0"/>
              <a:t> </a:t>
            </a:r>
            <a:r>
              <a:rPr lang="en-US" sz="2000" dirty="0"/>
              <a:t>Here is an example run</a:t>
            </a:r>
            <a:r>
              <a:rPr lang="en-US" sz="2000" dirty="0" smtClean="0"/>
              <a:t>:</a:t>
            </a:r>
          </a:p>
          <a:p>
            <a:pPr marL="0" indent="0">
              <a:spcBef>
                <a:spcPts val="600"/>
              </a:spcBef>
              <a:spcAft>
                <a:spcPts val="600"/>
              </a:spcAft>
              <a:buNone/>
            </a:pPr>
            <a:r>
              <a:rPr lang="en-US" sz="2000" b="1" dirty="0">
                <a:latin typeface="Courier New" panose="02070309020205020404" pitchFamily="49" charset="0"/>
                <a:cs typeface="Courier New" panose="02070309020205020404" pitchFamily="49" charset="0"/>
              </a:rPr>
              <a:t>another boy laughed badly</a:t>
            </a:r>
          </a:p>
          <a:p>
            <a:pPr marL="0" indent="0">
              <a:spcBef>
                <a:spcPts val="600"/>
              </a:spcBef>
              <a:spcAft>
                <a:spcPts val="600"/>
              </a:spcAft>
              <a:buNone/>
            </a:pPr>
            <a:r>
              <a:rPr lang="en-US" sz="2000" b="1" dirty="0">
                <a:latin typeface="Courier New" panose="02070309020205020404" pitchFamily="49" charset="0"/>
                <a:cs typeface="Courier New" panose="02070309020205020404" pitchFamily="49" charset="0"/>
              </a:rPr>
              <a:t>the woman jumped</a:t>
            </a:r>
          </a:p>
          <a:p>
            <a:pPr marL="0" indent="0">
              <a:spcBef>
                <a:spcPts val="600"/>
              </a:spcBef>
              <a:spcAft>
                <a:spcPts val="600"/>
              </a:spcAft>
              <a:buNone/>
            </a:pPr>
            <a:r>
              <a:rPr lang="en-US" sz="2000" b="1" dirty="0">
                <a:latin typeface="Courier New" panose="02070309020205020404" pitchFamily="49" charset="0"/>
                <a:cs typeface="Courier New" panose="02070309020205020404" pitchFamily="49" charset="0"/>
              </a:rPr>
              <a:t>a boy hoped</a:t>
            </a:r>
          </a:p>
          <a:p>
            <a:pPr marL="0" indent="0">
              <a:spcBef>
                <a:spcPts val="600"/>
              </a:spcBef>
              <a:spcAft>
                <a:spcPts val="600"/>
              </a:spcAft>
              <a:buNone/>
            </a:pPr>
            <a:r>
              <a:rPr lang="en-US" sz="2000" b="1" dirty="0">
                <a:latin typeface="Courier New" panose="02070309020205020404" pitchFamily="49" charset="0"/>
                <a:cs typeface="Courier New" panose="02070309020205020404" pitchFamily="49" charset="0"/>
              </a:rPr>
              <a:t>a horse jumped</a:t>
            </a:r>
          </a:p>
          <a:p>
            <a:pPr marL="0" indent="0">
              <a:spcBef>
                <a:spcPts val="600"/>
              </a:spcBef>
              <a:spcAft>
                <a:spcPts val="600"/>
              </a:spcAft>
              <a:buNone/>
            </a:pPr>
            <a:r>
              <a:rPr lang="en-US" sz="2000" b="1" dirty="0">
                <a:latin typeface="Courier New" panose="02070309020205020404" pitchFamily="49" charset="0"/>
                <a:cs typeface="Courier New" panose="02070309020205020404" pitchFamily="49" charset="0"/>
              </a:rPr>
              <a:t>another man laughed rudely</a:t>
            </a:r>
            <a:endParaRPr lang="en-US" sz="20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0424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4572" indent="0">
              <a:spcBef>
                <a:spcPts val="1680"/>
              </a:spcBef>
              <a:buNone/>
            </a:pPr>
            <a:endParaRPr lang="en-US" sz="2000" dirty="0" smtClean="0">
              <a:latin typeface="Arial"/>
            </a:endParaRPr>
          </a:p>
          <a:p>
            <a:pPr marL="4572" indent="0">
              <a:spcBef>
                <a:spcPts val="1680"/>
              </a:spcBef>
              <a:buNone/>
            </a:pPr>
            <a:endParaRPr lang="en-US" sz="2000" dirty="0">
              <a:latin typeface="Arial"/>
            </a:endParaRPr>
          </a:p>
          <a:p>
            <a:pPr marL="4572" indent="0">
              <a:spcBef>
                <a:spcPts val="1680"/>
              </a:spcBef>
              <a:buNone/>
            </a:pPr>
            <a:endParaRPr lang="en-US" sz="2000" dirty="0" smtClean="0">
              <a:latin typeface="Arial"/>
            </a:endParaRPr>
          </a:p>
          <a:p>
            <a:pPr marL="4572" indent="0" algn="ctr">
              <a:spcBef>
                <a:spcPts val="1680"/>
              </a:spcBef>
              <a:buNone/>
            </a:pPr>
            <a:r>
              <a:rPr lang="en-US" sz="2800" dirty="0" smtClean="0">
                <a:latin typeface="Arial"/>
              </a:rPr>
              <a:t>Background: Examples 1</a:t>
            </a:r>
          </a:p>
        </p:txBody>
      </p:sp>
    </p:spTree>
    <p:extLst>
      <p:ext uri="{BB962C8B-B14F-4D97-AF65-F5344CB8AC3E}">
        <p14:creationId xmlns:p14="http://schemas.microsoft.com/office/powerpoint/2010/main" val="2722705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90"/>
            <a:ext cx="8229600" cy="529695"/>
          </a:xfrm>
        </p:spPr>
        <p:txBody>
          <a:bodyPr>
            <a:normAutofit/>
          </a:bodyPr>
          <a:lstStyle/>
          <a:p>
            <a:r>
              <a:rPr lang="en-US" sz="2400" b="1" dirty="0" smtClean="0">
                <a:latin typeface="Courier New" panose="02070309020205020404" pitchFamily="49" charset="0"/>
                <a:cs typeface="Courier New" panose="02070309020205020404" pitchFamily="49" charset="0"/>
              </a:rPr>
              <a:t>awfulpoetry2.py</a:t>
            </a:r>
            <a:endParaRPr lang="en-US" sz="2400" b="1"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57200" y="693949"/>
            <a:ext cx="8229600" cy="6115838"/>
          </a:xfrm>
        </p:spPr>
        <p:txBody>
          <a:bodyPr>
            <a:normAutofit/>
          </a:bodyPr>
          <a:lstStyle/>
          <a:p>
            <a:pPr>
              <a:spcBef>
                <a:spcPts val="600"/>
              </a:spcBef>
              <a:spcAft>
                <a:spcPts val="600"/>
              </a:spcAft>
            </a:pPr>
            <a:r>
              <a:rPr lang="en-US" sz="2000" dirty="0"/>
              <a:t>M</a:t>
            </a:r>
            <a:r>
              <a:rPr lang="en-US" sz="2000" dirty="0" smtClean="0"/>
              <a:t>ake </a:t>
            </a:r>
            <a:r>
              <a:rPr lang="en-US" sz="2000" dirty="0"/>
              <a:t>the awful poetry program more </a:t>
            </a:r>
            <a:r>
              <a:rPr lang="en-US" sz="2000" dirty="0" smtClean="0"/>
              <a:t>versatile as follows</a:t>
            </a:r>
          </a:p>
          <a:p>
            <a:pPr>
              <a:spcBef>
                <a:spcPts val="600"/>
              </a:spcBef>
              <a:spcAft>
                <a:spcPts val="600"/>
              </a:spcAft>
            </a:pPr>
            <a:r>
              <a:rPr lang="en-US" sz="2000" dirty="0"/>
              <a:t>A</a:t>
            </a:r>
            <a:r>
              <a:rPr lang="en-US" sz="2000" dirty="0" smtClean="0"/>
              <a:t>dd </a:t>
            </a:r>
            <a:r>
              <a:rPr lang="en-US" sz="2000" dirty="0"/>
              <a:t>some code to it </a:t>
            </a:r>
            <a:r>
              <a:rPr lang="en-US" sz="2000" dirty="0" smtClean="0"/>
              <a:t>so that </a:t>
            </a:r>
            <a:r>
              <a:rPr lang="en-US" sz="2000" dirty="0"/>
              <a:t>if the user enters a number on the command line (between 1 and </a:t>
            </a:r>
            <a:r>
              <a:rPr lang="en-US" sz="2000" dirty="0" smtClean="0"/>
              <a:t>10 inclusive</a:t>
            </a:r>
            <a:r>
              <a:rPr lang="en-US" sz="2000" dirty="0"/>
              <a:t>), the program will output that many </a:t>
            </a:r>
            <a:r>
              <a:rPr lang="en-US" sz="2000" dirty="0" smtClean="0"/>
              <a:t>lines</a:t>
            </a:r>
          </a:p>
          <a:p>
            <a:pPr>
              <a:spcBef>
                <a:spcPts val="600"/>
              </a:spcBef>
              <a:spcAft>
                <a:spcPts val="600"/>
              </a:spcAft>
            </a:pPr>
            <a:r>
              <a:rPr lang="en-US" sz="2000" dirty="0"/>
              <a:t>If no </a:t>
            </a:r>
            <a:r>
              <a:rPr lang="en-US" sz="2000" dirty="0" smtClean="0"/>
              <a:t>command-line argument </a:t>
            </a:r>
            <a:r>
              <a:rPr lang="en-US" sz="2000" dirty="0"/>
              <a:t>is given, default to printing five lines as before</a:t>
            </a:r>
            <a:r>
              <a:rPr lang="en-US" sz="2000"/>
              <a:t>. </a:t>
            </a:r>
            <a:endParaRPr lang="en-US" sz="2000" smtClean="0"/>
          </a:p>
          <a:p>
            <a:pPr>
              <a:spcBef>
                <a:spcPts val="600"/>
              </a:spcBef>
              <a:spcAft>
                <a:spcPts val="600"/>
              </a:spcAft>
            </a:pPr>
            <a:r>
              <a:rPr lang="en-US" sz="2000" smtClean="0"/>
              <a:t>Recall: the command line arguments are in sys.argv[1:]</a:t>
            </a:r>
            <a:endParaRPr lang="en-US" sz="2000" dirty="0" smtClean="0"/>
          </a:p>
          <a:p>
            <a:pPr>
              <a:spcBef>
                <a:spcPts val="600"/>
              </a:spcBef>
              <a:spcAft>
                <a:spcPts val="600"/>
              </a:spcAft>
            </a:pPr>
            <a:r>
              <a:rPr lang="en-US" sz="2000" dirty="0" smtClean="0"/>
              <a:t>You’ll </a:t>
            </a:r>
            <a:r>
              <a:rPr lang="en-US" sz="2000" dirty="0"/>
              <a:t>need </a:t>
            </a:r>
            <a:r>
              <a:rPr lang="en-US" sz="2000" dirty="0" smtClean="0"/>
              <a:t>to change </a:t>
            </a:r>
            <a:r>
              <a:rPr lang="en-US" sz="2000" dirty="0"/>
              <a:t>the main loop (e.g., to a while loop</a:t>
            </a:r>
            <a:r>
              <a:rPr lang="en-US" sz="2000" dirty="0" smtClean="0"/>
              <a:t>)</a:t>
            </a:r>
          </a:p>
          <a:p>
            <a:r>
              <a:rPr lang="en-US" sz="2000" dirty="0"/>
              <a:t>Keep in mind that </a:t>
            </a:r>
            <a:r>
              <a:rPr lang="en-US" sz="2000" dirty="0" smtClean="0"/>
              <a:t>Python’s comparison </a:t>
            </a:r>
            <a:r>
              <a:rPr lang="en-US" sz="2000" dirty="0"/>
              <a:t>operators can be chained, so there’s no need to use logical </a:t>
            </a:r>
            <a:r>
              <a:rPr lang="en-US" sz="2000" b="1" dirty="0" smtClean="0">
                <a:latin typeface="Courier New" panose="02070309020205020404" pitchFamily="49" charset="0"/>
                <a:cs typeface="Courier New" panose="02070309020205020404" pitchFamily="49" charset="0"/>
              </a:rPr>
              <a:t>and</a:t>
            </a:r>
            <a:r>
              <a:rPr lang="en-US" sz="2000" dirty="0" smtClean="0"/>
              <a:t> when </a:t>
            </a:r>
            <a:r>
              <a:rPr lang="en-US" sz="2000" dirty="0"/>
              <a:t>checking that the argument is in range. </a:t>
            </a:r>
            <a:endParaRPr lang="en-US" sz="2000" dirty="0" smtClean="0"/>
          </a:p>
          <a:p>
            <a:r>
              <a:rPr lang="en-US" sz="2000" smtClean="0"/>
              <a:t>The additional </a:t>
            </a:r>
            <a:r>
              <a:rPr lang="en-US" sz="2000" dirty="0" smtClean="0"/>
              <a:t>functionality can </a:t>
            </a:r>
            <a:r>
              <a:rPr lang="en-US" sz="2000" dirty="0"/>
              <a:t>be done by adding about ten lines of code.</a:t>
            </a:r>
            <a:endParaRPr lang="en-US" sz="20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0244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695"/>
          </a:xfrm>
        </p:spPr>
        <p:txBody>
          <a:bodyPr>
            <a:normAutofit/>
          </a:bodyPr>
          <a:lstStyle/>
          <a:p>
            <a:r>
              <a:rPr lang="en-US" sz="2400" b="1" dirty="0" smtClean="0">
                <a:latin typeface="Arial"/>
                <a:cs typeface="Arial"/>
              </a:rPr>
              <a:t>Examples</a:t>
            </a:r>
            <a:endParaRPr lang="en-US" sz="2400" b="1" dirty="0">
              <a:latin typeface="Arial"/>
              <a:cs typeface="Arial"/>
            </a:endParaRPr>
          </a:p>
        </p:txBody>
      </p:sp>
      <p:sp>
        <p:nvSpPr>
          <p:cNvPr id="3" name="Content Placeholder 2"/>
          <p:cNvSpPr>
            <a:spLocks noGrp="1"/>
          </p:cNvSpPr>
          <p:nvPr>
            <p:ph idx="1"/>
          </p:nvPr>
        </p:nvSpPr>
        <p:spPr>
          <a:xfrm>
            <a:off x="186755" y="933856"/>
            <a:ext cx="8865339" cy="5857370"/>
          </a:xfrm>
        </p:spPr>
        <p:txBody>
          <a:bodyPr>
            <a:normAutofit/>
          </a:bodyPr>
          <a:lstStyle/>
          <a:p>
            <a:pPr>
              <a:spcAft>
                <a:spcPts val="1200"/>
              </a:spcAft>
            </a:pPr>
            <a:r>
              <a:rPr lang="en-US" sz="2000" dirty="0" smtClean="0">
                <a:latin typeface="Arial"/>
                <a:cs typeface="Arial"/>
              </a:rPr>
              <a:t>In </a:t>
            </a:r>
            <a:r>
              <a:rPr lang="en-US" sz="2000" dirty="0">
                <a:latin typeface="Arial"/>
                <a:cs typeface="Arial"/>
              </a:rPr>
              <a:t>the preceding </a:t>
            </a:r>
            <a:r>
              <a:rPr lang="en-US" sz="2000" dirty="0" smtClean="0">
                <a:latin typeface="Arial"/>
                <a:cs typeface="Arial"/>
              </a:rPr>
              <a:t>sections </a:t>
            </a:r>
            <a:r>
              <a:rPr lang="en-US" sz="2000" dirty="0">
                <a:latin typeface="Arial"/>
                <a:cs typeface="Arial"/>
              </a:rPr>
              <a:t>we learned enough Python to write real programs. </a:t>
            </a:r>
            <a:endParaRPr lang="en-US" sz="2000" dirty="0" smtClean="0">
              <a:latin typeface="Arial"/>
              <a:cs typeface="Arial"/>
            </a:endParaRPr>
          </a:p>
          <a:p>
            <a:pPr>
              <a:spcAft>
                <a:spcPts val="1200"/>
              </a:spcAft>
            </a:pPr>
            <a:r>
              <a:rPr lang="en-US" sz="2000" dirty="0" smtClean="0">
                <a:latin typeface="Arial"/>
                <a:cs typeface="Arial"/>
              </a:rPr>
              <a:t>In </a:t>
            </a:r>
            <a:r>
              <a:rPr lang="en-US" sz="2000" dirty="0">
                <a:latin typeface="Arial"/>
                <a:cs typeface="Arial"/>
              </a:rPr>
              <a:t>this section we will study two complete programs that use only the Python covered earlier. </a:t>
            </a:r>
            <a:endParaRPr lang="en-US" sz="2000" dirty="0" smtClean="0">
              <a:latin typeface="Arial"/>
              <a:cs typeface="Arial"/>
            </a:endParaRPr>
          </a:p>
          <a:p>
            <a:pPr>
              <a:spcAft>
                <a:spcPts val="1200"/>
              </a:spcAft>
            </a:pPr>
            <a:r>
              <a:rPr lang="en-US" sz="2000" dirty="0" smtClean="0">
                <a:latin typeface="Arial"/>
                <a:cs typeface="Arial"/>
              </a:rPr>
              <a:t>This </a:t>
            </a:r>
            <a:r>
              <a:rPr lang="en-US" sz="2000" dirty="0">
                <a:latin typeface="Arial"/>
                <a:cs typeface="Arial"/>
              </a:rPr>
              <a:t>is both to show what is possible, and to help consolidate what has been learned so far. </a:t>
            </a:r>
          </a:p>
          <a:p>
            <a:pPr>
              <a:spcAft>
                <a:spcPts val="1200"/>
              </a:spcAft>
            </a:pPr>
            <a:r>
              <a:rPr lang="en-US" sz="2000" dirty="0">
                <a:latin typeface="Arial"/>
                <a:cs typeface="Arial"/>
              </a:rPr>
              <a:t>In subsequent </a:t>
            </a:r>
            <a:r>
              <a:rPr lang="en-US" sz="2000" dirty="0" smtClean="0">
                <a:latin typeface="Arial"/>
                <a:cs typeface="Arial"/>
              </a:rPr>
              <a:t>slide sets, we </a:t>
            </a:r>
            <a:r>
              <a:rPr lang="en-US" sz="2000" dirty="0">
                <a:latin typeface="Arial"/>
                <a:cs typeface="Arial"/>
              </a:rPr>
              <a:t>will </a:t>
            </a:r>
            <a:r>
              <a:rPr lang="en-US" sz="2000" dirty="0" smtClean="0">
                <a:latin typeface="Arial"/>
                <a:cs typeface="Arial"/>
              </a:rPr>
              <a:t>cover </a:t>
            </a:r>
            <a:r>
              <a:rPr lang="en-US" sz="2000" dirty="0">
                <a:latin typeface="Arial"/>
                <a:cs typeface="Arial"/>
              </a:rPr>
              <a:t>more of </a:t>
            </a:r>
            <a:r>
              <a:rPr lang="en-US" sz="2000" dirty="0" smtClean="0">
                <a:latin typeface="Arial"/>
                <a:cs typeface="Arial"/>
              </a:rPr>
              <a:t>Python's </a:t>
            </a:r>
            <a:r>
              <a:rPr lang="en-US" sz="2000" dirty="0">
                <a:latin typeface="Arial"/>
                <a:cs typeface="Arial"/>
              </a:rPr>
              <a:t>language and </a:t>
            </a:r>
            <a:r>
              <a:rPr lang="en-US" sz="2000" dirty="0" smtClean="0">
                <a:latin typeface="Arial"/>
                <a:cs typeface="Arial"/>
              </a:rPr>
              <a:t>library</a:t>
            </a:r>
          </a:p>
          <a:p>
            <a:pPr>
              <a:spcAft>
                <a:spcPts val="1200"/>
              </a:spcAft>
            </a:pPr>
            <a:r>
              <a:rPr lang="en-US" sz="2000" dirty="0">
                <a:latin typeface="Arial"/>
                <a:cs typeface="Arial"/>
              </a:rPr>
              <a:t>W</a:t>
            </a:r>
            <a:r>
              <a:rPr lang="en-US" sz="2000" dirty="0" smtClean="0">
                <a:latin typeface="Arial"/>
                <a:cs typeface="Arial"/>
              </a:rPr>
              <a:t>e then will </a:t>
            </a:r>
            <a:r>
              <a:rPr lang="en-US" sz="2000" dirty="0">
                <a:latin typeface="Arial"/>
                <a:cs typeface="Arial"/>
              </a:rPr>
              <a:t>be able to write programs that are more concise and more robust than those shown </a:t>
            </a:r>
            <a:r>
              <a:rPr lang="en-US" sz="2000" dirty="0" smtClean="0">
                <a:latin typeface="Arial"/>
                <a:cs typeface="Arial"/>
              </a:rPr>
              <a:t>here</a:t>
            </a:r>
          </a:p>
          <a:p>
            <a:pPr>
              <a:spcAft>
                <a:spcPts val="1200"/>
              </a:spcAft>
            </a:pPr>
            <a:r>
              <a:rPr lang="en-US" sz="2000" dirty="0" smtClean="0">
                <a:latin typeface="Arial"/>
                <a:cs typeface="Arial"/>
              </a:rPr>
              <a:t>But </a:t>
            </a:r>
            <a:r>
              <a:rPr lang="en-US" sz="2000" dirty="0">
                <a:latin typeface="Arial"/>
                <a:cs typeface="Arial"/>
              </a:rPr>
              <a:t>first we must have the foundations on which to build. </a:t>
            </a:r>
          </a:p>
        </p:txBody>
      </p:sp>
    </p:spTree>
    <p:extLst>
      <p:ext uri="{BB962C8B-B14F-4D97-AF65-F5344CB8AC3E}">
        <p14:creationId xmlns:p14="http://schemas.microsoft.com/office/powerpoint/2010/main" val="2773482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695"/>
          </a:xfrm>
        </p:spPr>
        <p:txBody>
          <a:bodyPr>
            <a:normAutofit/>
          </a:bodyPr>
          <a:lstStyle/>
          <a:p>
            <a:r>
              <a:rPr lang="en-US" sz="2400" b="1" dirty="0" smtClean="0">
                <a:latin typeface="Arial"/>
                <a:cs typeface="Arial"/>
              </a:rPr>
              <a:t>Example 1: </a:t>
            </a:r>
            <a:r>
              <a:rPr lang="en-US" sz="2400" b="1" dirty="0" err="1" smtClean="0">
                <a:latin typeface="Courier New" panose="02070309020205020404" pitchFamily="49" charset="0"/>
                <a:cs typeface="Courier New" panose="02070309020205020404" pitchFamily="49" charset="0"/>
              </a:rPr>
              <a:t>bigdigits.py</a:t>
            </a:r>
            <a:endParaRPr lang="en-US" sz="2400" b="1"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186755" y="933856"/>
            <a:ext cx="8865339" cy="5857370"/>
          </a:xfrm>
        </p:spPr>
        <p:txBody>
          <a:bodyPr>
            <a:normAutofit/>
          </a:bodyPr>
          <a:lstStyle/>
          <a:p>
            <a:pPr>
              <a:spcAft>
                <a:spcPts val="1200"/>
              </a:spcAft>
            </a:pPr>
            <a:r>
              <a:rPr lang="en-US" sz="2000" dirty="0">
                <a:latin typeface="Arial"/>
                <a:cs typeface="Arial"/>
              </a:rPr>
              <a:t>The first program we will review is quite short, although it has some subtle aspects, including a list of lists. </a:t>
            </a:r>
            <a:endParaRPr lang="en-US" sz="2000" dirty="0" smtClean="0">
              <a:latin typeface="Arial"/>
              <a:cs typeface="Arial"/>
            </a:endParaRPr>
          </a:p>
          <a:p>
            <a:pPr>
              <a:spcAft>
                <a:spcPts val="1200"/>
              </a:spcAft>
            </a:pPr>
            <a:r>
              <a:rPr lang="en-US" sz="2000" dirty="0" smtClean="0">
                <a:latin typeface="Arial"/>
                <a:cs typeface="Arial"/>
              </a:rPr>
              <a:t>Here </a:t>
            </a:r>
            <a:r>
              <a:rPr lang="en-US" sz="2000" dirty="0">
                <a:latin typeface="Arial"/>
                <a:cs typeface="Arial"/>
              </a:rPr>
              <a:t>is what it does: Given a number on the command line, the program outputs the same number onto the console using </a:t>
            </a:r>
            <a:r>
              <a:rPr lang="en-US" sz="2000" dirty="0" smtClean="0">
                <a:latin typeface="Arial"/>
                <a:cs typeface="Arial"/>
              </a:rPr>
              <a:t>"big" </a:t>
            </a:r>
            <a:r>
              <a:rPr lang="en-US" sz="2000" dirty="0">
                <a:latin typeface="Arial"/>
                <a:cs typeface="Arial"/>
              </a:rPr>
              <a:t>digits. </a:t>
            </a:r>
          </a:p>
          <a:p>
            <a:pPr>
              <a:spcAft>
                <a:spcPts val="1200"/>
              </a:spcAft>
            </a:pPr>
            <a:r>
              <a:rPr lang="en-US" sz="2000" dirty="0">
                <a:latin typeface="Arial"/>
                <a:cs typeface="Arial"/>
              </a:rPr>
              <a:t>At sites where lots of users share a high-speed line printer, it used to be common practice for each </a:t>
            </a:r>
            <a:r>
              <a:rPr lang="en-US" sz="2000" dirty="0" smtClean="0">
                <a:latin typeface="Arial"/>
                <a:cs typeface="Arial"/>
              </a:rPr>
              <a:t>user's </a:t>
            </a:r>
            <a:r>
              <a:rPr lang="en-US" sz="2000" dirty="0">
                <a:latin typeface="Arial"/>
                <a:cs typeface="Arial"/>
              </a:rPr>
              <a:t>print job to be preceded by a cover page that showed their username and some other identifying details printed using this kind of technique. </a:t>
            </a:r>
            <a:endParaRPr lang="en-US" sz="2000" dirty="0" smtClean="0">
              <a:latin typeface="Arial"/>
              <a:cs typeface="Arial"/>
            </a:endParaRPr>
          </a:p>
          <a:p>
            <a:pPr>
              <a:spcAft>
                <a:spcPts val="1200"/>
              </a:spcAft>
            </a:pPr>
            <a:r>
              <a:rPr lang="en-US" sz="2000" dirty="0">
                <a:latin typeface="Arial"/>
                <a:cs typeface="Arial"/>
              </a:rPr>
              <a:t>We will review the code in three parts: the import, the creation of the lists holding the data the program uses, and the processing itself. </a:t>
            </a:r>
          </a:p>
          <a:p>
            <a:pPr>
              <a:spcAft>
                <a:spcPts val="1200"/>
              </a:spcAft>
            </a:pPr>
            <a:r>
              <a:rPr lang="en-US" sz="2000" dirty="0" smtClean="0">
                <a:latin typeface="Arial"/>
                <a:cs typeface="Arial"/>
              </a:rPr>
              <a:t>On the next slide, we show a sample run of the program.</a:t>
            </a:r>
            <a:endParaRPr lang="en-US" sz="2000" dirty="0">
              <a:latin typeface="Arial"/>
              <a:cs typeface="Arial"/>
            </a:endParaRPr>
          </a:p>
        </p:txBody>
      </p:sp>
    </p:spTree>
    <p:extLst>
      <p:ext uri="{BB962C8B-B14F-4D97-AF65-F5344CB8AC3E}">
        <p14:creationId xmlns:p14="http://schemas.microsoft.com/office/powerpoint/2010/main" val="3586042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695"/>
          </a:xfrm>
        </p:spPr>
        <p:txBody>
          <a:bodyPr>
            <a:normAutofit/>
          </a:bodyPr>
          <a:lstStyle/>
          <a:p>
            <a:r>
              <a:rPr lang="en-US" sz="2400" b="1" dirty="0" smtClean="0">
                <a:latin typeface="Arial"/>
                <a:cs typeface="Arial"/>
              </a:rPr>
              <a:t>Examples</a:t>
            </a:r>
            <a:endParaRPr lang="en-US" sz="2400" b="1" dirty="0">
              <a:latin typeface="Arial"/>
              <a:cs typeface="Arial"/>
            </a:endParaRPr>
          </a:p>
        </p:txBody>
      </p:sp>
      <p:sp>
        <p:nvSpPr>
          <p:cNvPr id="3" name="Content Placeholder 2"/>
          <p:cNvSpPr>
            <a:spLocks noGrp="1"/>
          </p:cNvSpPr>
          <p:nvPr>
            <p:ph idx="1"/>
          </p:nvPr>
        </p:nvSpPr>
        <p:spPr>
          <a:xfrm>
            <a:off x="186755" y="804333"/>
            <a:ext cx="8865339" cy="5974894"/>
          </a:xfrm>
        </p:spPr>
        <p:txBody>
          <a:bodyPr>
            <a:normAutofit fontScale="70000" lnSpcReduction="20000"/>
          </a:bodyPr>
          <a:lstStyle/>
          <a:p>
            <a:pPr marL="0" indent="0">
              <a:spcAft>
                <a:spcPts val="1200"/>
              </a:spcAft>
              <a:buNone/>
            </a:pPr>
            <a:r>
              <a:rPr lang="pl-PL" sz="3600" dirty="0" smtClean="0">
                <a:latin typeface="Arial"/>
                <a:cs typeface="Arial"/>
              </a:rPr>
              <a:t> </a:t>
            </a:r>
            <a:r>
              <a:rPr lang="pl-PL" sz="3600" dirty="0" smtClean="0">
                <a:latin typeface="Courier"/>
                <a:cs typeface="Courier"/>
              </a:rPr>
              <a:t> </a:t>
            </a:r>
            <a:r>
              <a:rPr lang="pl-PL" sz="2900" dirty="0" smtClean="0">
                <a:latin typeface="Courier"/>
                <a:cs typeface="Courier"/>
              </a:rPr>
              <a:t>$ </a:t>
            </a:r>
            <a:r>
              <a:rPr lang="pl-PL" sz="2900" dirty="0" err="1" smtClean="0">
                <a:latin typeface="Courier"/>
                <a:cs typeface="Courier"/>
              </a:rPr>
              <a:t>python</a:t>
            </a:r>
            <a:r>
              <a:rPr lang="pl-PL" sz="2900" dirty="0" smtClean="0">
                <a:latin typeface="Courier"/>
                <a:cs typeface="Courier"/>
              </a:rPr>
              <a:t> </a:t>
            </a:r>
            <a:r>
              <a:rPr lang="pl-PL" sz="2900" dirty="0" err="1" smtClean="0">
                <a:latin typeface="Courier"/>
                <a:cs typeface="Courier"/>
              </a:rPr>
              <a:t>bigdigits.py</a:t>
            </a:r>
            <a:r>
              <a:rPr lang="pl-PL" sz="2900" dirty="0" smtClean="0">
                <a:latin typeface="Courier"/>
                <a:cs typeface="Courier"/>
              </a:rPr>
              <a:t> </a:t>
            </a:r>
            <a:r>
              <a:rPr lang="pl-PL" sz="2900" dirty="0">
                <a:latin typeface="Courier"/>
                <a:cs typeface="Courier"/>
              </a:rPr>
              <a:t>41072819 </a:t>
            </a:r>
            <a:endParaRPr lang="pl-PL" sz="3600" dirty="0">
              <a:latin typeface="Courier"/>
              <a:cs typeface="Courier"/>
            </a:endParaRPr>
          </a:p>
          <a:p>
            <a:pPr marL="0" indent="0">
              <a:spcAft>
                <a:spcPts val="1200"/>
              </a:spcAft>
              <a:buNone/>
            </a:pPr>
            <a:r>
              <a:rPr lang="pl-PL" sz="2900" b="1" dirty="0">
                <a:latin typeface="Courier"/>
                <a:cs typeface="Courier"/>
              </a:rPr>
              <a:t> </a:t>
            </a:r>
            <a:r>
              <a:rPr lang="pl-PL" sz="2900" b="1" dirty="0" smtClean="0">
                <a:latin typeface="Courier"/>
                <a:cs typeface="Courier"/>
              </a:rPr>
              <a:t>  *     </a:t>
            </a:r>
            <a:r>
              <a:rPr lang="pl-PL" sz="2900" b="1" dirty="0">
                <a:latin typeface="Courier"/>
                <a:cs typeface="Courier"/>
              </a:rPr>
              <a:t>*     ***    *****   ***    ***    *    ****  </a:t>
            </a:r>
          </a:p>
          <a:p>
            <a:pPr marL="0" indent="0">
              <a:spcAft>
                <a:spcPts val="1200"/>
              </a:spcAft>
              <a:buNone/>
            </a:pPr>
            <a:r>
              <a:rPr lang="pl-PL" sz="2900" b="1" dirty="0">
                <a:latin typeface="Courier"/>
                <a:cs typeface="Courier"/>
              </a:rPr>
              <a:t>  **    **    *   *       *  *   *  *   *  **   *   *  </a:t>
            </a:r>
          </a:p>
          <a:p>
            <a:pPr marL="0" indent="0">
              <a:spcAft>
                <a:spcPts val="1200"/>
              </a:spcAft>
              <a:buNone/>
            </a:pPr>
            <a:r>
              <a:rPr lang="pl-PL" sz="2900" b="1" dirty="0">
                <a:latin typeface="Courier"/>
                <a:cs typeface="Courier"/>
              </a:rPr>
              <a:t> * *     *   *     *     *   *  *   *   *   *   *   *  </a:t>
            </a:r>
          </a:p>
          <a:p>
            <a:pPr marL="0" indent="0">
              <a:spcAft>
                <a:spcPts val="1200"/>
              </a:spcAft>
              <a:buNone/>
            </a:pPr>
            <a:r>
              <a:rPr lang="pl-PL" sz="2900" b="1" dirty="0">
                <a:latin typeface="Courier"/>
                <a:cs typeface="Courier"/>
              </a:rPr>
              <a:t>*  *     *   *     *    *      *     ***    *    ****  </a:t>
            </a:r>
          </a:p>
          <a:p>
            <a:pPr marL="0" indent="0">
              <a:spcAft>
                <a:spcPts val="1200"/>
              </a:spcAft>
              <a:buNone/>
            </a:pPr>
            <a:r>
              <a:rPr lang="pl-PL" sz="2900" b="1" dirty="0">
                <a:latin typeface="Courier"/>
                <a:cs typeface="Courier"/>
              </a:rPr>
              <a:t>******   *   *     *   *      *     *   *   *       *  </a:t>
            </a:r>
          </a:p>
          <a:p>
            <a:pPr marL="0" indent="0">
              <a:spcAft>
                <a:spcPts val="1200"/>
              </a:spcAft>
              <a:buNone/>
            </a:pPr>
            <a:r>
              <a:rPr lang="pl-PL" sz="2900" b="1" dirty="0">
                <a:latin typeface="Courier"/>
                <a:cs typeface="Courier"/>
              </a:rPr>
              <a:t>   *     *    *   *   *      *      *   *   *       *  </a:t>
            </a:r>
          </a:p>
          <a:p>
            <a:pPr marL="0" indent="0">
              <a:spcAft>
                <a:spcPts val="1200"/>
              </a:spcAft>
              <a:buNone/>
            </a:pPr>
            <a:r>
              <a:rPr lang="pl-PL" sz="2900" b="1" dirty="0">
                <a:latin typeface="Courier"/>
                <a:cs typeface="Courier"/>
              </a:rPr>
              <a:t>   *    ***    ***    *      *****   ***   ***      * </a:t>
            </a:r>
            <a:endParaRPr lang="en-US" sz="2000" dirty="0">
              <a:latin typeface="Arial"/>
              <a:cs typeface="Arial"/>
            </a:endParaRPr>
          </a:p>
          <a:p>
            <a:pPr>
              <a:lnSpc>
                <a:spcPct val="120000"/>
              </a:lnSpc>
              <a:spcAft>
                <a:spcPts val="1200"/>
              </a:spcAft>
            </a:pPr>
            <a:r>
              <a:rPr lang="en-US" sz="2900" dirty="0" smtClean="0">
                <a:latin typeface="Arial"/>
                <a:cs typeface="Arial"/>
              </a:rPr>
              <a:t>Since </a:t>
            </a:r>
            <a:r>
              <a:rPr lang="en-US" sz="2900" dirty="0">
                <a:latin typeface="Arial"/>
                <a:cs typeface="Arial"/>
              </a:rPr>
              <a:t>we must read in an argument from the command line (the number to output), we need to access the </a:t>
            </a:r>
            <a:r>
              <a:rPr lang="en-US" sz="2900" dirty="0" err="1">
                <a:latin typeface="Courier"/>
                <a:cs typeface="Courier"/>
              </a:rPr>
              <a:t>sys.argv</a:t>
            </a:r>
            <a:r>
              <a:rPr lang="en-US" sz="2900" dirty="0">
                <a:latin typeface="Arial"/>
                <a:cs typeface="Arial"/>
              </a:rPr>
              <a:t> list, so we begin by importing the sys module. </a:t>
            </a:r>
            <a:endParaRPr lang="en-US" sz="2900" dirty="0" smtClean="0">
              <a:latin typeface="Arial"/>
              <a:cs typeface="Arial"/>
            </a:endParaRPr>
          </a:p>
          <a:p>
            <a:pPr marL="0" indent="0">
              <a:lnSpc>
                <a:spcPct val="120000"/>
              </a:lnSpc>
              <a:spcAft>
                <a:spcPts val="1200"/>
              </a:spcAft>
              <a:buNone/>
            </a:pPr>
            <a:r>
              <a:rPr lang="en-US" sz="2900" dirty="0">
                <a:latin typeface="Arial"/>
                <a:cs typeface="Arial"/>
              </a:rPr>
              <a:t>	</a:t>
            </a:r>
            <a:r>
              <a:rPr lang="en-US" sz="2900" dirty="0">
                <a:latin typeface="Courier"/>
                <a:cs typeface="Courier"/>
              </a:rPr>
              <a:t>import sys </a:t>
            </a:r>
          </a:p>
          <a:p>
            <a:pPr marL="0" indent="0">
              <a:lnSpc>
                <a:spcPct val="120000"/>
              </a:lnSpc>
              <a:spcAft>
                <a:spcPts val="1200"/>
              </a:spcAft>
              <a:buNone/>
            </a:pPr>
            <a:endParaRPr lang="en-US" sz="2900" dirty="0">
              <a:latin typeface="Arial"/>
              <a:cs typeface="Arial"/>
            </a:endParaRPr>
          </a:p>
        </p:txBody>
      </p:sp>
    </p:spTree>
    <p:extLst>
      <p:ext uri="{BB962C8B-B14F-4D97-AF65-F5344CB8AC3E}">
        <p14:creationId xmlns:p14="http://schemas.microsoft.com/office/powerpoint/2010/main" val="1272468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695"/>
          </a:xfrm>
        </p:spPr>
        <p:txBody>
          <a:bodyPr>
            <a:normAutofit/>
          </a:bodyPr>
          <a:lstStyle/>
          <a:p>
            <a:r>
              <a:rPr lang="en-US" sz="2400" b="1" dirty="0" smtClean="0">
                <a:latin typeface="Arial"/>
                <a:cs typeface="Arial"/>
              </a:rPr>
              <a:t>Examples</a:t>
            </a:r>
            <a:endParaRPr lang="en-US" sz="2400" b="1" dirty="0">
              <a:latin typeface="Arial"/>
              <a:cs typeface="Arial"/>
            </a:endParaRPr>
          </a:p>
        </p:txBody>
      </p:sp>
      <p:sp>
        <p:nvSpPr>
          <p:cNvPr id="3" name="Content Placeholder 2"/>
          <p:cNvSpPr>
            <a:spLocks noGrp="1"/>
          </p:cNvSpPr>
          <p:nvPr>
            <p:ph idx="1"/>
          </p:nvPr>
        </p:nvSpPr>
        <p:spPr>
          <a:xfrm>
            <a:off x="186755" y="933856"/>
            <a:ext cx="8798499" cy="5857370"/>
          </a:xfrm>
        </p:spPr>
        <p:txBody>
          <a:bodyPr>
            <a:normAutofit lnSpcReduction="10000"/>
          </a:bodyPr>
          <a:lstStyle/>
          <a:p>
            <a:pPr>
              <a:spcAft>
                <a:spcPts val="1200"/>
              </a:spcAft>
            </a:pPr>
            <a:r>
              <a:rPr lang="en-US" sz="2000" dirty="0">
                <a:latin typeface="Arial"/>
                <a:cs typeface="Arial"/>
              </a:rPr>
              <a:t>We represent each number as a list of strings. </a:t>
            </a:r>
            <a:endParaRPr lang="en-US" sz="2000" dirty="0" smtClean="0">
              <a:latin typeface="Arial"/>
              <a:cs typeface="Arial"/>
            </a:endParaRPr>
          </a:p>
          <a:p>
            <a:pPr>
              <a:spcAft>
                <a:spcPts val="1200"/>
              </a:spcAft>
            </a:pPr>
            <a:r>
              <a:rPr lang="en-US" sz="2000" dirty="0" smtClean="0">
                <a:latin typeface="Arial"/>
                <a:cs typeface="Arial"/>
              </a:rPr>
              <a:t>For </a:t>
            </a:r>
            <a:r>
              <a:rPr lang="en-US" sz="2000" dirty="0">
                <a:latin typeface="Arial"/>
                <a:cs typeface="Arial"/>
              </a:rPr>
              <a:t>example, here is zero: </a:t>
            </a:r>
            <a:endParaRPr lang="en-US" sz="2000" dirty="0" smtClean="0">
              <a:latin typeface="Arial"/>
              <a:cs typeface="Arial"/>
            </a:endParaRPr>
          </a:p>
          <a:p>
            <a:pPr>
              <a:spcAft>
                <a:spcPts val="1200"/>
              </a:spcAft>
            </a:pPr>
            <a:r>
              <a:rPr lang="en-US" sz="2000" dirty="0">
                <a:latin typeface="Arial"/>
                <a:cs typeface="Arial"/>
              </a:rPr>
              <a:t>One detail to note is that the </a:t>
            </a:r>
            <a:r>
              <a:rPr lang="en-US" sz="2000" dirty="0" smtClean="0">
                <a:latin typeface="Arial"/>
                <a:cs typeface="Arial"/>
              </a:rPr>
              <a:t>Zero </a:t>
            </a:r>
            <a:r>
              <a:rPr lang="en-US" sz="2000" dirty="0">
                <a:latin typeface="Arial"/>
                <a:cs typeface="Arial"/>
              </a:rPr>
              <a:t>list </a:t>
            </a:r>
            <a:r>
              <a:rPr lang="en-US" sz="2000" dirty="0" smtClean="0">
                <a:latin typeface="Arial"/>
                <a:cs typeface="Arial"/>
              </a:rPr>
              <a:t/>
            </a:r>
            <a:br>
              <a:rPr lang="en-US" sz="2000" dirty="0" smtClean="0">
                <a:latin typeface="Arial"/>
                <a:cs typeface="Arial"/>
              </a:rPr>
            </a:br>
            <a:r>
              <a:rPr lang="en-US" sz="2000" dirty="0" smtClean="0">
                <a:latin typeface="Arial"/>
                <a:cs typeface="Arial"/>
              </a:rPr>
              <a:t>of </a:t>
            </a:r>
            <a:r>
              <a:rPr lang="en-US" sz="2000" dirty="0">
                <a:latin typeface="Arial"/>
                <a:cs typeface="Arial"/>
              </a:rPr>
              <a:t>strings is spread </a:t>
            </a:r>
            <a:r>
              <a:rPr lang="en-US" sz="2000" dirty="0" smtClean="0">
                <a:latin typeface="Arial"/>
                <a:cs typeface="Arial"/>
              </a:rPr>
              <a:t>over </a:t>
            </a:r>
            <a:r>
              <a:rPr lang="en-US" sz="2000" dirty="0">
                <a:latin typeface="Arial"/>
                <a:cs typeface="Arial"/>
              </a:rPr>
              <a:t>multiple lines. </a:t>
            </a:r>
            <a:endParaRPr lang="en-US" sz="2000" dirty="0" smtClean="0">
              <a:latin typeface="Arial"/>
              <a:cs typeface="Arial"/>
            </a:endParaRPr>
          </a:p>
          <a:p>
            <a:pPr>
              <a:spcAft>
                <a:spcPts val="1200"/>
              </a:spcAft>
            </a:pPr>
            <a:r>
              <a:rPr lang="en-US" sz="2000" dirty="0">
                <a:latin typeface="Arial"/>
                <a:cs typeface="Arial"/>
              </a:rPr>
              <a:t>Python statements normally occupy a </a:t>
            </a:r>
            <a:r>
              <a:rPr lang="en-US" sz="2000" dirty="0" smtClean="0">
                <a:latin typeface="Arial"/>
                <a:cs typeface="Arial"/>
              </a:rPr>
              <a:t/>
            </a:r>
            <a:br>
              <a:rPr lang="en-US" sz="2000" dirty="0" smtClean="0">
                <a:latin typeface="Arial"/>
                <a:cs typeface="Arial"/>
              </a:rPr>
            </a:br>
            <a:r>
              <a:rPr lang="en-US" sz="2000" dirty="0" smtClean="0">
                <a:latin typeface="Arial"/>
                <a:cs typeface="Arial"/>
              </a:rPr>
              <a:t>single </a:t>
            </a:r>
            <a:r>
              <a:rPr lang="en-US" sz="2000" dirty="0">
                <a:latin typeface="Arial"/>
                <a:cs typeface="Arial"/>
              </a:rPr>
              <a:t>line, but they can span multiple </a:t>
            </a:r>
            <a:r>
              <a:rPr lang="en-US" sz="2000" dirty="0" smtClean="0">
                <a:latin typeface="Arial"/>
                <a:cs typeface="Arial"/>
              </a:rPr>
              <a:t/>
            </a:r>
            <a:br>
              <a:rPr lang="en-US" sz="2000" dirty="0" smtClean="0">
                <a:latin typeface="Arial"/>
                <a:cs typeface="Arial"/>
              </a:rPr>
            </a:br>
            <a:r>
              <a:rPr lang="en-US" sz="2000" dirty="0" smtClean="0">
                <a:latin typeface="Arial"/>
                <a:cs typeface="Arial"/>
              </a:rPr>
              <a:t>lines </a:t>
            </a:r>
            <a:r>
              <a:rPr lang="en-US" sz="2000" dirty="0">
                <a:latin typeface="Arial"/>
                <a:cs typeface="Arial"/>
              </a:rPr>
              <a:t>if they are </a:t>
            </a:r>
            <a:endParaRPr lang="en-US" sz="2000" dirty="0" smtClean="0">
              <a:latin typeface="Arial"/>
              <a:cs typeface="Arial"/>
            </a:endParaRPr>
          </a:p>
          <a:p>
            <a:pPr lvl="1">
              <a:spcAft>
                <a:spcPts val="1200"/>
              </a:spcAft>
            </a:pPr>
            <a:r>
              <a:rPr lang="en-US" sz="1600" dirty="0" smtClean="0">
                <a:latin typeface="Arial"/>
                <a:cs typeface="Arial"/>
              </a:rPr>
              <a:t>a </a:t>
            </a:r>
            <a:r>
              <a:rPr lang="en-US" sz="1600" dirty="0">
                <a:latin typeface="Arial"/>
                <a:cs typeface="Arial"/>
              </a:rPr>
              <a:t>parenthesized </a:t>
            </a:r>
            <a:r>
              <a:rPr lang="en-US" sz="1600" dirty="0" smtClean="0">
                <a:latin typeface="Arial"/>
                <a:cs typeface="Arial"/>
              </a:rPr>
              <a:t>expression</a:t>
            </a:r>
          </a:p>
          <a:p>
            <a:pPr lvl="1">
              <a:spcAft>
                <a:spcPts val="1200"/>
              </a:spcAft>
            </a:pPr>
            <a:r>
              <a:rPr lang="en-US" sz="1600" dirty="0" smtClean="0">
                <a:latin typeface="Arial"/>
                <a:cs typeface="Arial"/>
              </a:rPr>
              <a:t>a </a:t>
            </a:r>
            <a:r>
              <a:rPr lang="en-US" sz="1600" dirty="0">
                <a:latin typeface="Arial"/>
                <a:cs typeface="Arial"/>
              </a:rPr>
              <a:t>list, set, or dictionary </a:t>
            </a:r>
            <a:r>
              <a:rPr lang="en-US" sz="1600" dirty="0" smtClean="0">
                <a:latin typeface="Arial"/>
                <a:cs typeface="Arial"/>
              </a:rPr>
              <a:t>literal</a:t>
            </a:r>
            <a:endParaRPr lang="en-US" sz="1600" dirty="0">
              <a:latin typeface="Arial"/>
              <a:cs typeface="Arial"/>
            </a:endParaRPr>
          </a:p>
          <a:p>
            <a:pPr lvl="1">
              <a:spcAft>
                <a:spcPts val="1200"/>
              </a:spcAft>
            </a:pPr>
            <a:r>
              <a:rPr lang="en-US" sz="1600" dirty="0" smtClean="0">
                <a:latin typeface="Arial"/>
                <a:cs typeface="Arial"/>
              </a:rPr>
              <a:t>a </a:t>
            </a:r>
            <a:r>
              <a:rPr lang="en-US" sz="1600" dirty="0">
                <a:latin typeface="Arial"/>
                <a:cs typeface="Arial"/>
              </a:rPr>
              <a:t>function call argument </a:t>
            </a:r>
            <a:r>
              <a:rPr lang="en-US" sz="1600" dirty="0" smtClean="0">
                <a:latin typeface="Arial"/>
                <a:cs typeface="Arial"/>
              </a:rPr>
              <a:t>list</a:t>
            </a:r>
            <a:endParaRPr lang="en-US" sz="1600" dirty="0">
              <a:latin typeface="Arial"/>
              <a:cs typeface="Arial"/>
            </a:endParaRPr>
          </a:p>
          <a:p>
            <a:pPr lvl="1">
              <a:spcAft>
                <a:spcPts val="1200"/>
              </a:spcAft>
            </a:pPr>
            <a:r>
              <a:rPr lang="en-US" sz="1600" dirty="0" smtClean="0">
                <a:latin typeface="Arial"/>
                <a:cs typeface="Arial"/>
              </a:rPr>
              <a:t>a </a:t>
            </a:r>
            <a:r>
              <a:rPr lang="en-US" sz="1600" dirty="0">
                <a:latin typeface="Arial"/>
                <a:cs typeface="Arial"/>
              </a:rPr>
              <a:t>multiline statement where every end-of-line character except the last is escaped by preceding it with a backslash (\). </a:t>
            </a:r>
            <a:endParaRPr lang="en-US" sz="1600" dirty="0" smtClean="0">
              <a:latin typeface="Arial"/>
              <a:cs typeface="Arial"/>
            </a:endParaRPr>
          </a:p>
          <a:p>
            <a:pPr>
              <a:spcAft>
                <a:spcPts val="1200"/>
              </a:spcAft>
            </a:pPr>
            <a:r>
              <a:rPr lang="en-US" sz="2000" dirty="0">
                <a:latin typeface="Arial"/>
                <a:cs typeface="Arial"/>
              </a:rPr>
              <a:t>In all these cases any number of lines can be spanned and indentation does not matter for the second and subsequent lines. </a:t>
            </a:r>
          </a:p>
          <a:p>
            <a:pPr>
              <a:spcAft>
                <a:spcPts val="1200"/>
              </a:spcAft>
            </a:pPr>
            <a:endParaRPr lang="en-US" sz="2000" dirty="0">
              <a:latin typeface="Arial"/>
              <a:cs typeface="Arial"/>
            </a:endParaRPr>
          </a:p>
          <a:p>
            <a:pPr>
              <a:spcAft>
                <a:spcPts val="1200"/>
              </a:spcAft>
            </a:pPr>
            <a:endParaRPr lang="en-US" sz="2000" dirty="0">
              <a:latin typeface="Arial"/>
              <a:cs typeface="Arial"/>
            </a:endParaRPr>
          </a:p>
        </p:txBody>
      </p:sp>
      <p:sp>
        <p:nvSpPr>
          <p:cNvPr id="4" name="TextBox 3"/>
          <p:cNvSpPr txBox="1"/>
          <p:nvPr/>
        </p:nvSpPr>
        <p:spPr>
          <a:xfrm>
            <a:off x="5544169" y="1470424"/>
            <a:ext cx="2973203" cy="2246769"/>
          </a:xfrm>
          <a:prstGeom prst="rect">
            <a:avLst/>
          </a:prstGeom>
          <a:noFill/>
        </p:spPr>
        <p:txBody>
          <a:bodyPr wrap="square" rtlCol="0">
            <a:spAutoFit/>
          </a:bodyPr>
          <a:lstStyle/>
          <a:p>
            <a:r>
              <a:rPr lang="en-US" sz="2000" b="1" dirty="0">
                <a:solidFill>
                  <a:srgbClr val="000090"/>
                </a:solidFill>
                <a:latin typeface="Courier"/>
                <a:cs typeface="Courier"/>
              </a:rPr>
              <a:t>Zero</a:t>
            </a:r>
            <a:r>
              <a:rPr lang="en-US" sz="2000" b="1" dirty="0" smtClean="0">
                <a:solidFill>
                  <a:srgbClr val="000090"/>
                </a:solidFill>
                <a:latin typeface="Courier"/>
                <a:cs typeface="Courier"/>
              </a:rPr>
              <a:t>=["  </a:t>
            </a:r>
            <a:r>
              <a:rPr lang="en-US" sz="2000" b="1" dirty="0">
                <a:solidFill>
                  <a:srgbClr val="000090"/>
                </a:solidFill>
                <a:latin typeface="Courier"/>
                <a:cs typeface="Courier"/>
              </a:rPr>
              <a:t>***  </a:t>
            </a:r>
            <a:r>
              <a:rPr lang="en-US" sz="2000" b="1" dirty="0" smtClean="0">
                <a:solidFill>
                  <a:srgbClr val="000090"/>
                </a:solidFill>
                <a:latin typeface="Courier"/>
                <a:cs typeface="Courier"/>
              </a:rPr>
              <a:t>",</a:t>
            </a:r>
            <a:r>
              <a:rPr lang="en-US" sz="2000" b="1" dirty="0">
                <a:solidFill>
                  <a:srgbClr val="000090"/>
                </a:solidFill>
                <a:latin typeface="Courier"/>
                <a:cs typeface="Courier"/>
              </a:rPr>
              <a:t/>
            </a:r>
            <a:br>
              <a:rPr lang="en-US" sz="2000" b="1" dirty="0">
                <a:solidFill>
                  <a:srgbClr val="000090"/>
                </a:solidFill>
                <a:latin typeface="Courier"/>
                <a:cs typeface="Courier"/>
              </a:rPr>
            </a:br>
            <a:r>
              <a:rPr lang="en-US" sz="2000" b="1" dirty="0">
                <a:solidFill>
                  <a:srgbClr val="000090"/>
                </a:solidFill>
                <a:latin typeface="Courier"/>
                <a:cs typeface="Courier"/>
              </a:rPr>
              <a:t>      </a:t>
            </a:r>
            <a:r>
              <a:rPr lang="en-US" sz="2000" b="1" dirty="0" smtClean="0">
                <a:solidFill>
                  <a:srgbClr val="000090"/>
                </a:solidFill>
                <a:latin typeface="Courier"/>
                <a:cs typeface="Courier"/>
              </a:rPr>
              <a:t>" </a:t>
            </a:r>
            <a:r>
              <a:rPr lang="en-US" sz="2000" b="1" dirty="0">
                <a:solidFill>
                  <a:srgbClr val="000090"/>
                </a:solidFill>
                <a:latin typeface="Courier"/>
                <a:cs typeface="Courier"/>
              </a:rPr>
              <a:t>*   * </a:t>
            </a:r>
            <a:r>
              <a:rPr lang="en-US" sz="2000" b="1" dirty="0" smtClean="0">
                <a:solidFill>
                  <a:srgbClr val="000090"/>
                </a:solidFill>
                <a:latin typeface="Courier"/>
                <a:cs typeface="Courier"/>
              </a:rPr>
              <a:t>", </a:t>
            </a:r>
            <a:endParaRPr lang="en-US" sz="2000" b="1" dirty="0">
              <a:solidFill>
                <a:srgbClr val="000090"/>
              </a:solidFill>
              <a:latin typeface="Courier"/>
              <a:cs typeface="Courier"/>
            </a:endParaRPr>
          </a:p>
          <a:p>
            <a:r>
              <a:rPr lang="en-US" sz="2000" b="1" dirty="0">
                <a:solidFill>
                  <a:srgbClr val="000090"/>
                </a:solidFill>
                <a:latin typeface="Courier"/>
                <a:cs typeface="Courier"/>
              </a:rPr>
              <a:t>      </a:t>
            </a:r>
            <a:r>
              <a:rPr lang="en-US" sz="2000" b="1" dirty="0" smtClean="0">
                <a:solidFill>
                  <a:srgbClr val="000090"/>
                </a:solidFill>
                <a:latin typeface="Courier"/>
                <a:cs typeface="Courier"/>
              </a:rPr>
              <a:t>"* </a:t>
            </a:r>
            <a:r>
              <a:rPr lang="en-US" sz="2000" b="1" dirty="0">
                <a:solidFill>
                  <a:srgbClr val="000090"/>
                </a:solidFill>
                <a:latin typeface="Courier"/>
                <a:cs typeface="Courier"/>
              </a:rPr>
              <a:t>    </a:t>
            </a:r>
            <a:r>
              <a:rPr lang="en-US" sz="2000" b="1" dirty="0" smtClean="0">
                <a:solidFill>
                  <a:srgbClr val="000090"/>
                </a:solidFill>
                <a:latin typeface="Courier"/>
                <a:cs typeface="Courier"/>
              </a:rPr>
              <a:t>*", </a:t>
            </a:r>
            <a:endParaRPr lang="en-US" sz="2000" b="1" dirty="0">
              <a:solidFill>
                <a:srgbClr val="000090"/>
              </a:solidFill>
              <a:latin typeface="Courier"/>
              <a:cs typeface="Courier"/>
            </a:endParaRPr>
          </a:p>
          <a:p>
            <a:r>
              <a:rPr lang="en-US" sz="2000" b="1" dirty="0">
                <a:solidFill>
                  <a:srgbClr val="000090"/>
                </a:solidFill>
                <a:latin typeface="Courier"/>
                <a:cs typeface="Courier"/>
              </a:rPr>
              <a:t>      </a:t>
            </a:r>
            <a:r>
              <a:rPr lang="en-US" sz="2000" b="1" dirty="0" smtClean="0">
                <a:solidFill>
                  <a:srgbClr val="000090"/>
                </a:solidFill>
                <a:latin typeface="Courier"/>
                <a:cs typeface="Courier"/>
              </a:rPr>
              <a:t>"* </a:t>
            </a:r>
            <a:r>
              <a:rPr lang="en-US" sz="2000" b="1" dirty="0">
                <a:solidFill>
                  <a:srgbClr val="000090"/>
                </a:solidFill>
                <a:latin typeface="Courier"/>
                <a:cs typeface="Courier"/>
              </a:rPr>
              <a:t>    </a:t>
            </a:r>
            <a:r>
              <a:rPr lang="en-US" sz="2000" b="1" dirty="0" smtClean="0">
                <a:solidFill>
                  <a:srgbClr val="000090"/>
                </a:solidFill>
                <a:latin typeface="Courier"/>
                <a:cs typeface="Courier"/>
              </a:rPr>
              <a:t>*", </a:t>
            </a:r>
            <a:endParaRPr lang="en-US" sz="2000" b="1" dirty="0">
              <a:solidFill>
                <a:srgbClr val="000090"/>
              </a:solidFill>
              <a:latin typeface="Courier"/>
              <a:cs typeface="Courier"/>
            </a:endParaRPr>
          </a:p>
          <a:p>
            <a:r>
              <a:rPr lang="en-US" sz="2000" b="1" dirty="0">
                <a:solidFill>
                  <a:srgbClr val="000090"/>
                </a:solidFill>
                <a:latin typeface="Courier"/>
                <a:cs typeface="Courier"/>
              </a:rPr>
              <a:t>      </a:t>
            </a:r>
            <a:r>
              <a:rPr lang="en-US" sz="2000" b="1" dirty="0" smtClean="0">
                <a:solidFill>
                  <a:srgbClr val="000090"/>
                </a:solidFill>
                <a:latin typeface="Courier"/>
                <a:cs typeface="Courier"/>
              </a:rPr>
              <a:t>"*     </a:t>
            </a:r>
            <a:r>
              <a:rPr lang="en-US" sz="2000" b="1" dirty="0">
                <a:solidFill>
                  <a:srgbClr val="000090"/>
                </a:solidFill>
                <a:latin typeface="Courier"/>
                <a:cs typeface="Courier"/>
              </a:rPr>
              <a:t>* </a:t>
            </a:r>
            <a:r>
              <a:rPr lang="en-US" sz="2000" b="1" dirty="0" smtClean="0">
                <a:solidFill>
                  <a:srgbClr val="000090"/>
                </a:solidFill>
                <a:latin typeface="Courier"/>
                <a:cs typeface="Courier"/>
              </a:rPr>
              <a:t>",  </a:t>
            </a:r>
            <a:br>
              <a:rPr lang="en-US" sz="2000" b="1" dirty="0" smtClean="0">
                <a:solidFill>
                  <a:srgbClr val="000090"/>
                </a:solidFill>
                <a:latin typeface="Courier"/>
                <a:cs typeface="Courier"/>
              </a:rPr>
            </a:br>
            <a:r>
              <a:rPr lang="en-US" sz="2000" b="1" dirty="0" smtClean="0">
                <a:solidFill>
                  <a:srgbClr val="000090"/>
                </a:solidFill>
                <a:latin typeface="Courier"/>
                <a:cs typeface="Courier"/>
              </a:rPr>
              <a:t>      " </a:t>
            </a:r>
            <a:r>
              <a:rPr lang="en-US" sz="2000" b="1" dirty="0">
                <a:solidFill>
                  <a:srgbClr val="000090"/>
                </a:solidFill>
                <a:latin typeface="Courier"/>
                <a:cs typeface="Courier"/>
              </a:rPr>
              <a:t>*   </a:t>
            </a:r>
            <a:r>
              <a:rPr lang="en-US" sz="2000" b="1" dirty="0" smtClean="0">
                <a:solidFill>
                  <a:srgbClr val="000090"/>
                </a:solidFill>
                <a:latin typeface="Courier"/>
                <a:cs typeface="Courier"/>
              </a:rPr>
              <a:t>*",</a:t>
            </a:r>
            <a:r>
              <a:rPr lang="en-US" sz="2000" b="1" dirty="0">
                <a:solidFill>
                  <a:srgbClr val="000090"/>
                </a:solidFill>
                <a:latin typeface="Courier"/>
                <a:cs typeface="Courier"/>
              </a:rPr>
              <a:t/>
            </a:r>
            <a:br>
              <a:rPr lang="en-US" sz="2000" b="1" dirty="0">
                <a:solidFill>
                  <a:srgbClr val="000090"/>
                </a:solidFill>
                <a:latin typeface="Courier"/>
                <a:cs typeface="Courier"/>
              </a:rPr>
            </a:br>
            <a:r>
              <a:rPr lang="en-US" sz="2000" b="1" dirty="0">
                <a:solidFill>
                  <a:srgbClr val="000090"/>
                </a:solidFill>
                <a:latin typeface="Courier"/>
                <a:cs typeface="Courier"/>
              </a:rPr>
              <a:t>      </a:t>
            </a:r>
            <a:r>
              <a:rPr lang="en-US" sz="2000" b="1" dirty="0" smtClean="0">
                <a:solidFill>
                  <a:srgbClr val="000090"/>
                </a:solidFill>
                <a:latin typeface="Courier"/>
                <a:cs typeface="Courier"/>
              </a:rPr>
              <a:t>"  </a:t>
            </a:r>
            <a:r>
              <a:rPr lang="en-US" sz="2000" b="1" dirty="0">
                <a:solidFill>
                  <a:srgbClr val="000090"/>
                </a:solidFill>
                <a:latin typeface="Courier"/>
                <a:cs typeface="Courier"/>
              </a:rPr>
              <a:t>*** </a:t>
            </a:r>
            <a:r>
              <a:rPr lang="en-US" sz="2000" b="1" dirty="0" smtClean="0">
                <a:solidFill>
                  <a:srgbClr val="000090"/>
                </a:solidFill>
                <a:latin typeface="Courier"/>
                <a:cs typeface="Courier"/>
              </a:rPr>
              <a:t>"] </a:t>
            </a:r>
            <a:endParaRPr lang="en-US" sz="2000" b="1" dirty="0">
              <a:solidFill>
                <a:srgbClr val="000090"/>
              </a:solidFill>
              <a:latin typeface="Courier"/>
              <a:cs typeface="Courier"/>
            </a:endParaRPr>
          </a:p>
        </p:txBody>
      </p:sp>
    </p:spTree>
    <p:extLst>
      <p:ext uri="{BB962C8B-B14F-4D97-AF65-F5344CB8AC3E}">
        <p14:creationId xmlns:p14="http://schemas.microsoft.com/office/powerpoint/2010/main" val="277320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695"/>
          </a:xfrm>
        </p:spPr>
        <p:txBody>
          <a:bodyPr>
            <a:normAutofit/>
          </a:bodyPr>
          <a:lstStyle/>
          <a:p>
            <a:r>
              <a:rPr lang="en-US" sz="2400" b="1" dirty="0" smtClean="0">
                <a:latin typeface="Arial"/>
                <a:cs typeface="Arial"/>
              </a:rPr>
              <a:t>Examples</a:t>
            </a:r>
            <a:endParaRPr lang="en-US" sz="2400" b="1" dirty="0">
              <a:latin typeface="Arial"/>
              <a:cs typeface="Arial"/>
            </a:endParaRPr>
          </a:p>
        </p:txBody>
      </p:sp>
      <p:sp>
        <p:nvSpPr>
          <p:cNvPr id="3" name="Content Placeholder 2"/>
          <p:cNvSpPr>
            <a:spLocks noGrp="1"/>
          </p:cNvSpPr>
          <p:nvPr>
            <p:ph idx="1"/>
          </p:nvPr>
        </p:nvSpPr>
        <p:spPr>
          <a:xfrm>
            <a:off x="186755" y="933856"/>
            <a:ext cx="8798499" cy="5857370"/>
          </a:xfrm>
        </p:spPr>
        <p:txBody>
          <a:bodyPr>
            <a:normAutofit/>
          </a:bodyPr>
          <a:lstStyle/>
          <a:p>
            <a:pPr>
              <a:spcAft>
                <a:spcPts val="1200"/>
              </a:spcAft>
            </a:pPr>
            <a:r>
              <a:rPr lang="en-US" sz="2000" dirty="0">
                <a:latin typeface="Arial"/>
                <a:cs typeface="Arial"/>
              </a:rPr>
              <a:t>Each list representing a number has seven strings, all of uniform width, although what this width is differs from number to number. </a:t>
            </a:r>
            <a:endParaRPr lang="en-US" sz="2000" dirty="0" smtClean="0">
              <a:latin typeface="Arial"/>
              <a:cs typeface="Arial"/>
            </a:endParaRPr>
          </a:p>
          <a:p>
            <a:pPr>
              <a:spcAft>
                <a:spcPts val="1200"/>
              </a:spcAft>
            </a:pPr>
            <a:r>
              <a:rPr lang="en-US" sz="2000" dirty="0" smtClean="0">
                <a:latin typeface="Arial"/>
                <a:cs typeface="Arial"/>
              </a:rPr>
              <a:t>The </a:t>
            </a:r>
            <a:r>
              <a:rPr lang="en-US" sz="2000" dirty="0">
                <a:latin typeface="Arial"/>
                <a:cs typeface="Arial"/>
              </a:rPr>
              <a:t>lists for the other numbers follow the same pattern as for zero, although they are laid out for compactness rather than for clarity: </a:t>
            </a:r>
          </a:p>
          <a:p>
            <a:pPr marL="0" indent="0">
              <a:spcAft>
                <a:spcPts val="1200"/>
              </a:spcAft>
              <a:buNone/>
            </a:pPr>
            <a:r>
              <a:rPr lang="pl-PL" sz="1600" dirty="0">
                <a:latin typeface="Courier"/>
                <a:cs typeface="Courier"/>
              </a:rPr>
              <a:t>One = </a:t>
            </a:r>
            <a:r>
              <a:rPr lang="pl-PL" sz="1600" dirty="0" smtClean="0">
                <a:latin typeface="Courier"/>
                <a:cs typeface="Courier"/>
              </a:rPr>
              <a:t>[" </a:t>
            </a:r>
            <a:r>
              <a:rPr lang="pl-PL" sz="1600" dirty="0">
                <a:latin typeface="Courier"/>
                <a:cs typeface="Courier"/>
              </a:rPr>
              <a:t>* </a:t>
            </a:r>
            <a:r>
              <a:rPr lang="pl-PL" sz="1600" dirty="0" smtClean="0">
                <a:latin typeface="Courier"/>
                <a:cs typeface="Courier"/>
              </a:rPr>
              <a:t>", "** ", " </a:t>
            </a:r>
            <a:r>
              <a:rPr lang="pl-PL" sz="1600" dirty="0">
                <a:latin typeface="Courier"/>
                <a:cs typeface="Courier"/>
              </a:rPr>
              <a:t>* </a:t>
            </a:r>
            <a:r>
              <a:rPr lang="pl-PL" sz="1600" dirty="0" smtClean="0">
                <a:latin typeface="Courier"/>
                <a:cs typeface="Courier"/>
              </a:rPr>
              <a:t>", " </a:t>
            </a:r>
            <a:r>
              <a:rPr lang="pl-PL" sz="1600" dirty="0">
                <a:latin typeface="Courier"/>
                <a:cs typeface="Courier"/>
              </a:rPr>
              <a:t>* </a:t>
            </a:r>
            <a:r>
              <a:rPr lang="pl-PL" sz="1600" dirty="0" smtClean="0">
                <a:latin typeface="Courier"/>
                <a:cs typeface="Courier"/>
              </a:rPr>
              <a:t>", " </a:t>
            </a:r>
            <a:r>
              <a:rPr lang="pl-PL" sz="1600" dirty="0">
                <a:latin typeface="Courier"/>
                <a:cs typeface="Courier"/>
              </a:rPr>
              <a:t>* </a:t>
            </a:r>
            <a:r>
              <a:rPr lang="pl-PL" sz="1600" dirty="0" smtClean="0">
                <a:latin typeface="Courier"/>
                <a:cs typeface="Courier"/>
              </a:rPr>
              <a:t>", " </a:t>
            </a:r>
            <a:r>
              <a:rPr lang="pl-PL" sz="1600" dirty="0">
                <a:latin typeface="Courier"/>
                <a:cs typeface="Courier"/>
              </a:rPr>
              <a:t>* </a:t>
            </a:r>
            <a:r>
              <a:rPr lang="pl-PL" sz="1600" dirty="0" smtClean="0">
                <a:latin typeface="Courier"/>
                <a:cs typeface="Courier"/>
              </a:rPr>
              <a:t>", "***"]</a:t>
            </a:r>
            <a:endParaRPr lang="pl-PL" sz="1600" dirty="0">
              <a:latin typeface="Courier"/>
              <a:cs typeface="Courier"/>
            </a:endParaRPr>
          </a:p>
          <a:p>
            <a:pPr marL="0" indent="0">
              <a:spcAft>
                <a:spcPts val="1200"/>
              </a:spcAft>
              <a:buNone/>
            </a:pPr>
            <a:r>
              <a:rPr lang="pl-PL" sz="1600" dirty="0">
                <a:latin typeface="Courier"/>
                <a:cs typeface="Courier"/>
              </a:rPr>
              <a:t>Two = </a:t>
            </a:r>
            <a:r>
              <a:rPr lang="pl-PL" sz="1600" dirty="0" smtClean="0">
                <a:latin typeface="Courier"/>
                <a:cs typeface="Courier"/>
              </a:rPr>
              <a:t>[" </a:t>
            </a:r>
            <a:r>
              <a:rPr lang="pl-PL" sz="1600" dirty="0">
                <a:latin typeface="Courier"/>
                <a:cs typeface="Courier"/>
              </a:rPr>
              <a:t>*** </a:t>
            </a:r>
            <a:r>
              <a:rPr lang="pl-PL" sz="1600" dirty="0" smtClean="0">
                <a:latin typeface="Courier"/>
                <a:cs typeface="Courier"/>
              </a:rPr>
              <a:t>", "*   *", "*  </a:t>
            </a:r>
            <a:r>
              <a:rPr lang="pl-PL" sz="1600" dirty="0">
                <a:latin typeface="Courier"/>
                <a:cs typeface="Courier"/>
              </a:rPr>
              <a:t>* </a:t>
            </a:r>
            <a:r>
              <a:rPr lang="pl-PL" sz="1600" dirty="0" smtClean="0">
                <a:latin typeface="Courier"/>
                <a:cs typeface="Courier"/>
              </a:rPr>
              <a:t>", "  </a:t>
            </a:r>
            <a:r>
              <a:rPr lang="pl-PL" sz="1600" dirty="0">
                <a:latin typeface="Courier"/>
                <a:cs typeface="Courier"/>
              </a:rPr>
              <a:t>*  </a:t>
            </a:r>
            <a:r>
              <a:rPr lang="pl-PL" sz="1600" dirty="0" smtClean="0">
                <a:latin typeface="Courier"/>
                <a:cs typeface="Courier"/>
              </a:rPr>
              <a:t>", " </a:t>
            </a:r>
            <a:r>
              <a:rPr lang="pl-PL" sz="1600" dirty="0">
                <a:latin typeface="Courier"/>
                <a:cs typeface="Courier"/>
              </a:rPr>
              <a:t>*   </a:t>
            </a:r>
            <a:r>
              <a:rPr lang="pl-PL" sz="1600" dirty="0" smtClean="0">
                <a:latin typeface="Courier"/>
                <a:cs typeface="Courier"/>
              </a:rPr>
              <a:t>", "*    ", "*****"]</a:t>
            </a:r>
            <a:endParaRPr lang="en-US" sz="1600" dirty="0">
              <a:latin typeface="Courier"/>
              <a:cs typeface="Courier"/>
            </a:endParaRPr>
          </a:p>
          <a:p>
            <a:pPr marL="0" indent="0">
              <a:spcAft>
                <a:spcPts val="1200"/>
              </a:spcAft>
              <a:buNone/>
            </a:pPr>
            <a:r>
              <a:rPr lang="en-US" sz="2000" dirty="0" smtClean="0">
                <a:latin typeface="Courier"/>
                <a:cs typeface="Courier"/>
              </a:rPr>
              <a:t># …</a:t>
            </a:r>
          </a:p>
          <a:p>
            <a:pPr marL="0" indent="0">
              <a:spcAft>
                <a:spcPts val="1200"/>
              </a:spcAft>
              <a:buNone/>
            </a:pPr>
            <a:r>
              <a:rPr lang="en-US" sz="1600" dirty="0">
                <a:latin typeface="Courier"/>
                <a:cs typeface="Courier"/>
              </a:rPr>
              <a:t>Nine = </a:t>
            </a:r>
            <a:r>
              <a:rPr lang="en-US" sz="1600" dirty="0" smtClean="0">
                <a:latin typeface="Courier"/>
                <a:cs typeface="Courier"/>
              </a:rPr>
              <a:t>[" ****", "*   *", "*   *", " ****", "    *", "    *", "    *"]</a:t>
            </a:r>
            <a:endParaRPr lang="en-US" sz="1600" dirty="0">
              <a:latin typeface="Courier"/>
              <a:cs typeface="Courier"/>
            </a:endParaRPr>
          </a:p>
          <a:p>
            <a:pPr>
              <a:spcAft>
                <a:spcPts val="1200"/>
              </a:spcAft>
            </a:pPr>
            <a:r>
              <a:rPr lang="en-US" sz="2000" dirty="0">
                <a:latin typeface="Arial"/>
                <a:cs typeface="Arial"/>
              </a:rPr>
              <a:t>The last piece of data we need is a list of all the lists of digits: </a:t>
            </a:r>
          </a:p>
          <a:p>
            <a:pPr marL="0" indent="0">
              <a:spcAft>
                <a:spcPts val="1200"/>
              </a:spcAft>
              <a:buNone/>
            </a:pPr>
            <a:r>
              <a:rPr lang="en-US" sz="2000" dirty="0" smtClean="0">
                <a:latin typeface="Courier"/>
                <a:cs typeface="Courier"/>
              </a:rPr>
              <a:t>Digits </a:t>
            </a:r>
            <a:r>
              <a:rPr lang="en-US" sz="2000" dirty="0">
                <a:latin typeface="Courier"/>
                <a:cs typeface="Courier"/>
              </a:rPr>
              <a:t>= [Zero, One, Two, Three, Four, Five, Six, Seven,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Eight</a:t>
            </a:r>
            <a:r>
              <a:rPr lang="en-US" sz="2000" dirty="0">
                <a:latin typeface="Courier"/>
                <a:cs typeface="Courier"/>
              </a:rPr>
              <a:t>, Nine] </a:t>
            </a:r>
          </a:p>
          <a:p>
            <a:pPr>
              <a:spcAft>
                <a:spcPts val="1200"/>
              </a:spcAft>
            </a:pPr>
            <a:endParaRPr lang="en-US" sz="2000" dirty="0">
              <a:latin typeface="Arial"/>
              <a:cs typeface="Arial"/>
            </a:endParaRPr>
          </a:p>
        </p:txBody>
      </p:sp>
    </p:spTree>
    <p:extLst>
      <p:ext uri="{BB962C8B-B14F-4D97-AF65-F5344CB8AC3E}">
        <p14:creationId xmlns:p14="http://schemas.microsoft.com/office/powerpoint/2010/main" val="633665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695"/>
          </a:xfrm>
        </p:spPr>
        <p:txBody>
          <a:bodyPr>
            <a:normAutofit/>
          </a:bodyPr>
          <a:lstStyle/>
          <a:p>
            <a:r>
              <a:rPr lang="en-US" sz="2400" b="1" dirty="0" smtClean="0">
                <a:latin typeface="Arial"/>
                <a:cs typeface="Arial"/>
              </a:rPr>
              <a:t>Remaining Code</a:t>
            </a:r>
            <a:endParaRPr lang="en-US" sz="2400" b="1" dirty="0">
              <a:latin typeface="Arial"/>
              <a:cs typeface="Arial"/>
            </a:endParaRPr>
          </a:p>
        </p:txBody>
      </p:sp>
      <p:sp>
        <p:nvSpPr>
          <p:cNvPr id="3" name="Content Placeholder 2"/>
          <p:cNvSpPr>
            <a:spLocks noGrp="1"/>
          </p:cNvSpPr>
          <p:nvPr>
            <p:ph idx="1"/>
          </p:nvPr>
        </p:nvSpPr>
        <p:spPr>
          <a:xfrm>
            <a:off x="186755" y="933856"/>
            <a:ext cx="8865339" cy="5857370"/>
          </a:xfrm>
        </p:spPr>
        <p:txBody>
          <a:bodyPr>
            <a:normAutofit/>
          </a:bodyPr>
          <a:lstStyle/>
          <a:p>
            <a:pPr marL="0" indent="0">
              <a:spcAft>
                <a:spcPts val="1200"/>
              </a:spcAft>
              <a:buNone/>
            </a:pPr>
            <a:r>
              <a:rPr lang="en-US" sz="2000" dirty="0">
                <a:latin typeface="Courier"/>
                <a:cs typeface="Courier"/>
              </a:rPr>
              <a:t>try</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digits </a:t>
            </a:r>
            <a:r>
              <a:rPr lang="en-US" sz="2000" dirty="0">
                <a:latin typeface="Courier"/>
                <a:cs typeface="Courier"/>
              </a:rPr>
              <a:t>= </a:t>
            </a:r>
            <a:r>
              <a:rPr lang="en-US" sz="2000" dirty="0" err="1">
                <a:latin typeface="Courier"/>
                <a:cs typeface="Courier"/>
              </a:rPr>
              <a:t>sys.argv</a:t>
            </a:r>
            <a:r>
              <a:rPr lang="en-US" sz="2000" dirty="0">
                <a:latin typeface="Courier"/>
                <a:cs typeface="Courier"/>
              </a:rPr>
              <a:t>[1</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row </a:t>
            </a:r>
            <a:r>
              <a:rPr lang="en-US" sz="2000" dirty="0">
                <a:latin typeface="Courier"/>
                <a:cs typeface="Courier"/>
              </a:rPr>
              <a:t>= </a:t>
            </a:r>
            <a:r>
              <a:rPr lang="en-US" sz="2000" dirty="0" smtClean="0">
                <a:latin typeface="Courier"/>
                <a:cs typeface="Courier"/>
              </a:rPr>
              <a:t>0</a:t>
            </a:r>
            <a:br>
              <a:rPr lang="en-US" sz="2000" dirty="0" smtClean="0">
                <a:latin typeface="Courier"/>
                <a:cs typeface="Courier"/>
              </a:rPr>
            </a:br>
            <a:r>
              <a:rPr lang="en-US" sz="2000" dirty="0" smtClean="0">
                <a:latin typeface="Courier"/>
                <a:cs typeface="Courier"/>
              </a:rPr>
              <a:t>    while </a:t>
            </a:r>
            <a:r>
              <a:rPr lang="en-US" sz="2000" dirty="0">
                <a:latin typeface="Courier"/>
                <a:cs typeface="Courier"/>
              </a:rPr>
              <a:t>row &lt; 7</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line </a:t>
            </a:r>
            <a:r>
              <a:rPr lang="en-US" sz="2000" dirty="0">
                <a:latin typeface="Courier"/>
                <a:cs typeface="Courier"/>
              </a:rPr>
              <a:t>= </a:t>
            </a:r>
            <a:r>
              <a:rPr lang="en-US" sz="2000" dirty="0" smtClean="0">
                <a:latin typeface="Courier"/>
                <a:cs typeface="Courier"/>
              </a:rPr>
              <a:t>"" </a:t>
            </a:r>
            <a:br>
              <a:rPr lang="en-US" sz="2000" dirty="0" smtClean="0">
                <a:latin typeface="Courier"/>
                <a:cs typeface="Courier"/>
              </a:rPr>
            </a:br>
            <a:r>
              <a:rPr lang="en-US" sz="2000" dirty="0" smtClean="0">
                <a:latin typeface="Courier"/>
                <a:cs typeface="Courier"/>
              </a:rPr>
              <a:t>        column </a:t>
            </a:r>
            <a:r>
              <a:rPr lang="en-US" sz="2000" dirty="0">
                <a:latin typeface="Courier"/>
                <a:cs typeface="Courier"/>
              </a:rPr>
              <a:t>= 0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while </a:t>
            </a:r>
            <a:r>
              <a:rPr lang="en-US" sz="2000" dirty="0">
                <a:latin typeface="Courier"/>
                <a:cs typeface="Courier"/>
              </a:rPr>
              <a:t>column &lt; </a:t>
            </a:r>
            <a:r>
              <a:rPr lang="en-US" sz="2000" dirty="0" err="1">
                <a:latin typeface="Courier"/>
                <a:cs typeface="Courier"/>
              </a:rPr>
              <a:t>len</a:t>
            </a:r>
            <a:r>
              <a:rPr lang="en-US" sz="2000" dirty="0">
                <a:latin typeface="Courier"/>
                <a:cs typeface="Courier"/>
              </a:rPr>
              <a:t>(digits)</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number </a:t>
            </a:r>
            <a:r>
              <a:rPr lang="en-US" sz="2000" dirty="0">
                <a:latin typeface="Courier"/>
                <a:cs typeface="Courier"/>
              </a:rPr>
              <a:t>= </a:t>
            </a:r>
            <a:r>
              <a:rPr lang="en-US" sz="2000" dirty="0" err="1">
                <a:latin typeface="Courier"/>
                <a:cs typeface="Courier"/>
              </a:rPr>
              <a:t>int</a:t>
            </a:r>
            <a:r>
              <a:rPr lang="en-US" sz="2000" dirty="0">
                <a:latin typeface="Courier"/>
                <a:cs typeface="Courier"/>
              </a:rPr>
              <a:t>(digits[column]</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digit </a:t>
            </a:r>
            <a:r>
              <a:rPr lang="en-US" sz="2000" dirty="0">
                <a:latin typeface="Courier"/>
                <a:cs typeface="Courier"/>
              </a:rPr>
              <a:t>= Digits[number</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a:t>
            </a:r>
            <a:r>
              <a:rPr lang="en-US" sz="2000" dirty="0">
                <a:latin typeface="Courier"/>
                <a:cs typeface="Courier"/>
              </a:rPr>
              <a:t>line += digit[row] + </a:t>
            </a:r>
            <a:r>
              <a:rPr lang="en-US" sz="2000" dirty="0" smtClean="0">
                <a:latin typeface="Courier"/>
                <a:cs typeface="Courier"/>
              </a:rPr>
              <a:t>" "</a:t>
            </a:r>
            <a:br>
              <a:rPr lang="en-US" sz="2000" dirty="0" smtClean="0">
                <a:latin typeface="Courier"/>
                <a:cs typeface="Courier"/>
              </a:rPr>
            </a:br>
            <a:r>
              <a:rPr lang="en-US" sz="2000" dirty="0" smtClean="0">
                <a:latin typeface="Courier"/>
                <a:cs typeface="Courier"/>
              </a:rPr>
              <a:t>            </a:t>
            </a:r>
            <a:r>
              <a:rPr lang="en-US" sz="2000" dirty="0">
                <a:latin typeface="Courier"/>
                <a:cs typeface="Courier"/>
              </a:rPr>
              <a:t>column += </a:t>
            </a:r>
            <a:r>
              <a:rPr lang="en-US" sz="2000" dirty="0" smtClean="0">
                <a:latin typeface="Courier"/>
                <a:cs typeface="Courier"/>
              </a:rPr>
              <a:t>1</a:t>
            </a:r>
            <a:br>
              <a:rPr lang="en-US" sz="2000" dirty="0" smtClean="0">
                <a:latin typeface="Courier"/>
                <a:cs typeface="Courier"/>
              </a:rPr>
            </a:br>
            <a:r>
              <a:rPr lang="en-US" sz="2000" dirty="0" smtClean="0">
                <a:latin typeface="Courier"/>
                <a:cs typeface="Courier"/>
              </a:rPr>
              <a:t>        </a:t>
            </a:r>
            <a:r>
              <a:rPr lang="en-US" sz="2000" dirty="0">
                <a:latin typeface="Courier"/>
                <a:cs typeface="Courier"/>
              </a:rPr>
              <a:t>print(line</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row </a:t>
            </a:r>
            <a:r>
              <a:rPr lang="en-US" sz="2000" dirty="0">
                <a:latin typeface="Courier"/>
                <a:cs typeface="Courier"/>
              </a:rPr>
              <a:t>+= </a:t>
            </a:r>
            <a:r>
              <a:rPr lang="en-US" sz="2000" dirty="0" smtClean="0">
                <a:latin typeface="Courier"/>
                <a:cs typeface="Courier"/>
              </a:rPr>
              <a:t>1</a:t>
            </a:r>
            <a:br>
              <a:rPr lang="en-US" sz="2000" dirty="0" smtClean="0">
                <a:latin typeface="Courier"/>
                <a:cs typeface="Courier"/>
              </a:rPr>
            </a:br>
            <a:r>
              <a:rPr lang="en-US" sz="2000" dirty="0" smtClean="0">
                <a:latin typeface="Courier"/>
                <a:cs typeface="Courier"/>
              </a:rPr>
              <a:t>except </a:t>
            </a:r>
            <a:r>
              <a:rPr lang="en-US" sz="2000" dirty="0" err="1">
                <a:latin typeface="Courier"/>
                <a:cs typeface="Courier"/>
              </a:rPr>
              <a:t>IndexError</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a:t>
            </a:r>
            <a:r>
              <a:rPr lang="en-US" sz="2000" dirty="0">
                <a:latin typeface="Courier"/>
                <a:cs typeface="Courier"/>
              </a:rPr>
              <a:t>print</a:t>
            </a:r>
            <a:r>
              <a:rPr lang="en-US" sz="2000" dirty="0" smtClean="0">
                <a:latin typeface="Courier"/>
                <a:cs typeface="Courier"/>
              </a:rPr>
              <a:t>("usage</a:t>
            </a:r>
            <a:r>
              <a:rPr lang="en-US" sz="2000" dirty="0">
                <a:latin typeface="Courier"/>
                <a:cs typeface="Courier"/>
              </a:rPr>
              <a:t>: bigdigits.py &lt;number</a:t>
            </a:r>
            <a:r>
              <a:rPr lang="en-US" sz="2000" dirty="0" smtClean="0">
                <a:latin typeface="Courier"/>
                <a:cs typeface="Courier"/>
              </a:rPr>
              <a:t>&gt;")</a:t>
            </a:r>
            <a:br>
              <a:rPr lang="en-US" sz="2000" dirty="0" smtClean="0">
                <a:latin typeface="Courier"/>
                <a:cs typeface="Courier"/>
              </a:rPr>
            </a:br>
            <a:r>
              <a:rPr lang="en-US" sz="2000" dirty="0" smtClean="0">
                <a:latin typeface="Courier"/>
                <a:cs typeface="Courier"/>
              </a:rPr>
              <a:t>except </a:t>
            </a:r>
            <a:r>
              <a:rPr lang="en-US" sz="2000" dirty="0" err="1">
                <a:latin typeface="Courier"/>
                <a:cs typeface="Courier"/>
              </a:rPr>
              <a:t>ValueError</a:t>
            </a:r>
            <a:r>
              <a:rPr lang="en-US" sz="2000" dirty="0">
                <a:latin typeface="Courier"/>
                <a:cs typeface="Courier"/>
              </a:rPr>
              <a:t> as err</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a:t>
            </a:r>
            <a:r>
              <a:rPr lang="en-US" sz="2000" dirty="0">
                <a:latin typeface="Courier"/>
                <a:cs typeface="Courier"/>
              </a:rPr>
              <a:t>print(err, </a:t>
            </a:r>
            <a:r>
              <a:rPr lang="en-US" sz="2000" dirty="0" smtClean="0">
                <a:latin typeface="Courier"/>
                <a:cs typeface="Courier"/>
              </a:rPr>
              <a:t>"in", </a:t>
            </a:r>
            <a:r>
              <a:rPr lang="en-US" sz="2000" dirty="0">
                <a:latin typeface="Courier"/>
                <a:cs typeface="Courier"/>
              </a:rPr>
              <a:t>digits) </a:t>
            </a:r>
          </a:p>
        </p:txBody>
      </p:sp>
    </p:spTree>
    <p:extLst>
      <p:ext uri="{BB962C8B-B14F-4D97-AF65-F5344CB8AC3E}">
        <p14:creationId xmlns:p14="http://schemas.microsoft.com/office/powerpoint/2010/main" val="1692312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695"/>
          </a:xfrm>
        </p:spPr>
        <p:txBody>
          <a:bodyPr>
            <a:normAutofit/>
          </a:bodyPr>
          <a:lstStyle/>
          <a:p>
            <a:r>
              <a:rPr lang="en-US" sz="2400" b="1" dirty="0" smtClean="0">
                <a:latin typeface="Arial"/>
                <a:cs typeface="Arial"/>
              </a:rPr>
              <a:t>Example 2: </a:t>
            </a:r>
            <a:r>
              <a:rPr lang="en-US" sz="2400" b="1" dirty="0" err="1" smtClean="0">
                <a:latin typeface="Arial"/>
                <a:cs typeface="Arial"/>
              </a:rPr>
              <a:t>generate_grid.py</a:t>
            </a:r>
            <a:endParaRPr lang="en-US" sz="2400" b="1" dirty="0">
              <a:latin typeface="Arial"/>
              <a:cs typeface="Arial"/>
            </a:endParaRPr>
          </a:p>
        </p:txBody>
      </p:sp>
      <p:sp>
        <p:nvSpPr>
          <p:cNvPr id="3" name="Content Placeholder 2"/>
          <p:cNvSpPr>
            <a:spLocks noGrp="1"/>
          </p:cNvSpPr>
          <p:nvPr>
            <p:ph idx="1"/>
          </p:nvPr>
        </p:nvSpPr>
        <p:spPr>
          <a:xfrm>
            <a:off x="186755" y="933856"/>
            <a:ext cx="8865339" cy="5857370"/>
          </a:xfrm>
        </p:spPr>
        <p:txBody>
          <a:bodyPr>
            <a:normAutofit/>
          </a:bodyPr>
          <a:lstStyle/>
          <a:p>
            <a:pPr>
              <a:spcAft>
                <a:spcPts val="1200"/>
              </a:spcAft>
            </a:pPr>
            <a:r>
              <a:rPr lang="en-US" sz="2000" dirty="0" smtClean="0">
                <a:latin typeface="Arial"/>
                <a:cs typeface="Arial"/>
              </a:rPr>
              <a:t>One </a:t>
            </a:r>
            <a:r>
              <a:rPr lang="en-US" sz="2000" dirty="0">
                <a:latin typeface="Arial"/>
                <a:cs typeface="Arial"/>
              </a:rPr>
              <a:t>frequently occurring need is the generation of test data. </a:t>
            </a:r>
            <a:endParaRPr lang="en-US" sz="2000" dirty="0" smtClean="0">
              <a:latin typeface="Arial"/>
              <a:cs typeface="Arial"/>
            </a:endParaRPr>
          </a:p>
          <a:p>
            <a:pPr>
              <a:spcAft>
                <a:spcPts val="1200"/>
              </a:spcAft>
            </a:pPr>
            <a:r>
              <a:rPr lang="en-US" sz="2000" dirty="0" smtClean="0">
                <a:latin typeface="Arial"/>
                <a:cs typeface="Arial"/>
              </a:rPr>
              <a:t>There </a:t>
            </a:r>
            <a:r>
              <a:rPr lang="en-US" sz="2000" dirty="0">
                <a:latin typeface="Arial"/>
                <a:cs typeface="Arial"/>
              </a:rPr>
              <a:t>is no single generic program for doing this, since test data varies enormously. </a:t>
            </a:r>
            <a:endParaRPr lang="en-US" sz="2000" dirty="0" smtClean="0">
              <a:latin typeface="Arial"/>
              <a:cs typeface="Arial"/>
            </a:endParaRPr>
          </a:p>
          <a:p>
            <a:pPr>
              <a:spcAft>
                <a:spcPts val="1200"/>
              </a:spcAft>
            </a:pPr>
            <a:r>
              <a:rPr lang="en-US" sz="2000" dirty="0" smtClean="0">
                <a:latin typeface="Arial"/>
                <a:cs typeface="Arial"/>
              </a:rPr>
              <a:t>Python </a:t>
            </a:r>
            <a:r>
              <a:rPr lang="en-US" sz="2000" dirty="0">
                <a:latin typeface="Arial"/>
                <a:cs typeface="Arial"/>
              </a:rPr>
              <a:t>is often used to produce test data because it is so easy to write and modify Python programs. </a:t>
            </a:r>
            <a:endParaRPr lang="en-US" sz="2000" dirty="0" smtClean="0">
              <a:latin typeface="Arial"/>
              <a:cs typeface="Arial"/>
            </a:endParaRPr>
          </a:p>
          <a:p>
            <a:pPr>
              <a:spcAft>
                <a:spcPts val="1200"/>
              </a:spcAft>
            </a:pPr>
            <a:r>
              <a:rPr lang="en-US" sz="2000" dirty="0" smtClean="0">
                <a:latin typeface="Arial"/>
                <a:cs typeface="Arial"/>
              </a:rPr>
              <a:t>In </a:t>
            </a:r>
            <a:r>
              <a:rPr lang="en-US" sz="2000" dirty="0">
                <a:latin typeface="Arial"/>
                <a:cs typeface="Arial"/>
              </a:rPr>
              <a:t>this subsection we will create a program that generates a grid of random </a:t>
            </a:r>
            <a:r>
              <a:rPr lang="en-US" sz="2000" dirty="0" smtClean="0">
                <a:latin typeface="Arial"/>
                <a:cs typeface="Arial"/>
              </a:rPr>
              <a:t>integers</a:t>
            </a:r>
            <a:endParaRPr lang="en-US" sz="2000" dirty="0">
              <a:latin typeface="Arial"/>
              <a:cs typeface="Arial"/>
            </a:endParaRPr>
          </a:p>
          <a:p>
            <a:pPr>
              <a:spcAft>
                <a:spcPts val="1200"/>
              </a:spcAft>
            </a:pPr>
            <a:r>
              <a:rPr lang="en-US" sz="2000" dirty="0" smtClean="0">
                <a:latin typeface="Arial"/>
                <a:cs typeface="Arial"/>
              </a:rPr>
              <a:t>The </a:t>
            </a:r>
            <a:r>
              <a:rPr lang="en-US" sz="2000" dirty="0">
                <a:latin typeface="Arial"/>
                <a:cs typeface="Arial"/>
              </a:rPr>
              <a:t>user can specify how many rows and columns they want and over what range the integers should </a:t>
            </a:r>
            <a:r>
              <a:rPr lang="en-US" sz="2000" dirty="0" smtClean="0">
                <a:latin typeface="Arial"/>
                <a:cs typeface="Arial"/>
              </a:rPr>
              <a:t>span</a:t>
            </a:r>
            <a:endParaRPr lang="en-US" sz="2000" dirty="0">
              <a:latin typeface="Arial"/>
              <a:cs typeface="Arial"/>
            </a:endParaRPr>
          </a:p>
          <a:p>
            <a:pPr>
              <a:spcAft>
                <a:spcPts val="1200"/>
              </a:spcAft>
            </a:pPr>
            <a:r>
              <a:rPr lang="en-US" sz="2000" dirty="0" smtClean="0">
                <a:latin typeface="Arial"/>
                <a:cs typeface="Arial"/>
              </a:rPr>
              <a:t>We show on the next slide a sample run of the program</a:t>
            </a:r>
            <a:endParaRPr lang="en-US" sz="2000" dirty="0">
              <a:latin typeface="Arial"/>
              <a:cs typeface="Arial"/>
            </a:endParaRPr>
          </a:p>
        </p:txBody>
      </p:sp>
    </p:spTree>
    <p:extLst>
      <p:ext uri="{BB962C8B-B14F-4D97-AF65-F5344CB8AC3E}">
        <p14:creationId xmlns:p14="http://schemas.microsoft.com/office/powerpoint/2010/main" val="2342276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173</TotalTime>
  <Words>1408</Words>
  <Application>Microsoft Office PowerPoint</Application>
  <PresentationFormat>On-screen Show (4:3)</PresentationFormat>
  <Paragraphs>161</Paragraphs>
  <Slides>20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Courier</vt:lpstr>
      <vt:lpstr>Courier New</vt:lpstr>
      <vt:lpstr>Office Theme</vt:lpstr>
      <vt:lpstr>Advanced Python</vt:lpstr>
      <vt:lpstr>PowerPoint Presentation</vt:lpstr>
      <vt:lpstr>Examples</vt:lpstr>
      <vt:lpstr>Example 1: bigdigits.py</vt:lpstr>
      <vt:lpstr>Examples</vt:lpstr>
      <vt:lpstr>Examples</vt:lpstr>
      <vt:lpstr>Examples</vt:lpstr>
      <vt:lpstr>Remaining Code</vt:lpstr>
      <vt:lpstr>Example 2: generate_grid.py</vt:lpstr>
      <vt:lpstr>Sample Run of generate_grid.py</vt:lpstr>
      <vt:lpstr>Example 2: generate_grid.py</vt:lpstr>
      <vt:lpstr>Example 2: generate_grid.py</vt:lpstr>
      <vt:lpstr>Example 2: generate_grid.py</vt:lpstr>
      <vt:lpstr>Example 2: generate_grid.py</vt:lpstr>
      <vt:lpstr>Notes About Our Two Examples</vt:lpstr>
      <vt:lpstr>PowerPoint Presentation</vt:lpstr>
      <vt:lpstr>bigdigits2.py</vt:lpstr>
      <vt:lpstr>awfulpoetry1.py</vt:lpstr>
      <vt:lpstr>awfulpoetry1.py</vt:lpstr>
      <vt:lpstr>awfulpoetry2.py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Python</dc:title>
  <dc:creator>Ralph</dc:creator>
  <cp:lastModifiedBy>Tindell, Ralph</cp:lastModifiedBy>
  <cp:revision>28</cp:revision>
  <dcterms:created xsi:type="dcterms:W3CDTF">2015-07-05T17:25:18Z</dcterms:created>
  <dcterms:modified xsi:type="dcterms:W3CDTF">2017-01-03T16:44:11Z</dcterms:modified>
</cp:coreProperties>
</file>