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57" r:id="rId2"/>
    <p:sldId id="373" r:id="rId3"/>
    <p:sldId id="3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6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3" r:id="rId32"/>
    <p:sldId id="286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7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6" r:id="rId60"/>
    <p:sldId id="318" r:id="rId61"/>
    <p:sldId id="319" r:id="rId62"/>
    <p:sldId id="320" r:id="rId63"/>
    <p:sldId id="371" r:id="rId64"/>
    <p:sldId id="322" r:id="rId65"/>
    <p:sldId id="323" r:id="rId66"/>
    <p:sldId id="374" r:id="rId67"/>
    <p:sldId id="324" r:id="rId68"/>
    <p:sldId id="325" r:id="rId69"/>
    <p:sldId id="382" r:id="rId70"/>
    <p:sldId id="326" r:id="rId71"/>
    <p:sldId id="375" r:id="rId72"/>
    <p:sldId id="327" r:id="rId73"/>
    <p:sldId id="328" r:id="rId74"/>
    <p:sldId id="329" r:id="rId75"/>
    <p:sldId id="331" r:id="rId76"/>
    <p:sldId id="379" r:id="rId77"/>
    <p:sldId id="333" r:id="rId78"/>
    <p:sldId id="334" r:id="rId79"/>
    <p:sldId id="376" r:id="rId80"/>
    <p:sldId id="335" r:id="rId81"/>
    <p:sldId id="343" r:id="rId82"/>
    <p:sldId id="337" r:id="rId83"/>
    <p:sldId id="338" r:id="rId84"/>
    <p:sldId id="339" r:id="rId85"/>
    <p:sldId id="341" r:id="rId86"/>
    <p:sldId id="342" r:id="rId87"/>
    <p:sldId id="380" r:id="rId88"/>
    <p:sldId id="344" r:id="rId89"/>
    <p:sldId id="345" r:id="rId90"/>
    <p:sldId id="346" r:id="rId91"/>
    <p:sldId id="347" r:id="rId92"/>
    <p:sldId id="378" r:id="rId93"/>
    <p:sldId id="348" r:id="rId94"/>
    <p:sldId id="349" r:id="rId95"/>
    <p:sldId id="350" r:id="rId96"/>
    <p:sldId id="351" r:id="rId97"/>
    <p:sldId id="353" r:id="rId98"/>
    <p:sldId id="381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9" autoAdjust="0"/>
    <p:restoredTop sz="94384" autoAdjust="0"/>
  </p:normalViewPr>
  <p:slideViewPr>
    <p:cSldViewPr snapToGrid="0" snapToObjects="1">
      <p:cViewPr varScale="1">
        <p:scale>
          <a:sx n="84" d="100"/>
          <a:sy n="84" d="100"/>
        </p:scale>
        <p:origin x="9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0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79C-674B-2345-A7B6-206972F1B49E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3227C-101A-CF4C-BC0E-E43EE437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0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1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3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1923-44B4-074D-839D-91BE0E50DA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584B8-1036-034A-A4C8-08C9564E81FB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5CAF-B681-C647-B067-10B3BEC2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</a:rPr>
              <a:t>A Rapid </a:t>
            </a:r>
            <a:r>
              <a:rPr lang="en-US" b="1" dirty="0">
                <a:latin typeface="Arial"/>
              </a:rPr>
              <a:t>Intro to Python 3 Procedural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urier"/>
                <a:cs typeface="Courier"/>
              </a:rPr>
              <a:t>str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329631" cy="51355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To convert a data item from one type to another, we can use the syntax </a:t>
            </a:r>
            <a:r>
              <a:rPr lang="en-US" sz="2000" i="1" dirty="0" err="1" smtClean="0">
                <a:latin typeface="Arial"/>
                <a:cs typeface="Arial"/>
              </a:rPr>
              <a:t>datatype</a:t>
            </a:r>
            <a:r>
              <a:rPr lang="en-US" sz="2000" i="1" dirty="0" smtClean="0">
                <a:latin typeface="Arial"/>
                <a:cs typeface="Arial"/>
              </a:rPr>
              <a:t>(item)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("45")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(912)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'912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2. 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34821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"Variables"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doesn't </a:t>
            </a:r>
            <a:r>
              <a:rPr lang="en-US" sz="2000" dirty="0">
                <a:latin typeface="Arial"/>
                <a:cs typeface="Arial"/>
              </a:rPr>
              <a:t>have variables as such, but instead has </a:t>
            </a:r>
            <a:r>
              <a:rPr lang="en-US" sz="2000" i="1" dirty="0">
                <a:latin typeface="Arial"/>
                <a:cs typeface="Arial"/>
              </a:rPr>
              <a:t>object references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We’ll </a:t>
            </a:r>
            <a:r>
              <a:rPr lang="en-US" sz="2000" dirty="0">
                <a:latin typeface="Arial"/>
                <a:cs typeface="Arial"/>
              </a:rPr>
              <a:t>use the terms </a:t>
            </a:r>
            <a:r>
              <a:rPr lang="en-US" sz="2000" i="1" dirty="0">
                <a:latin typeface="Arial"/>
                <a:cs typeface="Arial"/>
              </a:rPr>
              <a:t>variable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i="1" dirty="0">
                <a:latin typeface="Arial"/>
                <a:cs typeface="Arial"/>
              </a:rPr>
              <a:t>object reference </a:t>
            </a:r>
            <a:r>
              <a:rPr lang="en-US" sz="2000" dirty="0" smtClean="0">
                <a:latin typeface="Arial"/>
                <a:cs typeface="Arial"/>
              </a:rPr>
              <a:t>interchangeably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 object reference, or variable, can be thought of as a </a:t>
            </a:r>
            <a:r>
              <a:rPr lang="en-US" sz="2000" i="1" dirty="0" smtClean="0">
                <a:latin typeface="Arial"/>
                <a:cs typeface="Arial"/>
              </a:rPr>
              <a:t>name</a:t>
            </a:r>
            <a:r>
              <a:rPr lang="en-US" sz="2000" dirty="0" smtClean="0">
                <a:latin typeface="Arial"/>
                <a:cs typeface="Arial"/>
              </a:rPr>
              <a:t> for an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And an object may have many different names or references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When a "variable" references a specific object, we say that the variable is </a:t>
            </a:r>
            <a:r>
              <a:rPr lang="en-US" sz="2000" b="1" i="1" dirty="0" smtClean="0">
                <a:latin typeface="Arial"/>
                <a:cs typeface="Arial"/>
              </a:rPr>
              <a:t>bound</a:t>
            </a:r>
            <a:r>
              <a:rPr lang="en-US" sz="2000" i="1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to the object.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 variable may be rebound at any time during execution to a different object of a completely different type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values are strongly typed, variables are not</a:t>
            </a:r>
          </a:p>
        </p:txBody>
      </p:sp>
    </p:spTree>
    <p:extLst>
      <p:ext uri="{BB962C8B-B14F-4D97-AF65-F5344CB8AC3E}">
        <p14:creationId xmlns:p14="http://schemas.microsoft.com/office/powerpoint/2010/main" val="425710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 References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syntax </a:t>
            </a:r>
            <a:r>
              <a:rPr lang="en-US" sz="2000" dirty="0" smtClean="0">
                <a:latin typeface="Arial"/>
                <a:cs typeface="Arial"/>
              </a:rPr>
              <a:t>for creating an object reference is </a:t>
            </a:r>
            <a:r>
              <a:rPr lang="en-US" sz="2000" dirty="0">
                <a:latin typeface="Arial"/>
                <a:cs typeface="Arial"/>
              </a:rPr>
              <a:t>simply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1000" dirty="0" smtClean="0">
                <a:latin typeface="Arial"/>
                <a:cs typeface="Arial"/>
              </a:rPr>
              <a:t/>
            </a:r>
            <a:br>
              <a:rPr lang="en-US" sz="1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	</a:t>
            </a:r>
            <a:r>
              <a:rPr lang="en-US" sz="2000" i="1" dirty="0" err="1" smtClean="0">
                <a:latin typeface="Arial"/>
                <a:cs typeface="Arial"/>
              </a:rPr>
              <a:t>objectReference</a:t>
            </a:r>
            <a:r>
              <a:rPr lang="en-US" sz="2000" i="1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= </a:t>
            </a:r>
            <a:r>
              <a:rPr lang="en-US" sz="2000" i="1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There is no need for pre-declaration and no need to specify the value's type.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	# x is bound to an integer object with value 5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"hello"  #x is rebound to a string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6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 References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Examples: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x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smtClean="0">
                <a:latin typeface="Courier"/>
                <a:cs typeface="Courier"/>
              </a:rPr>
              <a:t>"blue"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y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smtClean="0">
                <a:latin typeface="Courier"/>
                <a:cs typeface="Courier"/>
              </a:rPr>
              <a:t>"green"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z</a:t>
            </a:r>
            <a:r>
              <a:rPr lang="en-US" sz="2000" b="1" dirty="0">
                <a:latin typeface="Courier"/>
                <a:cs typeface="Courier"/>
              </a:rPr>
              <a:t>=x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When </a:t>
            </a:r>
            <a:r>
              <a:rPr lang="en-US" sz="2000" dirty="0">
                <a:latin typeface="Arial"/>
                <a:cs typeface="Arial"/>
              </a:rPr>
              <a:t>Python executes the first statement </a:t>
            </a:r>
            <a:r>
              <a:rPr lang="en-US" sz="2000" dirty="0" smtClean="0">
                <a:latin typeface="Arial"/>
                <a:cs typeface="Arial"/>
              </a:rPr>
              <a:t>of the Examples, it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creates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b="1" dirty="0" err="1">
                <a:latin typeface="Courier"/>
                <a:cs typeface="Courier"/>
              </a:rPr>
              <a:t>str</a:t>
            </a:r>
            <a:r>
              <a:rPr lang="en-US" sz="1800" dirty="0">
                <a:latin typeface="Arial"/>
                <a:cs typeface="Arial"/>
              </a:rPr>
              <a:t> object with the text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"blue", </a:t>
            </a:r>
            <a:r>
              <a:rPr lang="en-US" sz="1800" dirty="0">
                <a:latin typeface="Arial"/>
                <a:cs typeface="Arial"/>
              </a:rPr>
              <a:t>and </a:t>
            </a:r>
            <a:endParaRPr lang="en-US" sz="1800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creates </a:t>
            </a:r>
            <a:r>
              <a:rPr lang="en-US" sz="1800" dirty="0">
                <a:latin typeface="Arial"/>
                <a:cs typeface="Arial"/>
              </a:rPr>
              <a:t>an object </a:t>
            </a:r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called x that refers to the </a:t>
            </a:r>
            <a:r>
              <a:rPr lang="en-US" sz="1800" b="1" dirty="0" err="1">
                <a:latin typeface="Courier"/>
                <a:cs typeface="Courier"/>
              </a:rPr>
              <a:t>str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object</a:t>
            </a:r>
            <a:r>
              <a:rPr lang="en-US" sz="1800" dirty="0">
                <a:latin typeface="Arial"/>
                <a:cs typeface="Arial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second statement is similar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third statement creates a new object reference called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latin typeface="Arial"/>
                <a:cs typeface="Arial"/>
              </a:rPr>
              <a:t>and sets it to refer to the </a:t>
            </a:r>
            <a:r>
              <a:rPr lang="en-US" sz="2000" dirty="0" smtClean="0">
                <a:latin typeface="Arial"/>
                <a:cs typeface="Arial"/>
              </a:rPr>
              <a:t>object referenced by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n this case to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object containing </a:t>
            </a:r>
            <a:r>
              <a:rPr lang="en-US" sz="2000" dirty="0">
                <a:latin typeface="Arial"/>
                <a:cs typeface="Arial"/>
              </a:rPr>
              <a:t>the text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fr-F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4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 References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Arial"/>
                <a:cs typeface="Arial"/>
              </a:rPr>
              <a:t> operator is not the same as the variable assignment operator in some other languages.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Arial"/>
                <a:cs typeface="Arial"/>
              </a:rPr>
              <a:t> operator binds an object reference to an object in memory.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the object reference already exists, it is simply re-bound to refer to the object on the right of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operator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f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>
                <a:latin typeface="Arial"/>
                <a:cs typeface="Arial"/>
              </a:rPr>
              <a:t>object </a:t>
            </a:r>
            <a:r>
              <a:rPr lang="en-US" sz="2000" smtClean="0">
                <a:latin typeface="Arial"/>
                <a:cs typeface="Arial"/>
              </a:rPr>
              <a:t>does </a:t>
            </a:r>
            <a:r>
              <a:rPr lang="en-US" sz="2000" dirty="0">
                <a:latin typeface="Arial"/>
                <a:cs typeface="Arial"/>
              </a:rPr>
              <a:t>not exist it is created by the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Arial"/>
                <a:cs typeface="Arial"/>
              </a:rPr>
              <a:t>operator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9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Examples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Let's expand on the </a:t>
            </a:r>
            <a:r>
              <a:rPr lang="en-US" sz="2000" dirty="0"/>
              <a:t>x, y, z example, and do some </a:t>
            </a:r>
            <a:r>
              <a:rPr lang="en-US" sz="2000" dirty="0" smtClean="0"/>
              <a:t>rebinding: </a:t>
            </a: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"/>
                <a:cs typeface="Courier"/>
              </a:rPr>
              <a:t>x = "blue" 						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	y = "green"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	z=x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print</a:t>
            </a:r>
            <a:r>
              <a:rPr lang="en-US" sz="2000" b="1" dirty="0">
                <a:latin typeface="Courier"/>
                <a:cs typeface="Courier"/>
              </a:rPr>
              <a:t>(x, y, z) # prints: blue green blue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z</a:t>
            </a:r>
            <a:r>
              <a:rPr lang="en-US" sz="2000" b="1" dirty="0">
                <a:latin typeface="Courier"/>
                <a:cs typeface="Courier"/>
              </a:rPr>
              <a:t>=y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	print</a:t>
            </a:r>
            <a:r>
              <a:rPr lang="en-US" sz="2000" b="1" dirty="0">
                <a:latin typeface="Courier"/>
                <a:cs typeface="Courier"/>
              </a:rPr>
              <a:t>(x, y, z) # prints: blue green green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x</a:t>
            </a:r>
            <a:r>
              <a:rPr lang="en-US" sz="2000" b="1" dirty="0">
                <a:latin typeface="Courier"/>
                <a:cs typeface="Courier"/>
              </a:rPr>
              <a:t>=z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print</a:t>
            </a:r>
            <a:r>
              <a:rPr lang="en-US" sz="2000" b="1" dirty="0">
                <a:latin typeface="Courier"/>
                <a:cs typeface="Courier"/>
              </a:rPr>
              <a:t>(x, y, z) # prints: green green green </a:t>
            </a:r>
            <a:endParaRPr lang="en-US" sz="2000" b="1" dirty="0" smtClean="0">
              <a:latin typeface="Courier"/>
              <a:cs typeface="Courier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fourth statement </a:t>
            </a:r>
            <a:r>
              <a:rPr lang="en-US" sz="2000" dirty="0"/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z</a:t>
            </a:r>
            <a:r>
              <a:rPr lang="en-US" sz="2000" dirty="0"/>
              <a:t>),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object references are referring to the same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no more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2000" b="1" dirty="0" smtClean="0">
                <a:latin typeface="Courier"/>
                <a:cs typeface="Courier"/>
              </a:rPr>
              <a:t>"blue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 object,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is free to garbage-collect it. </a:t>
            </a:r>
          </a:p>
        </p:txBody>
      </p:sp>
    </p:spTree>
    <p:extLst>
      <p:ext uri="{BB962C8B-B14F-4D97-AF65-F5344CB8AC3E}">
        <p14:creationId xmlns:p14="http://schemas.microsoft.com/office/powerpoint/2010/main" val="7706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Examples</a:t>
            </a:r>
            <a:endParaRPr lang="en-US" sz="2400" b="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0" y="976678"/>
            <a:ext cx="8083220" cy="29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Identifiers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names used for object references (called </a:t>
            </a:r>
            <a:r>
              <a:rPr lang="en-US" sz="2000" i="1" dirty="0">
                <a:latin typeface="Arial"/>
                <a:cs typeface="Arial"/>
              </a:rPr>
              <a:t>identifiers</a:t>
            </a:r>
            <a:r>
              <a:rPr lang="en-US" sz="2000" dirty="0">
                <a:latin typeface="Arial"/>
                <a:cs typeface="Arial"/>
              </a:rPr>
              <a:t>) have a few restrictions.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they </a:t>
            </a:r>
            <a:r>
              <a:rPr lang="en-US" sz="1800" dirty="0">
                <a:latin typeface="Arial"/>
                <a:cs typeface="Arial"/>
              </a:rPr>
              <a:t>may not be the same as any of </a:t>
            </a:r>
            <a:r>
              <a:rPr lang="en-US" sz="1800" dirty="0" smtClean="0">
                <a:latin typeface="Arial"/>
                <a:cs typeface="Arial"/>
              </a:rPr>
              <a:t>Python's keywords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they must </a:t>
            </a:r>
            <a:r>
              <a:rPr lang="en-US" sz="1800" dirty="0">
                <a:latin typeface="Arial"/>
                <a:cs typeface="Arial"/>
              </a:rPr>
              <a:t>start with a letter or an underscore and be followed by zero or more nonwhite</a:t>
            </a:r>
            <a:r>
              <a:rPr lang="en-US" sz="1800" dirty="0" smtClean="0">
                <a:latin typeface="Arial"/>
                <a:cs typeface="Arial"/>
              </a:rPr>
              <a:t>-space </a:t>
            </a:r>
            <a:r>
              <a:rPr lang="en-US" sz="1800" dirty="0">
                <a:latin typeface="Arial"/>
                <a:cs typeface="Arial"/>
              </a:rPr>
              <a:t>letter, underscore, or digit characters. </a:t>
            </a:r>
            <a:endParaRPr lang="en-US" sz="18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There </a:t>
            </a:r>
            <a:r>
              <a:rPr lang="en-US" sz="2000" dirty="0">
                <a:latin typeface="Arial"/>
                <a:cs typeface="Arial"/>
              </a:rPr>
              <a:t>is no length </a:t>
            </a:r>
            <a:r>
              <a:rPr lang="en-US" sz="2000" dirty="0" smtClean="0">
                <a:latin typeface="Arial"/>
                <a:cs typeface="Arial"/>
              </a:rPr>
              <a:t>limit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Arial"/>
                <a:cs typeface="Arial"/>
              </a:rPr>
              <a:t>The </a:t>
            </a:r>
            <a:r>
              <a:rPr lang="en-US" sz="2000" b="1" dirty="0">
                <a:latin typeface="Arial"/>
                <a:cs typeface="Arial"/>
              </a:rPr>
              <a:t>letters and digits are those defined by </a:t>
            </a:r>
            <a:r>
              <a:rPr lang="en-US" sz="2000" b="1" dirty="0" smtClean="0">
                <a:latin typeface="Arial"/>
                <a:cs typeface="Arial"/>
              </a:rPr>
              <a:t>Unicode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hey </a:t>
            </a:r>
            <a:r>
              <a:rPr lang="en-US" sz="2000" dirty="0">
                <a:latin typeface="Arial"/>
                <a:cs typeface="Arial"/>
              </a:rPr>
              <a:t>include, but are not limited to, </a:t>
            </a:r>
            <a:r>
              <a:rPr lang="en-US" sz="2000" dirty="0" smtClean="0">
                <a:latin typeface="Arial"/>
                <a:cs typeface="Arial"/>
              </a:rPr>
              <a:t>ASCII's </a:t>
            </a:r>
            <a:r>
              <a:rPr lang="en-US" sz="2000" dirty="0">
                <a:latin typeface="Arial"/>
                <a:cs typeface="Arial"/>
              </a:rPr>
              <a:t>letters and digits </a:t>
            </a:r>
            <a:r>
              <a:rPr lang="en-US" sz="2000" dirty="0" smtClean="0">
                <a:latin typeface="Arial"/>
                <a:cs typeface="Arial"/>
              </a:rPr>
              <a:t>("a", "b", </a:t>
            </a:r>
            <a:r>
              <a:rPr lang="en-US" sz="2000" dirty="0">
                <a:latin typeface="Arial"/>
                <a:cs typeface="Arial"/>
              </a:rPr>
              <a:t>..., </a:t>
            </a:r>
            <a:r>
              <a:rPr lang="en-US" sz="2000" dirty="0" smtClean="0">
                <a:latin typeface="Arial"/>
                <a:cs typeface="Arial"/>
              </a:rPr>
              <a:t>"z", "A", "B", </a:t>
            </a:r>
            <a:r>
              <a:rPr lang="en-US" sz="2000" dirty="0">
                <a:latin typeface="Arial"/>
                <a:cs typeface="Arial"/>
              </a:rPr>
              <a:t>..., </a:t>
            </a:r>
            <a:r>
              <a:rPr lang="en-US" sz="2000" dirty="0" smtClean="0">
                <a:latin typeface="Arial"/>
                <a:cs typeface="Arial"/>
              </a:rPr>
              <a:t>"Z", "0", "1", </a:t>
            </a:r>
            <a:r>
              <a:rPr lang="en-US" sz="2000" dirty="0">
                <a:latin typeface="Arial"/>
                <a:cs typeface="Arial"/>
              </a:rPr>
              <a:t>..., </a:t>
            </a:r>
            <a:r>
              <a:rPr lang="en-US" sz="2000" dirty="0" smtClean="0">
                <a:latin typeface="Arial"/>
                <a:cs typeface="Arial"/>
              </a:rPr>
              <a:t>"9").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identifiers are case-sensitive, so for example, LIMIT, Limit, and limit are three different identifiers. </a:t>
            </a:r>
          </a:p>
        </p:txBody>
      </p:sp>
    </p:spTree>
    <p:extLst>
      <p:ext uri="{BB962C8B-B14F-4D97-AF65-F5344CB8AC3E}">
        <p14:creationId xmlns:p14="http://schemas.microsoft.com/office/powerpoint/2010/main" val="2582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Dynamic Typing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uses </a:t>
            </a:r>
            <a:r>
              <a:rPr lang="en-US" sz="2000" i="1" dirty="0">
                <a:latin typeface="Arial"/>
                <a:cs typeface="Arial"/>
              </a:rPr>
              <a:t>dynamic </a:t>
            </a:r>
            <a:r>
              <a:rPr lang="en-US" sz="2000" i="1" dirty="0" smtClean="0">
                <a:latin typeface="Arial"/>
                <a:cs typeface="Arial"/>
              </a:rPr>
              <a:t>typing: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Object </a:t>
            </a:r>
            <a:r>
              <a:rPr lang="en-US" sz="2000" dirty="0">
                <a:latin typeface="Arial"/>
                <a:cs typeface="Arial"/>
              </a:rPr>
              <a:t>reference can be </a:t>
            </a:r>
            <a:r>
              <a:rPr lang="en-US" sz="2000" dirty="0" smtClean="0">
                <a:latin typeface="Arial"/>
                <a:cs typeface="Arial"/>
              </a:rPr>
              <a:t>re-bound </a:t>
            </a:r>
            <a:r>
              <a:rPr lang="en-US" sz="2000" dirty="0">
                <a:latin typeface="Arial"/>
                <a:cs typeface="Arial"/>
              </a:rPr>
              <a:t>to refer to a different object (which may be of a different data type) at any </a:t>
            </a:r>
            <a:r>
              <a:rPr lang="en-US" sz="2000" dirty="0" smtClean="0">
                <a:latin typeface="Arial"/>
                <a:cs typeface="Arial"/>
              </a:rPr>
              <a:t>time during execution.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Languages </a:t>
            </a:r>
            <a:r>
              <a:rPr lang="en-US" sz="2000" dirty="0">
                <a:latin typeface="Arial"/>
                <a:cs typeface="Arial"/>
              </a:rPr>
              <a:t>that use strong typing (such as C++ and Java) allow only those operations </a:t>
            </a:r>
            <a:r>
              <a:rPr lang="en-US" sz="2000" dirty="0" smtClean="0">
                <a:latin typeface="Arial"/>
                <a:cs typeface="Arial"/>
              </a:rPr>
              <a:t>on </a:t>
            </a:r>
            <a:r>
              <a:rPr lang="en-US" sz="2000" u="sng" dirty="0" smtClean="0">
                <a:latin typeface="Arial"/>
                <a:cs typeface="Arial"/>
              </a:rPr>
              <a:t>variables</a:t>
            </a:r>
            <a:r>
              <a:rPr lang="en-US" sz="2000" dirty="0" smtClean="0">
                <a:latin typeface="Arial"/>
                <a:cs typeface="Arial"/>
              </a:rPr>
              <a:t> that </a:t>
            </a:r>
            <a:r>
              <a:rPr lang="en-US" sz="2000" dirty="0">
                <a:latin typeface="Arial"/>
                <a:cs typeface="Arial"/>
              </a:rPr>
              <a:t>are defined for </a:t>
            </a:r>
            <a:r>
              <a:rPr lang="en-US" sz="2000" dirty="0" smtClean="0">
                <a:latin typeface="Arial"/>
                <a:cs typeface="Arial"/>
              </a:rPr>
              <a:t>their </a:t>
            </a:r>
            <a:r>
              <a:rPr lang="en-US" sz="2000" dirty="0">
                <a:latin typeface="Arial"/>
                <a:cs typeface="Arial"/>
              </a:rPr>
              <a:t>data types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also applies this constraint, but it </a:t>
            </a:r>
            <a:r>
              <a:rPr lang="en-US" sz="2000" dirty="0" smtClean="0">
                <a:latin typeface="Arial"/>
                <a:cs typeface="Arial"/>
              </a:rPr>
              <a:t>isn't </a:t>
            </a:r>
            <a:r>
              <a:rPr lang="en-US" sz="2000" dirty="0">
                <a:latin typeface="Arial"/>
                <a:cs typeface="Arial"/>
              </a:rPr>
              <a:t>called strong typing in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dirty="0">
                <a:latin typeface="Arial"/>
                <a:cs typeface="Arial"/>
              </a:rPr>
              <a:t>case because </a:t>
            </a:r>
            <a:r>
              <a:rPr lang="en-US" sz="2000" dirty="0" smtClean="0">
                <a:latin typeface="Arial"/>
                <a:cs typeface="Arial"/>
              </a:rPr>
              <a:t>it applies to the </a:t>
            </a:r>
            <a:r>
              <a:rPr lang="en-US" sz="2000" b="1" i="1" dirty="0" smtClean="0">
                <a:latin typeface="Arial"/>
                <a:cs typeface="Arial"/>
              </a:rPr>
              <a:t>object being referenced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And in Python, an </a:t>
            </a:r>
            <a:r>
              <a:rPr lang="en-US" sz="2000" dirty="0">
                <a:latin typeface="Arial"/>
                <a:cs typeface="Arial"/>
              </a:rPr>
              <a:t>object </a:t>
            </a:r>
            <a:r>
              <a:rPr lang="en-US" sz="2000" dirty="0" smtClean="0">
                <a:latin typeface="Arial"/>
                <a:cs typeface="Arial"/>
              </a:rPr>
              <a:t>reference can be rebound </a:t>
            </a:r>
            <a:r>
              <a:rPr lang="en-US" sz="2000" dirty="0">
                <a:latin typeface="Arial"/>
                <a:cs typeface="Arial"/>
              </a:rPr>
              <a:t>to an object of a different data </a:t>
            </a:r>
            <a:r>
              <a:rPr lang="en-US" sz="2000" dirty="0" smtClean="0">
                <a:latin typeface="Arial"/>
                <a:cs typeface="Arial"/>
              </a:rPr>
              <a:t>type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Arial"/>
                <a:cs typeface="Arial"/>
              </a:rPr>
              <a:t>Objects ("values") have type, references ("variables") do not.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All Python Data Items Are Objects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358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All Python </a:t>
            </a:r>
            <a:r>
              <a:rPr lang="en-US" sz="2000" dirty="0">
                <a:latin typeface="Arial"/>
                <a:cs typeface="Arial"/>
              </a:rPr>
              <a:t>data items are </a:t>
            </a:r>
            <a:r>
              <a:rPr lang="en-US" sz="2000" i="1" dirty="0">
                <a:latin typeface="Arial"/>
                <a:cs typeface="Arial"/>
              </a:rPr>
              <a:t>objects </a:t>
            </a:r>
            <a:r>
              <a:rPr lang="en-US" sz="2000" dirty="0">
                <a:latin typeface="Arial"/>
                <a:cs typeface="Arial"/>
              </a:rPr>
              <a:t>(also called </a:t>
            </a:r>
            <a:r>
              <a:rPr lang="en-US" sz="2000" i="1" dirty="0">
                <a:latin typeface="Arial"/>
                <a:cs typeface="Arial"/>
              </a:rPr>
              <a:t>instances</a:t>
            </a:r>
            <a:r>
              <a:rPr lang="en-US" sz="2000" dirty="0">
                <a:latin typeface="Arial"/>
                <a:cs typeface="Arial"/>
              </a:rPr>
              <a:t>) of a particular data type (also called a </a:t>
            </a:r>
            <a:r>
              <a:rPr lang="en-US" sz="2000" i="1" dirty="0">
                <a:latin typeface="Arial"/>
                <a:cs typeface="Arial"/>
              </a:rPr>
              <a:t>class</a:t>
            </a:r>
            <a:r>
              <a:rPr lang="en-US" sz="2000" dirty="0">
                <a:latin typeface="Arial"/>
                <a:cs typeface="Arial"/>
              </a:rPr>
              <a:t>).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</a:t>
            </a:r>
            <a:r>
              <a:rPr lang="en-US" sz="2000" dirty="0">
                <a:latin typeface="Arial"/>
                <a:cs typeface="Arial"/>
              </a:rPr>
              <a:t>will use the terms </a:t>
            </a:r>
            <a:r>
              <a:rPr lang="en-US" sz="2000" i="1" dirty="0">
                <a:latin typeface="Arial"/>
                <a:cs typeface="Arial"/>
              </a:rPr>
              <a:t>data type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i="1" dirty="0">
                <a:latin typeface="Arial"/>
                <a:cs typeface="Arial"/>
              </a:rPr>
              <a:t>class </a:t>
            </a:r>
            <a:r>
              <a:rPr lang="en-US" sz="2000" dirty="0" smtClean="0">
                <a:latin typeface="Arial"/>
                <a:cs typeface="Arial"/>
              </a:rPr>
              <a:t>interchangeably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One </a:t>
            </a:r>
            <a:r>
              <a:rPr lang="en-US" sz="2000" dirty="0">
                <a:latin typeface="Arial"/>
                <a:cs typeface="Arial"/>
              </a:rPr>
              <a:t>key difference between an </a:t>
            </a:r>
            <a:r>
              <a:rPr lang="en-US" sz="2000" dirty="0" smtClean="0">
                <a:latin typeface="Arial"/>
                <a:cs typeface="Arial"/>
              </a:rPr>
              <a:t>object </a:t>
            </a:r>
            <a:r>
              <a:rPr lang="en-US" sz="2000" dirty="0">
                <a:latin typeface="Arial"/>
                <a:cs typeface="Arial"/>
              </a:rPr>
              <a:t>and the plain items of data that some other languages </a:t>
            </a:r>
            <a:r>
              <a:rPr lang="en-US" sz="2000" dirty="0" smtClean="0">
                <a:latin typeface="Arial"/>
                <a:cs typeface="Arial"/>
              </a:rPr>
              <a:t>provide </a:t>
            </a:r>
            <a:r>
              <a:rPr lang="en-US" sz="2000" dirty="0">
                <a:latin typeface="Arial"/>
                <a:cs typeface="Arial"/>
              </a:rPr>
              <a:t>is that an object can have </a:t>
            </a:r>
            <a:r>
              <a:rPr lang="en-US" sz="2000" i="1" dirty="0">
                <a:latin typeface="Arial"/>
                <a:cs typeface="Arial"/>
              </a:rPr>
              <a:t>methods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You should be familiar with classes and methods from C++ and Java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Key difference: </a:t>
            </a:r>
            <a:r>
              <a:rPr lang="en-US" sz="2000" b="1" dirty="0" smtClean="0">
                <a:latin typeface="Arial"/>
                <a:cs typeface="Arial"/>
              </a:rPr>
              <a:t>every</a:t>
            </a:r>
            <a:r>
              <a:rPr lang="en-US" sz="2000" dirty="0" smtClean="0">
                <a:latin typeface="Arial"/>
                <a:cs typeface="Arial"/>
              </a:rPr>
              <a:t> data item in Python is an object (including numeric data)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C++ and Java</a:t>
            </a:r>
            <a:r>
              <a:rPr lang="en-US" sz="2000" smtClean="0">
                <a:latin typeface="Arial"/>
                <a:cs typeface="Arial"/>
              </a:rPr>
              <a:t>, items of the </a:t>
            </a:r>
            <a:r>
              <a:rPr lang="en-US" sz="2000" dirty="0" smtClean="0">
                <a:latin typeface="Arial"/>
                <a:cs typeface="Arial"/>
              </a:rPr>
              <a:t>built-in numeric types are not objects and do not have methods.</a:t>
            </a:r>
          </a:p>
        </p:txBody>
      </p:sp>
    </p:spTree>
    <p:extLst>
      <p:ext uri="{BB962C8B-B14F-4D97-AF65-F5344CB8AC3E}">
        <p14:creationId xmlns:p14="http://schemas.microsoft.com/office/powerpoint/2010/main" val="1477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Examples: Dynamic Typing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75" y="990600"/>
            <a:ext cx="8861122" cy="563977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route </a:t>
            </a:r>
            <a:r>
              <a:rPr lang="en-US" sz="2000" b="1" dirty="0">
                <a:latin typeface="Courier"/>
                <a:cs typeface="Courier"/>
              </a:rPr>
              <a:t>= 866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print</a:t>
            </a:r>
            <a:r>
              <a:rPr lang="en-US" sz="2000" b="1" dirty="0">
                <a:latin typeface="Courier"/>
                <a:cs typeface="Courier"/>
              </a:rPr>
              <a:t>(route, type(route)) 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# prints: 866 &lt;class '</a:t>
            </a:r>
            <a:r>
              <a:rPr lang="en-US" sz="2000" b="1" i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'&gt;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route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smtClean="0">
                <a:latin typeface="Courier"/>
                <a:cs typeface="Courier"/>
              </a:rPr>
              <a:t>"North"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print</a:t>
            </a:r>
            <a:r>
              <a:rPr lang="en-US" sz="2000" b="1" dirty="0">
                <a:latin typeface="Courier"/>
                <a:cs typeface="Courier"/>
              </a:rPr>
              <a:t>(route, type(route)) 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# </a:t>
            </a:r>
            <a:r>
              <a:rPr lang="en-US" sz="2000" b="1" i="1" dirty="0">
                <a:solidFill>
                  <a:srgbClr val="660066"/>
                </a:solidFill>
                <a:latin typeface="Courier"/>
                <a:cs typeface="Courier"/>
              </a:rPr>
              <a:t>prints: North &lt;class 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en-US" sz="2000" b="1" i="1" dirty="0" err="1" smtClean="0">
                <a:solidFill>
                  <a:srgbClr val="660066"/>
                </a:solidFill>
                <a:latin typeface="Courier"/>
                <a:cs typeface="Courier"/>
              </a:rPr>
              <a:t>str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'&gt;</a:t>
            </a:r>
            <a:b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</a:br>
            <a:endParaRPr lang="en-US" sz="2000" b="1" i="1" dirty="0">
              <a:solidFill>
                <a:srgbClr val="660066"/>
              </a:solidFill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/>
                <a:cs typeface="Arial"/>
              </a:rPr>
              <a:t>function returns the data type </a:t>
            </a:r>
            <a:r>
              <a:rPr lang="en-US" sz="2000" dirty="0" smtClean="0">
                <a:latin typeface="Arial"/>
                <a:cs typeface="Arial"/>
              </a:rPr>
              <a:t>(i.e., the class) </a:t>
            </a:r>
            <a:r>
              <a:rPr lang="en-US" sz="2000" dirty="0">
                <a:latin typeface="Arial"/>
                <a:cs typeface="Arial"/>
              </a:rPr>
              <a:t>of the data item it is </a:t>
            </a:r>
            <a:r>
              <a:rPr lang="en-US" sz="2000" dirty="0" smtClean="0">
                <a:latin typeface="Arial"/>
                <a:cs typeface="Arial"/>
              </a:rPr>
              <a:t>given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data item can be given either by reference (the first example) or by a literal (the second example)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is one of Python’s </a:t>
            </a:r>
            <a:r>
              <a:rPr lang="en-US" sz="2000" b="1" i="1" dirty="0" smtClean="0">
                <a:latin typeface="Arial"/>
                <a:cs typeface="Arial"/>
              </a:rPr>
              <a:t>introspection</a:t>
            </a:r>
            <a:r>
              <a:rPr lang="en-US" sz="2000" dirty="0" smtClean="0">
                <a:latin typeface="Arial"/>
                <a:cs typeface="Arial"/>
              </a:rPr>
              <a:t> features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his </a:t>
            </a:r>
            <a:r>
              <a:rPr lang="en-US" sz="2000" dirty="0">
                <a:latin typeface="Arial"/>
                <a:cs typeface="Arial"/>
              </a:rPr>
              <a:t>function can be very useful for testing and </a:t>
            </a:r>
            <a:r>
              <a:rPr lang="en-US" sz="2000" dirty="0" smtClean="0">
                <a:latin typeface="Arial"/>
                <a:cs typeface="Arial"/>
              </a:rPr>
              <a:t>debugging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would </a:t>
            </a:r>
            <a:r>
              <a:rPr lang="en-US" sz="2000" dirty="0">
                <a:latin typeface="Arial"/>
                <a:cs typeface="Arial"/>
              </a:rPr>
              <a:t>not normally appear in production code, since there is a better alternative as we will see </a:t>
            </a:r>
            <a:r>
              <a:rPr lang="en-US" sz="2000" dirty="0" smtClean="0">
                <a:latin typeface="Arial"/>
                <a:cs typeface="Arial"/>
              </a:rPr>
              <a:t>later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19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8" y="9790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Experimenting 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75" y="833242"/>
            <a:ext cx="8861122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Inside the </a:t>
            </a:r>
            <a:r>
              <a:rPr lang="en-US" sz="2000" dirty="0">
                <a:latin typeface="Arial"/>
                <a:cs typeface="Arial"/>
              </a:rPr>
              <a:t>interactive interpreter or in a Python Shell </a:t>
            </a:r>
            <a:r>
              <a:rPr lang="en-US" sz="2000" dirty="0" smtClean="0">
                <a:latin typeface="Arial"/>
                <a:cs typeface="Arial"/>
              </a:rPr>
              <a:t>like IDLE</a:t>
            </a:r>
            <a:r>
              <a:rPr lang="en-US" sz="2000" dirty="0">
                <a:latin typeface="Arial"/>
                <a:cs typeface="Arial"/>
              </a:rPr>
              <a:t>, simply typing the name of an object reference is enough to have Python print its value.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"blue"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"green"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x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('blue', 'green', 'blue')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This is much more convenient than having to call the print() function all the time, but works only when using Python </a:t>
            </a:r>
            <a:r>
              <a:rPr lang="en-US" sz="2000" dirty="0" smtClean="0"/>
              <a:t>interactively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i="1" dirty="0" smtClean="0"/>
              <a:t>Any </a:t>
            </a:r>
            <a:r>
              <a:rPr lang="en-US" sz="2000" b="1" i="1" dirty="0"/>
              <a:t>programs and modules that we write must use print() or similar functions to produce output</a:t>
            </a:r>
            <a:r>
              <a:rPr lang="en-US" sz="2000" dirty="0"/>
              <a:t>. 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0980" y="3435414"/>
            <a:ext cx="4187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  <a:latin typeface="Arial"/>
                <a:cs typeface="Arial"/>
              </a:rPr>
              <a:t>Parentheses signify a </a:t>
            </a:r>
            <a:r>
              <a:rPr lang="en-US" sz="2000" b="1" i="1" u="sng" dirty="0" smtClean="0">
                <a:solidFill>
                  <a:srgbClr val="0000FF"/>
                </a:solidFill>
                <a:latin typeface="Arial"/>
                <a:cs typeface="Arial"/>
              </a:rPr>
              <a:t>tuple</a:t>
            </a:r>
            <a:r>
              <a:rPr lang="en-US" sz="2000" b="1" i="1" dirty="0" smtClean="0">
                <a:solidFill>
                  <a:srgbClr val="0000FF"/>
                </a:solidFill>
                <a:latin typeface="Arial"/>
                <a:cs typeface="Arial"/>
              </a:rPr>
              <a:t> – </a:t>
            </a:r>
            <a:br>
              <a:rPr lang="en-US" sz="2000" b="1" i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en-US" sz="2000" b="1" i="1" dirty="0" smtClean="0">
                <a:solidFill>
                  <a:srgbClr val="0000FF"/>
                </a:solidFill>
                <a:latin typeface="Arial"/>
                <a:cs typeface="Arial"/>
              </a:rPr>
              <a:t>an ordered, immutable sequence</a:t>
            </a:r>
          </a:p>
          <a:p>
            <a:r>
              <a:rPr lang="en-US" sz="2000" b="1" i="1" dirty="0" smtClean="0">
                <a:solidFill>
                  <a:srgbClr val="0000FF"/>
                </a:solidFill>
                <a:latin typeface="Arial"/>
                <a:cs typeface="Arial"/>
              </a:rPr>
              <a:t>of arbitrary values</a:t>
            </a:r>
            <a:endParaRPr lang="en-US" sz="2000" b="1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9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3. Collection Data Types</a:t>
            </a:r>
          </a:p>
        </p:txBody>
      </p:sp>
    </p:spTree>
    <p:extLst>
      <p:ext uri="{BB962C8B-B14F-4D97-AF65-F5344CB8AC3E}">
        <p14:creationId xmlns:p14="http://schemas.microsoft.com/office/powerpoint/2010/main" val="38055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Types </a:t>
            </a:r>
            <a:r>
              <a:rPr lang="en-US" sz="2400" b="1" dirty="0" smtClean="0">
                <a:latin typeface="Courier"/>
                <a:cs typeface="Courier"/>
              </a:rPr>
              <a:t>tuple</a:t>
            </a:r>
            <a:r>
              <a:rPr lang="en-US" sz="2400" b="1" dirty="0" smtClean="0">
                <a:latin typeface="Arial"/>
              </a:rPr>
              <a:t> and </a:t>
            </a:r>
            <a:r>
              <a:rPr lang="en-US" sz="2400" b="1" dirty="0" smtClean="0">
                <a:latin typeface="Courier"/>
                <a:cs typeface="Courier"/>
              </a:rPr>
              <a:t>list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provides several collection data types that can hold items, including </a:t>
            </a:r>
            <a:r>
              <a:rPr lang="en-US" sz="2000" dirty="0" smtClean="0">
                <a:latin typeface="Arial"/>
                <a:cs typeface="Arial"/>
              </a:rPr>
              <a:t>mappings (associative arrays) and sets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will start out with just two: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 </a:t>
            </a: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Like the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Arial"/>
                <a:cs typeface="Arial"/>
              </a:rPr>
              <a:t> type, they are sequence types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means the elements may be accessed using 0-based indexes and the usual [ ] notation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tuples and </a:t>
            </a:r>
            <a:r>
              <a:rPr lang="en-US" sz="2000" dirty="0">
                <a:latin typeface="Arial"/>
                <a:cs typeface="Arial"/>
              </a:rPr>
              <a:t>lists can be used to hold any number of data items of any data types.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Tuples </a:t>
            </a:r>
            <a:r>
              <a:rPr lang="en-US" sz="2000" dirty="0">
                <a:latin typeface="Arial"/>
                <a:cs typeface="Arial"/>
              </a:rPr>
              <a:t>are </a:t>
            </a:r>
            <a:r>
              <a:rPr lang="en-US" sz="2000" i="1" dirty="0">
                <a:latin typeface="Arial"/>
                <a:cs typeface="Arial"/>
              </a:rPr>
              <a:t>immutable</a:t>
            </a:r>
            <a:r>
              <a:rPr lang="en-US" sz="2000" dirty="0">
                <a:latin typeface="Arial"/>
                <a:cs typeface="Arial"/>
              </a:rPr>
              <a:t>, so once they are created we cannot change them.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Lists </a:t>
            </a:r>
            <a:r>
              <a:rPr lang="en-US" sz="2000" dirty="0">
                <a:latin typeface="Arial"/>
                <a:cs typeface="Arial"/>
              </a:rPr>
              <a:t>are </a:t>
            </a:r>
            <a:r>
              <a:rPr lang="en-US" sz="2000" i="1" dirty="0">
                <a:latin typeface="Arial"/>
                <a:cs typeface="Arial"/>
              </a:rPr>
              <a:t>mutable</a:t>
            </a:r>
            <a:r>
              <a:rPr lang="en-US" sz="2000" dirty="0">
                <a:latin typeface="Arial"/>
                <a:cs typeface="Arial"/>
              </a:rPr>
              <a:t>, so we can easily </a:t>
            </a:r>
            <a:r>
              <a:rPr lang="en-US" sz="2000" dirty="0" smtClean="0">
                <a:latin typeface="Arial"/>
                <a:cs typeface="Arial"/>
              </a:rPr>
              <a:t>insert </a:t>
            </a:r>
            <a:r>
              <a:rPr lang="en-US" sz="2000" dirty="0">
                <a:latin typeface="Arial"/>
                <a:cs typeface="Arial"/>
              </a:rPr>
              <a:t>items and remove items whenever we </a:t>
            </a:r>
            <a:r>
              <a:rPr lang="en-US" sz="2000" dirty="0" smtClean="0">
                <a:latin typeface="Arial"/>
                <a:cs typeface="Arial"/>
              </a:rPr>
              <a:t>want, which will change their length. </a:t>
            </a:r>
          </a:p>
        </p:txBody>
      </p:sp>
    </p:spTree>
    <p:extLst>
      <p:ext uri="{BB962C8B-B14F-4D97-AF65-F5344CB8AC3E}">
        <p14:creationId xmlns:p14="http://schemas.microsoft.com/office/powerpoint/2010/main" val="14037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 </a:t>
            </a:r>
            <a:r>
              <a:rPr lang="en-US" sz="2400" b="1" dirty="0" smtClean="0">
                <a:latin typeface="Courier"/>
                <a:cs typeface="Courier"/>
              </a:rPr>
              <a:t>tuple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215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Tuples are created using commas (,)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"Denmark", "Finland", "Norway", "Sweden" 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('Denmark', 'Finland', 'Norway', 'Sweden')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000" b="1" dirty="0">
                <a:latin typeface="Courier"/>
                <a:cs typeface="Courier"/>
              </a:rPr>
              <a:t>&gt;&gt;&gt; </a:t>
            </a:r>
            <a:r>
              <a:rPr lang="fr-FR" sz="2000" b="1" dirty="0" smtClean="0">
                <a:latin typeface="Courier"/>
                <a:cs typeface="Courier"/>
              </a:rPr>
              <a:t>"one", </a:t>
            </a:r>
            <a:br>
              <a:rPr lang="fr-FR" sz="2000" b="1" dirty="0" smtClean="0">
                <a:latin typeface="Courier"/>
                <a:cs typeface="Courier"/>
              </a:rPr>
            </a:br>
            <a:r>
              <a:rPr lang="fr-FR" sz="2000" b="1" dirty="0" smtClean="0">
                <a:latin typeface="Courier"/>
                <a:cs typeface="Courier"/>
              </a:rPr>
              <a:t>('one',) </a:t>
            </a:r>
            <a:endParaRPr lang="fr-FR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err="1">
                <a:latin typeface="Arial"/>
                <a:cs typeface="Arial"/>
              </a:rPr>
              <a:t>When</a:t>
            </a:r>
            <a:r>
              <a:rPr lang="fr-FR" sz="2000" dirty="0">
                <a:latin typeface="Arial"/>
                <a:cs typeface="Arial"/>
              </a:rPr>
              <a:t> Python outputs a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it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is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enclosed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in </a:t>
            </a:r>
            <a:r>
              <a:rPr lang="fr-FR" sz="2000" dirty="0" err="1">
                <a:latin typeface="Arial"/>
                <a:cs typeface="Arial"/>
              </a:rPr>
              <a:t>parentheses</a:t>
            </a:r>
            <a:r>
              <a:rPr lang="fr-FR" sz="2000" dirty="0">
                <a:latin typeface="Arial"/>
                <a:cs typeface="Arial"/>
              </a:rPr>
              <a:t>. </a:t>
            </a:r>
            <a:endParaRPr lang="fr-FR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err="1" smtClean="0">
                <a:latin typeface="Arial"/>
                <a:cs typeface="Arial"/>
              </a:rPr>
              <a:t>Many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programmers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emulate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this</a:t>
            </a:r>
            <a:r>
              <a:rPr lang="fr-FR" sz="2000" dirty="0">
                <a:latin typeface="Arial"/>
                <a:cs typeface="Arial"/>
              </a:rPr>
              <a:t> and </a:t>
            </a:r>
            <a:r>
              <a:rPr lang="fr-FR" sz="2000" dirty="0" err="1">
                <a:latin typeface="Arial"/>
                <a:cs typeface="Arial"/>
              </a:rPr>
              <a:t>always</a:t>
            </a:r>
            <a:r>
              <a:rPr lang="fr-FR" sz="2000" dirty="0">
                <a:latin typeface="Arial"/>
                <a:cs typeface="Arial"/>
              </a:rPr>
              <a:t> enclose the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literals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they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write</a:t>
            </a:r>
            <a:r>
              <a:rPr lang="fr-FR" sz="2000" dirty="0">
                <a:latin typeface="Arial"/>
                <a:cs typeface="Arial"/>
              </a:rPr>
              <a:t> in </a:t>
            </a:r>
            <a:r>
              <a:rPr lang="fr-FR" sz="2000" dirty="0" err="1">
                <a:latin typeface="Arial"/>
                <a:cs typeface="Arial"/>
              </a:rPr>
              <a:t>parentheses</a:t>
            </a:r>
            <a:r>
              <a:rPr lang="fr-FR" sz="2000" dirty="0">
                <a:latin typeface="Arial"/>
                <a:cs typeface="Arial"/>
              </a:rPr>
              <a:t>. </a:t>
            </a:r>
            <a:endParaRPr lang="fr-FR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smtClean="0">
                <a:latin typeface="Arial"/>
                <a:cs typeface="Arial"/>
              </a:rPr>
              <a:t>If </a:t>
            </a:r>
            <a:r>
              <a:rPr lang="fr-FR" sz="2000" dirty="0" err="1">
                <a:latin typeface="Arial"/>
                <a:cs typeface="Arial"/>
              </a:rPr>
              <a:t>we</a:t>
            </a:r>
            <a:r>
              <a:rPr lang="fr-FR" sz="2000" dirty="0">
                <a:latin typeface="Arial"/>
                <a:cs typeface="Arial"/>
              </a:rPr>
              <a:t> have a one-item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Arial"/>
                <a:cs typeface="Arial"/>
              </a:rPr>
              <a:t>and </a:t>
            </a:r>
            <a:r>
              <a:rPr lang="fr-FR" sz="2000" dirty="0" err="1">
                <a:latin typeface="Arial"/>
                <a:cs typeface="Arial"/>
              </a:rPr>
              <a:t>want</a:t>
            </a:r>
            <a:r>
              <a:rPr lang="fr-FR" sz="2000" dirty="0">
                <a:latin typeface="Arial"/>
                <a:cs typeface="Arial"/>
              </a:rPr>
              <a:t> to use </a:t>
            </a:r>
            <a:r>
              <a:rPr lang="fr-FR" sz="2000" dirty="0" err="1">
                <a:latin typeface="Arial"/>
                <a:cs typeface="Arial"/>
              </a:rPr>
              <a:t>parentheses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dirty="0" err="1">
                <a:latin typeface="Arial"/>
                <a:cs typeface="Arial"/>
              </a:rPr>
              <a:t>we</a:t>
            </a:r>
            <a:r>
              <a:rPr lang="fr-FR" sz="2000" dirty="0">
                <a:latin typeface="Arial"/>
                <a:cs typeface="Arial"/>
              </a:rPr>
              <a:t> must </a:t>
            </a:r>
            <a:r>
              <a:rPr lang="fr-FR" sz="2000" dirty="0" err="1">
                <a:latin typeface="Arial"/>
                <a:cs typeface="Arial"/>
              </a:rPr>
              <a:t>still</a:t>
            </a:r>
            <a:r>
              <a:rPr lang="fr-FR" sz="2000" dirty="0">
                <a:latin typeface="Arial"/>
                <a:cs typeface="Arial"/>
              </a:rPr>
              <a:t> use the comma—for </a:t>
            </a:r>
            <a:r>
              <a:rPr lang="fr-FR" sz="2000" dirty="0" err="1">
                <a:latin typeface="Arial"/>
                <a:cs typeface="Arial"/>
              </a:rPr>
              <a:t>example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smtClean="0">
                <a:latin typeface="Arial"/>
                <a:cs typeface="Arial"/>
              </a:rPr>
              <a:t>An </a:t>
            </a:r>
            <a:r>
              <a:rPr lang="fr-FR" sz="2000" dirty="0" err="1">
                <a:latin typeface="Arial"/>
                <a:cs typeface="Arial"/>
              </a:rPr>
              <a:t>empty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is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created</a:t>
            </a:r>
            <a:r>
              <a:rPr lang="fr-FR" sz="2000" dirty="0">
                <a:latin typeface="Arial"/>
                <a:cs typeface="Arial"/>
              </a:rPr>
              <a:t> by </a:t>
            </a:r>
            <a:r>
              <a:rPr lang="fr-FR" sz="2000" dirty="0" err="1">
                <a:latin typeface="Arial"/>
                <a:cs typeface="Arial"/>
              </a:rPr>
              <a:t>using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empty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parentheses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000" dirty="0">
                <a:latin typeface="Arial"/>
                <a:cs typeface="Arial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8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 </a:t>
            </a:r>
            <a:r>
              <a:rPr lang="en-US" sz="2400" b="1" dirty="0" smtClean="0">
                <a:latin typeface="Courier"/>
                <a:cs typeface="Courier"/>
              </a:rPr>
              <a:t>list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73" y="792372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Here are some example lists: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[1, 4, 9, 16, 25, 36, 49]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['alpha', 'bravo', '</a:t>
            </a:r>
            <a:r>
              <a:rPr lang="en-US" sz="2000" b="1" dirty="0" err="1" smtClean="0">
                <a:latin typeface="Courier"/>
                <a:cs typeface="Courier"/>
              </a:rPr>
              <a:t>charlie</a:t>
            </a:r>
            <a:r>
              <a:rPr lang="en-US" sz="2000" b="1" dirty="0" smtClean="0">
                <a:latin typeface="Courier"/>
                <a:cs typeface="Courier"/>
              </a:rPr>
              <a:t>', 'delta', 'echo']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['zebra', </a:t>
            </a:r>
            <a:r>
              <a:rPr lang="en-US" sz="2000" b="1" dirty="0">
                <a:latin typeface="Courier"/>
                <a:cs typeface="Courier"/>
              </a:rPr>
              <a:t>49, -879, </a:t>
            </a:r>
            <a:r>
              <a:rPr lang="en-US" sz="2000" b="1" dirty="0" smtClean="0">
                <a:latin typeface="Courier"/>
                <a:cs typeface="Courier"/>
              </a:rPr>
              <a:t>'aardvark', </a:t>
            </a:r>
            <a:r>
              <a:rPr lang="en-US" sz="2000" b="1" dirty="0">
                <a:latin typeface="Courier"/>
                <a:cs typeface="Courier"/>
              </a:rPr>
              <a:t>200</a:t>
            </a:r>
            <a:r>
              <a:rPr lang="en-US" sz="2000" b="1" dirty="0" smtClean="0">
                <a:latin typeface="Courier"/>
                <a:cs typeface="Courier"/>
              </a:rPr>
              <a:t>]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[1, ['</a:t>
            </a:r>
            <a:r>
              <a:rPr lang="en-US" sz="2000" b="1" dirty="0" err="1" smtClean="0">
                <a:latin typeface="Courier"/>
                <a:cs typeface="Courier"/>
              </a:rPr>
              <a:t>hello','goodbye</a:t>
            </a:r>
            <a:r>
              <a:rPr lang="en-US" sz="2000" b="1" dirty="0" smtClean="0">
                <a:latin typeface="Courier"/>
                <a:cs typeface="Courier"/>
              </a:rPr>
              <a:t>'], 3]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[</a:t>
            </a:r>
            <a:r>
              <a:rPr lang="en-US" sz="2000" b="1" dirty="0">
                <a:latin typeface="Courier"/>
                <a:cs typeface="Courier"/>
              </a:rPr>
              <a:t>] </a:t>
            </a:r>
            <a:endParaRPr lang="en-US" sz="2000" b="1" dirty="0" smtClean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One way to create a list is to use square brackets (</a:t>
            </a:r>
            <a:r>
              <a:rPr lang="en-US" sz="2000" b="1" dirty="0" smtClean="0">
                <a:latin typeface="Courier"/>
                <a:cs typeface="Courier"/>
              </a:rPr>
              <a:t>[]</a:t>
            </a:r>
            <a:r>
              <a:rPr lang="en-US" sz="2000" dirty="0" smtClean="0">
                <a:latin typeface="Arial"/>
                <a:cs typeface="Arial"/>
              </a:rPr>
              <a:t>) </a:t>
            </a:r>
            <a:r>
              <a:rPr lang="en-US" sz="2000" dirty="0">
                <a:latin typeface="Arial"/>
                <a:cs typeface="Arial"/>
              </a:rPr>
              <a:t>as we have done here; later on we will see other ways.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las list </a:t>
            </a:r>
            <a:r>
              <a:rPr lang="en-US" sz="2000" dirty="0">
                <a:latin typeface="Arial"/>
                <a:cs typeface="Arial"/>
              </a:rPr>
              <a:t>shown is an empty list.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7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Types </a:t>
            </a:r>
            <a:r>
              <a:rPr lang="en-US" sz="2400" b="1" dirty="0" smtClean="0">
                <a:latin typeface="Courier"/>
                <a:cs typeface="Courier"/>
              </a:rPr>
              <a:t>tuple</a:t>
            </a:r>
            <a:r>
              <a:rPr lang="en-US" sz="2400" b="1" dirty="0" smtClean="0">
                <a:latin typeface="Arial"/>
              </a:rPr>
              <a:t> and </a:t>
            </a:r>
            <a:r>
              <a:rPr lang="en-US" sz="2400" b="1" dirty="0" smtClean="0">
                <a:latin typeface="Courier"/>
                <a:cs typeface="Courier"/>
              </a:rPr>
              <a:t>list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186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Under the hood, lists and tuples </a:t>
            </a:r>
            <a:r>
              <a:rPr lang="en-US" sz="2000" dirty="0" smtClean="0">
                <a:latin typeface="Arial"/>
                <a:cs typeface="Arial"/>
              </a:rPr>
              <a:t>don't </a:t>
            </a:r>
            <a:r>
              <a:rPr lang="en-US" sz="2000" dirty="0">
                <a:latin typeface="Arial"/>
                <a:cs typeface="Arial"/>
              </a:rPr>
              <a:t>store data items at all, but rather object references.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When </a:t>
            </a:r>
            <a:r>
              <a:rPr lang="en-US" sz="2000" dirty="0">
                <a:latin typeface="Arial"/>
                <a:cs typeface="Arial"/>
              </a:rPr>
              <a:t>lists and tuples are </a:t>
            </a:r>
            <a:r>
              <a:rPr lang="en-US" sz="2000" dirty="0" smtClean="0">
                <a:latin typeface="Arial"/>
                <a:cs typeface="Arial"/>
              </a:rPr>
              <a:t>created, </a:t>
            </a:r>
            <a:r>
              <a:rPr lang="en-US" sz="2000" dirty="0">
                <a:latin typeface="Arial"/>
                <a:cs typeface="Arial"/>
              </a:rPr>
              <a:t>they take copies of the object </a:t>
            </a:r>
            <a:r>
              <a:rPr lang="en-US" sz="2000" b="1" i="1" dirty="0" smtClean="0">
                <a:latin typeface="Arial"/>
                <a:cs typeface="Arial"/>
              </a:rPr>
              <a:t>references </a:t>
            </a:r>
            <a:r>
              <a:rPr lang="en-US" sz="2000" dirty="0" smtClean="0">
                <a:latin typeface="Arial"/>
                <a:cs typeface="Arial"/>
              </a:rPr>
              <a:t>they </a:t>
            </a:r>
            <a:r>
              <a:rPr lang="en-US" sz="2000" dirty="0">
                <a:latin typeface="Arial"/>
                <a:cs typeface="Arial"/>
              </a:rPr>
              <a:t>are given.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hen </a:t>
            </a:r>
            <a:r>
              <a:rPr lang="en-US" sz="2000" dirty="0">
                <a:latin typeface="Arial"/>
                <a:cs typeface="Arial"/>
              </a:rPr>
              <a:t>items are inserted in </a:t>
            </a:r>
            <a:r>
              <a:rPr lang="en-US" sz="2000" dirty="0" smtClean="0">
                <a:latin typeface="Arial"/>
                <a:cs typeface="Arial"/>
              </a:rPr>
              <a:t>a list, references are inserted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the case of </a:t>
            </a:r>
            <a:r>
              <a:rPr lang="en-US" sz="2000" dirty="0" smtClean="0">
                <a:latin typeface="Arial"/>
                <a:cs typeface="Arial"/>
              </a:rPr>
              <a:t>literals representing items </a:t>
            </a:r>
            <a:r>
              <a:rPr lang="en-US" sz="2000" dirty="0">
                <a:latin typeface="Arial"/>
                <a:cs typeface="Arial"/>
              </a:rPr>
              <a:t>such as integers or strings,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an </a:t>
            </a:r>
            <a:r>
              <a:rPr lang="en-US" sz="1800" dirty="0">
                <a:latin typeface="Arial"/>
                <a:cs typeface="Arial"/>
              </a:rPr>
              <a:t>object of the appropriate data type is created in memory and suitably </a:t>
            </a:r>
            <a:r>
              <a:rPr lang="en-US" sz="1800" dirty="0" smtClean="0">
                <a:latin typeface="Arial"/>
                <a:cs typeface="Arial"/>
              </a:rPr>
              <a:t>initialized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an </a:t>
            </a:r>
            <a:r>
              <a:rPr lang="en-US" sz="1800" dirty="0">
                <a:latin typeface="Arial"/>
                <a:cs typeface="Arial"/>
              </a:rPr>
              <a:t>object reference referring to the object is </a:t>
            </a:r>
            <a:r>
              <a:rPr lang="en-US" sz="1800" dirty="0" smtClean="0">
                <a:latin typeface="Arial"/>
                <a:cs typeface="Arial"/>
              </a:rPr>
              <a:t>created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it </a:t>
            </a:r>
            <a:r>
              <a:rPr lang="en-US" sz="1800" dirty="0">
                <a:latin typeface="Arial"/>
                <a:cs typeface="Arial"/>
              </a:rPr>
              <a:t>is this object reference that is put in the list or tuple</a:t>
            </a:r>
            <a:r>
              <a:rPr lang="en-US" sz="1600" dirty="0">
                <a:latin typeface="Arial"/>
                <a:cs typeface="Arial"/>
              </a:rPr>
              <a:t>. </a:t>
            </a:r>
            <a:endParaRPr lang="en-US" sz="16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6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Types </a:t>
            </a:r>
            <a:r>
              <a:rPr lang="en-US" sz="2400" b="1" dirty="0" smtClean="0">
                <a:latin typeface="Courier"/>
                <a:cs typeface="Courier"/>
              </a:rPr>
              <a:t>tuple</a:t>
            </a:r>
            <a:r>
              <a:rPr lang="en-US" sz="2400" b="1" dirty="0" smtClean="0">
                <a:latin typeface="Arial"/>
              </a:rPr>
              <a:t> and </a:t>
            </a:r>
            <a:r>
              <a:rPr lang="en-US" sz="2400" b="1" dirty="0" smtClean="0">
                <a:latin typeface="Courier"/>
                <a:cs typeface="Courier"/>
              </a:rPr>
              <a:t>list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186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Like everything else in Python, collection data types are </a:t>
            </a:r>
            <a:r>
              <a:rPr lang="en-US" sz="2000" dirty="0" smtClean="0">
                <a:latin typeface="Arial"/>
                <a:cs typeface="Arial"/>
              </a:rPr>
              <a:t>objects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</a:t>
            </a:r>
            <a:r>
              <a:rPr lang="en-US" sz="2000" dirty="0">
                <a:latin typeface="Arial"/>
                <a:cs typeface="Arial"/>
              </a:rPr>
              <a:t>can nest collection data types inside other collection data </a:t>
            </a:r>
            <a:r>
              <a:rPr lang="en-US" sz="2000" dirty="0" smtClean="0">
                <a:latin typeface="Arial"/>
                <a:cs typeface="Arial"/>
              </a:rPr>
              <a:t>types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Example:  </a:t>
            </a:r>
            <a:r>
              <a:rPr lang="en-US" sz="2000" dirty="0">
                <a:latin typeface="Arial"/>
                <a:cs typeface="Arial"/>
              </a:rPr>
              <a:t>create lists of </a:t>
            </a:r>
            <a:r>
              <a:rPr lang="en-US" sz="2000" dirty="0" smtClean="0">
                <a:latin typeface="Arial"/>
                <a:cs typeface="Arial"/>
              </a:rPr>
              <a:t>lists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some situations the fact that lists, tuples, </a:t>
            </a:r>
            <a:r>
              <a:rPr lang="en-US" sz="2000" dirty="0" smtClean="0">
                <a:latin typeface="Arial"/>
                <a:cs typeface="Arial"/>
              </a:rPr>
              <a:t>and other </a:t>
            </a:r>
            <a:r>
              <a:rPr lang="en-US" sz="2000" dirty="0">
                <a:latin typeface="Arial"/>
                <a:cs typeface="Arial"/>
              </a:rPr>
              <a:t>collection data types hold object references rather than objects makes a difference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will consider this in more detail later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2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Types </a:t>
            </a:r>
            <a:r>
              <a:rPr lang="en-US" sz="2400" b="1" dirty="0" smtClean="0">
                <a:latin typeface="Courier"/>
                <a:cs typeface="Courier"/>
              </a:rPr>
              <a:t>tuple</a:t>
            </a:r>
            <a:r>
              <a:rPr lang="en-US" sz="2400" b="1" dirty="0" smtClean="0">
                <a:latin typeface="Arial"/>
              </a:rPr>
              <a:t> and </a:t>
            </a:r>
            <a:r>
              <a:rPr lang="en-US" sz="2400" b="1" dirty="0" smtClean="0">
                <a:latin typeface="Courier"/>
                <a:cs typeface="Courier"/>
              </a:rPr>
              <a:t>list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186"/>
            <a:ext cx="8229600" cy="56397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Since tuples and lists are sequence types, we may access the elements by zero-based indexing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Example:</a:t>
            </a:r>
            <a:br>
              <a:rPr lang="en-US" sz="2200" dirty="0" smtClean="0">
                <a:latin typeface="Arial"/>
                <a:cs typeface="Arial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[1,2,3]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The following illustrates the fact that a list is a list of </a:t>
            </a:r>
            <a:r>
              <a:rPr lang="en-US" sz="2200" i="1" dirty="0" smtClean="0">
                <a:latin typeface="Arial"/>
                <a:cs typeface="Arial"/>
              </a:rPr>
              <a:t>references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[1,2,3]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K = L   </a:t>
            </a:r>
            <a:r>
              <a:rPr lang="en-US" sz="2000" b="1" i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 now refers to the same list as L</a:t>
            </a:r>
            <a:br>
              <a:rPr lang="en-US" sz="2000" b="1" i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K[0] = 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Replacing an item in a 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#</a:t>
            </a:r>
            <a:r>
              <a:rPr lang="en-US" sz="2000" b="1" i="1" u="sng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(lists are mutable)</a:t>
            </a:r>
            <a:br>
              <a:rPr lang="en-US" sz="2000" b="1" i="1" u="sng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2343" y="3715657"/>
            <a:ext cx="29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Quiz and Test Question Alert!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Example: lists are Mutable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358"/>
            <a:ext cx="8229600" cy="5497598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a previous example, we have seen how to modify a list by replacing the item at a given position by a new item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[1,2,3]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L[2] = 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[1,2,4]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legal indices for the list L are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we try to use an index that is out of range, an exception will be raised.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L[3] = 4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last: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list assignment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7260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58450"/>
          </a:xfrm>
        </p:spPr>
        <p:txBody>
          <a:bodyPr>
            <a:normAutofit lnSpcReduction="10000"/>
          </a:bodyPr>
          <a:lstStyle/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When we say “everything in Python is an object”, we mean </a:t>
            </a:r>
            <a:r>
              <a:rPr lang="en-US" sz="2000" b="1" u="sng" dirty="0" smtClean="0">
                <a:latin typeface="Arial"/>
              </a:rPr>
              <a:t>everything</a:t>
            </a:r>
            <a:endParaRPr lang="en-US" sz="2000" b="1" u="sng" dirty="0" smtClean="0">
              <a:latin typeface="Arial"/>
              <a:cs typeface="Arial"/>
            </a:endParaRPr>
          </a:p>
          <a:p>
            <a:pPr marL="347472"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includes 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Booleans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integers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floats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strings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large </a:t>
            </a: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dirty="0" smtClean="0">
                <a:latin typeface="Arial"/>
                <a:cs typeface="Arial"/>
              </a:rPr>
              <a:t>structures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 smtClean="0">
                <a:latin typeface="Arial"/>
                <a:cs typeface="Arial"/>
              </a:rPr>
              <a:t>functions</a:t>
            </a:r>
          </a:p>
          <a:p>
            <a:pPr marL="747522"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 smtClean="0">
                <a:latin typeface="Arial"/>
                <a:cs typeface="Arial"/>
              </a:rPr>
              <a:t>programs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gives the language a </a:t>
            </a:r>
            <a:r>
              <a:rPr lang="en-US" sz="2000" dirty="0" smtClean="0">
                <a:latin typeface="Arial"/>
                <a:cs typeface="Arial"/>
              </a:rPr>
              <a:t>consistency </a:t>
            </a:r>
            <a:r>
              <a:rPr lang="en-US" sz="2000" dirty="0">
                <a:latin typeface="Arial"/>
                <a:cs typeface="Arial"/>
              </a:rPr>
              <a:t>(and useful features) that some other languages lack. </a:t>
            </a:r>
          </a:p>
        </p:txBody>
      </p:sp>
    </p:spTree>
    <p:extLst>
      <p:ext uri="{BB962C8B-B14F-4D97-AF65-F5344CB8AC3E}">
        <p14:creationId xmlns:p14="http://schemas.microsoft.com/office/powerpoint/2010/main" val="8885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Example: tuples are immutable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983358"/>
            <a:ext cx="8786830" cy="32003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200" dirty="0" smtClean="0">
                <a:latin typeface="Arial"/>
                <a:cs typeface="Arial"/>
              </a:rPr>
              <a:t>In a previous example, we have seen how to modify a list by replacing the item at a give position by a new item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200" dirty="0" smtClean="0">
                <a:latin typeface="Arial"/>
                <a:cs typeface="Arial"/>
              </a:rPr>
              <a:t>If we try to do the same thing for a tuple, we get an error.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&gt;&gt;&gt; T = (1,2,3)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&gt;&gt;&gt; T[2] = 4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err="1" smtClean="0">
                <a:latin typeface="Courier"/>
                <a:cs typeface="Courier"/>
              </a:rPr>
              <a:t>Traceback</a:t>
            </a:r>
            <a:r>
              <a:rPr lang="en-US" sz="2000" b="1" dirty="0" smtClean="0">
                <a:latin typeface="Courier"/>
                <a:cs typeface="Courier"/>
              </a:rPr>
              <a:t> (most recent call last):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File "&lt;</a:t>
            </a:r>
            <a:r>
              <a:rPr lang="en-US" sz="2000" b="1" dirty="0" err="1" smtClean="0">
                <a:latin typeface="Courier"/>
                <a:cs typeface="Courier"/>
              </a:rPr>
              <a:t>stdin</a:t>
            </a:r>
            <a:r>
              <a:rPr lang="en-US" sz="2000" b="1" dirty="0" smtClean="0">
                <a:latin typeface="Courier"/>
                <a:cs typeface="Courier"/>
              </a:rPr>
              <a:t>&gt;", line1, in &lt;module&gt;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err="1" smtClean="0">
                <a:latin typeface="Courier"/>
                <a:cs typeface="Courier"/>
              </a:rPr>
              <a:t>TypeError</a:t>
            </a:r>
            <a:r>
              <a:rPr lang="en-US" sz="2000" b="1" dirty="0" smtClean="0">
                <a:latin typeface="Courier"/>
                <a:cs typeface="Courier"/>
              </a:rPr>
              <a:t>: 'tuple' object does not support item assignment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896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The Built-In Function </a:t>
            </a:r>
            <a:r>
              <a:rPr lang="en-US" sz="2400" b="1" dirty="0" err="1" smtClean="0">
                <a:latin typeface="Courier"/>
                <a:cs typeface="Courier"/>
              </a:rPr>
              <a:t>len</a:t>
            </a:r>
            <a:r>
              <a:rPr lang="en-US" sz="2400" b="1" dirty="0" smtClean="0">
                <a:latin typeface="Courier"/>
                <a:cs typeface="Courier"/>
              </a:rPr>
              <a:t>()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358"/>
            <a:ext cx="8229600" cy="563977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Arial"/>
                <a:cs typeface="Arial"/>
              </a:rPr>
              <a:t>In procedural programming we call functions and often pass in data items as arguments. </a:t>
            </a:r>
            <a:endParaRPr lang="en-US" sz="22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For </a:t>
            </a:r>
            <a:r>
              <a:rPr lang="en-US" sz="2200" dirty="0">
                <a:latin typeface="Arial"/>
                <a:cs typeface="Arial"/>
              </a:rPr>
              <a:t>example, we have already seen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/>
                <a:cs typeface="Arial"/>
              </a:rPr>
              <a:t>function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Another </a:t>
            </a:r>
            <a:r>
              <a:rPr lang="en-US" sz="2200" dirty="0">
                <a:latin typeface="Arial"/>
                <a:cs typeface="Arial"/>
              </a:rPr>
              <a:t>frequently used Python function 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It takes </a:t>
            </a:r>
            <a:r>
              <a:rPr lang="en-US" sz="2200" dirty="0">
                <a:latin typeface="Arial"/>
                <a:cs typeface="Arial"/>
              </a:rPr>
              <a:t>a single data item as its argument and returns the </a:t>
            </a:r>
            <a:r>
              <a:rPr lang="en-US" sz="2200" dirty="0" smtClean="0">
                <a:latin typeface="Arial"/>
                <a:cs typeface="Arial"/>
              </a:rPr>
              <a:t>"length" </a:t>
            </a:r>
            <a:r>
              <a:rPr lang="en-US" sz="2200" dirty="0">
                <a:latin typeface="Arial"/>
                <a:cs typeface="Arial"/>
              </a:rPr>
              <a:t>of the item as an int. </a:t>
            </a:r>
            <a:endParaRPr lang="en-US" sz="22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Here </a:t>
            </a:r>
            <a:r>
              <a:rPr lang="en-US" sz="2200" dirty="0">
                <a:latin typeface="Arial"/>
                <a:cs typeface="Arial"/>
              </a:rPr>
              <a:t>are a few calls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(("one",))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 5, 1, 2,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"pause",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5])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("automatically")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The Built-In Function </a:t>
            </a:r>
            <a:r>
              <a:rPr lang="en-US" sz="2400" b="1" dirty="0" err="1" smtClean="0">
                <a:latin typeface="Courier"/>
                <a:cs typeface="Courier"/>
              </a:rPr>
              <a:t>len</a:t>
            </a:r>
            <a:r>
              <a:rPr lang="en-US" sz="2400" b="1" dirty="0" smtClean="0">
                <a:latin typeface="Courier"/>
                <a:cs typeface="Courier"/>
              </a:rPr>
              <a:t>()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358"/>
            <a:ext cx="8229600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Tuples, lists, and strings are </a:t>
            </a:r>
            <a:r>
              <a:rPr lang="en-US" sz="2000" dirty="0" smtClean="0">
                <a:latin typeface="Arial"/>
                <a:cs typeface="Arial"/>
              </a:rPr>
              <a:t>"sized": they </a:t>
            </a:r>
            <a:r>
              <a:rPr lang="en-US" sz="2000" dirty="0">
                <a:latin typeface="Arial"/>
                <a:cs typeface="Arial"/>
              </a:rPr>
              <a:t>are data types that have a notion of </a:t>
            </a:r>
            <a:r>
              <a:rPr lang="en-US" sz="2000" dirty="0" smtClean="0">
                <a:latin typeface="Arial"/>
                <a:cs typeface="Arial"/>
              </a:rPr>
              <a:t>size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Objects of </a:t>
            </a:r>
            <a:r>
              <a:rPr lang="en-US" sz="2000" dirty="0">
                <a:latin typeface="Arial"/>
                <a:cs typeface="Arial"/>
              </a:rPr>
              <a:t>any such data type can be meaningfully passed to the </a:t>
            </a:r>
            <a:r>
              <a:rPr lang="en-US" sz="2000" b="1" dirty="0" err="1">
                <a:latin typeface="Courier"/>
                <a:cs typeface="Courier"/>
              </a:rPr>
              <a:t>len</a:t>
            </a:r>
            <a:r>
              <a:rPr lang="en-US" sz="2000" b="1" dirty="0">
                <a:latin typeface="Courier"/>
                <a:cs typeface="Courier"/>
              </a:rPr>
              <a:t>()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function.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 </a:t>
            </a:r>
            <a:r>
              <a:rPr lang="en-US" sz="2000" dirty="0">
                <a:latin typeface="Arial"/>
                <a:cs typeface="Arial"/>
              </a:rPr>
              <a:t>exception is raised if a </a:t>
            </a:r>
            <a:r>
              <a:rPr lang="en-US" sz="2000" dirty="0" smtClean="0">
                <a:latin typeface="Arial"/>
                <a:cs typeface="Arial"/>
              </a:rPr>
              <a:t>non-sized </a:t>
            </a:r>
            <a:r>
              <a:rPr lang="en-US" sz="2000" dirty="0">
                <a:latin typeface="Arial"/>
                <a:cs typeface="Arial"/>
              </a:rPr>
              <a:t>data item is passed to </a:t>
            </a:r>
            <a:r>
              <a:rPr lang="en-US" sz="2000" b="1" dirty="0" err="1">
                <a:latin typeface="Courier"/>
                <a:cs typeface="Courier"/>
              </a:rPr>
              <a:t>len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Most of the built-in classes define methods which are, of course, invoked through an instance of the class.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0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smtClean="0">
                <a:latin typeface="Courier"/>
                <a:cs typeface="Courier"/>
              </a:rPr>
              <a:t>lst</a:t>
            </a:r>
            <a:r>
              <a:rPr lang="en-US" sz="2400" b="1" dirty="0">
                <a:latin typeface="Courier"/>
                <a:cs typeface="Courier"/>
              </a:rPr>
              <a:t>.</a:t>
            </a:r>
            <a:r>
              <a:rPr lang="en-US" sz="2400" b="1" smtClean="0">
                <a:latin typeface="Courier"/>
                <a:cs typeface="Courier"/>
              </a:rPr>
              <a:t>append</a:t>
            </a:r>
            <a:r>
              <a:rPr lang="en-US" sz="2400" b="1" dirty="0" smtClean="0">
                <a:latin typeface="Courier"/>
                <a:cs typeface="Courier"/>
              </a:rPr>
              <a:t>() </a:t>
            </a:r>
            <a:r>
              <a:rPr lang="en-US" sz="2400" b="1" dirty="0" smtClean="0">
                <a:latin typeface="Arial"/>
              </a:rPr>
              <a:t>method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358"/>
            <a:ext cx="8229600" cy="563977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Arial"/>
                <a:cs typeface="Arial"/>
              </a:rPr>
              <a:t>Example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 smtClean="0">
                <a:latin typeface="Arial"/>
                <a:cs typeface="Arial"/>
              </a:rPr>
              <a:t>method of the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dirty="0" smtClean="0">
                <a:latin typeface="Arial"/>
                <a:cs typeface="Arial"/>
              </a:rPr>
              <a:t>class: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["zebra",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49, -879, </a:t>
            </a: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"aardvark",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200] </a:t>
            </a:r>
            <a:b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x.append</a:t>
            </a: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("more")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</a:t>
            </a:r>
            <a:b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['zebra',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49, -879, </a:t>
            </a: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'aardvark',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200, </a:t>
            </a:r>
            <a:r>
              <a:rPr lang="nl-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'more']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x object knows that it is a list </a:t>
            </a:r>
            <a:r>
              <a:rPr lang="en-US" sz="2000" dirty="0" smtClean="0">
                <a:latin typeface="Arial"/>
                <a:cs typeface="Arial"/>
              </a:rPr>
              <a:t>– all Python </a:t>
            </a:r>
            <a:r>
              <a:rPr lang="en-US" sz="2000" dirty="0">
                <a:latin typeface="Arial"/>
                <a:cs typeface="Arial"/>
              </a:rPr>
              <a:t>objects know what their own data type </a:t>
            </a:r>
            <a:r>
              <a:rPr lang="en-US" sz="2000" dirty="0" smtClean="0">
                <a:latin typeface="Arial"/>
                <a:cs typeface="Arial"/>
              </a:rPr>
              <a:t>is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don't </a:t>
            </a:r>
            <a:r>
              <a:rPr lang="en-US" sz="2000" dirty="0">
                <a:latin typeface="Arial"/>
                <a:cs typeface="Arial"/>
              </a:rPr>
              <a:t>need to specify the data type explicitly.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implementation </a:t>
            </a:r>
            <a:r>
              <a:rPr lang="en-US" sz="2000" dirty="0">
                <a:latin typeface="Arial"/>
                <a:cs typeface="Arial"/>
              </a:rPr>
              <a:t>of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/>
                <a:cs typeface="Arial"/>
              </a:rPr>
              <a:t>method the first argument will be the x object </a:t>
            </a:r>
            <a:r>
              <a:rPr lang="en-US" sz="2000" dirty="0" smtClean="0">
                <a:latin typeface="Arial"/>
                <a:cs typeface="Arial"/>
              </a:rPr>
              <a:t>itself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his </a:t>
            </a:r>
            <a:r>
              <a:rPr lang="en-US" sz="2000" dirty="0">
                <a:latin typeface="Arial"/>
                <a:cs typeface="Arial"/>
              </a:rPr>
              <a:t>is done automatically by Python as part of its syntactic </a:t>
            </a:r>
            <a:r>
              <a:rPr lang="en-US" sz="2000" dirty="0" smtClean="0">
                <a:latin typeface="Arial"/>
                <a:cs typeface="Arial"/>
              </a:rPr>
              <a:t>support for </a:t>
            </a:r>
            <a:r>
              <a:rPr lang="en-US" sz="2000" dirty="0">
                <a:latin typeface="Arial"/>
                <a:cs typeface="Arial"/>
              </a:rPr>
              <a:t>methods. </a:t>
            </a:r>
          </a:p>
        </p:txBody>
      </p:sp>
    </p:spTree>
    <p:extLst>
      <p:ext uri="{BB962C8B-B14F-4D97-AF65-F5344CB8AC3E}">
        <p14:creationId xmlns:p14="http://schemas.microsoft.com/office/powerpoint/2010/main" val="33046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4.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778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3358"/>
            <a:ext cx="8442117" cy="5639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One of the fundamental features of any programming language is its logical operations.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provides four sets of logical </a:t>
            </a:r>
            <a:r>
              <a:rPr lang="en-US" sz="2000" dirty="0" smtClean="0">
                <a:latin typeface="Arial"/>
                <a:cs typeface="Arial"/>
              </a:rPr>
              <a:t>operations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</a:t>
            </a:r>
            <a:r>
              <a:rPr lang="en-US" sz="2000" dirty="0">
                <a:latin typeface="Arial"/>
                <a:cs typeface="Arial"/>
              </a:rPr>
              <a:t>will review the fundamentals of all of them here.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1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Identity Operator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3358"/>
            <a:ext cx="8442117" cy="563977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sometimes </a:t>
            </a:r>
            <a:r>
              <a:rPr lang="en-US" sz="2000" dirty="0">
                <a:latin typeface="Arial"/>
                <a:cs typeface="Arial"/>
              </a:rPr>
              <a:t>makes sense to ask whether two or more object references are referring to the same object.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latin typeface="Arial"/>
                <a:cs typeface="Arial"/>
              </a:rPr>
              <a:t> operator is a binary operator that returns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its left-hand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object </a:t>
            </a:r>
            <a:r>
              <a:rPr lang="en-US" sz="2000" dirty="0">
                <a:latin typeface="Arial"/>
                <a:cs typeface="Arial"/>
              </a:rPr>
              <a:t>reference is referring to the same object as its right-hand object reference.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Here </a:t>
            </a:r>
            <a:r>
              <a:rPr lang="en-US" sz="2000" dirty="0">
                <a:latin typeface="Arial"/>
                <a:cs typeface="Arial"/>
              </a:rPr>
              <a:t>are some examples: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["Retention",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None]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["Retention",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None]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is b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is b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Arial"/>
                <a:cs typeface="Arial"/>
              </a:rPr>
              <a:t>Note: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is the built-in null object</a:t>
            </a:r>
            <a:endParaRPr lang="en-US" sz="2000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495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Identity Operator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2800"/>
            <a:ext cx="8442117" cy="597842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Identity comparisons </a:t>
            </a:r>
            <a:r>
              <a:rPr lang="en-US" sz="2000" dirty="0" smtClean="0">
                <a:latin typeface="Arial"/>
                <a:cs typeface="Arial"/>
              </a:rPr>
              <a:t>via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are </a:t>
            </a:r>
            <a:r>
              <a:rPr lang="en-US" sz="2000" dirty="0">
                <a:latin typeface="Arial"/>
                <a:cs typeface="Arial"/>
              </a:rPr>
              <a:t>very fast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objects referred to do not have to be examined themselves.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"/>
                <a:cs typeface="Courier"/>
              </a:rPr>
              <a:t>is</a:t>
            </a:r>
            <a:r>
              <a:rPr lang="en-US" sz="2000" dirty="0">
                <a:latin typeface="Arial"/>
                <a:cs typeface="Arial"/>
              </a:rPr>
              <a:t> operator needs to compare only the memory addresses of the objects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same address means the same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It is not necessary to compare the possibly complicated referenced objects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usually </a:t>
            </a:r>
            <a:r>
              <a:rPr lang="en-US" sz="2000" dirty="0">
                <a:latin typeface="Arial"/>
                <a:cs typeface="Arial"/>
              </a:rPr>
              <a:t>does not make sense to use </a:t>
            </a:r>
            <a:r>
              <a:rPr lang="en-US" sz="2000" b="1" dirty="0">
                <a:latin typeface="Courier"/>
                <a:cs typeface="Courier"/>
              </a:rPr>
              <a:t>is</a:t>
            </a:r>
            <a:r>
              <a:rPr lang="en-US" sz="2000" dirty="0">
                <a:latin typeface="Arial"/>
                <a:cs typeface="Arial"/>
              </a:rPr>
              <a:t> for comparing </a:t>
            </a:r>
            <a:r>
              <a:rPr lang="en-US" sz="2000" dirty="0" smtClean="0">
                <a:latin typeface="Arial"/>
                <a:cs typeface="Arial"/>
              </a:rPr>
              <a:t>items of type </a:t>
            </a:r>
            <a:r>
              <a:rPr lang="en-US" sz="2000" b="1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b="1" dirty="0" err="1" smtClean="0">
                <a:latin typeface="Courier"/>
                <a:cs typeface="Courier"/>
              </a:rPr>
              <a:t>str</a:t>
            </a:r>
            <a:r>
              <a:rPr lang="en-US" sz="2000" dirty="0" smtClean="0">
                <a:latin typeface="Arial"/>
                <a:cs typeface="Arial"/>
              </a:rPr>
              <a:t> and </a:t>
            </a:r>
            <a:r>
              <a:rPr lang="en-US" sz="2000" dirty="0">
                <a:latin typeface="Arial"/>
                <a:cs typeface="Arial"/>
              </a:rPr>
              <a:t>most other data </a:t>
            </a:r>
            <a:r>
              <a:rPr lang="en-US" sz="2000" dirty="0" smtClean="0">
                <a:latin typeface="Arial"/>
                <a:cs typeface="Arial"/>
              </a:rPr>
              <a:t>types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almost </a:t>
            </a:r>
            <a:r>
              <a:rPr lang="en-US" sz="2000" dirty="0">
                <a:latin typeface="Arial"/>
                <a:cs typeface="Arial"/>
              </a:rPr>
              <a:t>invariably want to compare their </a:t>
            </a:r>
            <a:r>
              <a:rPr lang="en-US" sz="2000" dirty="0" smtClean="0">
                <a:latin typeface="Arial"/>
                <a:cs typeface="Arial"/>
              </a:rPr>
              <a:t>values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fact, using </a:t>
            </a:r>
            <a:r>
              <a:rPr lang="en-US" sz="2000" b="1" dirty="0">
                <a:latin typeface="Courier"/>
                <a:cs typeface="Courier"/>
              </a:rPr>
              <a:t>is</a:t>
            </a:r>
            <a:r>
              <a:rPr lang="en-US" sz="2000" dirty="0">
                <a:latin typeface="Arial"/>
                <a:cs typeface="Arial"/>
              </a:rPr>
              <a:t> to compare data items can lead to unintuitive </a:t>
            </a:r>
            <a:r>
              <a:rPr lang="en-US" sz="2000" dirty="0" smtClean="0">
                <a:latin typeface="Arial"/>
                <a:cs typeface="Arial"/>
              </a:rPr>
              <a:t>results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(see the preceding example)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1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Identity Operator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52"/>
            <a:ext cx="8442117" cy="563977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most common use case 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latin typeface="Arial"/>
                <a:cs typeface="Arial"/>
              </a:rPr>
              <a:t> is to compare a data item </a:t>
            </a:r>
            <a:r>
              <a:rPr lang="en-US" sz="2000" dirty="0" smtClean="0">
                <a:latin typeface="Arial"/>
                <a:cs typeface="Arial"/>
              </a:rPr>
              <a:t>with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 smtClean="0">
                <a:latin typeface="Arial"/>
                <a:cs typeface="Arial"/>
              </a:rPr>
              <a:t> is </a:t>
            </a:r>
            <a:r>
              <a:rPr lang="en-US" sz="2000" dirty="0">
                <a:latin typeface="Arial"/>
                <a:cs typeface="Arial"/>
              </a:rPr>
              <a:t>often used as a place-marking value to signify </a:t>
            </a:r>
            <a:r>
              <a:rPr lang="en-US" sz="2000" dirty="0" smtClean="0">
                <a:latin typeface="Arial"/>
                <a:cs typeface="Arial"/>
              </a:rPr>
              <a:t>"unknown" </a:t>
            </a:r>
            <a:r>
              <a:rPr lang="en-US" sz="2000" dirty="0">
                <a:latin typeface="Arial"/>
                <a:cs typeface="Arial"/>
              </a:rPr>
              <a:t>or </a:t>
            </a:r>
            <a:r>
              <a:rPr lang="en-US" sz="2000" dirty="0" smtClean="0">
                <a:latin typeface="Arial"/>
                <a:cs typeface="Arial"/>
              </a:rPr>
              <a:t>"nonexistent": 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"Something"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None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is not None, b is None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True, True)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invert the identity test we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sz="2000" dirty="0">
                <a:latin typeface="Arial"/>
                <a:cs typeface="Arial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purpose of the identity operator is to see whether two object references refer to the same object, or to see whether an object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we want to compare object values we should use a </a:t>
            </a:r>
            <a:r>
              <a:rPr lang="en-US" sz="2000" b="1" i="1" dirty="0" smtClean="0">
                <a:latin typeface="Arial"/>
                <a:cs typeface="Arial"/>
              </a:rPr>
              <a:t>comparison operator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instead.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0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Comparison Operators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52"/>
            <a:ext cx="8442117" cy="563977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provides the standard set of binary comparison operators, with the expected semantics: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latin typeface="Arial"/>
                <a:cs typeface="Arial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Arial"/>
                <a:cs typeface="Arial"/>
              </a:rPr>
              <a:t> 		less than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		less </a:t>
            </a:r>
            <a:r>
              <a:rPr lang="en-US" sz="1600" dirty="0">
                <a:latin typeface="Arial"/>
                <a:cs typeface="Arial"/>
              </a:rPr>
              <a:t>than or equal </a:t>
            </a:r>
            <a:r>
              <a:rPr lang="en-US" sz="1600" dirty="0" smtClean="0">
                <a:latin typeface="Arial"/>
                <a:cs typeface="Arial"/>
              </a:rPr>
              <a:t>to 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		equal to</a:t>
            </a:r>
            <a:endParaRPr lang="en-US" sz="1600" dirty="0">
              <a:latin typeface="Arial"/>
              <a:cs typeface="Arial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		not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comparison operators compare object values, i.e., the objects being referenced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58450"/>
          </a:xfrm>
        </p:spPr>
        <p:txBody>
          <a:bodyPr>
            <a:normAutofit/>
          </a:bodyPr>
          <a:lstStyle/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An </a:t>
            </a:r>
            <a:r>
              <a:rPr lang="en-US" sz="2000" dirty="0">
                <a:latin typeface="Arial"/>
              </a:rPr>
              <a:t>object is like a clear plastic box that contains a piece of </a:t>
            </a:r>
            <a:r>
              <a:rPr lang="en-US" sz="2000" dirty="0" smtClean="0">
                <a:latin typeface="Arial"/>
              </a:rPr>
              <a:t>data.</a:t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endParaRPr lang="en-US" sz="2000" dirty="0" smtClean="0">
              <a:latin typeface="Arial"/>
            </a:endParaRP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The </a:t>
            </a:r>
            <a:r>
              <a:rPr lang="en-US" sz="2000" dirty="0">
                <a:latin typeface="Arial"/>
              </a:rPr>
              <a:t>object has a </a:t>
            </a:r>
            <a:r>
              <a:rPr lang="en-US" sz="2000" dirty="0" smtClean="0">
                <a:latin typeface="Arial"/>
              </a:rPr>
              <a:t>type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(its class) </a:t>
            </a:r>
            <a:r>
              <a:rPr lang="en-US" sz="2000" dirty="0">
                <a:latin typeface="Arial"/>
              </a:rPr>
              <a:t>such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"/>
              </a:rPr>
              <a:t> or integer, that determines what can be done with the </a:t>
            </a:r>
            <a:r>
              <a:rPr lang="en-US" sz="2000" dirty="0" smtClean="0">
                <a:latin typeface="Arial"/>
              </a:rPr>
              <a:t>data</a:t>
            </a:r>
            <a:r>
              <a:rPr lang="en-US" sz="2000" dirty="0">
                <a:latin typeface="Arial"/>
              </a:rPr>
              <a:t>. </a:t>
            </a:r>
            <a:r>
              <a:rPr lang="en-US" sz="2000" dirty="0" smtClean="0">
                <a:latin typeface="Arial"/>
              </a:rPr>
              <a:t/>
            </a:r>
            <a:br>
              <a:rPr lang="en-US" sz="2000" dirty="0" smtClean="0">
                <a:latin typeface="Arial"/>
              </a:rPr>
            </a:br>
            <a:endParaRPr lang="en-US" sz="2000" dirty="0" smtClean="0">
              <a:latin typeface="Arial"/>
            </a:endParaRP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Similarly</a:t>
            </a:r>
            <a:r>
              <a:rPr lang="en-US" sz="2000" dirty="0">
                <a:latin typeface="Arial"/>
              </a:rPr>
              <a:t>, in Python, if an object has the type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Arial"/>
              </a:rPr>
              <a:t>, you know that you could add it to another int. </a:t>
            </a:r>
          </a:p>
          <a:p>
            <a:pPr marL="347472">
              <a:spcBef>
                <a:spcPts val="1680"/>
              </a:spcBef>
            </a:pPr>
            <a:endParaRPr lang="en-US" sz="2000" dirty="0" smtClean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32" y="1782536"/>
            <a:ext cx="1193524" cy="11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Comparison Operators: Examples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52"/>
            <a:ext cx="8442117" cy="563977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da-DK" sz="2000" b="1" dirty="0" smtClean="0">
                <a:latin typeface="Courier"/>
                <a:cs typeface="Courier"/>
              </a:rPr>
              <a:t>&gt;</a:t>
            </a:r>
            <a:r>
              <a:rPr lang="da-DK" sz="2000" b="1" dirty="0">
                <a:latin typeface="Courier"/>
                <a:cs typeface="Courier"/>
              </a:rPr>
              <a:t>&gt;&gt; a = 2 </a:t>
            </a:r>
            <a:br>
              <a:rPr lang="da-DK" sz="2000" b="1" dirty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&gt;</a:t>
            </a:r>
            <a:r>
              <a:rPr lang="da-DK" sz="2000" b="1" dirty="0">
                <a:latin typeface="Courier"/>
                <a:cs typeface="Courier"/>
              </a:rPr>
              <a:t>&gt;&gt; b = 6 </a:t>
            </a:r>
            <a:r>
              <a:rPr lang="da-DK" sz="2000" b="1" dirty="0" smtClean="0">
                <a:latin typeface="Courier"/>
                <a:cs typeface="Courier"/>
              </a:rPr>
              <a:t/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&gt;</a:t>
            </a:r>
            <a:r>
              <a:rPr lang="da-DK" sz="2000" b="1" dirty="0">
                <a:latin typeface="Courier"/>
                <a:cs typeface="Courier"/>
              </a:rPr>
              <a:t>&gt;&gt; a == b </a:t>
            </a:r>
            <a:r>
              <a:rPr lang="da-DK" sz="2000" b="1" dirty="0" smtClean="0">
                <a:latin typeface="Courier"/>
                <a:cs typeface="Courier"/>
              </a:rPr>
              <a:t/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False </a:t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&gt;</a:t>
            </a:r>
            <a:r>
              <a:rPr lang="da-DK" sz="2000" b="1" dirty="0">
                <a:latin typeface="Courier"/>
                <a:cs typeface="Courier"/>
              </a:rPr>
              <a:t>&gt;&gt; </a:t>
            </a:r>
            <a:r>
              <a:rPr lang="da-DK" sz="2000" b="1" dirty="0" smtClean="0">
                <a:latin typeface="Courier"/>
                <a:cs typeface="Courier"/>
              </a:rPr>
              <a:t/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a </a:t>
            </a:r>
            <a:r>
              <a:rPr lang="da-DK" sz="2000" b="1" dirty="0">
                <a:latin typeface="Courier"/>
                <a:cs typeface="Courier"/>
              </a:rPr>
              <a:t>&lt; b </a:t>
            </a:r>
            <a:r>
              <a:rPr lang="da-DK" sz="2000" b="1" dirty="0" smtClean="0">
                <a:latin typeface="Courier"/>
                <a:cs typeface="Courier"/>
              </a:rPr>
              <a:t/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True </a:t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&gt;</a:t>
            </a:r>
            <a:r>
              <a:rPr lang="da-DK" sz="2000" b="1" dirty="0">
                <a:latin typeface="Courier"/>
                <a:cs typeface="Courier"/>
              </a:rPr>
              <a:t>&gt;&gt; a &lt;= b, a != b, a &gt;= b, a &gt; b </a:t>
            </a:r>
            <a:r>
              <a:rPr lang="da-DK" sz="2000" b="1" dirty="0" smtClean="0">
                <a:latin typeface="Courier"/>
                <a:cs typeface="Courier"/>
              </a:rPr>
              <a:t/>
            </a:r>
            <a:br>
              <a:rPr lang="da-DK" sz="2000" b="1" dirty="0" smtClean="0">
                <a:latin typeface="Courier"/>
                <a:cs typeface="Courier"/>
              </a:rPr>
            </a:br>
            <a:r>
              <a:rPr lang="da-DK" sz="2000" b="1" dirty="0" smtClean="0">
                <a:latin typeface="Courier"/>
                <a:cs typeface="Courier"/>
              </a:rPr>
              <a:t>(</a:t>
            </a:r>
            <a:r>
              <a:rPr lang="da-DK" sz="2000" b="1" dirty="0">
                <a:latin typeface="Courier"/>
                <a:cs typeface="Courier"/>
              </a:rPr>
              <a:t>True, True, False, False)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6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Comparison Operators: Examples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52"/>
            <a:ext cx="8442117" cy="563977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a = </a:t>
            </a:r>
            <a:r>
              <a:rPr lang="en-US" sz="2000" b="1" dirty="0" smtClean="0">
                <a:latin typeface="Courier"/>
                <a:cs typeface="Courier"/>
              </a:rPr>
              <a:t>"many paths"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b = </a:t>
            </a:r>
            <a:r>
              <a:rPr lang="en-US" sz="2000" b="1" dirty="0" smtClean="0">
                <a:latin typeface="Courier"/>
                <a:cs typeface="Courier"/>
              </a:rPr>
              <a:t>"many paths"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a is b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False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a == b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  <a:endParaRPr lang="en-US" sz="2000" b="1" dirty="0">
              <a:latin typeface="Courier"/>
              <a:cs typeface="Courier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comparing strings you should be </a:t>
            </a:r>
            <a:r>
              <a:rPr lang="en-US" sz="2000" dirty="0">
                <a:latin typeface="Arial"/>
                <a:cs typeface="Arial"/>
              </a:rPr>
              <a:t>aware that contain non-ASCII characters can be a lot subtler and more complicated than it might at first appear 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1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Comparison Operators: Examples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52"/>
            <a:ext cx="8442117" cy="56397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omparing </a:t>
            </a:r>
            <a:r>
              <a:rPr lang="en-US" sz="2000" dirty="0">
                <a:latin typeface="Arial"/>
                <a:cs typeface="Arial"/>
              </a:rPr>
              <a:t>the identity of two </a:t>
            </a:r>
            <a:r>
              <a:rPr lang="en-US" sz="2000" dirty="0" smtClean="0">
                <a:latin typeface="Arial"/>
                <a:cs typeface="Arial"/>
              </a:rPr>
              <a:t>independently assigned strings </a:t>
            </a:r>
            <a:r>
              <a:rPr lang="en-US" sz="2000" dirty="0">
                <a:latin typeface="Arial"/>
                <a:cs typeface="Arial"/>
              </a:rPr>
              <a:t>or </a:t>
            </a:r>
            <a:r>
              <a:rPr lang="en-US" sz="2000" dirty="0" smtClean="0">
                <a:latin typeface="Arial"/>
                <a:cs typeface="Arial"/>
              </a:rPr>
              <a:t>numbers using </a:t>
            </a:r>
            <a:r>
              <a:rPr lang="en-US" sz="2000" b="1" dirty="0" smtClean="0">
                <a:latin typeface="Courier"/>
                <a:cs typeface="Courier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will sometimes return True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is because some implementations of Python will reuse the same </a:t>
            </a:r>
            <a:r>
              <a:rPr lang="en-US" sz="2000" dirty="0" smtClean="0">
                <a:latin typeface="Arial"/>
                <a:cs typeface="Arial"/>
              </a:rPr>
              <a:t>immutable object for </a:t>
            </a:r>
            <a:r>
              <a:rPr lang="en-US" sz="2000" dirty="0">
                <a:latin typeface="Arial"/>
                <a:cs typeface="Arial"/>
              </a:rPr>
              <a:t>the sake of </a:t>
            </a:r>
            <a:r>
              <a:rPr lang="en-US" sz="2000" dirty="0" smtClean="0">
                <a:latin typeface="Arial"/>
                <a:cs typeface="Arial"/>
              </a:rPr>
              <a:t>efficiency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(caching)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moral of this is to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>
                <a:latin typeface="Arial"/>
                <a:cs typeface="Arial"/>
              </a:rPr>
              <a:t> and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800" dirty="0">
                <a:latin typeface="Arial"/>
                <a:cs typeface="Arial"/>
              </a:rPr>
              <a:t> when comparing </a:t>
            </a:r>
            <a:r>
              <a:rPr lang="en-US" sz="1800" dirty="0" smtClean="0">
                <a:latin typeface="Arial"/>
                <a:cs typeface="Arial"/>
              </a:rPr>
              <a:t>values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Arial"/>
                <a:cs typeface="Arial"/>
              </a:rPr>
              <a:t> and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/>
                <a:cs typeface="Arial"/>
              </a:rPr>
              <a:t>only when comparing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Arial"/>
                <a:cs typeface="Arial"/>
              </a:rPr>
              <a:t> or </a:t>
            </a:r>
            <a:r>
              <a:rPr lang="en-US" sz="1800" dirty="0" smtClean="0">
                <a:latin typeface="Arial"/>
                <a:cs typeface="Arial"/>
              </a:rPr>
              <a:t>when we </a:t>
            </a:r>
            <a:r>
              <a:rPr lang="en-US" sz="1800" dirty="0">
                <a:latin typeface="Arial"/>
                <a:cs typeface="Arial"/>
              </a:rPr>
              <a:t>really do want to see if two object references, rather than their values, are the </a:t>
            </a:r>
            <a:r>
              <a:rPr lang="en-US" sz="1800" dirty="0" smtClean="0">
                <a:latin typeface="Arial"/>
                <a:cs typeface="Arial"/>
              </a:rPr>
              <a:t>same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4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Chaining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One particularly nice feature of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dirty="0">
                <a:latin typeface="Arial"/>
                <a:cs typeface="Arial"/>
              </a:rPr>
              <a:t>comparison operators is that they can be chained.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Examples: 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a = 9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0 &lt;= a &lt;= 10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is a </a:t>
            </a:r>
            <a:r>
              <a:rPr lang="en-US" sz="2000" dirty="0" smtClean="0">
                <a:latin typeface="Arial"/>
                <a:cs typeface="Arial"/>
              </a:rPr>
              <a:t>nice </a:t>
            </a:r>
            <a:r>
              <a:rPr lang="en-US" sz="2000" dirty="0">
                <a:latin typeface="Arial"/>
                <a:cs typeface="Arial"/>
              </a:rPr>
              <a:t>way of testing that a given data item is in </a:t>
            </a:r>
            <a:r>
              <a:rPr lang="en-US" sz="2000" dirty="0" smtClean="0">
                <a:latin typeface="Arial"/>
                <a:cs typeface="Arial"/>
              </a:rPr>
              <a:t>range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Most </a:t>
            </a:r>
            <a:r>
              <a:rPr lang="en-US" sz="2000" dirty="0">
                <a:latin typeface="Arial"/>
                <a:cs typeface="Arial"/>
              </a:rPr>
              <a:t>other languages require two separate comparisons joined by logical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</a:t>
            </a:r>
            <a:r>
              <a:rPr lang="en-US" sz="2000" dirty="0">
                <a:latin typeface="Arial"/>
                <a:cs typeface="Arial"/>
              </a:rPr>
              <a:t>also has the additional virtue of evaluating the data item only once (since it appears once only in the expression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hat </a:t>
            </a:r>
            <a:r>
              <a:rPr lang="en-US" sz="2000" dirty="0">
                <a:latin typeface="Arial"/>
                <a:cs typeface="Arial"/>
              </a:rPr>
              <a:t>could make a difference if computing the data </a:t>
            </a:r>
            <a:r>
              <a:rPr lang="en-US" sz="2000" dirty="0" smtClean="0">
                <a:latin typeface="Arial"/>
                <a:cs typeface="Arial"/>
              </a:rPr>
              <a:t>item's </a:t>
            </a:r>
            <a:r>
              <a:rPr lang="en-US" sz="2000" dirty="0">
                <a:latin typeface="Arial"/>
                <a:cs typeface="Arial"/>
              </a:rPr>
              <a:t>value is expensive, or if accessing the </a:t>
            </a:r>
            <a:r>
              <a:rPr lang="en-US" sz="2000" dirty="0" smtClean="0">
                <a:latin typeface="Arial"/>
                <a:cs typeface="Arial"/>
              </a:rPr>
              <a:t>data </a:t>
            </a:r>
            <a:r>
              <a:rPr lang="en-US" sz="2000" dirty="0">
                <a:latin typeface="Arial"/>
                <a:cs typeface="Arial"/>
              </a:rPr>
              <a:t>item causes side effects.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8172" y="1640114"/>
            <a:ext cx="2492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5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5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5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b == c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TypeError</a:t>
            </a:r>
            <a:r>
              <a:rPr lang="en-US" sz="2400" b="1" dirty="0" smtClean="0">
                <a:latin typeface="Arial"/>
                <a:cs typeface="Arial"/>
              </a:rPr>
              <a:t> Exception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Thanks to the </a:t>
            </a:r>
            <a:r>
              <a:rPr lang="en-US" sz="2000" dirty="0" smtClean="0">
                <a:latin typeface="Arial"/>
                <a:cs typeface="Arial"/>
              </a:rPr>
              <a:t>"strong" </a:t>
            </a:r>
            <a:r>
              <a:rPr lang="en-US" sz="2000" dirty="0">
                <a:latin typeface="Arial"/>
                <a:cs typeface="Arial"/>
              </a:rPr>
              <a:t>aspect of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dirty="0">
                <a:latin typeface="Arial"/>
                <a:cs typeface="Arial"/>
              </a:rPr>
              <a:t>dynamic typing, comparisons that </a:t>
            </a:r>
            <a:r>
              <a:rPr lang="en-US" sz="2000" dirty="0" smtClean="0">
                <a:latin typeface="Arial"/>
                <a:cs typeface="Arial"/>
              </a:rPr>
              <a:t>don't </a:t>
            </a:r>
            <a:r>
              <a:rPr lang="en-US" sz="2000" dirty="0">
                <a:latin typeface="Arial"/>
                <a:cs typeface="Arial"/>
              </a:rPr>
              <a:t>make sense will cause an exception to be raised.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dirty="0">
                <a:latin typeface="Arial"/>
                <a:cs typeface="Arial"/>
              </a:rPr>
              <a:t>example: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</a:t>
            </a:r>
            <a:r>
              <a:rPr lang="en-US" sz="2000" b="1" dirty="0" smtClean="0">
                <a:latin typeface="Courier"/>
                <a:cs typeface="Courier"/>
              </a:rPr>
              <a:t>"three" </a:t>
            </a:r>
            <a:r>
              <a:rPr lang="en-US" sz="2000" b="1" dirty="0">
                <a:latin typeface="Courier"/>
                <a:cs typeface="Courier"/>
              </a:rPr>
              <a:t>&lt; </a:t>
            </a:r>
            <a:r>
              <a:rPr lang="en-US" sz="2000" b="1" dirty="0" smtClean="0">
                <a:latin typeface="Courier"/>
                <a:cs typeface="Courier"/>
              </a:rPr>
              <a:t>4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Traceback</a:t>
            </a:r>
            <a:r>
              <a:rPr lang="en-US" sz="2000" b="1" dirty="0">
                <a:latin typeface="Courier"/>
                <a:cs typeface="Courier"/>
              </a:rPr>
              <a:t> (most recent call last)</a:t>
            </a:r>
            <a:r>
              <a:rPr lang="en-US" sz="2000" b="1" dirty="0" smtClean="0">
                <a:latin typeface="Courier"/>
                <a:cs typeface="Courier"/>
              </a:rPr>
              <a:t>: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..</a:t>
            </a:r>
            <a:r>
              <a:rPr lang="en-US" sz="2000" b="1" dirty="0" smtClean="0">
                <a:latin typeface="Courier"/>
                <a:cs typeface="Courier"/>
              </a:rPr>
              <a:t>.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TypeError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err="1">
                <a:latin typeface="Courier"/>
                <a:cs typeface="Courier"/>
              </a:rPr>
              <a:t>unorderable</a:t>
            </a:r>
            <a:r>
              <a:rPr lang="en-US" sz="2000" b="1" dirty="0">
                <a:latin typeface="Courier"/>
                <a:cs typeface="Courier"/>
              </a:rPr>
              <a:t> types: </a:t>
            </a:r>
            <a:r>
              <a:rPr lang="en-US" sz="2000" b="1" dirty="0" err="1">
                <a:latin typeface="Courier"/>
                <a:cs typeface="Courier"/>
              </a:rPr>
              <a:t>str</a:t>
            </a:r>
            <a:r>
              <a:rPr lang="en-US" sz="2000" b="1" dirty="0">
                <a:latin typeface="Courier"/>
                <a:cs typeface="Courier"/>
              </a:rPr>
              <a:t>() &lt;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When an exception is raised and not handled, Python outputs a </a:t>
            </a:r>
            <a:r>
              <a:rPr lang="en-US" sz="2000" dirty="0" err="1">
                <a:latin typeface="Arial"/>
                <a:cs typeface="Arial"/>
              </a:rPr>
              <a:t>traceback</a:t>
            </a:r>
            <a:r>
              <a:rPr lang="en-US" sz="2000" dirty="0">
                <a:latin typeface="Arial"/>
                <a:cs typeface="Arial"/>
              </a:rPr>
              <a:t> along with the </a:t>
            </a:r>
            <a:r>
              <a:rPr lang="en-US" sz="2000" dirty="0" smtClean="0">
                <a:latin typeface="Arial"/>
                <a:cs typeface="Arial"/>
              </a:rPr>
              <a:t>exception's </a:t>
            </a:r>
            <a:r>
              <a:rPr lang="en-US" sz="2000" dirty="0">
                <a:latin typeface="Arial"/>
                <a:cs typeface="Arial"/>
              </a:rPr>
              <a:t>error message.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dirty="0">
                <a:latin typeface="Arial"/>
                <a:cs typeface="Arial"/>
              </a:rPr>
              <a:t>clarity, we have omitted the traceback part of the output, replacing it with an </a:t>
            </a:r>
            <a:r>
              <a:rPr lang="en-US" sz="2000" dirty="0" smtClean="0">
                <a:latin typeface="Arial"/>
                <a:cs typeface="Arial"/>
              </a:rPr>
              <a:t>ellipsis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TypeError</a:t>
            </a:r>
            <a:r>
              <a:rPr lang="en-US" sz="2400" b="1" dirty="0" smtClean="0">
                <a:latin typeface="Arial"/>
                <a:cs typeface="Arial"/>
              </a:rPr>
              <a:t> Exception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&gt;&gt;&gt; "three" </a:t>
            </a:r>
            <a:r>
              <a:rPr lang="en-US" sz="2000" b="1" dirty="0">
                <a:latin typeface="Courier"/>
                <a:cs typeface="Courier"/>
              </a:rPr>
              <a:t>&lt; </a:t>
            </a:r>
            <a:r>
              <a:rPr lang="en-US" sz="2000" b="1" dirty="0" smtClean="0">
                <a:latin typeface="Courier"/>
                <a:cs typeface="Courier"/>
              </a:rPr>
              <a:t>4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Traceback</a:t>
            </a:r>
            <a:r>
              <a:rPr lang="en-US" sz="2000" b="1" dirty="0">
                <a:latin typeface="Courier"/>
                <a:cs typeface="Courier"/>
              </a:rPr>
              <a:t> (most recent call last)</a:t>
            </a:r>
            <a:r>
              <a:rPr lang="en-US" sz="2000" b="1" dirty="0" smtClean="0">
                <a:latin typeface="Courier"/>
                <a:cs typeface="Courier"/>
              </a:rPr>
              <a:t>: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..</a:t>
            </a:r>
            <a:r>
              <a:rPr lang="en-US" sz="2000" b="1" dirty="0" smtClean="0">
                <a:latin typeface="Courier"/>
                <a:cs typeface="Courier"/>
              </a:rPr>
              <a:t>.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TypeError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err="1">
                <a:latin typeface="Courier"/>
                <a:cs typeface="Courier"/>
              </a:rPr>
              <a:t>unorderable</a:t>
            </a:r>
            <a:r>
              <a:rPr lang="en-US" sz="2000" b="1" dirty="0">
                <a:latin typeface="Courier"/>
                <a:cs typeface="Courier"/>
              </a:rPr>
              <a:t> types: </a:t>
            </a:r>
            <a:r>
              <a:rPr lang="en-US" sz="2000" b="1" dirty="0" err="1">
                <a:latin typeface="Courier"/>
                <a:cs typeface="Courier"/>
              </a:rPr>
              <a:t>str</a:t>
            </a:r>
            <a:r>
              <a:rPr lang="en-US" sz="2000" b="1" dirty="0">
                <a:latin typeface="Courier"/>
                <a:cs typeface="Courier"/>
              </a:rPr>
              <a:t>() &lt;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()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same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TypeError </a:t>
            </a:r>
            <a:r>
              <a:rPr lang="en-US" sz="2000" dirty="0">
                <a:latin typeface="Arial"/>
                <a:cs typeface="Arial"/>
              </a:rPr>
              <a:t>exception would occur if we wrote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4 </a:t>
            </a:r>
            <a:r>
              <a:rPr lang="en-US" sz="2000" dirty="0">
                <a:latin typeface="Arial"/>
                <a:cs typeface="Arial"/>
              </a:rPr>
              <a:t>because Python does not try to guess our </a:t>
            </a:r>
            <a:r>
              <a:rPr lang="en-US" sz="2000" dirty="0" smtClean="0">
                <a:latin typeface="Arial"/>
                <a:cs typeface="Arial"/>
              </a:rPr>
              <a:t>intentions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he </a:t>
            </a:r>
            <a:r>
              <a:rPr lang="en-US" sz="2000" dirty="0">
                <a:latin typeface="Arial"/>
                <a:cs typeface="Arial"/>
              </a:rPr>
              <a:t>right approach is either to explicitly </a:t>
            </a:r>
            <a:r>
              <a:rPr lang="en-US" sz="2000" dirty="0" smtClean="0">
                <a:latin typeface="Arial"/>
                <a:cs typeface="Arial"/>
              </a:rPr>
              <a:t>convert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Example</a:t>
            </a:r>
            <a:r>
              <a:rPr lang="en-US" sz="2000" dirty="0">
                <a:latin typeface="Arial"/>
                <a:cs typeface="Arial"/>
              </a:rPr>
              <a:t>: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("3")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Membership Operator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For data types that are sequences or collections such as strings, lists, and </a:t>
            </a:r>
            <a:r>
              <a:rPr lang="en-US" sz="2000" dirty="0" smtClean="0">
                <a:latin typeface="Arial"/>
                <a:cs typeface="Arial"/>
              </a:rPr>
              <a:t>tuples </a:t>
            </a:r>
            <a:r>
              <a:rPr lang="en-US" sz="2000" dirty="0">
                <a:latin typeface="Arial"/>
                <a:cs typeface="Arial"/>
              </a:rPr>
              <a:t>we can test for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membership </a:t>
            </a:r>
            <a:r>
              <a:rPr lang="en-US" sz="1800" dirty="0">
                <a:latin typeface="Arial"/>
                <a:cs typeface="Arial"/>
              </a:rPr>
              <a:t>using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operator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non-membership </a:t>
            </a:r>
            <a:r>
              <a:rPr lang="en-US" sz="1800" dirty="0">
                <a:latin typeface="Arial"/>
                <a:cs typeface="Arial"/>
              </a:rPr>
              <a:t>using the </a:t>
            </a:r>
            <a:r>
              <a:rPr lang="en-US" sz="1800" b="1" dirty="0">
                <a:latin typeface="Courier"/>
                <a:cs typeface="Courier"/>
              </a:rPr>
              <a:t>not in </a:t>
            </a:r>
            <a:r>
              <a:rPr lang="en-US" sz="1800" dirty="0">
                <a:latin typeface="Arial"/>
                <a:cs typeface="Arial"/>
              </a:rPr>
              <a:t>operator. </a:t>
            </a:r>
            <a:endParaRPr lang="en-US" sz="18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dirty="0">
                <a:latin typeface="Arial"/>
                <a:cs typeface="Arial"/>
              </a:rPr>
              <a:t>example: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p = (4, </a:t>
            </a:r>
            <a:r>
              <a:rPr lang="en-US" sz="2000" b="1" dirty="0" smtClean="0">
                <a:latin typeface="Courier"/>
                <a:cs typeface="Courier"/>
              </a:rPr>
              <a:t>"frog", </a:t>
            </a:r>
            <a:r>
              <a:rPr lang="en-US" sz="2000" b="1" dirty="0">
                <a:latin typeface="Courier"/>
                <a:cs typeface="Courier"/>
              </a:rPr>
              <a:t>9, -33, 9, 2)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2 in p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"dog" </a:t>
            </a:r>
            <a:r>
              <a:rPr lang="en-US" sz="2000" b="1" dirty="0">
                <a:latin typeface="Courier"/>
                <a:cs typeface="Courier"/>
              </a:rPr>
              <a:t>not in p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0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Membership Operator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For lists and tuples, the </a:t>
            </a:r>
            <a:r>
              <a:rPr lang="en-US" sz="2000" b="1" dirty="0">
                <a:latin typeface="Courier"/>
                <a:cs typeface="Courier"/>
              </a:rPr>
              <a:t>in</a:t>
            </a:r>
            <a:r>
              <a:rPr lang="en-US" sz="2000" dirty="0">
                <a:latin typeface="Arial"/>
                <a:cs typeface="Arial"/>
              </a:rPr>
              <a:t> operator uses a linear search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can be slow for very large collections (tens of thousands of items or more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the other hand, </a:t>
            </a:r>
            <a:r>
              <a:rPr lang="en-US" sz="2000" b="1" dirty="0">
                <a:latin typeface="Courier"/>
                <a:cs typeface="Courier"/>
              </a:rPr>
              <a:t>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 very fast when used on a dictionary or a </a:t>
            </a:r>
            <a:r>
              <a:rPr lang="en-US" sz="2000" dirty="0" smtClean="0">
                <a:latin typeface="Arial"/>
                <a:cs typeface="Arial"/>
              </a:rPr>
              <a:t>set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reason:  they are implemented using hash tables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Both </a:t>
            </a:r>
            <a:r>
              <a:rPr lang="en-US" sz="2000" dirty="0">
                <a:latin typeface="Arial"/>
                <a:cs typeface="Arial"/>
              </a:rPr>
              <a:t>of these collection data types are covered in </a:t>
            </a:r>
            <a:r>
              <a:rPr lang="en-US" sz="2000" dirty="0" smtClean="0">
                <a:latin typeface="Arial"/>
                <a:cs typeface="Arial"/>
              </a:rPr>
              <a:t>later slides.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Here </a:t>
            </a:r>
            <a:r>
              <a:rPr lang="en-US" sz="2000" dirty="0">
                <a:latin typeface="Arial"/>
                <a:cs typeface="Arial"/>
              </a:rPr>
              <a:t>is how in can be used with a string: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phrase = </a:t>
            </a:r>
            <a:r>
              <a:rPr lang="en-US" sz="2000" b="1" dirty="0" smtClean="0">
                <a:latin typeface="Courier"/>
                <a:cs typeface="Courier"/>
              </a:rPr>
              <a:t>"Wild </a:t>
            </a:r>
            <a:r>
              <a:rPr lang="en-US" sz="2000" b="1" dirty="0">
                <a:latin typeface="Courier"/>
                <a:cs typeface="Courier"/>
              </a:rPr>
              <a:t>Swans by Jung </a:t>
            </a:r>
            <a:r>
              <a:rPr lang="en-US" sz="2000" b="1" dirty="0" smtClean="0">
                <a:latin typeface="Courier"/>
                <a:cs typeface="Courier"/>
              </a:rPr>
              <a:t>Chang"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"J" </a:t>
            </a:r>
            <a:r>
              <a:rPr lang="en-US" sz="2000" b="1" dirty="0">
                <a:latin typeface="Courier"/>
                <a:cs typeface="Courier"/>
              </a:rPr>
              <a:t>in phrase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"</a:t>
            </a:r>
            <a:r>
              <a:rPr lang="en-US" sz="2000" b="1" dirty="0" err="1" smtClean="0">
                <a:latin typeface="Courier"/>
                <a:cs typeface="Courier"/>
              </a:rPr>
              <a:t>han</a:t>
            </a:r>
            <a:r>
              <a:rPr lang="en-US" sz="2000" b="1" dirty="0" smtClean="0">
                <a:latin typeface="Courier"/>
                <a:cs typeface="Courier"/>
              </a:rPr>
              <a:t>" </a:t>
            </a:r>
            <a:r>
              <a:rPr lang="en-US" sz="2000" b="1" dirty="0">
                <a:latin typeface="Courier"/>
                <a:cs typeface="Courier"/>
              </a:rPr>
              <a:t>in phrase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True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Logical Operators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provides three logical operators: </a:t>
            </a:r>
            <a:r>
              <a:rPr lang="en-US" sz="2000" b="1" dirty="0">
                <a:latin typeface="Courier"/>
                <a:cs typeface="Courier"/>
              </a:rPr>
              <a:t>and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b="1" dirty="0">
                <a:latin typeface="Courier"/>
                <a:cs typeface="Courier"/>
              </a:rPr>
              <a:t>or</a:t>
            </a:r>
            <a:r>
              <a:rPr lang="en-US" sz="2000" dirty="0">
                <a:latin typeface="Arial"/>
                <a:cs typeface="Arial"/>
              </a:rPr>
              <a:t>, and </a:t>
            </a:r>
            <a:r>
              <a:rPr lang="en-US" sz="2000" b="1" dirty="0">
                <a:latin typeface="Courier"/>
                <a:cs typeface="Courier"/>
              </a:rPr>
              <a:t>not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Both </a:t>
            </a:r>
            <a:r>
              <a:rPr lang="en-US" sz="2000" b="1" dirty="0">
                <a:latin typeface="Courier"/>
                <a:cs typeface="Courier"/>
              </a:rPr>
              <a:t>and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Courier"/>
                <a:cs typeface="Courier"/>
              </a:rPr>
              <a:t>or</a:t>
            </a:r>
            <a:r>
              <a:rPr lang="en-US" sz="2000" dirty="0">
                <a:latin typeface="Arial"/>
                <a:cs typeface="Arial"/>
              </a:rPr>
              <a:t> use short-circuit logic and </a:t>
            </a:r>
            <a:r>
              <a:rPr lang="en-US" sz="2000" b="1" i="1" dirty="0">
                <a:solidFill>
                  <a:srgbClr val="C00000"/>
                </a:solidFill>
                <a:latin typeface="Arial"/>
                <a:cs typeface="Arial"/>
              </a:rPr>
              <a:t>return the operand that determined </a:t>
            </a:r>
            <a:r>
              <a:rPr lang="en-US" sz="2000" b="1" i="1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lang="en-US" sz="2000" b="1" i="1" smtClean="0">
                <a:solidFill>
                  <a:srgbClr val="C00000"/>
                </a:solidFill>
                <a:latin typeface="Arial"/>
                <a:cs typeface="Arial"/>
              </a:rPr>
              <a:t>result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smtClean="0">
                <a:latin typeface="Arial"/>
                <a:cs typeface="Arial"/>
              </a:rPr>
              <a:t>Unlike C ++, t</a:t>
            </a:r>
            <a:r>
              <a:rPr lang="en-US" sz="2000" smtClean="0">
                <a:latin typeface="Arial"/>
                <a:cs typeface="Arial"/>
              </a:rPr>
              <a:t>hey </a:t>
            </a:r>
            <a:r>
              <a:rPr lang="en-US" sz="2000" dirty="0">
                <a:latin typeface="Arial"/>
                <a:cs typeface="Arial"/>
              </a:rPr>
              <a:t>do not return a Boolean (unless they actually have Boolean operands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Let's </a:t>
            </a:r>
            <a:r>
              <a:rPr lang="en-US" sz="2000" dirty="0">
                <a:latin typeface="Arial"/>
                <a:cs typeface="Arial"/>
              </a:rPr>
              <a:t>see what this means in practice: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five = 5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two = 2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zero = 0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five and </a:t>
            </a:r>
            <a:r>
              <a:rPr lang="en-US" sz="2000" b="1" dirty="0" smtClean="0">
                <a:latin typeface="Courier"/>
                <a:cs typeface="Courier"/>
              </a:rPr>
              <a:t>two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2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two and five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5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zero and five   </a:t>
            </a:r>
            <a:r>
              <a:rPr lang="en-US" sz="2000" b="1" i="1" dirty="0" smtClean="0">
                <a:solidFill>
                  <a:srgbClr val="7030A0"/>
                </a:solidFill>
                <a:latin typeface="Courier"/>
                <a:cs typeface="Courier"/>
              </a:rPr>
              <a:t># False and True =&gt; False</a:t>
            </a:r>
            <a:br>
              <a:rPr lang="en-US" sz="2000" b="1" i="1" dirty="0" smtClean="0">
                <a:solidFill>
                  <a:srgbClr val="7030A0"/>
                </a:solidFill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0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8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Logical Operators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</a:t>
            </a:r>
            <a:r>
              <a:rPr lang="en-US" sz="2000" b="1" dirty="0" err="1">
                <a:latin typeface="Courier"/>
                <a:cs typeface="Courier"/>
              </a:rPr>
              <a:t>nought</a:t>
            </a:r>
            <a:r>
              <a:rPr lang="en-US" sz="2000" b="1" dirty="0">
                <a:latin typeface="Courier"/>
                <a:cs typeface="Courier"/>
              </a:rPr>
              <a:t> = 0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five or two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5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two or five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2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</a:t>
            </a:r>
            <a:r>
              <a:rPr lang="en-US" sz="2000" b="1" dirty="0" smtClean="0">
                <a:latin typeface="Courier"/>
                <a:cs typeface="Courier"/>
              </a:rPr>
              <a:t>zero </a:t>
            </a:r>
            <a:r>
              <a:rPr lang="en-US" sz="2000" b="1" dirty="0">
                <a:latin typeface="Courier"/>
                <a:cs typeface="Courier"/>
              </a:rPr>
              <a:t>or five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5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zero or </a:t>
            </a:r>
            <a:r>
              <a:rPr lang="en-US" sz="2000" b="1" dirty="0" err="1">
                <a:latin typeface="Courier"/>
                <a:cs typeface="Courier"/>
              </a:rPr>
              <a:t>nought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0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Arial"/>
                <a:cs typeface="Arial"/>
              </a:rPr>
              <a:t> operator is similar; here the results in a Boolean context would be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Arial"/>
                <a:cs typeface="Arial"/>
              </a:rPr>
              <a:t>,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Arial"/>
                <a:cs typeface="Arial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Arial"/>
                <a:cs typeface="Arial"/>
              </a:rPr>
              <a:t> unary operator evaluates its argument in a Boolean context and always returns a Boolean </a:t>
            </a:r>
            <a:r>
              <a:rPr lang="en-US" sz="2000" dirty="0" smtClean="0">
                <a:latin typeface="Arial"/>
                <a:cs typeface="Arial"/>
              </a:rPr>
              <a:t>result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So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nought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>
                <a:latin typeface="Arial"/>
                <a:cs typeface="Arial"/>
              </a:rPr>
              <a:t>would produce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Arial"/>
                <a:cs typeface="Arial"/>
              </a:rPr>
              <a:t>,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Arial"/>
                <a:cs typeface="Arial"/>
              </a:rPr>
              <a:t>would produce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Arial"/>
                <a:cs typeface="Arial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0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13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</a:rPr>
              <a:t>Objects</a:t>
            </a:r>
            <a:endParaRPr lang="en-US" sz="24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1895"/>
            <a:ext cx="8229600" cy="5927155"/>
          </a:xfrm>
        </p:spPr>
        <p:txBody>
          <a:bodyPr>
            <a:normAutofit fontScale="92500" lnSpcReduction="10000"/>
          </a:bodyPr>
          <a:lstStyle/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>
                <a:latin typeface="Arial"/>
              </a:rPr>
              <a:t>The type also determines if the data value contained by the box can be changed (</a:t>
            </a:r>
            <a:r>
              <a:rPr lang="en-US" sz="2000" b="1" dirty="0" smtClean="0">
                <a:latin typeface="Arial"/>
              </a:rPr>
              <a:t>mutable</a:t>
            </a:r>
            <a:r>
              <a:rPr lang="en-US" sz="2000" dirty="0">
                <a:latin typeface="Arial"/>
              </a:rPr>
              <a:t>) or is constant (</a:t>
            </a:r>
            <a:r>
              <a:rPr lang="en-US" sz="2000" b="1" dirty="0">
                <a:latin typeface="Arial"/>
              </a:rPr>
              <a:t>immutable</a:t>
            </a:r>
            <a:r>
              <a:rPr lang="en-US" sz="2000" dirty="0">
                <a:latin typeface="Arial"/>
              </a:rPr>
              <a:t>). </a:t>
            </a:r>
            <a:endParaRPr lang="en-US" sz="2000" dirty="0" smtClean="0">
              <a:latin typeface="Arial"/>
            </a:endParaRP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Think </a:t>
            </a:r>
            <a:r>
              <a:rPr lang="en-US" sz="2000" dirty="0">
                <a:latin typeface="Arial"/>
              </a:rPr>
              <a:t>of an immutable object as a closed box with a clear window: you can see the value but you </a:t>
            </a:r>
            <a:r>
              <a:rPr lang="en-US" sz="2000" dirty="0" smtClean="0">
                <a:latin typeface="Arial"/>
              </a:rPr>
              <a:t>can't </a:t>
            </a:r>
            <a:r>
              <a:rPr lang="en-US" sz="2000" dirty="0">
                <a:latin typeface="Arial"/>
              </a:rPr>
              <a:t>change it. </a:t>
            </a:r>
            <a:endParaRPr lang="en-US" sz="2000" dirty="0" smtClean="0">
              <a:latin typeface="Arial"/>
            </a:endParaRP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Strings (class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Arial"/>
              </a:rPr>
              <a:t>) and integers (class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Arial"/>
              </a:rPr>
              <a:t>) are immutable</a:t>
            </a: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By </a:t>
            </a:r>
            <a:r>
              <a:rPr lang="en-US" sz="2000" dirty="0">
                <a:latin typeface="Arial"/>
              </a:rPr>
              <a:t>the same analogy, a mutable object is like an open box: not only can you see the value inside, you can also change </a:t>
            </a:r>
            <a:r>
              <a:rPr lang="en-US" sz="2000" dirty="0" smtClean="0">
                <a:latin typeface="Arial"/>
              </a:rPr>
              <a:t>it</a:t>
            </a: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However</a:t>
            </a:r>
            <a:r>
              <a:rPr lang="en-US" sz="2000" dirty="0">
                <a:latin typeface="Arial"/>
              </a:rPr>
              <a:t>, you </a:t>
            </a:r>
            <a:r>
              <a:rPr lang="en-US" sz="2000" dirty="0" smtClean="0">
                <a:latin typeface="Arial"/>
              </a:rPr>
              <a:t>can't </a:t>
            </a:r>
            <a:r>
              <a:rPr lang="en-US" sz="2000" dirty="0">
                <a:latin typeface="Arial"/>
              </a:rPr>
              <a:t>change its type. </a:t>
            </a:r>
            <a:endParaRPr lang="en-US" sz="2000" dirty="0" smtClean="0">
              <a:latin typeface="Arial"/>
            </a:endParaRP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>
                <a:latin typeface="Arial"/>
              </a:rPr>
              <a:t>Most mutable objects are collection </a:t>
            </a:r>
            <a:r>
              <a:rPr lang="en-US" sz="2000" dirty="0" smtClean="0">
                <a:latin typeface="Arial"/>
              </a:rPr>
              <a:t>types, like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and dictionary </a:t>
            </a:r>
            <a:r>
              <a:rPr lang="en-US" sz="2000" dirty="0" smtClean="0">
                <a:latin typeface="Arial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 smtClean="0">
                <a:latin typeface="Arial"/>
              </a:rPr>
              <a:t>) objects (</a:t>
            </a:r>
            <a:r>
              <a:rPr lang="en-US" sz="2000" dirty="0">
                <a:latin typeface="Arial"/>
              </a:rPr>
              <a:t>more later)</a:t>
            </a:r>
          </a:p>
          <a:p>
            <a:pPr marL="347472">
              <a:spcBef>
                <a:spcPts val="168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</a:rPr>
              <a:t>Python </a:t>
            </a:r>
            <a:r>
              <a:rPr lang="en-US" sz="2000" b="1" dirty="0" smtClean="0">
                <a:latin typeface="Arial"/>
              </a:rPr>
              <a:t>objects</a:t>
            </a:r>
            <a:r>
              <a:rPr lang="en-US" sz="2000" dirty="0" smtClean="0">
                <a:latin typeface="Arial"/>
              </a:rPr>
              <a:t> are strongly </a:t>
            </a:r>
            <a:r>
              <a:rPr lang="en-US" sz="2000" dirty="0">
                <a:latin typeface="Arial"/>
              </a:rPr>
              <a:t>typed, which means that the type of an object does not change, even if its value is mutable </a:t>
            </a: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spcAft>
                <a:spcPts val="1200"/>
              </a:spcAft>
              <a:buNone/>
            </a:pPr>
            <a:endParaRPr lang="en-US" sz="200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Boolean Context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>
                <a:latin typeface="Arial"/>
                <a:cs typeface="Arial"/>
              </a:rPr>
              <a:t>In a Boolean context: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>
                <a:latin typeface="Arial"/>
                <a:cs typeface="Arial"/>
              </a:rPr>
              <a:t> a numeric value of  </a:t>
            </a:r>
            <a:r>
              <a:rPr lang="en-US" sz="1900" b="1" dirty="0" smtClean="0">
                <a:latin typeface="Courier"/>
                <a:cs typeface="Courier"/>
              </a:rPr>
              <a:t>0</a:t>
            </a:r>
            <a:r>
              <a:rPr lang="en-US" sz="1900" dirty="0" smtClean="0">
                <a:latin typeface="Arial"/>
                <a:cs typeface="Arial"/>
              </a:rPr>
              <a:t> evaluates to </a:t>
            </a:r>
            <a:r>
              <a:rPr lang="en-US" sz="1900" b="1" dirty="0" smtClean="0">
                <a:latin typeface="Courier"/>
                <a:cs typeface="Courier"/>
              </a:rPr>
              <a:t>False</a:t>
            </a:r>
            <a:endParaRPr lang="en-US" sz="1900" b="1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>
                <a:latin typeface="Arial"/>
                <a:cs typeface="Arial"/>
              </a:rPr>
              <a:t>a nonzero numeric value </a:t>
            </a:r>
            <a:r>
              <a:rPr lang="en-US" sz="1900" dirty="0">
                <a:latin typeface="Arial"/>
                <a:cs typeface="Arial"/>
              </a:rPr>
              <a:t>evaluates to </a:t>
            </a:r>
            <a:r>
              <a:rPr lang="en-US" sz="1900" b="1" dirty="0" smtClean="0">
                <a:latin typeface="Courier"/>
                <a:cs typeface="Courier"/>
              </a:rPr>
              <a:t>True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latin typeface="Arial"/>
                <a:cs typeface="Arial"/>
              </a:rPr>
              <a:t>an empty </a:t>
            </a:r>
            <a:r>
              <a:rPr lang="en-US" sz="1900" dirty="0" smtClean="0">
                <a:latin typeface="Arial"/>
                <a:cs typeface="Arial"/>
              </a:rPr>
              <a:t>collection object </a:t>
            </a:r>
            <a:r>
              <a:rPr lang="en-US" sz="1900" dirty="0">
                <a:latin typeface="Arial"/>
                <a:cs typeface="Arial"/>
              </a:rPr>
              <a:t>evaluates to </a:t>
            </a:r>
            <a:r>
              <a:rPr lang="en-US" sz="1900" b="1" dirty="0" smtClean="0">
                <a:latin typeface="Courier"/>
                <a:cs typeface="Courier"/>
              </a:rPr>
              <a:t>False</a:t>
            </a:r>
            <a:r>
              <a:rPr lang="en-US" sz="1900" b="1" dirty="0" smtClean="0">
                <a:latin typeface="Arial"/>
                <a:cs typeface="Arial"/>
              </a:rPr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>
                <a:latin typeface="Arial"/>
                <a:cs typeface="Arial"/>
              </a:rPr>
              <a:t>a </a:t>
            </a:r>
            <a:r>
              <a:rPr lang="en-US" sz="1900" dirty="0">
                <a:latin typeface="Arial"/>
                <a:cs typeface="Arial"/>
              </a:rPr>
              <a:t>nonempty </a:t>
            </a:r>
            <a:r>
              <a:rPr lang="en-US" sz="1900" dirty="0" smtClean="0">
                <a:latin typeface="Arial"/>
                <a:cs typeface="Arial"/>
              </a:rPr>
              <a:t>collection object </a:t>
            </a:r>
            <a:r>
              <a:rPr lang="en-US" sz="1900" dirty="0">
                <a:latin typeface="Arial"/>
                <a:cs typeface="Arial"/>
              </a:rPr>
              <a:t>evaluates to </a:t>
            </a:r>
            <a:r>
              <a:rPr lang="en-US" sz="1900" b="1" dirty="0" smtClean="0">
                <a:latin typeface="Courier"/>
                <a:cs typeface="Courier"/>
              </a:rPr>
              <a:t>True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b="1" dirty="0" smtClean="0">
                <a:latin typeface="Courier"/>
                <a:cs typeface="Courier"/>
              </a:rPr>
              <a:t>None</a:t>
            </a:r>
            <a:r>
              <a:rPr lang="en-US" sz="1900" dirty="0" smtClean="0">
                <a:latin typeface="Arial"/>
                <a:cs typeface="Arial"/>
              </a:rPr>
              <a:t> evaluates to False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-NL" sz="2000" b="1" dirty="0">
                <a:latin typeface="Courier"/>
                <a:cs typeface="Courier"/>
              </a:rPr>
              <a:t>&gt;&gt;&gt; bool(5</a:t>
            </a:r>
            <a:r>
              <a:rPr lang="nl-NL" sz="2000" b="1" dirty="0" smtClean="0">
                <a:latin typeface="Courier"/>
                <a:cs typeface="Courier"/>
              </a:rPr>
              <a:t>)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True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&gt;</a:t>
            </a:r>
            <a:r>
              <a:rPr lang="nl-NL" sz="2000" b="1" dirty="0">
                <a:latin typeface="Courier"/>
                <a:cs typeface="Courier"/>
              </a:rPr>
              <a:t>&gt;&gt; bool</a:t>
            </a:r>
            <a:r>
              <a:rPr lang="nl-NL" sz="2000" b="1" dirty="0" smtClean="0">
                <a:latin typeface="Courier"/>
                <a:cs typeface="Courier"/>
              </a:rPr>
              <a:t>("")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False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&gt;</a:t>
            </a:r>
            <a:r>
              <a:rPr lang="nl-NL" sz="2000" b="1" dirty="0">
                <a:latin typeface="Courier"/>
                <a:cs typeface="Courier"/>
              </a:rPr>
              <a:t>&gt;&gt; bool</a:t>
            </a:r>
            <a:r>
              <a:rPr lang="nl-NL" sz="2000" b="1" dirty="0" smtClean="0">
                <a:latin typeface="Courier"/>
                <a:cs typeface="Courier"/>
              </a:rPr>
              <a:t>("False")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True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&gt;</a:t>
            </a:r>
            <a:r>
              <a:rPr lang="nl-NL" sz="2000" b="1" dirty="0">
                <a:latin typeface="Courier"/>
                <a:cs typeface="Courier"/>
              </a:rPr>
              <a:t>&gt;&gt; bool([]</a:t>
            </a:r>
            <a:r>
              <a:rPr lang="nl-NL" sz="2000" b="1" dirty="0" smtClean="0">
                <a:latin typeface="Courier"/>
                <a:cs typeface="Courier"/>
              </a:rPr>
              <a:t>)</a:t>
            </a:r>
            <a:br>
              <a:rPr lang="nl-NL" sz="2000" b="1" dirty="0" smtClean="0">
                <a:latin typeface="Courier"/>
                <a:cs typeface="Courier"/>
              </a:rPr>
            </a:br>
            <a:r>
              <a:rPr lang="nl-NL" sz="2000" b="1" dirty="0" smtClean="0">
                <a:latin typeface="Courier"/>
                <a:cs typeface="Courier"/>
              </a:rPr>
              <a:t>False</a:t>
            </a:r>
            <a:br>
              <a:rPr lang="nl-NL" sz="2000" b="1" dirty="0" smtClean="0">
                <a:latin typeface="Courier"/>
                <a:cs typeface="Courier"/>
              </a:rPr>
            </a:br>
            <a:endParaRPr lang="nl-NL" sz="20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4239915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NL" b="1" dirty="0">
                <a:latin typeface="Courier"/>
                <a:cs typeface="Courier"/>
              </a:rPr>
              <a:t>&gt;&gt;&gt; bool((False,True))</a:t>
            </a:r>
            <a:br>
              <a:rPr lang="nl-NL" b="1" dirty="0">
                <a:latin typeface="Courier"/>
                <a:cs typeface="Courier"/>
              </a:rPr>
            </a:br>
            <a:r>
              <a:rPr lang="nl-NL" b="1" dirty="0">
                <a:latin typeface="Courier"/>
                <a:cs typeface="Courier"/>
              </a:rPr>
              <a:t>True</a:t>
            </a:r>
            <a:br>
              <a:rPr lang="nl-NL" b="1" dirty="0">
                <a:latin typeface="Courier"/>
                <a:cs typeface="Courier"/>
              </a:rPr>
            </a:br>
            <a:r>
              <a:rPr lang="nl-NL" b="1" dirty="0">
                <a:latin typeface="Courier"/>
                <a:cs typeface="Courier"/>
              </a:rPr>
              <a:t>&gt;&gt;&gt; bool(2.74)</a:t>
            </a:r>
            <a:br>
              <a:rPr lang="nl-NL" b="1" dirty="0">
                <a:latin typeface="Courier"/>
                <a:cs typeface="Courier"/>
              </a:rPr>
            </a:br>
            <a:r>
              <a:rPr lang="nl-NL" b="1" dirty="0">
                <a:latin typeface="Courier"/>
                <a:cs typeface="Courier"/>
              </a:rPr>
              <a:t>True</a:t>
            </a:r>
            <a:br>
              <a:rPr lang="nl-NL" b="1" dirty="0">
                <a:latin typeface="Courier"/>
                <a:cs typeface="Courier"/>
              </a:rPr>
            </a:br>
            <a:r>
              <a:rPr lang="nl-NL" b="1" dirty="0">
                <a:latin typeface="Courier"/>
                <a:cs typeface="Courier"/>
              </a:rPr>
              <a:t>&gt;&gt;&gt; bool(0.0)</a:t>
            </a:r>
            <a:br>
              <a:rPr lang="nl-NL" b="1" dirty="0">
                <a:latin typeface="Courier"/>
                <a:cs typeface="Courier"/>
              </a:rPr>
            </a:br>
            <a:r>
              <a:rPr lang="nl-NL" b="1" dirty="0">
                <a:latin typeface="Courier"/>
                <a:cs typeface="Courie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49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5.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7709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Control Flow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Each statement </a:t>
            </a:r>
            <a:r>
              <a:rPr lang="en-US" sz="2000" dirty="0">
                <a:latin typeface="Arial"/>
                <a:cs typeface="Arial"/>
              </a:rPr>
              <a:t>encountered in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Arial"/>
                <a:cs typeface="Arial"/>
              </a:rPr>
              <a:t>file is executed in turn, starting with the first one and progressing line by line.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flow of control can be diverted by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function or method </a:t>
            </a:r>
            <a:r>
              <a:rPr lang="en-US" sz="1800" dirty="0" smtClean="0">
                <a:latin typeface="Arial"/>
                <a:cs typeface="Arial"/>
              </a:rPr>
              <a:t>call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control structure, such as a conditional branch or a loop </a:t>
            </a:r>
            <a:r>
              <a:rPr lang="en-US" sz="1800" dirty="0" smtClean="0">
                <a:latin typeface="Arial"/>
                <a:cs typeface="Arial"/>
              </a:rPr>
              <a:t>statement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an exception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this </a:t>
            </a:r>
            <a:r>
              <a:rPr lang="en-US" sz="2000" dirty="0" smtClean="0">
                <a:latin typeface="Arial"/>
                <a:cs typeface="Arial"/>
              </a:rPr>
              <a:t>section </a:t>
            </a:r>
            <a:r>
              <a:rPr lang="en-US" sz="2000" dirty="0">
                <a:latin typeface="Arial"/>
                <a:cs typeface="Arial"/>
              </a:rPr>
              <a:t>we will look at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Arial"/>
                <a:cs typeface="Arial"/>
              </a:rPr>
              <a:t> statement and its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loops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We will also look at the very basics of exception-handling; we cover the subject fully in </a:t>
            </a:r>
            <a:r>
              <a:rPr lang="en-US" sz="2000" dirty="0" smtClean="0">
                <a:latin typeface="Arial"/>
                <a:cs typeface="Arial"/>
              </a:rPr>
              <a:t>later slides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1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</a:t>
            </a:r>
            <a:r>
              <a:rPr lang="en-US" sz="2400" b="1" dirty="0" smtClean="0">
                <a:latin typeface="Courier"/>
                <a:cs typeface="Courier"/>
              </a:rPr>
              <a:t>pass</a:t>
            </a:r>
            <a:r>
              <a:rPr lang="en-US" sz="2400" b="1" dirty="0" smtClean="0">
                <a:latin typeface="Arial"/>
                <a:cs typeface="Arial"/>
              </a:rPr>
              <a:t> Keyword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Python-speak a block of code, that is, a sequence of one or more statements, is called a 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suite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Some of Python's </a:t>
            </a:r>
            <a:r>
              <a:rPr lang="en-US" sz="2000" dirty="0">
                <a:latin typeface="Arial"/>
                <a:cs typeface="Arial"/>
              </a:rPr>
              <a:t>syntax requires that a suite be </a:t>
            </a:r>
            <a:r>
              <a:rPr lang="en-US" sz="2000" dirty="0" smtClean="0">
                <a:latin typeface="Arial"/>
                <a:cs typeface="Arial"/>
              </a:rPr>
              <a:t>present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provides the keyword </a:t>
            </a:r>
            <a:r>
              <a:rPr lang="en-US" sz="2000" b="1" dirty="0">
                <a:latin typeface="Courier"/>
                <a:cs typeface="Courier"/>
              </a:rPr>
              <a:t>pass</a:t>
            </a:r>
            <a:r>
              <a:rPr lang="en-US" sz="2000" dirty="0">
                <a:latin typeface="Arial"/>
                <a:cs typeface="Arial"/>
              </a:rPr>
              <a:t> which is a statement that does nothing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Courier"/>
                <a:cs typeface="Courier"/>
              </a:rPr>
              <a:t>pass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can be used where a suite is required </a:t>
            </a:r>
            <a:r>
              <a:rPr lang="en-US" sz="2000" dirty="0" smtClean="0">
                <a:latin typeface="Arial"/>
                <a:cs typeface="Arial"/>
              </a:rPr>
              <a:t>but </a:t>
            </a:r>
            <a:r>
              <a:rPr lang="en-US" sz="2000" dirty="0">
                <a:latin typeface="Arial"/>
                <a:cs typeface="Arial"/>
              </a:rPr>
              <a:t>where no processing is necessary.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is also sometimes used during development for a suite that will be provided later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9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</a:t>
            </a:r>
            <a:r>
              <a:rPr lang="en-US" sz="2400" b="1" dirty="0" smtClean="0">
                <a:latin typeface="Courier"/>
                <a:cs typeface="Courier"/>
              </a:rPr>
              <a:t>if</a:t>
            </a:r>
            <a:r>
              <a:rPr lang="en-US" sz="2400" b="1" dirty="0" smtClean="0">
                <a:latin typeface="Arial"/>
                <a:cs typeface="Arial"/>
              </a:rPr>
              <a:t>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general syntax for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dirty="0">
                <a:latin typeface="Arial"/>
                <a:cs typeface="Arial"/>
              </a:rPr>
              <a:t>if statement is this</a:t>
            </a:r>
            <a:r>
              <a:rPr lang="en-US" sz="2000" dirty="0" smtClean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boolean_expression1: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suite1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boolean_expression2: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suite2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else_suite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209" y="3111857"/>
            <a:ext cx="461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660066"/>
                </a:solidFill>
                <a:latin typeface="Arial"/>
                <a:cs typeface="Arial"/>
              </a:rPr>
              <a:t>…  used to indicate lines not shown</a:t>
            </a:r>
            <a:endParaRPr lang="en-US" sz="2000" b="1" i="1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9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</a:t>
            </a:r>
            <a:r>
              <a:rPr lang="en-US" sz="2400" b="1" dirty="0" smtClean="0">
                <a:latin typeface="Courier"/>
                <a:cs typeface="Courier"/>
              </a:rPr>
              <a:t>if</a:t>
            </a:r>
            <a:r>
              <a:rPr lang="en-US" sz="2400" b="1" dirty="0" smtClean="0">
                <a:latin typeface="Arial"/>
                <a:cs typeface="Arial"/>
              </a:rPr>
              <a:t>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There can be zero or more </a:t>
            </a:r>
            <a:r>
              <a:rPr lang="en-US" sz="2000" b="1" dirty="0" err="1">
                <a:latin typeface="Courier"/>
                <a:cs typeface="Courier"/>
              </a:rPr>
              <a:t>elif</a:t>
            </a:r>
            <a:r>
              <a:rPr lang="en-US" sz="2000" dirty="0">
                <a:latin typeface="Arial"/>
                <a:cs typeface="Arial"/>
              </a:rPr>
              <a:t> clauses, and the final else clause is optional.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we want to account for a particular case, but want to do nothing if it occurs, we can use </a:t>
            </a:r>
            <a:r>
              <a:rPr lang="en-US" sz="2000" b="1" dirty="0">
                <a:latin typeface="Courier"/>
                <a:cs typeface="Courier"/>
              </a:rPr>
              <a:t>pass</a:t>
            </a:r>
            <a:r>
              <a:rPr lang="en-US" sz="2000" dirty="0">
                <a:latin typeface="Arial"/>
                <a:cs typeface="Arial"/>
              </a:rPr>
              <a:t> as that </a:t>
            </a:r>
            <a:r>
              <a:rPr lang="en-US" sz="2000" dirty="0" smtClean="0">
                <a:latin typeface="Arial"/>
                <a:cs typeface="Arial"/>
              </a:rPr>
              <a:t>branch's </a:t>
            </a:r>
            <a:r>
              <a:rPr lang="en-US" sz="2000" dirty="0">
                <a:latin typeface="Arial"/>
                <a:cs typeface="Arial"/>
              </a:rPr>
              <a:t>suite.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first thing that stands out to programmers used to C++ or Java is that there are </a:t>
            </a:r>
            <a:r>
              <a:rPr lang="en-US" sz="2000" b="1" i="1" dirty="0">
                <a:latin typeface="Arial"/>
                <a:cs typeface="Arial"/>
              </a:rPr>
              <a:t>no parentheses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i="1" dirty="0">
                <a:latin typeface="Arial"/>
                <a:cs typeface="Arial"/>
              </a:rPr>
              <a:t>no braces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other thing to notice is the </a:t>
            </a:r>
            <a:r>
              <a:rPr lang="en-US" sz="2000" dirty="0" smtClean="0">
                <a:latin typeface="Arial"/>
                <a:cs typeface="Arial"/>
              </a:rPr>
              <a:t>colon 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is part of the syntax and is easy to forget at first.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Colons </a:t>
            </a:r>
            <a:r>
              <a:rPr lang="en-US" sz="2000" dirty="0">
                <a:latin typeface="Arial"/>
                <a:cs typeface="Arial"/>
              </a:rPr>
              <a:t>are used with </a:t>
            </a:r>
            <a:r>
              <a:rPr lang="en-US" sz="2000" b="1" dirty="0">
                <a:latin typeface="Courier"/>
                <a:cs typeface="Courier"/>
              </a:rPr>
              <a:t>else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b="1" dirty="0" err="1">
                <a:latin typeface="Courier"/>
                <a:cs typeface="Courier"/>
              </a:rPr>
              <a:t>elif</a:t>
            </a:r>
            <a:r>
              <a:rPr lang="en-US" sz="2000" dirty="0">
                <a:latin typeface="Arial"/>
                <a:cs typeface="Arial"/>
              </a:rPr>
              <a:t>, and essentially in any other place where a suite is to follow.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Indentation Defines Block Structure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uses </a:t>
            </a:r>
            <a:r>
              <a:rPr lang="en-US" sz="2000" b="1" i="1" dirty="0">
                <a:solidFill>
                  <a:srgbClr val="238DB3"/>
                </a:solidFill>
                <a:latin typeface="Arial"/>
                <a:cs typeface="Arial"/>
              </a:rPr>
              <a:t>indentation</a:t>
            </a:r>
            <a:r>
              <a:rPr lang="en-US" sz="2000" dirty="0">
                <a:solidFill>
                  <a:srgbClr val="238DB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signify its block </a:t>
            </a:r>
            <a:r>
              <a:rPr lang="en-US" sz="2000" dirty="0" smtClean="0">
                <a:latin typeface="Arial"/>
                <a:cs typeface="Arial"/>
              </a:rPr>
              <a:t>structure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Some </a:t>
            </a:r>
            <a:r>
              <a:rPr lang="en-US" sz="2000" dirty="0">
                <a:latin typeface="Arial"/>
                <a:cs typeface="Arial"/>
              </a:rPr>
              <a:t>programmers </a:t>
            </a:r>
            <a:r>
              <a:rPr lang="en-US" sz="2000" dirty="0" smtClean="0">
                <a:latin typeface="Arial"/>
                <a:cs typeface="Arial"/>
              </a:rPr>
              <a:t>don't </a:t>
            </a:r>
            <a:r>
              <a:rPr lang="en-US" sz="2000" dirty="0">
                <a:latin typeface="Arial"/>
                <a:cs typeface="Arial"/>
              </a:rPr>
              <a:t>like this, especially before they have tried </a:t>
            </a:r>
            <a:r>
              <a:rPr lang="en-US" sz="2000" dirty="0" smtClean="0">
                <a:latin typeface="Arial"/>
                <a:cs typeface="Arial"/>
              </a:rPr>
              <a:t>it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dirty="0">
                <a:latin typeface="Arial"/>
                <a:cs typeface="Arial"/>
              </a:rPr>
              <a:t>some get quite emotional about the issue.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But </a:t>
            </a:r>
            <a:r>
              <a:rPr lang="en-US" sz="2000" dirty="0">
                <a:latin typeface="Arial"/>
                <a:cs typeface="Arial"/>
              </a:rPr>
              <a:t>it takes just a few days to get used </a:t>
            </a:r>
            <a:r>
              <a:rPr lang="en-US" sz="2000" dirty="0" smtClean="0">
                <a:latin typeface="Arial"/>
                <a:cs typeface="Arial"/>
              </a:rPr>
              <a:t>to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fter </a:t>
            </a:r>
            <a:r>
              <a:rPr lang="en-US" sz="2000" dirty="0">
                <a:latin typeface="Arial"/>
                <a:cs typeface="Arial"/>
              </a:rPr>
              <a:t>a few weeks or months, brace-free code seems much nicer and less cluttered to read than code that uses braces.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2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Indentation Defines Block Structure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Since suites are indicated using indentation, the question that naturally </a:t>
            </a:r>
            <a:r>
              <a:rPr lang="en-US" sz="2000" dirty="0" smtClean="0">
                <a:latin typeface="Arial"/>
                <a:cs typeface="Arial"/>
              </a:rPr>
              <a:t>arises </a:t>
            </a:r>
            <a:r>
              <a:rPr lang="en-US" sz="2000" dirty="0">
                <a:latin typeface="Arial"/>
                <a:cs typeface="Arial"/>
              </a:rPr>
              <a:t>is, </a:t>
            </a:r>
            <a:r>
              <a:rPr lang="en-US" sz="2000" dirty="0" smtClean="0">
                <a:latin typeface="Arial"/>
                <a:cs typeface="Arial"/>
              </a:rPr>
              <a:t>"</a:t>
            </a:r>
            <a:r>
              <a:rPr lang="en-US" sz="2000" i="1" dirty="0" smtClean="0">
                <a:latin typeface="Arial"/>
                <a:cs typeface="Arial"/>
              </a:rPr>
              <a:t>What </a:t>
            </a:r>
            <a:r>
              <a:rPr lang="en-US" sz="2000" i="1" dirty="0">
                <a:latin typeface="Arial"/>
                <a:cs typeface="Arial"/>
              </a:rPr>
              <a:t>kind of indentation</a:t>
            </a:r>
            <a:r>
              <a:rPr lang="en-US" sz="2000" i="1" dirty="0" smtClean="0">
                <a:latin typeface="Arial"/>
                <a:cs typeface="Arial"/>
              </a:rPr>
              <a:t>?</a:t>
            </a:r>
            <a:r>
              <a:rPr lang="en-US" sz="2000" dirty="0" smtClean="0">
                <a:latin typeface="Arial"/>
                <a:cs typeface="Arial"/>
              </a:rPr>
              <a:t>"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Python style guidelines recommend four spaces per level of indentation, and only spaces (</a:t>
            </a:r>
            <a:r>
              <a:rPr lang="en-US" sz="2000" b="1" dirty="0">
                <a:latin typeface="Arial"/>
                <a:cs typeface="Arial"/>
              </a:rPr>
              <a:t>no tabs</a:t>
            </a:r>
            <a:r>
              <a:rPr lang="en-US" sz="2000" dirty="0">
                <a:latin typeface="Arial"/>
                <a:cs typeface="Arial"/>
              </a:rPr>
              <a:t>).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Most </a:t>
            </a:r>
            <a:r>
              <a:rPr lang="en-US" sz="2000" dirty="0">
                <a:latin typeface="Arial"/>
                <a:cs typeface="Arial"/>
              </a:rPr>
              <a:t>modern text editors can be set up to handle this </a:t>
            </a:r>
            <a:r>
              <a:rPr lang="en-US" sz="2000" dirty="0" smtClean="0">
                <a:latin typeface="Arial"/>
                <a:cs typeface="Arial"/>
              </a:rPr>
              <a:t>automatically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IDLE's </a:t>
            </a:r>
            <a:r>
              <a:rPr lang="en-US" sz="2000" dirty="0">
                <a:latin typeface="Arial"/>
                <a:cs typeface="Arial"/>
              </a:rPr>
              <a:t>editor does of course, and so do most other Python-aware </a:t>
            </a:r>
            <a:r>
              <a:rPr lang="en-US" sz="2000" dirty="0" smtClean="0">
                <a:latin typeface="Arial"/>
                <a:cs typeface="Arial"/>
              </a:rPr>
              <a:t>editors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3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400" b="1" dirty="0" smtClean="0">
                <a:latin typeface="Arial"/>
                <a:cs typeface="Arial"/>
              </a:rPr>
              <a:t>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Here's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syntax for a Python while statement: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while </a:t>
            </a:r>
            <a:r>
              <a:rPr lang="en-US" sz="2000" b="1" dirty="0" err="1">
                <a:latin typeface="Courier"/>
                <a:cs typeface="Courier"/>
              </a:rPr>
              <a:t>boolean_expression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suite </a:t>
            </a:r>
            <a:endParaRPr lang="en-US" sz="2000" b="1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As in C and C++, both </a:t>
            </a:r>
            <a:r>
              <a:rPr lang="en-US" sz="2000" b="1" dirty="0">
                <a:latin typeface="Courier"/>
                <a:cs typeface="Courier"/>
              </a:rPr>
              <a:t>break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Courier"/>
                <a:cs typeface="Courier"/>
              </a:rPr>
              <a:t>continue</a:t>
            </a:r>
            <a:r>
              <a:rPr lang="en-US" sz="2000" dirty="0">
                <a:latin typeface="Arial"/>
                <a:cs typeface="Arial"/>
              </a:rPr>
              <a:t> are </a:t>
            </a:r>
            <a:r>
              <a:rPr lang="en-US" sz="2000" dirty="0" smtClean="0">
                <a:latin typeface="Arial"/>
                <a:cs typeface="Arial"/>
              </a:rPr>
              <a:t>supported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Courier"/>
                <a:cs typeface="Courier"/>
              </a:rPr>
              <a:t>break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dirty="0">
                <a:latin typeface="Courier"/>
                <a:cs typeface="Courier"/>
              </a:rPr>
              <a:t>continue</a:t>
            </a:r>
            <a:r>
              <a:rPr lang="en-US" sz="2000" dirty="0">
                <a:latin typeface="Arial"/>
                <a:cs typeface="Arial"/>
              </a:rPr>
              <a:t> are normally used inside if statements to conditionally change a loop's behavior.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while True: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item = </a:t>
            </a:r>
            <a:r>
              <a:rPr lang="en-US" sz="2000" b="1" dirty="0" err="1">
                <a:latin typeface="Courier"/>
                <a:cs typeface="Courier"/>
              </a:rPr>
              <a:t>get_next_item</a:t>
            </a:r>
            <a:r>
              <a:rPr lang="en-US" sz="2000" b="1" dirty="0">
                <a:latin typeface="Courier"/>
                <a:cs typeface="Courier"/>
              </a:rPr>
              <a:t>()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if not item: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break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process_item</a:t>
            </a:r>
            <a:r>
              <a:rPr lang="en-US" sz="2000" b="1" dirty="0">
                <a:latin typeface="Courier"/>
                <a:cs typeface="Courier"/>
              </a:rPr>
              <a:t>(item)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addition, there is also an optional </a:t>
            </a:r>
            <a:r>
              <a:rPr lang="en-US" sz="2000" b="1" dirty="0">
                <a:latin typeface="Courier"/>
                <a:cs typeface="Courier"/>
              </a:rPr>
              <a:t>else</a:t>
            </a:r>
            <a:r>
              <a:rPr lang="en-US" sz="2000" dirty="0">
                <a:latin typeface="Arial"/>
                <a:cs typeface="Arial"/>
              </a:rPr>
              <a:t> clause that is executed if the loop terminates normally (no break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3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 </a:t>
            </a:r>
            <a:r>
              <a:rPr lang="en-US" sz="2400" b="1" i="1" dirty="0" smtClean="0">
                <a:latin typeface="Arial"/>
                <a:cs typeface="Arial"/>
              </a:rPr>
              <a:t>for … in</a:t>
            </a:r>
            <a:r>
              <a:rPr lang="en-US" sz="2400" b="1" dirty="0" smtClean="0">
                <a:latin typeface="Arial"/>
                <a:cs typeface="Arial"/>
              </a:rPr>
              <a:t> 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b="1" dirty="0">
                <a:latin typeface="Courier"/>
                <a:cs typeface="Courier"/>
              </a:rPr>
              <a:t>for</a:t>
            </a:r>
            <a:r>
              <a:rPr lang="en-US" sz="2000" dirty="0">
                <a:latin typeface="Arial"/>
                <a:cs typeface="Arial"/>
              </a:rPr>
              <a:t> loop reuses the keyword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Arial"/>
                <a:cs typeface="Arial"/>
              </a:rPr>
              <a:t> (which in other contexts is the </a:t>
            </a:r>
            <a:r>
              <a:rPr lang="en-US" sz="2000" dirty="0" smtClean="0">
                <a:latin typeface="Arial"/>
                <a:cs typeface="Arial"/>
              </a:rPr>
              <a:t>membership </a:t>
            </a:r>
            <a:r>
              <a:rPr lang="en-US" sz="2000" dirty="0">
                <a:latin typeface="Arial"/>
                <a:cs typeface="Arial"/>
              </a:rPr>
              <a:t>operator), and has the following syntax: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for </a:t>
            </a:r>
            <a:r>
              <a:rPr lang="en-US" sz="2000" b="1" dirty="0">
                <a:latin typeface="Courier"/>
                <a:cs typeface="Courier"/>
              </a:rPr>
              <a:t>variable in iterable: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suite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Just like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Arial"/>
                <a:cs typeface="Arial"/>
              </a:rPr>
              <a:t> loop,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Arial"/>
                <a:cs typeface="Arial"/>
              </a:rPr>
              <a:t> loop supports both </a:t>
            </a:r>
            <a:r>
              <a:rPr lang="en-US" sz="2000" b="1" dirty="0">
                <a:latin typeface="Courier"/>
                <a:cs typeface="Courier"/>
              </a:rPr>
              <a:t>break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Courier"/>
                <a:cs typeface="Courier"/>
              </a:rPr>
              <a:t>continue</a:t>
            </a:r>
            <a:r>
              <a:rPr lang="en-US" sz="2000" dirty="0">
                <a:latin typeface="Arial"/>
                <a:cs typeface="Arial"/>
              </a:rPr>
              <a:t>, and also has an optional </a:t>
            </a:r>
            <a:r>
              <a:rPr lang="en-US" sz="2000" b="1" dirty="0">
                <a:latin typeface="Courier"/>
                <a:cs typeface="Courier"/>
              </a:rPr>
              <a:t>else</a:t>
            </a:r>
            <a:r>
              <a:rPr lang="en-US" sz="2000" dirty="0">
                <a:latin typeface="Arial"/>
                <a:cs typeface="Arial"/>
              </a:rPr>
              <a:t> clause.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"/>
                <a:cs typeface="Courier"/>
              </a:rPr>
              <a:t>variable</a:t>
            </a:r>
            <a:r>
              <a:rPr lang="en-US" sz="2000" dirty="0">
                <a:latin typeface="Arial"/>
                <a:cs typeface="Arial"/>
              </a:rPr>
              <a:t> is set to refer to each object in the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 in turn.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 </a:t>
            </a:r>
            <a:r>
              <a:rPr lang="en-US" sz="2000" i="1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 is any data type that can be iterated </a:t>
            </a:r>
            <a:r>
              <a:rPr lang="en-US" sz="2000" dirty="0" smtClean="0">
                <a:latin typeface="Arial"/>
                <a:cs typeface="Arial"/>
              </a:rPr>
              <a:t>over, one after another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Examples: 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strings (iterate over the characters), lists, tuples and other   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collection data types. 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2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1. Data Types</a:t>
            </a:r>
          </a:p>
        </p:txBody>
      </p:sp>
    </p:spTree>
    <p:extLst>
      <p:ext uri="{BB962C8B-B14F-4D97-AF65-F5344CB8AC3E}">
        <p14:creationId xmlns:p14="http://schemas.microsoft.com/office/powerpoint/2010/main" val="26124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 </a:t>
            </a:r>
            <a:r>
              <a:rPr lang="en-US" sz="2400" b="1" i="1" dirty="0" smtClean="0">
                <a:latin typeface="Arial"/>
                <a:cs typeface="Arial"/>
              </a:rPr>
              <a:t>for … in</a:t>
            </a:r>
            <a:r>
              <a:rPr lang="en-US" sz="2400" b="1" dirty="0" smtClean="0">
                <a:latin typeface="Arial"/>
                <a:cs typeface="Arial"/>
              </a:rPr>
              <a:t> 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for country in </a:t>
            </a:r>
            <a:r>
              <a:rPr lang="en-US" sz="2000" b="1" dirty="0" smtClean="0">
                <a:latin typeface="Courier"/>
                <a:cs typeface="Courier"/>
              </a:rPr>
              <a:t>["Denmark", "Finland", "Norway",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    "Sweden"]: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print</a:t>
            </a:r>
            <a:r>
              <a:rPr lang="en-US" sz="2000" b="1" dirty="0">
                <a:latin typeface="Courier"/>
                <a:cs typeface="Courier"/>
              </a:rPr>
              <a:t>(country)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the above we </a:t>
            </a:r>
            <a:r>
              <a:rPr lang="en-US" sz="2000" dirty="0">
                <a:latin typeface="Arial"/>
                <a:cs typeface="Arial"/>
              </a:rPr>
              <a:t>take a very simplistic approach to printing a list of countries.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practice it is much more common to use a variable: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countries = </a:t>
            </a:r>
            <a:r>
              <a:rPr lang="en-US" sz="2000" b="1" dirty="0" smtClean="0">
                <a:latin typeface="Courier"/>
                <a:cs typeface="Courier"/>
              </a:rPr>
              <a:t>["Denmark", "Finland", "Norway", "Sweden"]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for </a:t>
            </a:r>
            <a:r>
              <a:rPr lang="en-US" sz="2000" b="1" dirty="0">
                <a:latin typeface="Courier"/>
                <a:cs typeface="Courier"/>
              </a:rPr>
              <a:t>country in countries: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print</a:t>
            </a:r>
            <a:r>
              <a:rPr lang="en-US" sz="2000" b="1" dirty="0">
                <a:latin typeface="Courier"/>
                <a:cs typeface="Courier"/>
              </a:rPr>
              <a:t>(country) </a:t>
            </a:r>
          </a:p>
        </p:txBody>
      </p:sp>
    </p:spTree>
    <p:extLst>
      <p:ext uri="{BB962C8B-B14F-4D97-AF65-F5344CB8AC3E}">
        <p14:creationId xmlns:p14="http://schemas.microsoft.com/office/powerpoint/2010/main" val="31589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The  </a:t>
            </a:r>
            <a:r>
              <a:rPr lang="en-US" sz="2400" b="1" i="1" dirty="0" smtClean="0">
                <a:latin typeface="Arial"/>
                <a:cs typeface="Arial"/>
              </a:rPr>
              <a:t>for … in</a:t>
            </a:r>
            <a:r>
              <a:rPr lang="en-US" sz="2400" b="1" dirty="0" smtClean="0">
                <a:latin typeface="Arial"/>
                <a:cs typeface="Arial"/>
              </a:rPr>
              <a:t>  Statement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smtClean="0">
                <a:latin typeface="Courier"/>
                <a:cs typeface="Courier"/>
              </a:rPr>
              <a:t>for </a:t>
            </a:r>
            <a:r>
              <a:rPr lang="en-US" sz="2000" b="1" dirty="0">
                <a:latin typeface="Courier"/>
                <a:cs typeface="Courier"/>
              </a:rPr>
              <a:t>letter in </a:t>
            </a:r>
            <a:r>
              <a:rPr lang="en-US" sz="2000" b="1" dirty="0" smtClean="0">
                <a:latin typeface="Courier"/>
                <a:cs typeface="Courier"/>
              </a:rPr>
              <a:t>"ABCDEFGHIJKLMNOPQRSTUVWXYZ": 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if </a:t>
            </a:r>
            <a:r>
              <a:rPr lang="en-US" sz="2000" b="1" dirty="0">
                <a:latin typeface="Courier"/>
                <a:cs typeface="Courier"/>
              </a:rPr>
              <a:t>letter in </a:t>
            </a:r>
            <a:r>
              <a:rPr lang="en-US" sz="2000" b="1" dirty="0" smtClean="0">
                <a:latin typeface="Courier"/>
                <a:cs typeface="Courier"/>
              </a:rPr>
              <a:t>"AEIOU":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print</a:t>
            </a:r>
            <a:r>
              <a:rPr lang="en-US" sz="2000" b="1" dirty="0">
                <a:latin typeface="Courier"/>
                <a:cs typeface="Courier"/>
              </a:rPr>
              <a:t>(letter, </a:t>
            </a:r>
            <a:r>
              <a:rPr lang="en-US" sz="2000" b="1" dirty="0" smtClean="0">
                <a:latin typeface="Courier"/>
                <a:cs typeface="Courier"/>
              </a:rPr>
              <a:t>"is </a:t>
            </a:r>
            <a:r>
              <a:rPr lang="en-US" sz="2000" b="1" dirty="0">
                <a:latin typeface="Courier"/>
                <a:cs typeface="Courier"/>
              </a:rPr>
              <a:t>a </a:t>
            </a:r>
            <a:r>
              <a:rPr lang="en-US" sz="2000" b="1" dirty="0" smtClean="0">
                <a:latin typeface="Courier"/>
                <a:cs typeface="Courier"/>
              </a:rPr>
              <a:t>vowel")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else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print</a:t>
            </a:r>
            <a:r>
              <a:rPr lang="en-US" sz="2000" b="1" dirty="0">
                <a:latin typeface="Courier"/>
                <a:cs typeface="Courier"/>
              </a:rPr>
              <a:t>(letter, </a:t>
            </a:r>
            <a:r>
              <a:rPr lang="en-US" sz="2000" b="1" dirty="0" smtClean="0">
                <a:latin typeface="Courier"/>
                <a:cs typeface="Courier"/>
              </a:rPr>
              <a:t>"is </a:t>
            </a:r>
            <a:r>
              <a:rPr lang="en-US" sz="2000" b="1" dirty="0">
                <a:latin typeface="Courier"/>
                <a:cs typeface="Courier"/>
              </a:rPr>
              <a:t>a </a:t>
            </a:r>
            <a:r>
              <a:rPr lang="en-US" sz="2000" b="1" dirty="0" smtClean="0">
                <a:latin typeface="Courier"/>
                <a:cs typeface="Courier"/>
              </a:rPr>
              <a:t>consonant") </a:t>
            </a:r>
          </a:p>
        </p:txBody>
      </p:sp>
    </p:spTree>
    <p:extLst>
      <p:ext uri="{BB962C8B-B14F-4D97-AF65-F5344CB8AC3E}">
        <p14:creationId xmlns:p14="http://schemas.microsoft.com/office/powerpoint/2010/main" val="42210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Many of </a:t>
            </a:r>
            <a:r>
              <a:rPr lang="en-US" sz="2000" dirty="0" smtClean="0">
                <a:latin typeface="Arial"/>
                <a:cs typeface="Arial"/>
              </a:rPr>
              <a:t>Python's </a:t>
            </a:r>
            <a:r>
              <a:rPr lang="en-US" sz="2000" dirty="0">
                <a:latin typeface="Arial"/>
                <a:cs typeface="Arial"/>
              </a:rPr>
              <a:t>functions and methods indicate errors or other important events by raising an </a:t>
            </a:r>
            <a:r>
              <a:rPr lang="en-US" sz="2000" b="1" i="1" dirty="0">
                <a:latin typeface="Arial"/>
                <a:cs typeface="Arial"/>
              </a:rPr>
              <a:t>exception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An </a:t>
            </a:r>
            <a:r>
              <a:rPr lang="en-US" sz="2000" dirty="0">
                <a:latin typeface="Arial"/>
                <a:cs typeface="Arial"/>
              </a:rPr>
              <a:t>exception is an object like any other Python object, and when converted to a string (e.g., when printed), the exception produces a message text.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 </a:t>
            </a:r>
            <a:r>
              <a:rPr lang="en-US" sz="2000" dirty="0">
                <a:latin typeface="Arial"/>
                <a:cs typeface="Arial"/>
              </a:rPr>
              <a:t>simple form of the syntax for exception handlers is this: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try: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</a:t>
            </a:r>
            <a:r>
              <a:rPr lang="en-US" sz="2000" b="1" dirty="0" err="1" smtClean="0">
                <a:latin typeface="Courier"/>
                <a:cs typeface="Courier"/>
              </a:rPr>
              <a:t>try_suite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except exception1 as variable1: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exception_suite1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.</a:t>
            </a:r>
            <a:r>
              <a:rPr lang="en-US" sz="2000" b="1" dirty="0">
                <a:latin typeface="Courier"/>
                <a:cs typeface="Courier"/>
              </a:rPr>
              <a:t>..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except </a:t>
            </a:r>
            <a:r>
              <a:rPr lang="en-US" sz="2000" b="1" dirty="0" err="1">
                <a:latin typeface="Courier"/>
                <a:cs typeface="Courier"/>
              </a:rPr>
              <a:t>exceptionN</a:t>
            </a:r>
            <a:r>
              <a:rPr lang="en-US" sz="2000" b="1" dirty="0">
                <a:latin typeface="Courier"/>
                <a:cs typeface="Courier"/>
              </a:rPr>
              <a:t> as </a:t>
            </a:r>
            <a:r>
              <a:rPr lang="en-US" sz="2000" b="1" dirty="0" err="1">
                <a:latin typeface="Courier"/>
                <a:cs typeface="Courier"/>
              </a:rPr>
              <a:t>variableN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</a:t>
            </a:r>
            <a:r>
              <a:rPr lang="en-US" sz="2000" b="1" dirty="0" err="1" smtClean="0">
                <a:latin typeface="Courier"/>
                <a:cs typeface="Courier"/>
              </a:rPr>
              <a:t>exception_suiteN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6085" y="4121889"/>
            <a:ext cx="5629151" cy="1549686"/>
            <a:chOff x="3226085" y="3904179"/>
            <a:chExt cx="5629151" cy="1549686"/>
          </a:xfrm>
        </p:grpSpPr>
        <p:sp>
          <p:nvSpPr>
            <p:cNvPr id="4" name="Oval 3"/>
            <p:cNvSpPr/>
            <p:nvPr/>
          </p:nvSpPr>
          <p:spPr>
            <a:xfrm>
              <a:off x="3226085" y="3904179"/>
              <a:ext cx="1962364" cy="60617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26085" y="4847690"/>
              <a:ext cx="1962364" cy="60617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3398" y="4325688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rgbClr val="238DB3"/>
                  </a:solidFill>
                </a:rPr>
                <a:t>optional, can be printed</a:t>
              </a:r>
              <a:endParaRPr lang="en-US" sz="2000" b="1" dirty="0">
                <a:solidFill>
                  <a:srgbClr val="238DB3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188449" y="4325688"/>
              <a:ext cx="934949" cy="18466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116530" y="4525743"/>
              <a:ext cx="1006868" cy="53739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8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ach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latin typeface="Arial"/>
                <a:cs typeface="Arial"/>
              </a:rPr>
              <a:t> clause can handle multiple exceptions, and there is an optional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clause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(later!)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logic works like </a:t>
            </a:r>
            <a:r>
              <a:rPr lang="en-US" sz="2000" dirty="0" smtClean="0">
                <a:latin typeface="Arial"/>
                <a:cs typeface="Arial"/>
              </a:rPr>
              <a:t>this: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statements </a:t>
            </a:r>
            <a:r>
              <a:rPr lang="en-US" sz="2000" dirty="0">
                <a:latin typeface="Arial"/>
                <a:cs typeface="Arial"/>
              </a:rPr>
              <a:t>in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block's </a:t>
            </a:r>
            <a:r>
              <a:rPr lang="en-US" sz="2000" dirty="0">
                <a:latin typeface="Arial"/>
                <a:cs typeface="Arial"/>
              </a:rPr>
              <a:t>suite </a:t>
            </a:r>
            <a:r>
              <a:rPr lang="en-US" sz="2000" dirty="0" smtClean="0">
                <a:latin typeface="Arial"/>
                <a:cs typeface="Arial"/>
              </a:rPr>
              <a:t>are executed one after another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no statement raises an </a:t>
            </a:r>
            <a:r>
              <a:rPr lang="en-US" sz="2000" dirty="0">
                <a:latin typeface="Arial"/>
                <a:cs typeface="Arial"/>
              </a:rPr>
              <a:t>exception,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latin typeface="Arial"/>
                <a:cs typeface="Arial"/>
              </a:rPr>
              <a:t> blocks are skipped.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a statement execution raises an exception, </a:t>
            </a:r>
            <a:r>
              <a:rPr lang="en-US" sz="2000" dirty="0">
                <a:latin typeface="Arial"/>
                <a:cs typeface="Arial"/>
              </a:rPr>
              <a:t>control is immediately passed to the suite </a:t>
            </a:r>
            <a:r>
              <a:rPr lang="en-US" sz="2000" dirty="0" smtClean="0">
                <a:latin typeface="Arial"/>
                <a:cs typeface="Arial"/>
              </a:rPr>
              <a:t>corresponding </a:t>
            </a:r>
            <a:r>
              <a:rPr lang="en-US" sz="2000" dirty="0">
                <a:latin typeface="Arial"/>
                <a:cs typeface="Arial"/>
              </a:rPr>
              <a:t>to the first matching </a:t>
            </a:r>
            <a:r>
              <a:rPr lang="en-US" sz="2000" dirty="0" smtClean="0">
                <a:latin typeface="Arial"/>
                <a:cs typeface="Arial"/>
              </a:rPr>
              <a:t>exception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means that any statements in the suite that follow the one that caused the exception will not be executed.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this </a:t>
            </a:r>
            <a:r>
              <a:rPr lang="en-US" sz="2000" dirty="0">
                <a:latin typeface="Arial"/>
                <a:cs typeface="Arial"/>
              </a:rPr>
              <a:t>occurs and if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part is given, then inside the exception-</a:t>
            </a:r>
            <a:r>
              <a:rPr lang="en-US" sz="2000" dirty="0" smtClean="0">
                <a:latin typeface="Arial"/>
                <a:cs typeface="Arial"/>
              </a:rPr>
              <a:t>handling </a:t>
            </a:r>
            <a:r>
              <a:rPr lang="en-US" sz="2000" dirty="0">
                <a:latin typeface="Arial"/>
                <a:cs typeface="Arial"/>
              </a:rPr>
              <a:t>suite,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refers to the exception object. </a:t>
            </a:r>
          </a:p>
        </p:txBody>
      </p:sp>
    </p:spTree>
    <p:extLst>
      <p:ext uri="{BB962C8B-B14F-4D97-AF65-F5344CB8AC3E}">
        <p14:creationId xmlns:p14="http://schemas.microsoft.com/office/powerpoint/2010/main" val="1538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If an exception occurs in the handling except block, Python looks for a matching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latin typeface="Arial"/>
                <a:cs typeface="Arial"/>
              </a:rPr>
              <a:t> block in the next enclosing scope.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will also be done </a:t>
            </a:r>
            <a:r>
              <a:rPr lang="en-US" sz="2000" dirty="0">
                <a:latin typeface="Arial"/>
                <a:cs typeface="Arial"/>
              </a:rPr>
              <a:t>if an exception is raised that does not match any of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latin typeface="Arial"/>
                <a:cs typeface="Arial"/>
              </a:rPr>
              <a:t> blocks in the first </a:t>
            </a:r>
            <a:r>
              <a:rPr lang="en-US" sz="2000" dirty="0" smtClean="0">
                <a:latin typeface="Arial"/>
                <a:cs typeface="Arial"/>
              </a:rPr>
              <a:t>place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search for a suitable exception handler works outward in scope and up the call stack until either a match is found and the exception is handled, or no match is </a:t>
            </a:r>
            <a:r>
              <a:rPr lang="en-US" sz="2000" dirty="0" smtClean="0">
                <a:latin typeface="Arial"/>
                <a:cs typeface="Arial"/>
              </a:rPr>
              <a:t>found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no match is found, the </a:t>
            </a:r>
            <a:r>
              <a:rPr lang="en-US" sz="2000" dirty="0">
                <a:latin typeface="Arial"/>
                <a:cs typeface="Arial"/>
              </a:rPr>
              <a:t>program terminates with an unhandled exception.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the case of an unhandled exception, Python prints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dirty="0">
                <a:latin typeface="Arial"/>
                <a:cs typeface="Arial"/>
              </a:rPr>
              <a:t> as well as the </a:t>
            </a:r>
            <a:r>
              <a:rPr lang="en-US" sz="2000" dirty="0" smtClean="0">
                <a:latin typeface="Arial"/>
                <a:cs typeface="Arial"/>
              </a:rPr>
              <a:t>exception's </a:t>
            </a:r>
            <a:r>
              <a:rPr lang="en-US" sz="2000" dirty="0">
                <a:latin typeface="Arial"/>
                <a:cs typeface="Arial"/>
              </a:rPr>
              <a:t>message text.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2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90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Exception </a:t>
            </a:r>
            <a:r>
              <a:rPr lang="en-US" sz="2400" b="1" dirty="0" smtClean="0">
                <a:latin typeface="Arial"/>
                <a:cs typeface="Arial"/>
              </a:rPr>
              <a:t>Handling: Example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43"/>
            <a:ext cx="8442117" cy="613808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input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 integer: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print("valid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entered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err: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b="1" dirty="0" smtClean="0">
                <a:latin typeface="Courier"/>
                <a:cs typeface="Courier"/>
              </a:rPr>
              <a:t>print</a:t>
            </a:r>
            <a:r>
              <a:rPr lang="en-US" sz="2000" b="1" dirty="0">
                <a:latin typeface="Courier"/>
                <a:cs typeface="Courier"/>
              </a:rPr>
              <a:t>(err)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If the user enters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"3.5", </a:t>
            </a:r>
            <a:r>
              <a:rPr lang="en-US" sz="2000" dirty="0">
                <a:latin typeface="Arial"/>
                <a:cs typeface="Arial"/>
              </a:rPr>
              <a:t>the output will be: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literal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'3.5'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But </a:t>
            </a:r>
            <a:r>
              <a:rPr lang="en-US" sz="2000" dirty="0">
                <a:latin typeface="Arial"/>
                <a:cs typeface="Arial"/>
              </a:rPr>
              <a:t>if they were to enter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"13"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the output will be: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entered: 13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90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Exception </a:t>
            </a:r>
            <a:r>
              <a:rPr lang="en-US" sz="2400" b="1" dirty="0" smtClean="0">
                <a:latin typeface="Arial"/>
                <a:cs typeface="Arial"/>
              </a:rPr>
              <a:t>Handling: Example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43"/>
            <a:ext cx="8442117" cy="613808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Many </a:t>
            </a:r>
            <a:r>
              <a:rPr lang="en-US" sz="2000" dirty="0">
                <a:latin typeface="Arial"/>
                <a:cs typeface="Arial"/>
              </a:rPr>
              <a:t>books consider exception-handling to be an advanced topic and defer it </a:t>
            </a:r>
            <a:r>
              <a:rPr lang="en-US" sz="2000" dirty="0" smtClean="0">
                <a:latin typeface="Arial"/>
                <a:cs typeface="Arial"/>
              </a:rPr>
              <a:t>as late as possible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But raising and especially handling exceptions is fundamental </a:t>
            </a:r>
            <a:r>
              <a:rPr lang="en-US" sz="2000" dirty="0">
                <a:latin typeface="Arial"/>
                <a:cs typeface="Arial"/>
              </a:rPr>
              <a:t>to the way Python works, so we make use of it from the beginning.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Using </a:t>
            </a:r>
            <a:r>
              <a:rPr lang="en-US" sz="2000" dirty="0">
                <a:latin typeface="Arial"/>
                <a:cs typeface="Arial"/>
              </a:rPr>
              <a:t>exception handlers can make code much more readable, by separating the </a:t>
            </a:r>
            <a:r>
              <a:rPr lang="en-US" sz="2000" dirty="0" smtClean="0">
                <a:latin typeface="Arial"/>
                <a:cs typeface="Arial"/>
              </a:rPr>
              <a:t>"exceptional" </a:t>
            </a:r>
            <a:r>
              <a:rPr lang="en-US" sz="2000" dirty="0">
                <a:latin typeface="Arial"/>
                <a:cs typeface="Arial"/>
              </a:rPr>
              <a:t>cases from the processing we are really </a:t>
            </a:r>
            <a:r>
              <a:rPr lang="en-US" sz="2000" dirty="0" smtClean="0">
                <a:latin typeface="Arial"/>
                <a:cs typeface="Arial"/>
              </a:rPr>
              <a:t>interested </a:t>
            </a:r>
            <a:r>
              <a:rPr lang="en-US" sz="2000" dirty="0">
                <a:latin typeface="Arial"/>
                <a:cs typeface="Arial"/>
              </a:rPr>
              <a:t>in.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3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dirty="0" smtClean="0">
                <a:latin typeface="Arial"/>
              </a:rPr>
              <a:t>6.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192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provides a full set of arithmetic operators, including binary operators for the four basic mathematical operations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smtClean="0">
                <a:latin typeface="Arial"/>
                <a:cs typeface="Arial"/>
              </a:rPr>
              <a:t>	addition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 smtClean="0">
                <a:latin typeface="Arial"/>
                <a:cs typeface="Arial"/>
              </a:rPr>
              <a:t>	subtraction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smtClean="0">
                <a:latin typeface="Arial"/>
                <a:cs typeface="Arial"/>
              </a:rPr>
              <a:t>	multiplication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800" smtClean="0">
                <a:latin typeface="Arial"/>
                <a:cs typeface="Arial"/>
              </a:rPr>
              <a:t>	</a:t>
            </a:r>
            <a:r>
              <a:rPr lang="en-US" sz="1800" smtClean="0">
                <a:latin typeface="Arial"/>
                <a:cs typeface="Arial"/>
              </a:rPr>
              <a:t>true division 	     // integer division</a:t>
            </a:r>
            <a:endParaRPr lang="en-US" sz="18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smtClean="0">
                <a:latin typeface="Arial"/>
                <a:cs typeface="Arial"/>
              </a:rPr>
              <a:t>Examples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15/6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15//6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15.0//6.0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2.0 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5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Basic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provides a full set of arithmetic operators, including binary operators for the four basic mathematical operations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smtClean="0">
                <a:latin typeface="Arial"/>
                <a:cs typeface="Arial"/>
              </a:rPr>
              <a:t>	addition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 smtClean="0">
                <a:latin typeface="Arial"/>
                <a:cs typeface="Arial"/>
              </a:rPr>
              <a:t>	subtraction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smtClean="0">
                <a:latin typeface="Arial"/>
                <a:cs typeface="Arial"/>
              </a:rPr>
              <a:t>	multiplication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800" dirty="0" smtClean="0">
                <a:latin typeface="Arial"/>
                <a:cs typeface="Arial"/>
              </a:rPr>
              <a:t>	division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/>
                <a:cs typeface="Arial"/>
              </a:rPr>
              <a:t>M</a:t>
            </a:r>
            <a:r>
              <a:rPr lang="en-US" sz="2000" smtClean="0">
                <a:latin typeface="Arial"/>
                <a:cs typeface="Arial"/>
              </a:rPr>
              <a:t>any </a:t>
            </a:r>
            <a:r>
              <a:rPr lang="en-US" sz="2000" dirty="0">
                <a:latin typeface="Arial"/>
                <a:cs typeface="Arial"/>
              </a:rPr>
              <a:t>Python data types can be used with augmented assignment operators such as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*=.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+, -,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>
                <a:latin typeface="Arial"/>
                <a:cs typeface="Arial"/>
              </a:rPr>
              <a:t>operators all behave as expected when both of their operands are integers: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+ 6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3 - 7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4 * 8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9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type = Python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135914"/>
          </a:xfrm>
        </p:spPr>
        <p:txBody>
          <a:bodyPr>
            <a:normAutofit/>
          </a:bodyPr>
          <a:lstStyle/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Python is object-oriented right down to the core</a:t>
            </a: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All the built-in types, including integers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Arial"/>
              </a:rPr>
              <a:t>) and strings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Arial"/>
              </a:rPr>
              <a:t>), are defined by classes</a:t>
            </a: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Thus integer and string values are objects.</a:t>
            </a: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Python strings are sequences of </a:t>
            </a:r>
            <a:r>
              <a:rPr lang="en-US" sz="2000" b="1" dirty="0" smtClean="0">
                <a:latin typeface="Arial"/>
              </a:rPr>
              <a:t>Unicode characters</a:t>
            </a:r>
            <a:r>
              <a:rPr lang="en-US" sz="2000" dirty="0" smtClean="0">
                <a:latin typeface="Arial"/>
              </a:rPr>
              <a:t>.</a:t>
            </a:r>
          </a:p>
          <a:p>
            <a:pPr marL="347472">
              <a:spcBef>
                <a:spcPts val="1680"/>
              </a:spcBef>
            </a:pPr>
            <a:r>
              <a:rPr lang="en-US" sz="2000" dirty="0" smtClean="0">
                <a:latin typeface="Arial"/>
              </a:rPr>
              <a:t>Here are some examples of </a:t>
            </a:r>
            <a:r>
              <a:rPr lang="en-US" sz="2000" dirty="0" err="1" smtClean="0">
                <a:latin typeface="Arial"/>
              </a:rPr>
              <a:t>int</a:t>
            </a:r>
            <a:r>
              <a:rPr lang="en-US" sz="2000" dirty="0" smtClean="0">
                <a:latin typeface="Arial"/>
              </a:rPr>
              <a:t> and </a:t>
            </a:r>
            <a:r>
              <a:rPr lang="en-US" sz="2000" dirty="0" err="1" smtClean="0">
                <a:latin typeface="Arial"/>
              </a:rPr>
              <a:t>str</a:t>
            </a:r>
            <a:r>
              <a:rPr lang="en-US" sz="2000" dirty="0" smtClean="0">
                <a:latin typeface="Arial"/>
              </a:rPr>
              <a:t> objects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9916" y="4058557"/>
            <a:ext cx="7364167" cy="2439481"/>
            <a:chOff x="1158329" y="4318795"/>
            <a:chExt cx="7364167" cy="24394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329" y="4782524"/>
              <a:ext cx="7364167" cy="197575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286031" y="4318795"/>
              <a:ext cx="1240167" cy="781527"/>
              <a:chOff x="4286031" y="3607593"/>
              <a:chExt cx="1240167" cy="78152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990550" y="3607593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b="1" u="sng" baseline="30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217</a:t>
                </a:r>
                <a:endParaRPr lang="en-US" b="1" u="sng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4286031" y="3856822"/>
                <a:ext cx="756359" cy="5322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3785302" y="5409073"/>
            <a:ext cx="4831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800000"/>
                </a:solidFill>
              </a:rPr>
              <a:t>The size of a Python </a:t>
            </a:r>
            <a:r>
              <a:rPr lang="en-US" b="1" i="1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b="1" i="1" dirty="0" smtClean="0">
                <a:solidFill>
                  <a:srgbClr val="800000"/>
                </a:solidFill>
              </a:rPr>
              <a:t> is limited only by the </a:t>
            </a:r>
          </a:p>
          <a:p>
            <a:r>
              <a:rPr lang="en-US" b="1" i="1" dirty="0" smtClean="0">
                <a:solidFill>
                  <a:srgbClr val="800000"/>
                </a:solidFill>
              </a:rPr>
              <a:t>machine's memory, not a fixed number  of bytes</a:t>
            </a:r>
          </a:p>
        </p:txBody>
      </p:sp>
    </p:spTree>
    <p:extLst>
      <p:ext uri="{BB962C8B-B14F-4D97-AF65-F5344CB8AC3E}">
        <p14:creationId xmlns:p14="http://schemas.microsoft.com/office/powerpoint/2010/main" val="38132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Augmented Assignment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&gt;&gt;&gt; a = 5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a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5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a += 8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>&gt;&gt; a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13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At first sight the preceding statements are </a:t>
            </a:r>
            <a:r>
              <a:rPr lang="en-US" sz="2000" dirty="0" smtClean="0">
                <a:latin typeface="Arial"/>
                <a:cs typeface="Arial"/>
              </a:rPr>
              <a:t>unsurprising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Especially to </a:t>
            </a:r>
            <a:r>
              <a:rPr lang="en-US" sz="2000" dirty="0">
                <a:latin typeface="Arial"/>
                <a:cs typeface="Arial"/>
              </a:rPr>
              <a:t>those familiar with C-like languages.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such languages, augmented assignment is shorthand for assigning the results of an </a:t>
            </a:r>
            <a:r>
              <a:rPr lang="en-US" sz="2000" dirty="0" smtClean="0">
                <a:latin typeface="Arial"/>
                <a:cs typeface="Arial"/>
              </a:rPr>
              <a:t>operation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F</a:t>
            </a:r>
            <a:r>
              <a:rPr lang="en-US" sz="2000" dirty="0" smtClean="0">
                <a:latin typeface="Arial"/>
                <a:cs typeface="Arial"/>
              </a:rPr>
              <a:t>or </a:t>
            </a:r>
            <a:r>
              <a:rPr lang="en-US" sz="2000" dirty="0">
                <a:latin typeface="Arial"/>
                <a:cs typeface="Arial"/>
              </a:rPr>
              <a:t>example,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+= 8 </a:t>
            </a:r>
            <a:r>
              <a:rPr lang="en-US" sz="2000" dirty="0">
                <a:latin typeface="Arial"/>
                <a:cs typeface="Arial"/>
              </a:rPr>
              <a:t>is </a:t>
            </a:r>
            <a:r>
              <a:rPr lang="en-US" sz="2000" dirty="0" smtClean="0">
                <a:latin typeface="Arial"/>
                <a:cs typeface="Arial"/>
              </a:rPr>
              <a:t>essentially </a:t>
            </a:r>
            <a:r>
              <a:rPr lang="en-US" sz="2000" dirty="0">
                <a:latin typeface="Arial"/>
                <a:cs typeface="Arial"/>
              </a:rPr>
              <a:t>the same as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a + 8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However</a:t>
            </a:r>
            <a:r>
              <a:rPr lang="en-US" sz="2000" dirty="0">
                <a:latin typeface="Arial"/>
                <a:cs typeface="Arial"/>
              </a:rPr>
              <a:t>, there are two important subtleties here, one Python-specific and one to do with augmented operators in any language.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4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Augmented Assignment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first point to remember is that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"/>
                <a:cs typeface="Arial"/>
              </a:rPr>
              <a:t> data type is </a:t>
            </a:r>
            <a:r>
              <a:rPr lang="en-US" sz="2000" dirty="0" smtClean="0">
                <a:latin typeface="Arial"/>
                <a:cs typeface="Arial"/>
              </a:rPr>
              <a:t>immutable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Once </a:t>
            </a:r>
            <a:r>
              <a:rPr lang="en-US" sz="2000" dirty="0">
                <a:latin typeface="Arial"/>
                <a:cs typeface="Arial"/>
              </a:rPr>
              <a:t>assigned, an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Arial"/>
                <a:cs typeface="Arial"/>
              </a:rPr>
              <a:t> object’s value </a:t>
            </a:r>
            <a:r>
              <a:rPr lang="en-US" sz="2000" dirty="0">
                <a:latin typeface="Arial"/>
                <a:cs typeface="Arial"/>
              </a:rPr>
              <a:t>cannot be changed.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hat </a:t>
            </a:r>
            <a:r>
              <a:rPr lang="en-US" sz="2000" dirty="0">
                <a:latin typeface="Arial"/>
                <a:cs typeface="Arial"/>
              </a:rPr>
              <a:t>actually happens behind the scenes when an augmented assignment operator is used on an immutable object is that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operation is performed, and an object holding the result is created;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target object reference is re-bound to refer to the result object rather than the object it referred to before. </a:t>
            </a:r>
            <a:endParaRPr lang="en-US" sz="1800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7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Augmented Assignment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When </a:t>
            </a:r>
            <a:r>
              <a:rPr lang="en-US" sz="2000" dirty="0">
                <a:latin typeface="Arial"/>
                <a:cs typeface="Arial"/>
              </a:rPr>
              <a:t>the statement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+= 8</a:t>
            </a:r>
            <a:r>
              <a:rPr lang="en-US" sz="2000" dirty="0">
                <a:latin typeface="Arial"/>
                <a:cs typeface="Arial"/>
              </a:rPr>
              <a:t> is encountered, Python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computes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stores </a:t>
            </a:r>
            <a:r>
              <a:rPr lang="en-US" sz="1800" dirty="0">
                <a:latin typeface="Arial"/>
                <a:cs typeface="Arial"/>
              </a:rPr>
              <a:t>the result in a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object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rebinds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latin typeface="Arial"/>
                <a:cs typeface="Arial"/>
              </a:rPr>
              <a:t> to refer to this new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Arial"/>
                <a:cs typeface="Arial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original object a was referring to has no more object references referring to it, it will be scheduled for garbage collection.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0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Augmented Assignment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second subtlety is that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operator=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is </a:t>
            </a:r>
            <a:r>
              <a:rPr lang="en-US" sz="2000" dirty="0">
                <a:latin typeface="Arial"/>
                <a:cs typeface="Arial"/>
              </a:rPr>
              <a:t>not quite the same as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operator b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augmented version looks up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's </a:t>
            </a:r>
            <a:r>
              <a:rPr lang="en-US" sz="2000" dirty="0">
                <a:latin typeface="Arial"/>
                <a:cs typeface="Arial"/>
              </a:rPr>
              <a:t>value only once, so it is potentially faster.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Also</a:t>
            </a:r>
            <a:r>
              <a:rPr lang="en-US" sz="2000" dirty="0">
                <a:latin typeface="Arial"/>
                <a:cs typeface="Arial"/>
              </a:rPr>
              <a:t>,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Arial"/>
                <a:cs typeface="Arial"/>
              </a:rPr>
              <a:t> is a complex </a:t>
            </a:r>
            <a:r>
              <a:rPr lang="en-US" sz="2000" dirty="0" smtClean="0">
                <a:latin typeface="Arial"/>
                <a:cs typeface="Arial"/>
              </a:rPr>
              <a:t>expression, </a:t>
            </a:r>
            <a:r>
              <a:rPr lang="en-US" sz="2000" dirty="0">
                <a:latin typeface="Arial"/>
                <a:cs typeface="Arial"/>
              </a:rPr>
              <a:t>using the augmented version may be less </a:t>
            </a:r>
            <a:r>
              <a:rPr lang="en-US" sz="2000" dirty="0" smtClean="0">
                <a:latin typeface="Arial"/>
                <a:cs typeface="Arial"/>
              </a:rPr>
              <a:t>error-prone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8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Operator Overloading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overloads </a:t>
            </a: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dirty="0">
                <a:latin typeface="Arial"/>
                <a:cs typeface="Arial"/>
              </a:rPr>
              <a:t>operators for both strings and </a:t>
            </a:r>
            <a:r>
              <a:rPr lang="en-US" sz="2000" dirty="0" smtClean="0">
                <a:latin typeface="Arial"/>
                <a:cs typeface="Arial"/>
              </a:rPr>
              <a:t>lists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For strings and lists,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Arial"/>
                <a:cs typeface="Arial"/>
              </a:rPr>
              <a:t>means </a:t>
            </a:r>
            <a:r>
              <a:rPr lang="en-US" sz="2000" dirty="0">
                <a:latin typeface="Arial"/>
                <a:cs typeface="Arial"/>
              </a:rPr>
              <a:t>concatenation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dirty="0" smtClean="0">
                <a:latin typeface="Arial"/>
                <a:cs typeface="Arial"/>
              </a:rPr>
              <a:t>means </a:t>
            </a:r>
            <a:r>
              <a:rPr lang="en-US" sz="2000" dirty="0">
                <a:latin typeface="Arial"/>
                <a:cs typeface="Arial"/>
              </a:rPr>
              <a:t>append for strings and extend (append another list) for lists: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"John"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name +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"Doe"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name +=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Doe"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name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 Doe'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Like integers, strings are immutable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Thus,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used a new string is created and the expression's left-hand object reference is re-bound to it, exactly 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Operator Overloading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Lists support the same syntax but are different behind the scenes: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["sesame", "sunflower"]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seeds +=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"pumpkin"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seeds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['sesame', 'sunflower', 'pumpkin']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Since </a:t>
            </a:r>
            <a:r>
              <a:rPr lang="en-US" sz="2000" dirty="0">
                <a:latin typeface="Arial"/>
                <a:cs typeface="Arial"/>
              </a:rPr>
              <a:t>lists are mutable,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000" dirty="0">
                <a:latin typeface="Arial"/>
                <a:cs typeface="Arial"/>
              </a:rPr>
              <a:t> is used the original list object is </a:t>
            </a:r>
            <a:r>
              <a:rPr lang="en-US" sz="2000" dirty="0" smtClean="0">
                <a:latin typeface="Arial"/>
                <a:cs typeface="Arial"/>
              </a:rPr>
              <a:t>modified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N</a:t>
            </a:r>
            <a:r>
              <a:rPr lang="en-US" sz="2000" dirty="0" smtClean="0">
                <a:latin typeface="Arial"/>
                <a:cs typeface="Arial"/>
              </a:rPr>
              <a:t>o </a:t>
            </a:r>
            <a:r>
              <a:rPr lang="en-US" sz="2000" dirty="0">
                <a:latin typeface="Arial"/>
                <a:cs typeface="Arial"/>
              </a:rPr>
              <a:t>rebinding </a:t>
            </a:r>
            <a:r>
              <a:rPr lang="en-US" sz="2000" dirty="0" smtClean="0">
                <a:latin typeface="Arial"/>
                <a:cs typeface="Arial"/>
              </a:rPr>
              <a:t>of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seeds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reference is </a:t>
            </a:r>
            <a:r>
              <a:rPr lang="en-US" sz="2000" dirty="0">
                <a:latin typeface="Arial"/>
                <a:cs typeface="Arial"/>
              </a:rPr>
              <a:t>necessary. </a:t>
            </a:r>
          </a:p>
        </p:txBody>
      </p:sp>
    </p:spTree>
    <p:extLst>
      <p:ext uri="{BB962C8B-B14F-4D97-AF65-F5344CB8AC3E}">
        <p14:creationId xmlns:p14="http://schemas.microsoft.com/office/powerpoint/2010/main" val="11120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Operator Overloading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309" y="993427"/>
            <a:ext cx="5238701" cy="124353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232256" y="2497128"/>
          <a:ext cx="6884646" cy="412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DGE Diagram" r:id="rId5" imgW="5275800" imgH="3157560" progId="Pacestar.Diagram">
                  <p:embed/>
                </p:oleObj>
              </mc:Choice>
              <mc:Fallback>
                <p:oleObj name="EDGE Diagram" r:id="rId5" imgW="5275800" imgH="3157560" progId="Pacestar.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2256" y="2497128"/>
                        <a:ext cx="6884646" cy="412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2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Immutable </a:t>
            </a:r>
            <a:r>
              <a:rPr lang="en-US" sz="2400" b="1" dirty="0" err="1" smtClean="0">
                <a:latin typeface="Arial"/>
                <a:cs typeface="Arial"/>
              </a:rPr>
              <a:t>vs</a:t>
            </a:r>
            <a:r>
              <a:rPr lang="en-US" sz="2400" b="1" dirty="0" smtClean="0">
                <a:latin typeface="Arial"/>
                <a:cs typeface="Arial"/>
              </a:rPr>
              <a:t> Mutable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56"/>
            <a:ext cx="8442117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Python's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 cleverly hides the distinction between mutable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immutable data types, why does it need both kinds at 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reasons are mostly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about performance.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Immutable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types are potentially a lot more efficient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(since they never change) than mutable 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Also, some collection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types, for example, sets, can work only with immutable types.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because they are implemented using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other hand,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mutable types can be more convenient to use.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distinction matters, we will discuss it </a:t>
            </a:r>
          </a:p>
        </p:txBody>
      </p:sp>
    </p:spTree>
    <p:extLst>
      <p:ext uri="{BB962C8B-B14F-4D97-AF65-F5344CB8AC3E}">
        <p14:creationId xmlns:p14="http://schemas.microsoft.com/office/powerpoint/2010/main" val="2598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Iterables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collection object is said to be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if there is a way to access the elements of the collection, one after another, in some order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Strings, lists, and tuples are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by using zero based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ways to make a user-defined 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but that is for later.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List Operator +=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right-hand operand for the </a:t>
            </a:r>
            <a:r>
              <a:rPr lang="en-US" sz="2000" b="1" i="1" dirty="0">
                <a:latin typeface="Arial"/>
                <a:cs typeface="Arial"/>
              </a:rPr>
              <a:t>list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dirty="0">
                <a:latin typeface="Arial"/>
                <a:cs typeface="Arial"/>
              </a:rPr>
              <a:t>operator must be an </a:t>
            </a:r>
            <a:r>
              <a:rPr lang="en-US" sz="2000" b="1" i="1" dirty="0" err="1" smtClean="0">
                <a:latin typeface="Arial"/>
                <a:cs typeface="Arial"/>
              </a:rPr>
              <a:t>iterable</a:t>
            </a:r>
            <a:endParaRPr lang="en-US" sz="2000" b="1" i="1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seeds += 5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(most recent call last):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is not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correct way to extend a list is to use an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 object, such as a list: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 += [5]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seeds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['sesame', 'sunflower', 'pumpkin',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5]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dirty="0">
                <a:latin typeface="Arial"/>
                <a:cs typeface="Arial"/>
              </a:rPr>
              <a:t>of course, the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 object used to extend the list can itself have more than one item: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 += [9, 1, 5,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"poppy"]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['sesame', 'sunflower', 'pumpkin',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5, 9, 1, 5,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'poppy']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urier"/>
                <a:cs typeface="Courier"/>
              </a:rPr>
              <a:t>str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69258"/>
            <a:ext cx="8329631" cy="58984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String literals </a:t>
            </a:r>
            <a:r>
              <a:rPr lang="en-US" sz="2000" dirty="0">
                <a:latin typeface="Arial"/>
                <a:cs typeface="Arial"/>
              </a:rPr>
              <a:t>can be delimited by double or single quotes, as long as the same kind are used at both ends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Python uses square brackets (</a:t>
            </a:r>
            <a:r>
              <a:rPr lang="en-US" sz="2000" dirty="0" smtClean="0">
                <a:latin typeface="Arial"/>
                <a:cs typeface="Arial"/>
              </a:rPr>
              <a:t>[ ]</a:t>
            </a:r>
            <a:r>
              <a:rPr lang="en-US" sz="2000" dirty="0">
                <a:latin typeface="Arial"/>
                <a:cs typeface="Arial"/>
              </a:rPr>
              <a:t>) to access an item from a sequence such as a string.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000" b="1" dirty="0">
                <a:latin typeface="Courier"/>
                <a:cs typeface="Courier"/>
              </a:rPr>
              <a:t>&gt;&gt;&gt;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b="1" dirty="0" smtClean="0">
                <a:latin typeface="Courier"/>
                <a:cs typeface="Courier"/>
              </a:rPr>
              <a:t>"Hard Times"[</a:t>
            </a:r>
            <a:r>
              <a:rPr lang="fr-FR" sz="2000" b="1" dirty="0">
                <a:latin typeface="Courier"/>
                <a:cs typeface="Courier"/>
              </a:rPr>
              <a:t>5</a:t>
            </a:r>
            <a:r>
              <a:rPr lang="fr-FR" sz="2000" b="1" dirty="0" smtClean="0">
                <a:latin typeface="Courier"/>
                <a:cs typeface="Courier"/>
              </a:rPr>
              <a:t>]</a:t>
            </a:r>
            <a:br>
              <a:rPr lang="fr-FR" sz="2000" b="1" dirty="0" smtClean="0">
                <a:latin typeface="Courier"/>
                <a:cs typeface="Courier"/>
              </a:rPr>
            </a:br>
            <a:r>
              <a:rPr lang="fr-FR" sz="2000" b="1" dirty="0" smtClean="0">
                <a:latin typeface="Courier"/>
                <a:cs typeface="Courier"/>
              </a:rPr>
              <a:t> 'T'</a:t>
            </a:r>
            <a:r>
              <a:rPr lang="fr-FR" sz="2000" dirty="0">
                <a:latin typeface="Courier"/>
                <a:cs typeface="Courier"/>
              </a:rPr>
              <a:t/>
            </a:r>
            <a:br>
              <a:rPr lang="fr-FR" sz="2000" dirty="0">
                <a:latin typeface="Courier"/>
                <a:cs typeface="Courier"/>
              </a:rPr>
            </a:br>
            <a:r>
              <a:rPr lang="fr-FR" sz="2000" b="1" dirty="0">
                <a:latin typeface="Courier"/>
                <a:cs typeface="Courier"/>
              </a:rPr>
              <a:t>&gt;&gt;&gt;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b="1" dirty="0" smtClean="0">
                <a:latin typeface="Courier"/>
                <a:cs typeface="Courier"/>
              </a:rPr>
              <a:t>"</a:t>
            </a:r>
            <a:r>
              <a:rPr lang="fr-FR" sz="2000" b="1" dirty="0" err="1" smtClean="0">
                <a:latin typeface="Courier"/>
                <a:cs typeface="Courier"/>
              </a:rPr>
              <a:t>giraffe</a:t>
            </a:r>
            <a:r>
              <a:rPr lang="fr-FR" sz="2000" b="1" dirty="0" smtClean="0">
                <a:latin typeface="Courier"/>
                <a:cs typeface="Courier"/>
              </a:rPr>
              <a:t>"[</a:t>
            </a:r>
            <a:r>
              <a:rPr lang="fr-FR" sz="2000" b="1" dirty="0">
                <a:latin typeface="Courier"/>
                <a:cs typeface="Courier"/>
              </a:rPr>
              <a:t>0] </a:t>
            </a:r>
            <a:r>
              <a:rPr lang="fr-FR" sz="2000" b="1" dirty="0" smtClean="0">
                <a:latin typeface="Courier"/>
                <a:cs typeface="Courier"/>
              </a:rPr>
              <a:t/>
            </a:r>
            <a:br>
              <a:rPr lang="fr-FR" sz="2000" b="1" dirty="0" smtClean="0">
                <a:latin typeface="Courier"/>
                <a:cs typeface="Courier"/>
              </a:rPr>
            </a:br>
            <a:r>
              <a:rPr lang="fr-FR" sz="2000" b="1" dirty="0" smtClean="0">
                <a:latin typeface="Courier"/>
                <a:cs typeface="Courier"/>
              </a:rPr>
              <a:t>'g'</a:t>
            </a:r>
            <a:endParaRPr lang="fr-FR" sz="2000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>
                <a:latin typeface="Arial"/>
                <a:cs typeface="Arial"/>
              </a:rPr>
              <a:t>Notice </a:t>
            </a:r>
            <a:r>
              <a:rPr lang="fr-FR" sz="2000" dirty="0" err="1">
                <a:latin typeface="Arial"/>
                <a:cs typeface="Arial"/>
              </a:rPr>
              <a:t>that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we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seem</a:t>
            </a:r>
            <a:r>
              <a:rPr lang="fr-FR" sz="2000" dirty="0" smtClean="0">
                <a:latin typeface="Arial"/>
                <a:cs typeface="Arial"/>
              </a:rPr>
              <a:t> to </a:t>
            </a:r>
            <a:r>
              <a:rPr lang="fr-FR" sz="2000" dirty="0">
                <a:latin typeface="Arial"/>
                <a:cs typeface="Arial"/>
              </a:rPr>
              <a:t>have </a:t>
            </a:r>
            <a:r>
              <a:rPr lang="fr-FR" sz="2000" dirty="0" err="1">
                <a:latin typeface="Arial"/>
                <a:cs typeface="Arial"/>
              </a:rPr>
              <a:t>called</a:t>
            </a:r>
            <a:r>
              <a:rPr lang="fr-FR" sz="2000" dirty="0">
                <a:latin typeface="Arial"/>
                <a:cs typeface="Arial"/>
              </a:rPr>
              <a:t> a </a:t>
            </a:r>
            <a:r>
              <a:rPr lang="fr-FR" sz="2000" dirty="0" err="1">
                <a:latin typeface="Arial"/>
                <a:cs typeface="Arial"/>
              </a:rPr>
              <a:t>method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using</a:t>
            </a:r>
            <a:r>
              <a:rPr lang="fr-FR" sz="2000" dirty="0" smtClean="0">
                <a:latin typeface="Arial"/>
                <a:cs typeface="Arial"/>
              </a:rPr>
              <a:t> a string </a:t>
            </a:r>
            <a:r>
              <a:rPr lang="fr-FR" sz="2000" dirty="0" err="1" smtClean="0">
                <a:latin typeface="Arial"/>
                <a:cs typeface="Arial"/>
              </a:rPr>
              <a:t>literal</a:t>
            </a:r>
            <a:endParaRPr lang="fr-FR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err="1" smtClean="0">
                <a:latin typeface="Arial"/>
                <a:cs typeface="Arial"/>
              </a:rPr>
              <a:t>When</a:t>
            </a:r>
            <a:r>
              <a:rPr lang="fr-FR" sz="2000" dirty="0" smtClean="0">
                <a:latin typeface="Arial"/>
                <a:cs typeface="Arial"/>
              </a:rPr>
              <a:t> Python </a:t>
            </a:r>
            <a:r>
              <a:rPr lang="fr-FR" sz="2000" dirty="0" err="1" smtClean="0">
                <a:latin typeface="Arial"/>
                <a:cs typeface="Arial"/>
              </a:rPr>
              <a:t>encounters</a:t>
            </a:r>
            <a:r>
              <a:rPr lang="fr-FR" sz="2000" dirty="0" smtClean="0">
                <a:latin typeface="Arial"/>
                <a:cs typeface="Arial"/>
              </a:rPr>
              <a:t> a </a:t>
            </a:r>
            <a:r>
              <a:rPr lang="fr-FR" sz="2000" dirty="0" err="1" smtClean="0">
                <a:latin typeface="Arial"/>
                <a:cs typeface="Arial"/>
              </a:rPr>
              <a:t>literal</a:t>
            </a:r>
            <a:r>
              <a:rPr lang="fr-FR" sz="2000" dirty="0" smtClean="0">
                <a:latin typeface="Arial"/>
                <a:cs typeface="Arial"/>
              </a:rPr>
              <a:t>, </a:t>
            </a:r>
            <a:r>
              <a:rPr lang="fr-FR" sz="2000" dirty="0" err="1" smtClean="0">
                <a:latin typeface="Arial"/>
                <a:cs typeface="Arial"/>
              </a:rPr>
              <a:t>it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creates</a:t>
            </a:r>
            <a:r>
              <a:rPr lang="fr-FR" sz="2000" dirty="0" smtClean="0">
                <a:latin typeface="Arial"/>
                <a:cs typeface="Arial"/>
              </a:rPr>
              <a:t> an </a:t>
            </a:r>
            <a:r>
              <a:rPr lang="fr-FR" sz="2000" dirty="0" err="1" smtClean="0">
                <a:latin typeface="Arial"/>
                <a:cs typeface="Arial"/>
              </a:rPr>
              <a:t>object</a:t>
            </a:r>
            <a:r>
              <a:rPr lang="fr-FR" sz="2000" dirty="0" smtClean="0">
                <a:latin typeface="Arial"/>
                <a:cs typeface="Arial"/>
              </a:rPr>
              <a:t> of the type </a:t>
            </a:r>
            <a:r>
              <a:rPr lang="fr-FR" sz="2000" dirty="0" err="1" smtClean="0">
                <a:latin typeface="Arial"/>
                <a:cs typeface="Arial"/>
              </a:rPr>
              <a:t>corresponding</a:t>
            </a:r>
            <a:r>
              <a:rPr lang="fr-FR" sz="2000" dirty="0" smtClean="0">
                <a:latin typeface="Arial"/>
                <a:cs typeface="Arial"/>
              </a:rPr>
              <a:t> the </a:t>
            </a:r>
            <a:r>
              <a:rPr lang="fr-FR" sz="2000" dirty="0" err="1" smtClean="0">
                <a:latin typeface="Arial"/>
                <a:cs typeface="Arial"/>
              </a:rPr>
              <a:t>literal</a:t>
            </a:r>
            <a:endParaRPr lang="fr-FR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2000" dirty="0" smtClean="0">
                <a:latin typeface="Arial"/>
                <a:cs typeface="Arial"/>
              </a:rPr>
              <a:t>This </a:t>
            </a:r>
            <a:r>
              <a:rPr lang="fr-FR" sz="2000" dirty="0" err="1" smtClean="0">
                <a:latin typeface="Arial"/>
                <a:cs typeface="Arial"/>
              </a:rPr>
              <a:t>object</a:t>
            </a:r>
            <a:r>
              <a:rPr lang="fr-FR" sz="2000" dirty="0" smtClean="0">
                <a:latin typeface="Arial"/>
                <a:cs typeface="Arial"/>
              </a:rPr>
              <a:t> replaces the </a:t>
            </a:r>
            <a:r>
              <a:rPr lang="fr-FR" sz="2000" dirty="0" err="1" smtClean="0">
                <a:latin typeface="Arial"/>
                <a:cs typeface="Arial"/>
              </a:rPr>
              <a:t>literal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0270" y="2661492"/>
            <a:ext cx="3462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i="1" dirty="0" smtClean="0"/>
              <a:t> is the Python shell prompt</a:t>
            </a:r>
          </a:p>
          <a:p>
            <a:r>
              <a:rPr lang="en-US" i="1" dirty="0" smtClean="0"/>
              <a:t>User input in after the shell prompt</a:t>
            </a:r>
          </a:p>
          <a:p>
            <a:r>
              <a:rPr lang="en-US" i="1" dirty="0" smtClean="0"/>
              <a:t>Output is shown with no prompt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31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List Operator +=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Appending a plain string rather than a list containing a string leads to a logical but perhaps surprising result: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seeds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["sesame", "sunflower", "pumpkin"]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 +=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seeds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['sesame', 'sunflower', 'pumpkin', 'd', 'u', 'r', 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'a', 'n']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list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000" dirty="0">
                <a:latin typeface="Arial"/>
                <a:cs typeface="Arial"/>
              </a:rPr>
              <a:t> operator extends the list by appending each item of the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on the right-hand side of the operator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Since </a:t>
            </a:r>
            <a:r>
              <a:rPr lang="en-US" sz="2000" dirty="0">
                <a:latin typeface="Arial"/>
                <a:cs typeface="Arial"/>
              </a:rPr>
              <a:t>a string is an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, this leads to each </a:t>
            </a:r>
            <a:r>
              <a:rPr lang="en-US" sz="2000" b="1" i="1" dirty="0">
                <a:latin typeface="Arial"/>
                <a:cs typeface="Arial"/>
              </a:rPr>
              <a:t>character</a:t>
            </a:r>
            <a:r>
              <a:rPr lang="en-US" sz="2000" dirty="0">
                <a:latin typeface="Arial"/>
                <a:cs typeface="Arial"/>
              </a:rPr>
              <a:t> in the string being appended individually.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we use the list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>
                <a:latin typeface="Arial"/>
                <a:cs typeface="Arial"/>
              </a:rPr>
              <a:t> method, the argument is always added as a single item. </a:t>
            </a:r>
          </a:p>
        </p:txBody>
      </p:sp>
    </p:spTree>
    <p:extLst>
      <p:ext uri="{BB962C8B-B14F-4D97-AF65-F5344CB8AC3E}">
        <p14:creationId xmlns:p14="http://schemas.microsoft.com/office/powerpoint/2010/main" val="3753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smtClean="0">
                <a:latin typeface="Arial"/>
              </a:rPr>
              <a:t>Console I/O</a:t>
            </a:r>
            <a:endParaRPr lang="en-US" sz="280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9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Console I/O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u="sng" dirty="0" smtClean="0">
                <a:latin typeface="Arial"/>
                <a:cs typeface="Arial"/>
              </a:rPr>
              <a:t>The 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sz="2000" b="1" u="sng" dirty="0" smtClean="0">
                <a:latin typeface="Arial"/>
                <a:cs typeface="Arial"/>
              </a:rPr>
              <a:t>function</a:t>
            </a:r>
            <a:endParaRPr lang="en-US" sz="2000" b="1" u="sng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This function takes an optional string argument </a:t>
            </a:r>
            <a:r>
              <a:rPr lang="en-US" sz="2000" dirty="0" smtClean="0">
                <a:latin typeface="Arial"/>
                <a:cs typeface="Arial"/>
              </a:rPr>
              <a:t>which </a:t>
            </a:r>
            <a:r>
              <a:rPr lang="en-US" sz="2000" dirty="0">
                <a:latin typeface="Arial"/>
                <a:cs typeface="Arial"/>
              </a:rPr>
              <a:t>it prints on the </a:t>
            </a:r>
            <a:r>
              <a:rPr lang="en-US" sz="2000" dirty="0" smtClean="0">
                <a:latin typeface="Arial"/>
                <a:cs typeface="Arial"/>
              </a:rPr>
              <a:t>console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</a:t>
            </a:r>
            <a:r>
              <a:rPr lang="en-US" sz="2000" dirty="0">
                <a:latin typeface="Arial"/>
                <a:cs typeface="Arial"/>
              </a:rPr>
              <a:t>then waits for the user to type in a response and </a:t>
            </a:r>
            <a:r>
              <a:rPr lang="en-US" sz="2000" dirty="0" smtClean="0">
                <a:latin typeface="Arial"/>
                <a:cs typeface="Arial"/>
              </a:rPr>
              <a:t>finish </a:t>
            </a:r>
            <a:r>
              <a:rPr lang="en-US" sz="2000" dirty="0">
                <a:latin typeface="Arial"/>
                <a:cs typeface="Arial"/>
              </a:rPr>
              <a:t>by pressing Enter (or Return).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the user does not type any text but just presses Enter, the </a:t>
            </a:r>
            <a:r>
              <a:rPr lang="en-US" sz="2000" dirty="0" smtClean="0">
                <a:latin typeface="Arial"/>
                <a:cs typeface="Arial"/>
              </a:rPr>
              <a:t>function </a:t>
            </a:r>
            <a:r>
              <a:rPr lang="en-US" sz="2000" dirty="0">
                <a:latin typeface="Arial"/>
                <a:cs typeface="Arial"/>
              </a:rPr>
              <a:t>returns an empty </a:t>
            </a:r>
            <a:r>
              <a:rPr lang="en-US" sz="2000" dirty="0" smtClean="0">
                <a:latin typeface="Arial"/>
                <a:cs typeface="Arial"/>
              </a:rPr>
              <a:t>string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O</a:t>
            </a:r>
            <a:r>
              <a:rPr lang="en-US" sz="2000" dirty="0" smtClean="0">
                <a:latin typeface="Arial"/>
                <a:cs typeface="Arial"/>
              </a:rPr>
              <a:t>therwise</a:t>
            </a:r>
            <a:r>
              <a:rPr lang="en-US" sz="2000" dirty="0">
                <a:latin typeface="Arial"/>
                <a:cs typeface="Arial"/>
              </a:rPr>
              <a:t>, it returns a string </a:t>
            </a:r>
            <a:r>
              <a:rPr lang="en-US" sz="2000" dirty="0" smtClean="0">
                <a:latin typeface="Arial"/>
                <a:cs typeface="Arial"/>
              </a:rPr>
              <a:t>containing </a:t>
            </a:r>
            <a:r>
              <a:rPr lang="en-US" sz="2000" dirty="0">
                <a:latin typeface="Arial"/>
                <a:cs typeface="Arial"/>
              </a:rPr>
              <a:t>what the user typed, without any line terminator.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1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 Complete "Useful" Program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# 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file sum1.py</a:t>
            </a:r>
            <a:endParaRPr lang="en-US" sz="2000" b="1" i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print("Type </a:t>
            </a:r>
            <a:r>
              <a:rPr lang="en-US" sz="2000" b="1" dirty="0">
                <a:latin typeface="Courier"/>
                <a:cs typeface="Courier"/>
              </a:rPr>
              <a:t>integers, each followed by Enter</a:t>
            </a:r>
            <a:r>
              <a:rPr lang="en-US" sz="2000" b="1" dirty="0" smtClean="0">
                <a:latin typeface="Courier"/>
                <a:cs typeface="Courier"/>
              </a:rPr>
              <a:t>; "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"or </a:t>
            </a:r>
            <a:r>
              <a:rPr lang="en-US" sz="2000" b="1" dirty="0">
                <a:latin typeface="Courier"/>
                <a:cs typeface="Courier"/>
              </a:rPr>
              <a:t>just Enter to </a:t>
            </a:r>
            <a:r>
              <a:rPr lang="en-US" sz="2000" b="1" dirty="0" smtClean="0">
                <a:latin typeface="Courier"/>
                <a:cs typeface="Courier"/>
              </a:rPr>
              <a:t>finish")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total = 0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count </a:t>
            </a:r>
            <a:r>
              <a:rPr lang="en-US" sz="2000" b="1" dirty="0">
                <a:latin typeface="Courier"/>
                <a:cs typeface="Courier"/>
              </a:rPr>
              <a:t>= 0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True: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line </a:t>
            </a:r>
            <a:r>
              <a:rPr lang="en-US" sz="2000" b="1" dirty="0">
                <a:latin typeface="Courier"/>
                <a:cs typeface="Courier"/>
              </a:rPr>
              <a:t>= input</a:t>
            </a:r>
            <a:r>
              <a:rPr lang="en-US" sz="2000" b="1" dirty="0" smtClean="0">
                <a:latin typeface="Courier"/>
                <a:cs typeface="Courier"/>
              </a:rPr>
              <a:t>("integer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>")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if </a:t>
            </a:r>
            <a:r>
              <a:rPr lang="en-US" sz="2000" b="1" dirty="0">
                <a:latin typeface="Courier"/>
                <a:cs typeface="Courier"/>
              </a:rPr>
              <a:t>line: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try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number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(line)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except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b="1" dirty="0">
                <a:latin typeface="Courier"/>
                <a:cs typeface="Courier"/>
              </a:rPr>
              <a:t> as err: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print</a:t>
            </a:r>
            <a:r>
              <a:rPr lang="en-US" sz="2000" b="1" dirty="0">
                <a:latin typeface="Courier"/>
                <a:cs typeface="Courier"/>
              </a:rPr>
              <a:t>(err)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continue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total </a:t>
            </a:r>
            <a:r>
              <a:rPr lang="en-US" sz="2000" b="1" dirty="0">
                <a:latin typeface="Courier"/>
                <a:cs typeface="Courier"/>
              </a:rPr>
              <a:t>+= number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count </a:t>
            </a:r>
            <a:r>
              <a:rPr lang="en-US" sz="2000" b="1" dirty="0">
                <a:latin typeface="Courier"/>
                <a:cs typeface="Courier"/>
              </a:rPr>
              <a:t>+= 1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else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break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</a:t>
            </a:r>
            <a:r>
              <a:rPr lang="en-US" sz="2000" b="1" dirty="0" smtClean="0">
                <a:latin typeface="Courier"/>
                <a:cs typeface="Courier"/>
              </a:rPr>
              <a:t>count: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print("count =", </a:t>
            </a:r>
            <a:r>
              <a:rPr lang="en-US" sz="2000" b="1" dirty="0">
                <a:latin typeface="Courier"/>
                <a:cs typeface="Courier"/>
              </a:rPr>
              <a:t>count, </a:t>
            </a:r>
            <a:r>
              <a:rPr lang="en-US" sz="2000" b="1" dirty="0" smtClean="0">
                <a:latin typeface="Courier"/>
                <a:cs typeface="Courier"/>
              </a:rPr>
              <a:t>"total =", </a:t>
            </a:r>
            <a:r>
              <a:rPr lang="en-US" sz="2000" b="1" dirty="0">
                <a:latin typeface="Courier"/>
                <a:cs typeface="Courier"/>
              </a:rPr>
              <a:t>total, </a:t>
            </a:r>
            <a:r>
              <a:rPr lang="en-US" sz="2000" b="1" dirty="0" smtClean="0">
                <a:latin typeface="Courier"/>
                <a:cs typeface="Courier"/>
              </a:rPr>
              <a:t>"mean =",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total </a:t>
            </a:r>
            <a:r>
              <a:rPr lang="en-US" sz="2000" b="1" dirty="0">
                <a:latin typeface="Courier"/>
                <a:cs typeface="Courier"/>
              </a:rPr>
              <a:t>/ count) 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40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Typical Run of sum1.py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Type </a:t>
            </a:r>
            <a:r>
              <a:rPr lang="en-US" sz="2000" b="1" dirty="0">
                <a:latin typeface="Courier"/>
                <a:cs typeface="Courier"/>
              </a:rPr>
              <a:t>integers, each followed by Enter; or just Enter to finish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u="sng" dirty="0">
                <a:latin typeface="Courier"/>
                <a:cs typeface="Courier"/>
              </a:rPr>
              <a:t>12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u="sng" dirty="0">
                <a:latin typeface="Courier"/>
                <a:cs typeface="Courier"/>
              </a:rPr>
              <a:t>7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u="sng" dirty="0">
                <a:latin typeface="Courier"/>
                <a:cs typeface="Courier"/>
              </a:rPr>
              <a:t>1x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invalid </a:t>
            </a:r>
            <a:r>
              <a:rPr lang="en-US" sz="2000" b="1" dirty="0">
                <a:latin typeface="Courier"/>
                <a:cs typeface="Courier"/>
              </a:rPr>
              <a:t>literal for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() with base 10: </a:t>
            </a:r>
            <a:r>
              <a:rPr lang="en-US" sz="2000" b="1" dirty="0" smtClean="0">
                <a:latin typeface="Courier"/>
                <a:cs typeface="Courier"/>
              </a:rPr>
              <a:t>'1x'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u="sng" dirty="0">
                <a:latin typeface="Courier"/>
                <a:cs typeface="Courier"/>
              </a:rPr>
              <a:t>15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u="sng" dirty="0">
                <a:latin typeface="Courier"/>
                <a:cs typeface="Courier"/>
              </a:rPr>
              <a:t>5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integer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count </a:t>
            </a:r>
            <a:r>
              <a:rPr lang="en-US" sz="2000" b="1" dirty="0">
                <a:latin typeface="Courier"/>
                <a:cs typeface="Courier"/>
              </a:rPr>
              <a:t>= 4 total = 39 mean = 9.75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Although the program is very short, it is fairly robust.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the user enters a string that cannot be converted to an integer, the problem is caught by an exception handler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exception handler prints a suitable message and switches control to the start of the loop </a:t>
            </a:r>
            <a:r>
              <a:rPr lang="en-US" sz="2000" dirty="0" smtClean="0">
                <a:latin typeface="Arial"/>
                <a:cs typeface="Arial"/>
              </a:rPr>
              <a:t>("continues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loop") </a:t>
            </a:r>
            <a:endParaRPr lang="en-US" sz="20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last statement prevents division by zero when there are no entries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Input Redirection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Reading data can be achieved by redirecting a file of data as input in an analogous way to redirecting output.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However</a:t>
            </a:r>
            <a:r>
              <a:rPr lang="en-US" sz="2000" dirty="0">
                <a:latin typeface="Arial"/>
                <a:cs typeface="Arial"/>
              </a:rPr>
              <a:t>, if we used redirection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sum1.py</a:t>
            </a:r>
            <a:r>
              <a:rPr lang="en-US" sz="2000" dirty="0">
                <a:latin typeface="Arial"/>
                <a:cs typeface="Arial"/>
              </a:rPr>
              <a:t>, the program would fail.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is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latin typeface="Arial"/>
                <a:cs typeface="Arial"/>
              </a:rPr>
              <a:t> function raises an exception if it receives 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2000" dirty="0">
                <a:latin typeface="Arial"/>
                <a:cs typeface="Arial"/>
              </a:rPr>
              <a:t> (end of file) character.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 the next slide </a:t>
            </a:r>
            <a:r>
              <a:rPr lang="en-US" sz="2000" dirty="0">
                <a:latin typeface="Arial"/>
                <a:cs typeface="Arial"/>
              </a:rPr>
              <a:t>is a more robust version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sum2.py</a:t>
            </a:r>
            <a:r>
              <a:rPr lang="en-US" sz="2000" dirty="0">
                <a:latin typeface="Arial"/>
                <a:cs typeface="Arial"/>
              </a:rPr>
              <a:t>) that can accept input from the user typing at the keyboard, or via file redirection: </a:t>
            </a:r>
          </a:p>
        </p:txBody>
      </p:sp>
    </p:spTree>
    <p:extLst>
      <p:ext uri="{BB962C8B-B14F-4D97-AF65-F5344CB8AC3E}">
        <p14:creationId xmlns:p14="http://schemas.microsoft.com/office/powerpoint/2010/main" val="3599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sum2.py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print</a:t>
            </a:r>
            <a:r>
              <a:rPr lang="en-US" sz="2000" b="1" dirty="0" smtClean="0">
                <a:latin typeface="Courier"/>
                <a:cs typeface="Courier"/>
              </a:rPr>
              <a:t>("Type </a:t>
            </a:r>
            <a:r>
              <a:rPr lang="en-US" sz="2000" b="1" dirty="0">
                <a:latin typeface="Courier"/>
                <a:cs typeface="Courier"/>
              </a:rPr>
              <a:t>integers, each followed by Enter; </a:t>
            </a:r>
            <a:r>
              <a:rPr lang="en-US" sz="2000" b="1" dirty="0" smtClean="0">
                <a:latin typeface="Courier"/>
                <a:cs typeface="Courier"/>
              </a:rPr>
              <a:t>"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"or </a:t>
            </a:r>
            <a:r>
              <a:rPr lang="en-US" sz="2000" b="1" dirty="0">
                <a:latin typeface="Courier"/>
                <a:cs typeface="Courier"/>
              </a:rPr>
              <a:t>^D or ^Z to </a:t>
            </a:r>
            <a:r>
              <a:rPr lang="en-US" sz="2000" b="1" dirty="0" smtClean="0">
                <a:latin typeface="Courier"/>
                <a:cs typeface="Courier"/>
              </a:rPr>
              <a:t>finish")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total = 0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count </a:t>
            </a:r>
            <a:r>
              <a:rPr lang="en-US" sz="2000" b="1" dirty="0">
                <a:latin typeface="Courier"/>
                <a:cs typeface="Courier"/>
              </a:rPr>
              <a:t>= 0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True: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try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line </a:t>
            </a:r>
            <a:r>
              <a:rPr lang="en-US" sz="2000" b="1" dirty="0">
                <a:latin typeface="Courier"/>
                <a:cs typeface="Courier"/>
              </a:rPr>
              <a:t>= input()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if </a:t>
            </a:r>
            <a:r>
              <a:rPr lang="en-US" sz="2000" b="1" dirty="0">
                <a:latin typeface="Courier"/>
                <a:cs typeface="Courier"/>
              </a:rPr>
              <a:t>line: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number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(line)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total </a:t>
            </a:r>
            <a:r>
              <a:rPr lang="en-US" sz="2000" b="1" dirty="0">
                <a:latin typeface="Courier"/>
                <a:cs typeface="Courier"/>
              </a:rPr>
              <a:t>+= number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count </a:t>
            </a:r>
            <a:r>
              <a:rPr lang="en-US" sz="2000" b="1" dirty="0">
                <a:latin typeface="Courier"/>
                <a:cs typeface="Courier"/>
              </a:rPr>
              <a:t>+= 1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except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b="1" dirty="0">
                <a:latin typeface="Courier"/>
                <a:cs typeface="Courier"/>
              </a:rPr>
              <a:t> as err: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print</a:t>
            </a:r>
            <a:r>
              <a:rPr lang="en-US" sz="2000" b="1" dirty="0">
                <a:latin typeface="Courier"/>
                <a:cs typeface="Courier"/>
              </a:rPr>
              <a:t>(err)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continue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except </a:t>
            </a:r>
            <a:r>
              <a:rPr lang="en-US" sz="2000" b="1" dirty="0" err="1">
                <a:latin typeface="Courier"/>
                <a:cs typeface="Courier"/>
              </a:rPr>
              <a:t>EOFError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break 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count: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print("count =", </a:t>
            </a:r>
            <a:r>
              <a:rPr lang="en-US" sz="2000" b="1" dirty="0">
                <a:latin typeface="Courier"/>
                <a:cs typeface="Courier"/>
              </a:rPr>
              <a:t>count, </a:t>
            </a:r>
            <a:r>
              <a:rPr lang="en-US" sz="2000" b="1" dirty="0" smtClean="0">
                <a:latin typeface="Courier"/>
                <a:cs typeface="Courier"/>
              </a:rPr>
              <a:t>"total =", </a:t>
            </a:r>
            <a:r>
              <a:rPr lang="en-US" sz="2000" b="1" dirty="0">
                <a:latin typeface="Courier"/>
                <a:cs typeface="Courier"/>
              </a:rPr>
              <a:t>total, </a:t>
            </a:r>
            <a:r>
              <a:rPr lang="en-US" sz="2000" b="1" dirty="0" smtClean="0">
                <a:latin typeface="Courier"/>
                <a:cs typeface="Courier"/>
              </a:rPr>
              <a:t>"mean =",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total </a:t>
            </a:r>
            <a:r>
              <a:rPr lang="en-US" sz="2000" b="1" dirty="0">
                <a:latin typeface="Courier"/>
                <a:cs typeface="Courier"/>
              </a:rPr>
              <a:t>/ count) </a:t>
            </a:r>
          </a:p>
        </p:txBody>
      </p:sp>
    </p:spTree>
    <p:extLst>
      <p:ext uri="{BB962C8B-B14F-4D97-AF65-F5344CB8AC3E}">
        <p14:creationId xmlns:p14="http://schemas.microsoft.com/office/powerpoint/2010/main" val="10664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>
              <a:latin typeface="Arial"/>
            </a:endParaRPr>
          </a:p>
          <a:p>
            <a:pPr marL="4572" indent="0">
              <a:spcBef>
                <a:spcPts val="1680"/>
              </a:spcBef>
              <a:buNone/>
            </a:pPr>
            <a:endParaRPr lang="en-US" sz="2000" dirty="0" smtClean="0">
              <a:latin typeface="Arial"/>
            </a:endParaRPr>
          </a:p>
          <a:p>
            <a:pPr marL="4572" indent="0" algn="ctr">
              <a:spcBef>
                <a:spcPts val="1680"/>
              </a:spcBef>
              <a:buNone/>
            </a:pPr>
            <a:r>
              <a:rPr lang="en-US" sz="2800" smtClean="0">
                <a:latin typeface="Arial"/>
              </a:rPr>
              <a:t>9. </a:t>
            </a:r>
            <a:r>
              <a:rPr lang="en-US" sz="2800" dirty="0" smtClean="0">
                <a:latin typeface="Arial"/>
              </a:rPr>
              <a:t>Creating and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84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Function Creation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Here is the general syntax for creating a function: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functionName</a:t>
            </a:r>
            <a:r>
              <a:rPr lang="en-US" sz="2000" b="1" dirty="0">
                <a:latin typeface="Courier"/>
                <a:cs typeface="Courier"/>
              </a:rPr>
              <a:t>(arguments):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suite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arguments are optional and multiple arguments must be </a:t>
            </a:r>
            <a:r>
              <a:rPr lang="en-US" sz="2000" dirty="0" smtClean="0">
                <a:latin typeface="Arial"/>
                <a:cs typeface="Arial"/>
              </a:rPr>
              <a:t>separated by commas.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Every Python </a:t>
            </a:r>
            <a:r>
              <a:rPr lang="en-US" sz="2000" dirty="0">
                <a:latin typeface="Arial"/>
                <a:cs typeface="Arial"/>
              </a:rPr>
              <a:t>function has a return </a:t>
            </a:r>
            <a:r>
              <a:rPr lang="en-US" sz="2000" dirty="0" smtClean="0">
                <a:latin typeface="Arial"/>
                <a:cs typeface="Arial"/>
              </a:rPr>
              <a:t>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We explicitly return a value with a statement like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		</a:t>
            </a:r>
            <a:r>
              <a:rPr lang="en-US" sz="2000" b="1" dirty="0">
                <a:latin typeface="Courier"/>
                <a:cs typeface="Courier"/>
              </a:rPr>
              <a:t> return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value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no return statement is executed, None is returned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return value can be just one value or a tuple of values.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return value can be ignored by the caller, in which case it is simply thrown away. </a:t>
            </a:r>
          </a:p>
        </p:txBody>
      </p:sp>
    </p:spTree>
    <p:extLst>
      <p:ext uri="{BB962C8B-B14F-4D97-AF65-F5344CB8AC3E}">
        <p14:creationId xmlns:p14="http://schemas.microsoft.com/office/powerpoint/2010/main" val="46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Function Creation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functionName</a:t>
            </a:r>
            <a:r>
              <a:rPr lang="en-US" sz="2000" b="1" dirty="0">
                <a:latin typeface="Courier"/>
                <a:cs typeface="Courier"/>
              </a:rPr>
              <a:t>(arguments):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suite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Note </a:t>
            </a:r>
            <a:r>
              <a:rPr lang="en-US" sz="2000" dirty="0">
                <a:latin typeface="Arial"/>
                <a:cs typeface="Arial"/>
              </a:rPr>
              <a:t>that </a:t>
            </a:r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Arial"/>
                <a:cs typeface="Arial"/>
              </a:rPr>
              <a:t> is a statement that works in a similar way to the assignment operator.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When </a:t>
            </a:r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Arial"/>
                <a:cs typeface="Arial"/>
              </a:rPr>
              <a:t> is executed </a:t>
            </a:r>
            <a:endParaRPr lang="en-US" sz="2000" dirty="0" smtClean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Arial"/>
                <a:cs typeface="Arial"/>
              </a:rPr>
              <a:t> object is </a:t>
            </a:r>
            <a:r>
              <a:rPr lang="en-US" sz="1800" dirty="0" smtClean="0">
                <a:latin typeface="Arial"/>
                <a:cs typeface="Arial"/>
              </a:rPr>
              <a:t>created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an </a:t>
            </a:r>
            <a:r>
              <a:rPr lang="en-US" sz="1800" dirty="0">
                <a:latin typeface="Arial"/>
                <a:cs typeface="Arial"/>
              </a:rPr>
              <a:t>object reference with the specified name is </a:t>
            </a:r>
            <a:r>
              <a:rPr lang="en-US" sz="1800" dirty="0" smtClean="0">
                <a:latin typeface="Arial"/>
                <a:cs typeface="Arial"/>
              </a:rPr>
              <a:t>created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>
                <a:latin typeface="Arial"/>
                <a:cs typeface="Arial"/>
              </a:rPr>
              <a:t>the object reference is set </a:t>
            </a:r>
            <a:r>
              <a:rPr lang="en-US" sz="1800" dirty="0">
                <a:latin typeface="Arial"/>
                <a:cs typeface="Arial"/>
              </a:rPr>
              <a:t>to refer to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Arial"/>
                <a:cs typeface="Arial"/>
              </a:rPr>
              <a:t> object. </a:t>
            </a:r>
            <a:endParaRPr lang="en-US" sz="18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Since </a:t>
            </a:r>
            <a:r>
              <a:rPr lang="en-US" sz="2000" dirty="0">
                <a:latin typeface="Arial"/>
                <a:cs typeface="Arial"/>
              </a:rPr>
              <a:t>functions are objects, they can be stored in collection data types and passed as arguments to other </a:t>
            </a:r>
            <a:r>
              <a:rPr lang="en-US" sz="2000" dirty="0" smtClean="0">
                <a:latin typeface="Arial"/>
                <a:cs typeface="Arial"/>
              </a:rPr>
              <a:t>functions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1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urier"/>
                <a:cs typeface="Courier"/>
              </a:rPr>
              <a:t>str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73" y="990600"/>
            <a:ext cx="8712485" cy="51355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800000"/>
                </a:solidFill>
                <a:latin typeface="Arial"/>
                <a:cs typeface="Arial"/>
              </a:rPr>
              <a:t>Note</a:t>
            </a:r>
            <a:r>
              <a:rPr lang="en-US" sz="2000" dirty="0">
                <a:latin typeface="Arial"/>
                <a:cs typeface="Arial"/>
              </a:rPr>
              <a:t>: </a:t>
            </a:r>
            <a:endParaRPr lang="en-US" sz="2000" dirty="0" smtClean="0">
              <a:latin typeface="Arial"/>
              <a:cs typeface="Arial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there </a:t>
            </a:r>
            <a:r>
              <a:rPr lang="en-US" sz="2000" dirty="0">
                <a:latin typeface="Arial"/>
                <a:cs typeface="Arial"/>
              </a:rPr>
              <a:t>is no separate character type in Python – a character is just a string of length </a:t>
            </a:r>
            <a:r>
              <a:rPr lang="en-US" sz="2000" dirty="0" smtClean="0">
                <a:latin typeface="Arial"/>
                <a:cs typeface="Arial"/>
              </a:rPr>
              <a:t>1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b="1" dirty="0" err="1">
                <a:latin typeface="Courier"/>
                <a:cs typeface="Courier"/>
              </a:rPr>
              <a:t>str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are immutable types –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below cannot </a:t>
            </a:r>
            <a:r>
              <a:rPr lang="en-US" sz="2000" dirty="0">
                <a:latin typeface="Arial"/>
                <a:cs typeface="Arial"/>
              </a:rPr>
              <a:t>be modified in </a:t>
            </a:r>
            <a:r>
              <a:rPr lang="en-US" sz="2000" dirty="0" smtClean="0">
                <a:latin typeface="Arial"/>
                <a:cs typeface="Arial"/>
              </a:rPr>
              <a:t>place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b="1" dirty="0" smtClean="0">
                <a:latin typeface="Courier"/>
                <a:cs typeface="Courier"/>
              </a:rPr>
              <a:t>&gt;&gt;&gt; y = "giraffe"</a:t>
            </a:r>
            <a:r>
              <a:rPr lang="fr-FR" sz="1900" b="1" dirty="0" smtClean="0">
                <a:latin typeface="Courier"/>
                <a:cs typeface="Courier"/>
              </a:rPr>
              <a:t>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sz="1900" b="1" dirty="0" smtClean="0">
                <a:latin typeface="Courier"/>
                <a:cs typeface="Courier"/>
              </a:rPr>
              <a:t>&gt;&gt;&gt; y[0] =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900" b="1" dirty="0" smtClean="0">
                <a:latin typeface="Courier"/>
                <a:cs typeface="Courier"/>
              </a:rPr>
              <a:t>G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 smtClean="0">
                <a:latin typeface="Courier"/>
                <a:cs typeface="Courier"/>
              </a:rPr>
              <a:t>Traceback </a:t>
            </a:r>
            <a:r>
              <a:rPr lang="en-US" sz="1900" b="1" dirty="0">
                <a:latin typeface="Courier"/>
                <a:cs typeface="Courier"/>
              </a:rPr>
              <a:t>(most recent call last</a:t>
            </a:r>
            <a:r>
              <a:rPr lang="en-US" sz="1900" b="1" dirty="0" smtClean="0">
                <a:latin typeface="Courier"/>
                <a:cs typeface="Courier"/>
              </a:rPr>
              <a:t>):</a:t>
            </a:r>
            <a:br>
              <a:rPr lang="en-US" sz="1900" b="1" dirty="0" smtClean="0">
                <a:latin typeface="Courier"/>
                <a:cs typeface="Courier"/>
              </a:rPr>
            </a:br>
            <a:r>
              <a:rPr lang="en-US" sz="1900" b="1" dirty="0" smtClean="0">
                <a:latin typeface="Courier"/>
                <a:cs typeface="Courier"/>
              </a:rPr>
              <a:t>  </a:t>
            </a:r>
            <a:r>
              <a:rPr lang="en-US" sz="1900" b="1" dirty="0">
                <a:latin typeface="Courier"/>
                <a:cs typeface="Courier"/>
              </a:rPr>
              <a:t>File "&lt;</a:t>
            </a:r>
            <a:r>
              <a:rPr lang="en-US" sz="1900" b="1" dirty="0" err="1">
                <a:latin typeface="Courier"/>
                <a:cs typeface="Courier"/>
              </a:rPr>
              <a:t>stdin</a:t>
            </a:r>
            <a:r>
              <a:rPr lang="en-US" sz="1900" b="1" dirty="0">
                <a:latin typeface="Courier"/>
                <a:cs typeface="Courier"/>
              </a:rPr>
              <a:t>&gt;", line 1, in &lt;</a:t>
            </a:r>
            <a:r>
              <a:rPr lang="en-US" sz="1900" b="1" dirty="0" smtClean="0">
                <a:latin typeface="Courier"/>
                <a:cs typeface="Courier"/>
              </a:rPr>
              <a:t>module&gt;</a:t>
            </a:r>
            <a:br>
              <a:rPr lang="en-US" sz="1900" b="1" dirty="0" smtClean="0">
                <a:latin typeface="Courier"/>
                <a:cs typeface="Courier"/>
              </a:rPr>
            </a:br>
            <a:r>
              <a:rPr lang="en-US" sz="1900" b="1" dirty="0" smtClean="0">
                <a:latin typeface="Courier"/>
                <a:cs typeface="Courier"/>
              </a:rPr>
              <a:t>TypeError</a:t>
            </a:r>
            <a:r>
              <a:rPr lang="en-US" sz="1900" b="1" dirty="0">
                <a:latin typeface="Courier"/>
                <a:cs typeface="Courier"/>
              </a:rPr>
              <a:t>: '</a:t>
            </a:r>
            <a:r>
              <a:rPr lang="en-US" sz="1900" b="1" dirty="0" err="1">
                <a:latin typeface="Courier"/>
                <a:cs typeface="Courier"/>
              </a:rPr>
              <a:t>str</a:t>
            </a:r>
            <a:r>
              <a:rPr lang="en-US" sz="1900" b="1" dirty="0">
                <a:latin typeface="Courier"/>
                <a:cs typeface="Courier"/>
              </a:rPr>
              <a:t>' object does not support item assignment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b="1" dirty="0">
                <a:latin typeface="Courier"/>
                <a:cs typeface="Courier"/>
              </a:rPr>
              <a:t>&gt;&gt;&gt;</a:t>
            </a:r>
            <a:endParaRPr lang="fr-FR" sz="19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Example: Function Creation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One frequent need when writing interactive console applications is to obtain an integer from the user.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get_int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msg</a:t>
            </a:r>
            <a:r>
              <a:rPr lang="en-US" sz="2000" b="1" dirty="0">
                <a:latin typeface="Courier"/>
                <a:cs typeface="Courier"/>
              </a:rPr>
              <a:t>):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 while </a:t>
            </a:r>
            <a:r>
              <a:rPr lang="en-US" sz="2000" b="1" dirty="0">
                <a:latin typeface="Courier"/>
                <a:cs typeface="Courier"/>
              </a:rPr>
              <a:t>True: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try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</a:t>
            </a:r>
            <a:r>
              <a:rPr lang="en-US" sz="2000" b="1" dirty="0" err="1" smtClean="0">
                <a:latin typeface="Courier"/>
                <a:cs typeface="Courier"/>
              </a:rPr>
              <a:t>i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(input(</a:t>
            </a:r>
            <a:r>
              <a:rPr lang="en-US" sz="2000" b="1" dirty="0" err="1">
                <a:latin typeface="Courier"/>
                <a:cs typeface="Courier"/>
              </a:rPr>
              <a:t>msg</a:t>
            </a:r>
            <a:r>
              <a:rPr lang="en-US" sz="2000" b="1" dirty="0">
                <a:latin typeface="Courier"/>
                <a:cs typeface="Courier"/>
              </a:rPr>
              <a:t>))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return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except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b="1" dirty="0">
                <a:latin typeface="Courier"/>
                <a:cs typeface="Courier"/>
              </a:rPr>
              <a:t> as err: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print(err</a:t>
            </a:r>
            <a:r>
              <a:rPr lang="en-US" sz="2000" b="1" dirty="0">
                <a:latin typeface="Courier"/>
                <a:cs typeface="Courier"/>
              </a:rPr>
              <a:t>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This function takes one argument, </a:t>
            </a:r>
            <a:r>
              <a:rPr lang="en-US" sz="2000" b="1" dirty="0">
                <a:latin typeface="Courier"/>
                <a:cs typeface="Courier"/>
              </a:rPr>
              <a:t>msg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Inside </a:t>
            </a:r>
            <a:r>
              <a:rPr lang="en-US" sz="2000" dirty="0">
                <a:latin typeface="Arial"/>
                <a:cs typeface="Arial"/>
              </a:rPr>
              <a:t>the while loop the user is </a:t>
            </a:r>
            <a:r>
              <a:rPr lang="en-US" sz="2000" dirty="0" smtClean="0">
                <a:latin typeface="Arial"/>
                <a:cs typeface="Arial"/>
              </a:rPr>
              <a:t>prompted </a:t>
            </a:r>
            <a:r>
              <a:rPr lang="en-US" sz="2000" dirty="0">
                <a:latin typeface="Arial"/>
                <a:cs typeface="Arial"/>
              </a:rPr>
              <a:t>to enter an integer.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they enter something invalid a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dirty="0">
                <a:latin typeface="Arial"/>
                <a:cs typeface="Arial"/>
              </a:rPr>
              <a:t> exception will be raised, the error message will be printed, and the loop will repeat.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Once </a:t>
            </a:r>
            <a:r>
              <a:rPr lang="en-US" sz="2000" dirty="0">
                <a:latin typeface="Arial"/>
                <a:cs typeface="Arial"/>
              </a:rPr>
              <a:t>a valid integer is entered, it is returned to the caller. </a:t>
            </a:r>
          </a:p>
        </p:txBody>
      </p:sp>
    </p:spTree>
    <p:extLst>
      <p:ext uri="{BB962C8B-B14F-4D97-AF65-F5344CB8AC3E}">
        <p14:creationId xmlns:p14="http://schemas.microsoft.com/office/powerpoint/2010/main" val="25654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Example: Function Creation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get_int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msg</a:t>
            </a:r>
            <a:r>
              <a:rPr lang="en-US" sz="2000" b="1" dirty="0">
                <a:latin typeface="Courier"/>
                <a:cs typeface="Courier"/>
              </a:rPr>
              <a:t>):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while </a:t>
            </a:r>
            <a:r>
              <a:rPr lang="en-US" sz="2000" b="1" dirty="0">
                <a:latin typeface="Courier"/>
                <a:cs typeface="Courier"/>
              </a:rPr>
              <a:t>True: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try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</a:t>
            </a:r>
            <a:r>
              <a:rPr lang="en-US" sz="2000" b="1" dirty="0" err="1" smtClean="0">
                <a:latin typeface="Courier"/>
                <a:cs typeface="Courier"/>
              </a:rPr>
              <a:t>i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(input(</a:t>
            </a:r>
            <a:r>
              <a:rPr lang="en-US" sz="2000" b="1" dirty="0" err="1">
                <a:latin typeface="Courier"/>
                <a:cs typeface="Courier"/>
              </a:rPr>
              <a:t>msg</a:t>
            </a:r>
            <a:r>
              <a:rPr lang="en-US" sz="2000" b="1" dirty="0">
                <a:latin typeface="Courier"/>
                <a:cs typeface="Courier"/>
              </a:rPr>
              <a:t>))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return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except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b="1" dirty="0">
                <a:latin typeface="Courier"/>
                <a:cs typeface="Courier"/>
              </a:rPr>
              <a:t> as err: 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print(err</a:t>
            </a:r>
            <a:r>
              <a:rPr lang="en-US" sz="2000" b="1" dirty="0">
                <a:latin typeface="Courier"/>
                <a:cs typeface="Courier"/>
              </a:rPr>
              <a:t>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Here is how we would call </a:t>
            </a:r>
            <a:r>
              <a:rPr lang="en-US" sz="2000" dirty="0" smtClean="0">
                <a:latin typeface="Arial"/>
                <a:cs typeface="Arial"/>
              </a:rPr>
              <a:t>this function: 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age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get_int</a:t>
            </a:r>
            <a:r>
              <a:rPr lang="en-US" sz="2000" b="1" dirty="0" smtClean="0">
                <a:latin typeface="Courier"/>
                <a:cs typeface="Courier"/>
              </a:rPr>
              <a:t>("enter </a:t>
            </a:r>
            <a:r>
              <a:rPr lang="en-US" sz="2000" b="1" dirty="0">
                <a:latin typeface="Courier"/>
                <a:cs typeface="Courier"/>
              </a:rPr>
              <a:t>your age: </a:t>
            </a:r>
            <a:r>
              <a:rPr lang="en-US" sz="2000" b="1" dirty="0" smtClean="0">
                <a:latin typeface="Courier"/>
                <a:cs typeface="Courier"/>
              </a:rPr>
              <a:t>")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this example the single argument is mandatory because we have provided no default value.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supports a very sophisticated and flexible syntax for function parameters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syntax </a:t>
            </a:r>
            <a:r>
              <a:rPr lang="en-US" sz="2000" dirty="0">
                <a:latin typeface="Arial"/>
                <a:cs typeface="Arial"/>
              </a:rPr>
              <a:t>supports default argument values and positional and keyword arguments. </a:t>
            </a:r>
          </a:p>
        </p:txBody>
      </p:sp>
    </p:spTree>
    <p:extLst>
      <p:ext uri="{BB962C8B-B14F-4D97-AF65-F5344CB8AC3E}">
        <p14:creationId xmlns:p14="http://schemas.microsoft.com/office/powerpoint/2010/main" val="31967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Example: Function Creation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	age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get_int</a:t>
            </a:r>
            <a:r>
              <a:rPr lang="en-US" sz="2000" b="1" dirty="0" smtClean="0">
                <a:latin typeface="Courier"/>
                <a:cs typeface="Courier"/>
              </a:rPr>
              <a:t>("enter </a:t>
            </a:r>
            <a:r>
              <a:rPr lang="en-US" sz="2000" b="1" dirty="0">
                <a:latin typeface="Courier"/>
                <a:cs typeface="Courier"/>
              </a:rPr>
              <a:t>your age: </a:t>
            </a:r>
            <a:r>
              <a:rPr lang="en-US" sz="2000" b="1" dirty="0" smtClean="0">
                <a:latin typeface="Courier"/>
                <a:cs typeface="Courier"/>
              </a:rPr>
              <a:t>")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In this example the single argument is mandatory because we have provided no default value</a:t>
            </a:r>
            <a:r>
              <a:rPr lang="en-US" sz="20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Python </a:t>
            </a:r>
            <a:r>
              <a:rPr lang="en-US" sz="2000" dirty="0">
                <a:latin typeface="Arial"/>
                <a:cs typeface="Arial"/>
              </a:rPr>
              <a:t>supports a very sophisticated and flexible syntax for function parameters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syntax </a:t>
            </a:r>
            <a:r>
              <a:rPr lang="en-US" sz="2000" dirty="0">
                <a:latin typeface="Arial"/>
                <a:cs typeface="Arial"/>
              </a:rPr>
              <a:t>supports default argument values and positional and keyword arguments</a:t>
            </a:r>
            <a:r>
              <a:rPr lang="en-US" sz="2000" dirty="0" smtClean="0"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get_int</a:t>
            </a:r>
            <a:r>
              <a:rPr lang="en-US" sz="2000" b="1" dirty="0" smtClean="0">
                <a:latin typeface="Courier"/>
                <a:cs typeface="Courier"/>
              </a:rPr>
              <a:t>(</a:t>
            </a:r>
            <a:r>
              <a:rPr lang="en-US" sz="2000" b="1" dirty="0" err="1" smtClean="0">
                <a:latin typeface="Courier"/>
                <a:cs typeface="Courier"/>
              </a:rPr>
              <a:t>msg</a:t>
            </a:r>
            <a:r>
              <a:rPr lang="en-US" sz="2000" b="1" dirty="0" smtClean="0">
                <a:latin typeface="Courier"/>
                <a:cs typeface="Courier"/>
              </a:rPr>
              <a:t>="enter and integer"): 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while True: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try: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=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(input(</a:t>
            </a:r>
            <a:r>
              <a:rPr lang="en-US" sz="2000" b="1" dirty="0" err="1">
                <a:latin typeface="Courier"/>
                <a:cs typeface="Courier"/>
              </a:rPr>
              <a:t>msg</a:t>
            </a:r>
            <a:r>
              <a:rPr lang="en-US" sz="2000" b="1" dirty="0">
                <a:latin typeface="Courier"/>
                <a:cs typeface="Courier"/>
              </a:rPr>
              <a:t>))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return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except </a:t>
            </a:r>
            <a:r>
              <a:rPr lang="en-US" sz="2000" b="1" dirty="0" err="1">
                <a:latin typeface="Courier"/>
                <a:cs typeface="Courier"/>
              </a:rPr>
              <a:t>ValueError</a:t>
            </a:r>
            <a:r>
              <a:rPr lang="en-US" sz="2000" b="1" dirty="0">
                <a:latin typeface="Courier"/>
                <a:cs typeface="Courier"/>
              </a:rPr>
              <a:t> as err: 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print(err)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Built-In Functions and the Standard Library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Although creating our own functions can be very satisfying, in many cases it is not necessary.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What </a:t>
            </a:r>
            <a:r>
              <a:rPr lang="en-US" sz="2000" dirty="0">
                <a:latin typeface="Arial"/>
                <a:cs typeface="Arial"/>
              </a:rPr>
              <a:t>we want may well already be available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is because Python has a lot of functions built </a:t>
            </a:r>
            <a:r>
              <a:rPr lang="en-US" sz="2000" dirty="0" smtClean="0">
                <a:latin typeface="Arial"/>
                <a:cs typeface="Arial"/>
              </a:rPr>
              <a:t>in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nd </a:t>
            </a:r>
            <a:r>
              <a:rPr lang="en-US" sz="2000" dirty="0">
                <a:latin typeface="Arial"/>
                <a:cs typeface="Arial"/>
              </a:rPr>
              <a:t>a great many more functions </a:t>
            </a: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its standard library modules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>
                <a:latin typeface="Arial"/>
                <a:cs typeface="Arial"/>
              </a:rPr>
              <a:t>A Python module is just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Arial"/>
                <a:cs typeface="Arial"/>
              </a:rPr>
              <a:t>file that contains Python </a:t>
            </a:r>
            <a:r>
              <a:rPr lang="en-US" sz="2000" b="1" dirty="0" smtClean="0">
                <a:latin typeface="Arial"/>
                <a:cs typeface="Arial"/>
              </a:rPr>
              <a:t>code: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>
                <a:latin typeface="Arial"/>
                <a:cs typeface="Arial"/>
              </a:rPr>
              <a:t>custom </a:t>
            </a:r>
            <a:r>
              <a:rPr lang="en-US" sz="1800" b="1" dirty="0">
                <a:latin typeface="Arial"/>
                <a:cs typeface="Arial"/>
              </a:rPr>
              <a:t>function and class (custom data type) </a:t>
            </a:r>
            <a:r>
              <a:rPr lang="en-US" sz="1800" b="1" dirty="0" smtClean="0">
                <a:latin typeface="Arial"/>
                <a:cs typeface="Arial"/>
              </a:rPr>
              <a:t>definitions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>
                <a:latin typeface="Arial"/>
                <a:cs typeface="Arial"/>
              </a:rPr>
              <a:t>variables</a:t>
            </a:r>
            <a:r>
              <a:rPr lang="en-US" sz="1800" b="1" dirty="0">
                <a:latin typeface="Arial"/>
                <a:cs typeface="Arial"/>
              </a:rPr>
              <a:t>. </a:t>
            </a:r>
            <a:endParaRPr lang="en-US" sz="1800" b="1" dirty="0" smtClean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8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Importing a Module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access the functionality in a module we must </a:t>
            </a:r>
            <a:r>
              <a:rPr lang="en-US" sz="2000" b="1" i="1" dirty="0" smtClean="0">
                <a:latin typeface="Arial"/>
                <a:cs typeface="Arial"/>
              </a:rPr>
              <a:t>import </a:t>
            </a:r>
            <a:r>
              <a:rPr lang="en-US" sz="2000" dirty="0" smtClean="0">
                <a:latin typeface="Arial"/>
                <a:cs typeface="Arial"/>
              </a:rPr>
              <a:t>it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import a module </a:t>
            </a:r>
            <a:r>
              <a:rPr lang="en-US" sz="2000" dirty="0" smtClean="0">
                <a:latin typeface="Arial"/>
                <a:cs typeface="Arial"/>
              </a:rPr>
              <a:t>given in file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yUtils.py</a:t>
            </a:r>
            <a:r>
              <a:rPr lang="en-US" sz="2000" dirty="0" smtClean="0">
                <a:latin typeface="Arial"/>
                <a:cs typeface="Arial"/>
              </a:rPr>
              <a:t>, we </a:t>
            </a:r>
            <a:r>
              <a:rPr lang="en-US" sz="2000" dirty="0">
                <a:latin typeface="Arial"/>
                <a:cs typeface="Arial"/>
              </a:rPr>
              <a:t>use </a:t>
            </a:r>
            <a:r>
              <a:rPr lang="en-US" sz="2000" dirty="0" smtClean="0">
                <a:latin typeface="Arial"/>
                <a:cs typeface="Arial"/>
              </a:rPr>
              <a:t>the following statement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		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		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yUtils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extension of the filename is omitted.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Once </a:t>
            </a:r>
            <a:r>
              <a:rPr lang="en-US" sz="2000" dirty="0">
                <a:latin typeface="Arial"/>
                <a:cs typeface="Arial"/>
              </a:rPr>
              <a:t>a module has been imported, we can access any functions, classes, or variables that it </a:t>
            </a:r>
            <a:r>
              <a:rPr lang="en-US" sz="2000" dirty="0" smtClean="0">
                <a:latin typeface="Arial"/>
                <a:cs typeface="Arial"/>
              </a:rPr>
              <a:t>contains using the dot operator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Courier"/>
                <a:cs typeface="Courier"/>
              </a:rPr>
              <a:t>sys</a:t>
            </a:r>
            <a:r>
              <a:rPr lang="en-US" sz="2000" dirty="0">
                <a:latin typeface="Arial"/>
                <a:cs typeface="Arial"/>
              </a:rPr>
              <a:t> module provides the </a:t>
            </a:r>
            <a:r>
              <a:rPr lang="en-US" sz="2000" b="1" dirty="0" err="1">
                <a:latin typeface="Courier"/>
                <a:cs typeface="Courier"/>
              </a:rPr>
              <a:t>argv</a:t>
            </a:r>
            <a:r>
              <a:rPr lang="en-US" sz="2000" dirty="0">
                <a:latin typeface="Arial"/>
                <a:cs typeface="Arial"/>
              </a:rPr>
              <a:t> variable, a list of strings with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>
                <a:latin typeface="Arial"/>
                <a:cs typeface="Arial"/>
              </a:rPr>
              <a:t>first item equal to the name under which the program was invoked; and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dirty="0">
                <a:latin typeface="Arial"/>
                <a:cs typeface="Arial"/>
              </a:rPr>
              <a:t>subsequent items being the program's command-line arguments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Thus, after importing the </a:t>
            </a:r>
            <a:r>
              <a:rPr lang="en-US" sz="2000" b="1" dirty="0">
                <a:latin typeface="Courier"/>
                <a:cs typeface="Courier"/>
              </a:rPr>
              <a:t>sys</a:t>
            </a:r>
            <a:r>
              <a:rPr lang="en-US" sz="2000" dirty="0" smtClean="0">
                <a:latin typeface="Arial"/>
                <a:cs typeface="Arial"/>
              </a:rPr>
              <a:t> module, we could refer </a:t>
            </a:r>
            <a:r>
              <a:rPr lang="en-US" sz="2000" b="1" dirty="0" err="1" smtClean="0">
                <a:latin typeface="Courier"/>
                <a:cs typeface="Courier"/>
              </a:rPr>
              <a:t>sys.argv</a:t>
            </a:r>
            <a:r>
              <a:rPr lang="en-US" sz="2000" dirty="0" smtClean="0">
                <a:latin typeface="Arial"/>
                <a:cs typeface="Arial"/>
              </a:rPr>
              <a:t>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6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echoargs.py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6" y="933856"/>
            <a:ext cx="8712562" cy="585737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# </a:t>
            </a:r>
            <a:r>
              <a:rPr lang="en-US" sz="2000" b="1" i="1" dirty="0" smtClean="0">
                <a:solidFill>
                  <a:srgbClr val="660066"/>
                </a:solidFill>
                <a:latin typeface="Courier"/>
                <a:cs typeface="Courier"/>
              </a:rPr>
              <a:t>file echoargs.py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	import sys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	print(</a:t>
            </a:r>
            <a:r>
              <a:rPr lang="en-US" sz="2000" b="1" dirty="0" err="1" smtClean="0">
                <a:latin typeface="Courier"/>
                <a:cs typeface="Courier"/>
              </a:rPr>
              <a:t>sys.argv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$ python echoargs.py –v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['echoargs.py', '-v']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dirty="0">
                <a:latin typeface="Arial"/>
                <a:cs typeface="Arial"/>
              </a:rPr>
              <a:t>general, the syntax for using a function from a module is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600" dirty="0" smtClean="0">
                <a:latin typeface="Arial"/>
                <a:cs typeface="Arial"/>
              </a:rPr>
              <a:t/>
            </a:r>
            <a:br>
              <a:rPr lang="en-US" sz="600" dirty="0" smtClean="0">
                <a:latin typeface="Arial"/>
                <a:cs typeface="Arial"/>
              </a:rPr>
            </a:br>
            <a:r>
              <a:rPr lang="en-US" sz="600" dirty="0" smtClean="0">
                <a:latin typeface="Arial"/>
                <a:cs typeface="Arial"/>
              </a:rPr>
              <a:t>	</a:t>
            </a:r>
            <a:r>
              <a:rPr lang="en-US" sz="2000" i="1" dirty="0" err="1" smtClean="0">
                <a:latin typeface="Arial"/>
                <a:cs typeface="Arial"/>
              </a:rPr>
              <a:t>moduleName.functionName</a:t>
            </a:r>
            <a:r>
              <a:rPr lang="en-US" sz="2000" i="1" dirty="0" smtClean="0">
                <a:latin typeface="Arial"/>
                <a:cs typeface="Arial"/>
              </a:rPr>
              <a:t>(arguments)</a:t>
            </a:r>
            <a:r>
              <a:rPr lang="en-US" sz="2000" dirty="0" smtClean="0">
                <a:latin typeface="Arial"/>
                <a:cs typeface="Arial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</a:t>
            </a:r>
            <a:r>
              <a:rPr lang="en-US" sz="2000" dirty="0">
                <a:latin typeface="Arial"/>
                <a:cs typeface="Arial"/>
              </a:rPr>
              <a:t>makes use of the dot </a:t>
            </a:r>
            <a:r>
              <a:rPr lang="en-US" sz="2000" dirty="0" smtClean="0">
                <a:latin typeface="Arial"/>
                <a:cs typeface="Arial"/>
              </a:rPr>
              <a:t>("access attribute") </a:t>
            </a:r>
            <a:r>
              <a:rPr lang="en-US" sz="2000" dirty="0">
                <a:latin typeface="Arial"/>
                <a:cs typeface="Arial"/>
              </a:rPr>
              <a:t>operator </a:t>
            </a:r>
            <a:r>
              <a:rPr lang="en-US" sz="2000" dirty="0" smtClean="0">
                <a:latin typeface="Arial"/>
                <a:cs typeface="Arial"/>
              </a:rPr>
              <a:t>as in C++ and Java.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standard library contains lots of modules, and we will make use of many of them throughout </a:t>
            </a:r>
            <a:r>
              <a:rPr lang="en-US" sz="2000" dirty="0" smtClean="0">
                <a:latin typeface="Arial"/>
                <a:cs typeface="Arial"/>
              </a:rPr>
              <a:t>this course.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standard modules all have lowercase </a:t>
            </a:r>
            <a:r>
              <a:rPr lang="en-US" sz="2000" dirty="0" smtClean="0">
                <a:latin typeface="Arial"/>
                <a:cs typeface="Arial"/>
              </a:rPr>
              <a:t>names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Some </a:t>
            </a:r>
            <a:r>
              <a:rPr lang="en-US" sz="2000" dirty="0">
                <a:latin typeface="Arial"/>
                <a:cs typeface="Arial"/>
              </a:rPr>
              <a:t>programmers use title-case names (e.g.,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2000" dirty="0">
                <a:latin typeface="Arial"/>
                <a:cs typeface="Arial"/>
              </a:rPr>
              <a:t>) for their own modules to keep them distinct.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Example: random Module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5" y="933856"/>
            <a:ext cx="8865339" cy="585737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"/>
                <a:cs typeface="Courier"/>
              </a:rPr>
              <a:t>import </a:t>
            </a:r>
            <a:r>
              <a:rPr lang="en-US" sz="2000" b="1" dirty="0">
                <a:latin typeface="Courier"/>
                <a:cs typeface="Courier"/>
              </a:rPr>
              <a:t>random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x = </a:t>
            </a:r>
            <a:r>
              <a:rPr lang="en-US" sz="2000" b="1" dirty="0" err="1">
                <a:latin typeface="Courier"/>
                <a:cs typeface="Courier"/>
              </a:rPr>
              <a:t>random.randint</a:t>
            </a:r>
            <a:r>
              <a:rPr lang="en-US" sz="2000" b="1" dirty="0">
                <a:latin typeface="Courier"/>
                <a:cs typeface="Courier"/>
              </a:rPr>
              <a:t>(1, 6)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y = </a:t>
            </a:r>
            <a:r>
              <a:rPr lang="en-US" sz="2000" b="1" dirty="0" err="1">
                <a:latin typeface="Courier"/>
                <a:cs typeface="Courier"/>
              </a:rPr>
              <a:t>random.choice</a:t>
            </a:r>
            <a:r>
              <a:rPr lang="en-US" sz="2000" b="1" dirty="0" smtClean="0">
                <a:latin typeface="Courier"/>
                <a:cs typeface="Courier"/>
              </a:rPr>
              <a:t>(["apple", "banana", "cherry", </a:t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               "durian"]) </a:t>
            </a:r>
            <a:endParaRPr lang="en-US" sz="2000" b="1" dirty="0">
              <a:latin typeface="Courier"/>
              <a:cs typeface="Courier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After these statements have been </a:t>
            </a:r>
            <a:r>
              <a:rPr lang="en-US" sz="2000" dirty="0" smtClean="0">
                <a:latin typeface="Arial"/>
                <a:cs typeface="Arial"/>
              </a:rPr>
              <a:t>executed</a:t>
            </a:r>
            <a:endParaRPr lang="en-US" sz="20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will contain an integer between 1 and 6 </a:t>
            </a:r>
            <a:r>
              <a:rPr lang="en-US" sz="1800" dirty="0" smtClean="0">
                <a:latin typeface="Arial"/>
                <a:cs typeface="Arial"/>
              </a:rPr>
              <a:t>inclusive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will contain one of the strings from the list passed to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function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4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Order of Imports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5" y="933856"/>
            <a:ext cx="8865339" cy="58573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/>
                <a:cs typeface="Arial"/>
              </a:rPr>
              <a:t>It is conventional to put all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Arial"/>
                <a:cs typeface="Arial"/>
              </a:rPr>
              <a:t> statements at the beginning of 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Arial"/>
                <a:cs typeface="Arial"/>
              </a:rPr>
              <a:t> files, after the shebang line, and after the </a:t>
            </a:r>
            <a:r>
              <a:rPr lang="en-US" sz="2000" dirty="0" smtClean="0">
                <a:latin typeface="Arial"/>
                <a:cs typeface="Arial"/>
              </a:rPr>
              <a:t>module's </a:t>
            </a:r>
            <a:r>
              <a:rPr lang="en-US" sz="2000" dirty="0">
                <a:latin typeface="Arial"/>
                <a:cs typeface="Arial"/>
              </a:rPr>
              <a:t>documentation</a:t>
            </a:r>
            <a:r>
              <a:rPr lang="en-US" sz="20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It is recommended that standard library </a:t>
            </a:r>
            <a:r>
              <a:rPr lang="en-US" sz="2000" dirty="0">
                <a:latin typeface="Arial"/>
                <a:cs typeface="Arial"/>
              </a:rPr>
              <a:t>modules </a:t>
            </a:r>
            <a:r>
              <a:rPr lang="en-US" sz="2000" dirty="0" smtClean="0">
                <a:latin typeface="Arial"/>
                <a:cs typeface="Arial"/>
              </a:rPr>
              <a:t>be imported first</a:t>
            </a:r>
            <a:r>
              <a:rPr lang="en-US" sz="2000" dirty="0">
                <a:latin typeface="Arial"/>
                <a:cs typeface="Arial"/>
              </a:rPr>
              <a:t>, then third-party library modules, and finally your own modules. </a:t>
            </a:r>
          </a:p>
        </p:txBody>
      </p:sp>
    </p:spTree>
    <p:extLst>
      <p:ext uri="{BB962C8B-B14F-4D97-AF65-F5344CB8AC3E}">
        <p14:creationId xmlns:p14="http://schemas.microsoft.com/office/powerpoint/2010/main" val="9195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1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7784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Study the two example programs described in Examples1 section of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ProgramAssignments1.pptx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the programming assignments 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bigdigits2.py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awfulpoetry1.py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awfulpoetry2.py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described in ProgramAssignments1.pptx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bigdigits.py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 may be found in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Sourcecode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folder of the files section of the Canvas course site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Submit your completed and tested programs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via Canvas; you should submit three separate files.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20001</TotalTime>
  <Words>4329</Words>
  <Application>Microsoft Office PowerPoint</Application>
  <PresentationFormat>On-screen Show (4:3)</PresentationFormat>
  <Paragraphs>661</Paragraphs>
  <Slides>98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Courier</vt:lpstr>
      <vt:lpstr>Courier New</vt:lpstr>
      <vt:lpstr>Office Theme</vt:lpstr>
      <vt:lpstr>EDGE Diagram</vt:lpstr>
      <vt:lpstr>Advanced Python</vt:lpstr>
      <vt:lpstr>All Python Data Items Are Objects</vt:lpstr>
      <vt:lpstr>Objects</vt:lpstr>
      <vt:lpstr>Objects</vt:lpstr>
      <vt:lpstr>Objects</vt:lpstr>
      <vt:lpstr>PowerPoint Presentation</vt:lpstr>
      <vt:lpstr>Python type = Python class</vt:lpstr>
      <vt:lpstr>str</vt:lpstr>
      <vt:lpstr>str</vt:lpstr>
      <vt:lpstr>str</vt:lpstr>
      <vt:lpstr>PowerPoint Presentation</vt:lpstr>
      <vt:lpstr>"Variables"</vt:lpstr>
      <vt:lpstr>Object References</vt:lpstr>
      <vt:lpstr>Object References</vt:lpstr>
      <vt:lpstr>Object References</vt:lpstr>
      <vt:lpstr>Examples</vt:lpstr>
      <vt:lpstr>Examples</vt:lpstr>
      <vt:lpstr>Identifiers</vt:lpstr>
      <vt:lpstr>Dynamic Typing</vt:lpstr>
      <vt:lpstr>Examples: Dynamic Typing</vt:lpstr>
      <vt:lpstr>Experimenting </vt:lpstr>
      <vt:lpstr>PowerPoint Presentation</vt:lpstr>
      <vt:lpstr>Types tuple and list</vt:lpstr>
      <vt:lpstr>Type tuple</vt:lpstr>
      <vt:lpstr>Type list</vt:lpstr>
      <vt:lpstr>Types tuple and list</vt:lpstr>
      <vt:lpstr>Types tuple and list</vt:lpstr>
      <vt:lpstr>Types tuple and list</vt:lpstr>
      <vt:lpstr>Example: lists are Mutable</vt:lpstr>
      <vt:lpstr>Example: tuples are immutable</vt:lpstr>
      <vt:lpstr>The Built-In Function len()</vt:lpstr>
      <vt:lpstr>The Built-In Function len()</vt:lpstr>
      <vt:lpstr>lst.append() method</vt:lpstr>
      <vt:lpstr>PowerPoint Presentation</vt:lpstr>
      <vt:lpstr>PowerPoint Presentation</vt:lpstr>
      <vt:lpstr>The Identity Operator</vt:lpstr>
      <vt:lpstr>The Identity Operator</vt:lpstr>
      <vt:lpstr>The Identity Operator</vt:lpstr>
      <vt:lpstr>Comparison Operators</vt:lpstr>
      <vt:lpstr>Comparison Operators: Examples</vt:lpstr>
      <vt:lpstr>Comparison Operators: Examples</vt:lpstr>
      <vt:lpstr>Comparison Operators: Examples</vt:lpstr>
      <vt:lpstr>Chaining</vt:lpstr>
      <vt:lpstr>TypeError Exception</vt:lpstr>
      <vt:lpstr>TypeError Exception</vt:lpstr>
      <vt:lpstr>The Membership Operator</vt:lpstr>
      <vt:lpstr>The Membership Operator</vt:lpstr>
      <vt:lpstr>Logical Operators</vt:lpstr>
      <vt:lpstr>Logical Operators</vt:lpstr>
      <vt:lpstr>Boolean Context</vt:lpstr>
      <vt:lpstr>PowerPoint Presentation</vt:lpstr>
      <vt:lpstr>Control Flow</vt:lpstr>
      <vt:lpstr>The pass Keyword</vt:lpstr>
      <vt:lpstr>The if Statement</vt:lpstr>
      <vt:lpstr>The if Statement</vt:lpstr>
      <vt:lpstr>Indentation Defines Block Structure</vt:lpstr>
      <vt:lpstr>Indentation Defines Block Structure</vt:lpstr>
      <vt:lpstr>The while Statement</vt:lpstr>
      <vt:lpstr>The  for … in  Statement</vt:lpstr>
      <vt:lpstr>The  for … in  Statement</vt:lpstr>
      <vt:lpstr>The  for … in  Statement</vt:lpstr>
      <vt:lpstr>Basic Exception Handling </vt:lpstr>
      <vt:lpstr>Basic Exception Handling </vt:lpstr>
      <vt:lpstr>Basic Exception Handling </vt:lpstr>
      <vt:lpstr>Basic Exception Handling: Example </vt:lpstr>
      <vt:lpstr>Basic Exception Handling: Example </vt:lpstr>
      <vt:lpstr>PowerPoint Presentation</vt:lpstr>
      <vt:lpstr>Basic Arithmetic Operators</vt:lpstr>
      <vt:lpstr>Basic Arithmetic Operators</vt:lpstr>
      <vt:lpstr>Augmented Assignment</vt:lpstr>
      <vt:lpstr>Augmented Assignment</vt:lpstr>
      <vt:lpstr>Augmented Assignment</vt:lpstr>
      <vt:lpstr>Augmented Assignment</vt:lpstr>
      <vt:lpstr>Operator Overloading</vt:lpstr>
      <vt:lpstr>Operator Overloading</vt:lpstr>
      <vt:lpstr>Operator Overloading</vt:lpstr>
      <vt:lpstr>Immutable vs Mutable</vt:lpstr>
      <vt:lpstr>Iterables</vt:lpstr>
      <vt:lpstr>List Operator +=</vt:lpstr>
      <vt:lpstr>List Operator +=</vt:lpstr>
      <vt:lpstr>PowerPoint Presentation</vt:lpstr>
      <vt:lpstr>Console I/O</vt:lpstr>
      <vt:lpstr>A Complete "Useful" Program</vt:lpstr>
      <vt:lpstr>Typical Run of sum1.py</vt:lpstr>
      <vt:lpstr>Input Redirection</vt:lpstr>
      <vt:lpstr>sum2.py</vt:lpstr>
      <vt:lpstr>PowerPoint Presentation</vt:lpstr>
      <vt:lpstr>Function Creation</vt:lpstr>
      <vt:lpstr>Function Creation</vt:lpstr>
      <vt:lpstr>Example: Function Creation</vt:lpstr>
      <vt:lpstr>Example: Function Creation</vt:lpstr>
      <vt:lpstr>Example: Function Creation</vt:lpstr>
      <vt:lpstr>Built-In Functions and the Standard Library</vt:lpstr>
      <vt:lpstr>Importing a Module</vt:lpstr>
      <vt:lpstr>echoargs.py</vt:lpstr>
      <vt:lpstr>Example: random Module</vt:lpstr>
      <vt:lpstr>Order of Imports</vt:lpstr>
      <vt:lpstr>Assignment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</dc:title>
  <dc:creator>Ralph</dc:creator>
  <cp:lastModifiedBy>Tindell, Ralph</cp:lastModifiedBy>
  <cp:revision>73</cp:revision>
  <dcterms:created xsi:type="dcterms:W3CDTF">2015-07-05T17:25:18Z</dcterms:created>
  <dcterms:modified xsi:type="dcterms:W3CDTF">2017-01-04T20:38:36Z</dcterms:modified>
</cp:coreProperties>
</file>