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60" r:id="rId4"/>
    <p:sldId id="397" r:id="rId5"/>
    <p:sldId id="261" r:id="rId6"/>
    <p:sldId id="416" r:id="rId7"/>
    <p:sldId id="262" r:id="rId8"/>
    <p:sldId id="400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9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0" r:id="rId43"/>
    <p:sldId id="302" r:id="rId44"/>
    <p:sldId id="303" r:id="rId45"/>
    <p:sldId id="304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336600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9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184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B79C-674B-2345-A7B6-206972F1B49E}" type="datetimeFigureOut">
              <a:rPr lang="en-US" smtClean="0"/>
              <a:t>1/21/2017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3227C-101A-CF4C-BC0E-E43EE437F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34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7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4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24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34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22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9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45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16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0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25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59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78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14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43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41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91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04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73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77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3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29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4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5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66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7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82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6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227C-101A-CF4C-BC0E-E43EE437FA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8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4584B8-1036-034A-A4C8-08C9564E81FB}" type="datetimeFigureOut">
              <a:rPr lang="en-US" smtClean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0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4584B8-1036-034A-A4C8-08C9564E81FB}" type="datetimeFigureOut">
              <a:rPr lang="en-US" smtClean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6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4584B8-1036-034A-A4C8-08C9564E81FB}" type="datetimeFigureOut">
              <a:rPr lang="en-US" smtClean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0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4584B8-1036-034A-A4C8-08C9564E81FB}" type="datetimeFigureOut">
              <a:rPr lang="en-US" smtClean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8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4584B8-1036-034A-A4C8-08C9564E81FB}" type="datetimeFigureOut">
              <a:rPr lang="en-US" smtClean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4584B8-1036-034A-A4C8-08C9564E81FB}" type="datetimeFigureOut">
              <a:rPr lang="en-US" smtClean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4584B8-1036-034A-A4C8-08C9564E81FB}" type="datetimeFigureOut">
              <a:rPr lang="en-US" smtClean="0"/>
              <a:t>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2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4584B8-1036-034A-A4C8-08C9564E81FB}" type="datetimeFigureOut">
              <a:rPr lang="en-US" smtClean="0"/>
              <a:t>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4584B8-1036-034A-A4C8-08C9564E81FB}" type="datetimeFigureOut">
              <a:rPr lang="en-US" smtClean="0"/>
              <a:t>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3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4584B8-1036-034A-A4C8-08C9564E81FB}" type="datetimeFigureOut">
              <a:rPr lang="en-US" smtClean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4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4584B8-1036-034A-A4C8-08C9564E81FB}" type="datetimeFigureOut">
              <a:rPr lang="en-US" smtClean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55CAF-B681-C647-B067-10B3BEC2C9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3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8222"/>
            <a:ext cx="8229600" cy="593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1" y="952500"/>
            <a:ext cx="8741832" cy="566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6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1200"/>
        </a:spcAft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spcAft>
          <a:spcPts val="6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ts val="600"/>
        </a:spcBef>
        <a:spcAft>
          <a:spcPts val="12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ts val="600"/>
        </a:spcBef>
        <a:spcAft>
          <a:spcPts val="12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ts val="600"/>
        </a:spcBef>
        <a:spcAft>
          <a:spcPts val="12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</a:p>
          <a:p>
            <a:r>
              <a:rPr lang="en-US" b="1" dirty="0" smtClean="0">
                <a:latin typeface="Arial"/>
              </a:rPr>
              <a:t>Collection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uples </a:t>
            </a:r>
            <a:r>
              <a:rPr lang="en-US" dirty="0"/>
              <a:t>can be used </a:t>
            </a:r>
            <a:r>
              <a:rPr lang="en-US" dirty="0" smtClean="0"/>
              <a:t>with the operators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(concatenation</a:t>
            </a:r>
            <a:r>
              <a:rPr lang="en-US" dirty="0" smtClean="0"/>
              <a:t>),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(replication</a:t>
            </a:r>
            <a:r>
              <a:rPr lang="en-US" dirty="0" smtClean="0"/>
              <a:t>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(slice</a:t>
            </a:r>
            <a:r>
              <a:rPr lang="en-US" dirty="0" smtClean="0"/>
              <a:t>) operator and with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test for membership.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dirty="0" smtClean="0"/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*=</a:t>
            </a:r>
            <a:r>
              <a:rPr lang="en-US" dirty="0"/>
              <a:t> augmented assignment operators can be used even though tuples </a:t>
            </a:r>
            <a:r>
              <a:rPr lang="en-US" dirty="0" smtClean="0"/>
              <a:t>are immutable:</a:t>
            </a:r>
          </a:p>
          <a:p>
            <a:r>
              <a:rPr lang="en-US" dirty="0"/>
              <a:t>B</a:t>
            </a:r>
            <a:r>
              <a:rPr lang="en-US" dirty="0" smtClean="0"/>
              <a:t>ehind </a:t>
            </a:r>
            <a:r>
              <a:rPr lang="en-US" dirty="0"/>
              <a:t>the scenes Python creates a new tuple to hold the </a:t>
            </a:r>
            <a:r>
              <a:rPr lang="en-US" dirty="0" smtClean="0"/>
              <a:t>result and </a:t>
            </a:r>
            <a:r>
              <a:rPr lang="en-US" dirty="0"/>
              <a:t>sets the left-hand object reference to refer to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This is the </a:t>
            </a:r>
            <a:r>
              <a:rPr lang="en-US" dirty="0"/>
              <a:t>same technique is </a:t>
            </a:r>
            <a:r>
              <a:rPr lang="en-US" dirty="0" smtClean="0"/>
              <a:t>used when </a:t>
            </a:r>
            <a:r>
              <a:rPr lang="en-US" dirty="0"/>
              <a:t>these operators are applied to </a:t>
            </a:r>
            <a:r>
              <a:rPr lang="en-US" dirty="0" smtClean="0"/>
              <a:t>strings</a:t>
            </a:r>
          </a:p>
          <a:p>
            <a:r>
              <a:rPr lang="en-US" dirty="0"/>
              <a:t>Tuples can be compared using </a:t>
            </a:r>
            <a:r>
              <a:rPr lang="en-US" dirty="0" smtClean="0"/>
              <a:t>the standard </a:t>
            </a:r>
            <a:r>
              <a:rPr lang="en-US" dirty="0"/>
              <a:t>comparison operators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&lt;,</a:t>
            </a:r>
            <a:r>
              <a:rPr lang="en-US" dirty="0" smtClean="0"/>
              <a:t> </a:t>
            </a:r>
            <a:r>
              <a:rPr lang="en-US" b="1" dirty="0"/>
              <a:t>&lt;=,</a:t>
            </a:r>
            <a:r>
              <a:rPr lang="en-US" dirty="0"/>
              <a:t> </a:t>
            </a:r>
            <a:r>
              <a:rPr lang="en-US" b="1" dirty="0"/>
              <a:t>==,</a:t>
            </a:r>
            <a:r>
              <a:rPr lang="en-US" dirty="0"/>
              <a:t> </a:t>
            </a:r>
            <a:r>
              <a:rPr lang="en-US" b="1" dirty="0"/>
              <a:t>!=,</a:t>
            </a:r>
            <a:r>
              <a:rPr lang="en-US" dirty="0"/>
              <a:t> </a:t>
            </a:r>
            <a:r>
              <a:rPr lang="en-US" b="1" dirty="0"/>
              <a:t>&gt;=,</a:t>
            </a:r>
            <a:r>
              <a:rPr lang="en-US" dirty="0"/>
              <a:t> 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The </a:t>
            </a:r>
            <a:r>
              <a:rPr lang="en-US" dirty="0"/>
              <a:t>comparisons </a:t>
            </a:r>
            <a:r>
              <a:rPr lang="en-US" dirty="0" smtClean="0"/>
              <a:t>are applied </a:t>
            </a:r>
            <a:r>
              <a:rPr lang="en-US" dirty="0"/>
              <a:t>item by item (and recursively for nested items such as tuples </a:t>
            </a:r>
            <a:r>
              <a:rPr lang="en-US" dirty="0" smtClean="0"/>
              <a:t>inside tuples</a:t>
            </a:r>
            <a:r>
              <a:rPr lang="en-US" dirty="0"/>
              <a:t>).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Tuples: Slicing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3044414"/>
            <a:ext cx="8741832" cy="3570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hair = "black", "brown", "blonde", 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red“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hair[2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'blonde‘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hair[-3:]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same as: hair[1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'brown', 'blonde', 'red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/>
              <a:t>These work the same for strings, lists, and any other sequence </a:t>
            </a:r>
            <a:r>
              <a:rPr lang="en-US" dirty="0" smtClean="0"/>
              <a:t>type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19180" y="806503"/>
            <a:ext cx="5129282" cy="1990739"/>
            <a:chOff x="1919180" y="806503"/>
            <a:chExt cx="5129282" cy="199073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23231"/>
            <a:stretch/>
          </p:blipFill>
          <p:spPr>
            <a:xfrm>
              <a:off x="1919180" y="806503"/>
              <a:ext cx="5129282" cy="15290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183875" y="2335577"/>
              <a:ext cx="2810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Tuple index positions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9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Tuples: Slicing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hair[:2], "gray", hair[2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'black', 'brown'), 'gray', ('blonde', 'red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r>
              <a:rPr lang="en-US" dirty="0"/>
              <a:t>Here we tried to create a new 5-tuple, but ended up with a 3-tuple that </a:t>
            </a:r>
            <a:r>
              <a:rPr lang="en-US" dirty="0" smtClean="0"/>
              <a:t>contains two </a:t>
            </a:r>
            <a:r>
              <a:rPr lang="en-US" dirty="0"/>
              <a:t>2-tuples.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happened because we used the comma operator with </a:t>
            </a:r>
            <a:r>
              <a:rPr lang="en-US" dirty="0" smtClean="0"/>
              <a:t>three items – </a:t>
            </a:r>
            <a:br>
              <a:rPr lang="en-US" dirty="0" smtClean="0"/>
            </a:br>
            <a:r>
              <a:rPr lang="en-US" dirty="0" smtClean="0"/>
              <a:t>a  </a:t>
            </a:r>
            <a:r>
              <a:rPr lang="en-US" dirty="0"/>
              <a:t>tuple, a string, and a </a:t>
            </a:r>
            <a:r>
              <a:rPr lang="en-US" dirty="0" smtClean="0"/>
              <a:t>tuple. </a:t>
            </a:r>
          </a:p>
          <a:p>
            <a:r>
              <a:rPr lang="en-US" dirty="0" smtClean="0"/>
              <a:t>To </a:t>
            </a:r>
            <a:r>
              <a:rPr lang="en-US" dirty="0"/>
              <a:t>get a single tuple with all the items </a:t>
            </a:r>
            <a:r>
              <a:rPr lang="en-US" dirty="0" smtClean="0"/>
              <a:t>we must </a:t>
            </a:r>
            <a:r>
              <a:rPr lang="en-US" dirty="0"/>
              <a:t>concatenate tuples: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hair[:2] + ("gray",) + hair[2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(‘black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'brown', 'gray', 'blonde', 'red')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make a 1-tuple the comma is essential, but in this case, if we had just </a:t>
            </a:r>
            <a:r>
              <a:rPr lang="en-US" dirty="0" smtClean="0"/>
              <a:t>put in </a:t>
            </a:r>
            <a:r>
              <a:rPr lang="en-US" dirty="0"/>
              <a:t>the comma we would get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Python </a:t>
            </a:r>
            <a:r>
              <a:rPr lang="en-US" dirty="0"/>
              <a:t>would think we </a:t>
            </a:r>
            <a:r>
              <a:rPr lang="en-US" dirty="0" smtClean="0"/>
              <a:t>were trying </a:t>
            </a:r>
            <a:r>
              <a:rPr lang="en-US" dirty="0"/>
              <a:t>to concatenate a string and a </a:t>
            </a:r>
            <a:r>
              <a:rPr lang="en-US" dirty="0" smtClean="0"/>
              <a:t>tuple, </a:t>
            </a:r>
            <a:r>
              <a:rPr lang="en-US" dirty="0"/>
              <a:t>so here we must have the </a:t>
            </a:r>
            <a:r>
              <a:rPr lang="en-US" dirty="0" smtClean="0"/>
              <a:t>comma </a:t>
            </a:r>
            <a:r>
              <a:rPr lang="en-US" i="1" dirty="0" smtClean="0"/>
              <a:t>and </a:t>
            </a:r>
            <a:r>
              <a:rPr lang="en-US" dirty="0"/>
              <a:t>parentheses.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Tuple 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this point on we </a:t>
            </a:r>
            <a:r>
              <a:rPr lang="en-US" dirty="0"/>
              <a:t>will use a particular coding style </a:t>
            </a:r>
            <a:r>
              <a:rPr lang="en-US" dirty="0" smtClean="0"/>
              <a:t>when writing </a:t>
            </a:r>
            <a:r>
              <a:rPr lang="en-US" dirty="0"/>
              <a:t>tuples.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we have tuples on the left-hand side of a binary </a:t>
            </a:r>
            <a:r>
              <a:rPr lang="en-US" dirty="0" smtClean="0"/>
              <a:t>operator or </a:t>
            </a:r>
            <a:r>
              <a:rPr lang="en-US" dirty="0"/>
              <a:t>on the right-hand side of a unary statement, we will omit the </a:t>
            </a:r>
            <a:r>
              <a:rPr lang="en-US" dirty="0" smtClean="0"/>
              <a:t>parentheses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all other cases we will use parentheses.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are a few examples: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 = (1, 2)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of binary </a:t>
            </a:r>
            <a:r>
              <a:rPr 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of unary statement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f(x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x, x ** 2 </a:t>
            </a:r>
            <a:r>
              <a:rPr lang="en-US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right of unary statement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left of binary </a:t>
            </a:r>
            <a:r>
              <a:rPr 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operator:</a:t>
            </a:r>
            <a:br>
              <a:rPr 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((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3,9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)):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4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Tuple 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obligation to follow this coding </a:t>
            </a:r>
            <a:r>
              <a:rPr lang="en-US" dirty="0" smtClean="0"/>
              <a:t>style</a:t>
            </a:r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programmers prefer </a:t>
            </a:r>
            <a:r>
              <a:rPr lang="en-US" dirty="0" smtClean="0"/>
              <a:t>to always </a:t>
            </a:r>
            <a:r>
              <a:rPr lang="en-US" dirty="0"/>
              <a:t>use parentheses—which is the same as the tuple representational </a:t>
            </a:r>
            <a:r>
              <a:rPr lang="en-US" dirty="0" smtClean="0"/>
              <a:t>form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thers </a:t>
            </a:r>
            <a:r>
              <a:rPr lang="en-US" dirty="0"/>
              <a:t>use them only if they are strictly </a:t>
            </a:r>
            <a:r>
              <a:rPr lang="en-US" dirty="0" smtClean="0"/>
              <a:t>necessary.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hair[:2] + ("gray",) + hair[2:]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('black', 'brown', 'gray', 'blonde', 'red')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eyes = ("brown", "hazel", "amber", "green", "blue", "gray")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colors = (hair, eyes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colors[1][3:-1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'green', 'blue')</a:t>
            </a:r>
          </a:p>
        </p:txBody>
      </p:sp>
    </p:spTree>
    <p:extLst>
      <p:ext uri="{BB962C8B-B14F-4D97-AF65-F5344CB8AC3E}">
        <p14:creationId xmlns:p14="http://schemas.microsoft.com/office/powerpoint/2010/main" val="66122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hair[:2] + ("gray",) + hair[2:]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('black', 'brown', 'gray', 'blonde', 'red')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eyes = ("brown", "hazel", "amber", "green", "blue", "gray")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colors = (hair, eyes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colors[1][3:-1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('green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'blue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/>
              <a:t>Here we have nested two tuples inside another tuple. </a:t>
            </a:r>
            <a:endParaRPr lang="en-US" dirty="0" smtClean="0"/>
          </a:p>
          <a:p>
            <a:r>
              <a:rPr lang="en-US" dirty="0" smtClean="0"/>
              <a:t>Nested </a:t>
            </a:r>
            <a:r>
              <a:rPr lang="en-US" dirty="0"/>
              <a:t>collections to </a:t>
            </a:r>
            <a:r>
              <a:rPr lang="en-US" dirty="0" smtClean="0"/>
              <a:t>any level </a:t>
            </a:r>
            <a:r>
              <a:rPr lang="en-US" dirty="0"/>
              <a:t>of depth can be created like this without formality</a:t>
            </a:r>
            <a:r>
              <a:rPr lang="en-US" dirty="0" smtClean="0"/>
              <a:t>.</a:t>
            </a:r>
          </a:p>
          <a:p>
            <a:r>
              <a:rPr lang="en-US" dirty="0"/>
              <a:t>The slice operator </a:t>
            </a:r>
            <a:r>
              <a:rPr lang="en-US" dirty="0" smtClean="0"/>
              <a:t>[] can </a:t>
            </a:r>
            <a:r>
              <a:rPr lang="en-US" dirty="0"/>
              <a:t>be applied to a slice, with as many used as </a:t>
            </a:r>
            <a:r>
              <a:rPr lang="en-US" dirty="0" smtClean="0"/>
              <a:t>necessary: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things = (1, -7.5, ("pea", (5, "Xyz"), "queue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things[2][1][1][2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01843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Item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things = (1, -7.5, ("pea", (5, "Xyz"), "queue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things[2][1][1][2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'z‘</a:t>
            </a:r>
          </a:p>
          <a:p>
            <a:r>
              <a:rPr lang="en-US" dirty="0"/>
              <a:t>Let’s look at this piece by piece, beginning with things[2] which gives us </a:t>
            </a:r>
            <a:r>
              <a:rPr lang="en-US" dirty="0" smtClean="0"/>
              <a:t>the third </a:t>
            </a:r>
            <a:r>
              <a:rPr lang="en-US" dirty="0"/>
              <a:t>item in the tuple </a:t>
            </a:r>
            <a:endParaRPr lang="en-US" dirty="0" smtClean="0"/>
          </a:p>
          <a:p>
            <a:r>
              <a:rPr lang="en-US" dirty="0" smtClean="0"/>
              <a:t>This is itself </a:t>
            </a:r>
            <a:r>
              <a:rPr lang="en-US" dirty="0"/>
              <a:t>a </a:t>
            </a:r>
            <a:r>
              <a:rPr lang="en-US" dirty="0" smtClean="0"/>
              <a:t>tuple: </a:t>
            </a:r>
            <a:r>
              <a:rPr lang="en-US" dirty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pea", (5, "Xyz"), "queue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expression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things[2][1] </a:t>
            </a:r>
            <a:r>
              <a:rPr lang="en-US" dirty="0"/>
              <a:t>gives us </a:t>
            </a:r>
            <a:r>
              <a:rPr lang="en-US" dirty="0" smtClean="0"/>
              <a:t>the second </a:t>
            </a:r>
            <a:r>
              <a:rPr lang="en-US" dirty="0"/>
              <a:t>item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things[2]</a:t>
            </a:r>
            <a:r>
              <a:rPr lang="en-US" dirty="0"/>
              <a:t> </a:t>
            </a:r>
            <a:r>
              <a:rPr lang="en-US" dirty="0" smtClean="0"/>
              <a:t>tuple</a:t>
            </a:r>
          </a:p>
          <a:p>
            <a:r>
              <a:rPr lang="en-US" dirty="0" smtClean="0"/>
              <a:t>This </a:t>
            </a:r>
            <a:r>
              <a:rPr lang="en-US" dirty="0"/>
              <a:t>is again a tuple,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(5, "Xyz")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things[2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][1][1]</a:t>
            </a:r>
            <a:r>
              <a:rPr lang="en-US" dirty="0"/>
              <a:t> gives us the second item in this tuple, which is the 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"Xyz".</a:t>
            </a:r>
          </a:p>
          <a:p>
            <a:r>
              <a:rPr lang="en-US" dirty="0"/>
              <a:t>Finally,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things[2][1][1][2] </a:t>
            </a:r>
            <a:r>
              <a:rPr lang="en-US" dirty="0"/>
              <a:t>gives us the third item (character) in the string, </a:t>
            </a:r>
            <a:r>
              <a:rPr lang="en-US" dirty="0" smtClean="0"/>
              <a:t>that is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"z"</a:t>
            </a:r>
            <a:r>
              <a:rPr lang="en-US" dirty="0"/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Tuple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Tuples are able to hold any items of any data type, including collection </a:t>
            </a:r>
            <a:r>
              <a:rPr lang="en-US" dirty="0" smtClean="0"/>
              <a:t>types such </a:t>
            </a:r>
            <a:r>
              <a:rPr lang="en-US" dirty="0"/>
              <a:t>as tuples and lists, since what they really hold are object references.</a:t>
            </a:r>
          </a:p>
          <a:p>
            <a:r>
              <a:rPr lang="en-US" dirty="0"/>
              <a:t>Using complex nested data structures like this can easily become confusing.</a:t>
            </a:r>
          </a:p>
          <a:p>
            <a:r>
              <a:rPr lang="en-US" dirty="0"/>
              <a:t>One solution is to give names to particular index positions.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MANUFACTURER, MODEL, SEATING = (0, 1, 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MINIMUM, MAXIMUM = (0, 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aircraft = ("Airbus", "A320-200", (100, 220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aircraft[SEATING][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MAXIMUM]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is certainly more meaningful than writing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aircraft[2][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1]</a:t>
            </a:r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it </a:t>
            </a:r>
            <a:r>
              <a:rPr lang="en-US" dirty="0" smtClean="0"/>
              <a:t>involves creating </a:t>
            </a:r>
            <a:r>
              <a:rPr lang="en-US" dirty="0"/>
              <a:t>lots of variables and is rather </a:t>
            </a:r>
            <a:r>
              <a:rPr lang="en-US" dirty="0" smtClean="0"/>
              <a:t>ugly </a:t>
            </a:r>
          </a:p>
          <a:p>
            <a:r>
              <a:rPr lang="en-US" dirty="0" smtClean="0"/>
              <a:t>We </a:t>
            </a:r>
            <a:r>
              <a:rPr lang="en-US" dirty="0"/>
              <a:t>will see an alternative in </a:t>
            </a:r>
            <a:r>
              <a:rPr lang="en-US" dirty="0" smtClean="0"/>
              <a:t>the next subsection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3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Unpacking a 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first two lines of the “aircraft” code snippet, we assigned to tuples </a:t>
            </a:r>
            <a:r>
              <a:rPr lang="en-US" dirty="0" smtClean="0"/>
              <a:t>in both </a:t>
            </a:r>
            <a:r>
              <a:rPr lang="en-US" dirty="0"/>
              <a:t>statements.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we have a sequence on the right-hand side of </a:t>
            </a:r>
            <a:r>
              <a:rPr lang="en-US" dirty="0" smtClean="0"/>
              <a:t>an assignment and </a:t>
            </a:r>
            <a:r>
              <a:rPr lang="en-US" dirty="0"/>
              <a:t>we have a tuple on the left-hand </a:t>
            </a:r>
            <a:r>
              <a:rPr lang="en-US" dirty="0" smtClean="0"/>
              <a:t>side, we </a:t>
            </a:r>
            <a:r>
              <a:rPr lang="en-US" dirty="0"/>
              <a:t>say that the right-hand side has been </a:t>
            </a:r>
            <a:r>
              <a:rPr lang="en-US" b="1" i="1" dirty="0">
                <a:solidFill>
                  <a:srgbClr val="C00000"/>
                </a:solidFill>
              </a:rPr>
              <a:t>unpacked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Sequence </a:t>
            </a:r>
            <a:r>
              <a:rPr lang="en-US" dirty="0"/>
              <a:t>unpacking </a:t>
            </a:r>
            <a:r>
              <a:rPr lang="en-US" dirty="0" smtClean="0"/>
              <a:t>can be </a:t>
            </a:r>
            <a:r>
              <a:rPr lang="en-US" dirty="0"/>
              <a:t>used to swap </a:t>
            </a:r>
            <a:r>
              <a:rPr lang="en-US" dirty="0" smtClean="0"/>
              <a:t>values</a:t>
            </a:r>
          </a:p>
          <a:p>
            <a:r>
              <a:rPr lang="en-US" dirty="0"/>
              <a:t>F</a:t>
            </a:r>
            <a:r>
              <a:rPr lang="en-US" dirty="0" smtClean="0"/>
              <a:t>or example: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(b, 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We have already seen examples of sequence unpacking in the context of </a:t>
            </a:r>
            <a:r>
              <a:rPr lang="en-US" dirty="0" smtClean="0"/>
              <a:t>for… in loops: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((-3, 4), (5, 12), (28, -45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math.hypot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y))</a:t>
            </a:r>
          </a:p>
          <a:p>
            <a:r>
              <a:rPr lang="en-US" dirty="0"/>
              <a:t>Here we loop over a tuple of 2-tuples, unpacking each 2-tuple into variables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7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2162287"/>
            <a:ext cx="8741832" cy="2398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Lists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Collection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will cover </a:t>
            </a:r>
            <a:r>
              <a:rPr lang="en-US" dirty="0" smtClean="0"/>
              <a:t>in depth 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 tuple </a:t>
            </a:r>
            <a:r>
              <a:rPr lang="en-US" dirty="0"/>
              <a:t>and </a:t>
            </a:r>
            <a:r>
              <a:rPr lang="en-US" dirty="0" smtClean="0"/>
              <a:t>list types previously introduced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new </a:t>
            </a:r>
            <a:r>
              <a:rPr lang="en-US" dirty="0"/>
              <a:t>collection </a:t>
            </a:r>
            <a:r>
              <a:rPr lang="en-US" dirty="0" smtClean="0"/>
              <a:t>data types</a:t>
            </a:r>
            <a:r>
              <a:rPr lang="en-US" dirty="0"/>
              <a:t>, including </a:t>
            </a:r>
            <a:r>
              <a:rPr lang="en-US" b="1" dirty="0"/>
              <a:t>sets</a:t>
            </a:r>
            <a:r>
              <a:rPr lang="en-US" dirty="0"/>
              <a:t> and </a:t>
            </a:r>
            <a:r>
              <a:rPr lang="en-US" b="1" dirty="0" smtClean="0"/>
              <a:t>dictionaries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 then describe how </a:t>
            </a:r>
            <a:r>
              <a:rPr lang="en-US" dirty="0"/>
              <a:t>to iterate over </a:t>
            </a:r>
            <a:r>
              <a:rPr lang="en-US" dirty="0" smtClean="0"/>
              <a:t>collections</a:t>
            </a:r>
          </a:p>
          <a:p>
            <a:pPr>
              <a:lnSpc>
                <a:spcPct val="12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same syntax is used for all of Python’s collections</a:t>
            </a:r>
          </a:p>
          <a:p>
            <a:pPr>
              <a:lnSpc>
                <a:spcPct val="120000"/>
              </a:lnSpc>
            </a:pPr>
            <a:r>
              <a:rPr lang="en-US" dirty="0"/>
              <a:t>We will also explore the issues and techniques involved in copying collections.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574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list is an ordered sequence of zero or more object references. </a:t>
            </a:r>
            <a:endParaRPr lang="en-US" dirty="0" smtClean="0"/>
          </a:p>
          <a:p>
            <a:r>
              <a:rPr lang="en-US" dirty="0" smtClean="0"/>
              <a:t>Lists support the </a:t>
            </a:r>
            <a:r>
              <a:rPr lang="en-US" dirty="0"/>
              <a:t>same slicing and striding syntax </a:t>
            </a:r>
            <a:r>
              <a:rPr lang="en-US" dirty="0" smtClean="0"/>
              <a:t>as strings </a:t>
            </a:r>
            <a:r>
              <a:rPr lang="en-US" dirty="0"/>
              <a:t>and tuples.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makes it </a:t>
            </a:r>
            <a:r>
              <a:rPr lang="en-US" dirty="0" smtClean="0"/>
              <a:t>easy to </a:t>
            </a:r>
            <a:r>
              <a:rPr lang="en-US" dirty="0"/>
              <a:t>extract items from a list.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strings and tuples, lists are mutable, so </a:t>
            </a:r>
            <a:r>
              <a:rPr lang="en-US" dirty="0" smtClean="0"/>
              <a:t>we can </a:t>
            </a:r>
            <a:r>
              <a:rPr lang="en-US" dirty="0"/>
              <a:t>replace and delete any of their items.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also possible to insert, </a:t>
            </a:r>
            <a:r>
              <a:rPr lang="en-US" dirty="0" smtClean="0"/>
              <a:t>replace, and </a:t>
            </a:r>
            <a:r>
              <a:rPr lang="en-US" dirty="0"/>
              <a:t>delete slices of lists.</a:t>
            </a:r>
            <a:endParaRPr lang="en-US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1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list data type can be called as a </a:t>
            </a:r>
            <a:r>
              <a:rPr lang="en-US" dirty="0" smtClean="0"/>
              <a:t>function with at most one argument</a:t>
            </a:r>
          </a:p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no </a:t>
            </a:r>
            <a:r>
              <a:rPr lang="en-US" dirty="0" smtClean="0"/>
              <a:t>arguments it returns </a:t>
            </a:r>
            <a:r>
              <a:rPr lang="en-US" dirty="0"/>
              <a:t>an empty </a:t>
            </a:r>
            <a:r>
              <a:rPr lang="en-US" dirty="0" smtClean="0"/>
              <a:t>list</a:t>
            </a:r>
          </a:p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a list argument it returns a shallow copy of </a:t>
            </a:r>
            <a:r>
              <a:rPr lang="en-US" dirty="0" smtClean="0"/>
              <a:t>the argument</a:t>
            </a:r>
          </a:p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any other argument it attempts to convert the given </a:t>
            </a:r>
            <a:r>
              <a:rPr lang="en-US" dirty="0" smtClean="0"/>
              <a:t>object to </a:t>
            </a:r>
            <a:r>
              <a:rPr lang="en-US" dirty="0"/>
              <a:t>a list. </a:t>
            </a:r>
            <a:endParaRPr lang="en-US" dirty="0" smtClean="0"/>
          </a:p>
          <a:p>
            <a:r>
              <a:rPr lang="en-US" dirty="0" smtClean="0"/>
              <a:t>Lists </a:t>
            </a:r>
            <a:r>
              <a:rPr lang="en-US" dirty="0"/>
              <a:t>can also be </a:t>
            </a:r>
            <a:r>
              <a:rPr lang="en-US" dirty="0" smtClean="0"/>
              <a:t>created without </a:t>
            </a:r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 function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empty list is created using empty brackets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list of one or more items can be created by using a </a:t>
            </a:r>
            <a:r>
              <a:rPr lang="en-US" dirty="0" smtClean="0"/>
              <a:t>comma-separated sequence </a:t>
            </a:r>
            <a:r>
              <a:rPr lang="en-US" dirty="0"/>
              <a:t>of items inside brackets. </a:t>
            </a:r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way of creating lists is to </a:t>
            </a:r>
            <a:r>
              <a:rPr lang="en-US" dirty="0" smtClean="0"/>
              <a:t>use a </a:t>
            </a:r>
            <a:r>
              <a:rPr lang="en-US" b="1" i="1" dirty="0">
                <a:solidFill>
                  <a:srgbClr val="990033"/>
                </a:solidFill>
              </a:rPr>
              <a:t>list comprehension</a:t>
            </a:r>
            <a:r>
              <a:rPr lang="en-US" dirty="0"/>
              <a:t>—a topic we will cover </a:t>
            </a:r>
            <a:r>
              <a:rPr lang="en-US" dirty="0" smtClean="0"/>
              <a:t>in upcoming slides</a:t>
            </a:r>
            <a:endParaRPr lang="en-US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all the items in a list are really object references, lists, like tuples, </a:t>
            </a:r>
            <a:r>
              <a:rPr lang="en-US" dirty="0" smtClean="0"/>
              <a:t>can hold </a:t>
            </a:r>
            <a:r>
              <a:rPr lang="en-US" dirty="0"/>
              <a:t>items of any data type, including collection types such as lists and tuples.</a:t>
            </a:r>
          </a:p>
          <a:p>
            <a:r>
              <a:rPr lang="en-US" dirty="0"/>
              <a:t>Lists can be compared using the standard comparison </a:t>
            </a:r>
            <a:r>
              <a:rPr lang="en-US" dirty="0" smtClean="0"/>
              <a:t>operators: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&lt;, </a:t>
            </a:r>
            <a:r>
              <a:rPr lang="en-US" dirty="0"/>
              <a:t>&lt;=, ==, !=, </a:t>
            </a:r>
            <a:r>
              <a:rPr lang="en-US" dirty="0" smtClean="0"/>
              <a:t>&gt;=,&gt;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comparisons </a:t>
            </a:r>
            <a:r>
              <a:rPr lang="en-US" dirty="0" smtClean="0"/>
              <a:t>will be applied </a:t>
            </a:r>
            <a:r>
              <a:rPr lang="en-US" dirty="0"/>
              <a:t>item by item (and recursively for </a:t>
            </a:r>
            <a:r>
              <a:rPr lang="en-US" dirty="0" smtClean="0"/>
              <a:t>nested</a:t>
            </a:r>
            <a:br>
              <a:rPr lang="en-US" dirty="0" smtClean="0"/>
            </a:br>
            <a:r>
              <a:rPr lang="en-US" dirty="0" smtClean="0"/>
              <a:t>items </a:t>
            </a:r>
            <a:r>
              <a:rPr lang="en-US" dirty="0"/>
              <a:t>such as lists or tuples inside lists).</a:t>
            </a:r>
          </a:p>
          <a:p>
            <a:r>
              <a:rPr lang="en-US" dirty="0"/>
              <a:t>Given the assignment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[-17.5, "kilo", 49, "V", ["ram", 5, "echo"],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 get </a:t>
            </a:r>
            <a:r>
              <a:rPr lang="en-US" dirty="0"/>
              <a:t>the list </a:t>
            </a:r>
            <a:r>
              <a:rPr lang="en-US" dirty="0" smtClean="0"/>
              <a:t>shown below</a:t>
            </a:r>
            <a:endParaRPr lang="en-US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80" y="4962310"/>
            <a:ext cx="6861474" cy="127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List Item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964641"/>
            <a:ext cx="8741832" cy="4893359"/>
          </a:xfrm>
        </p:spPr>
        <p:txBody>
          <a:bodyPr>
            <a:normAutofit/>
          </a:bodyPr>
          <a:lstStyle/>
          <a:p>
            <a:r>
              <a:rPr lang="en-US" dirty="0"/>
              <a:t>And given this list, L, we can use the slice operator—repeatedly if </a:t>
            </a:r>
            <a:r>
              <a:rPr lang="en-US" dirty="0" smtClean="0"/>
              <a:t>necessary—to </a:t>
            </a:r>
            <a:r>
              <a:rPr lang="en-US" dirty="0"/>
              <a:t>access items in the list, as the following equalities show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L[0] == L[-6] == -17.5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L[1] == L[-5] == 'kilo'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L[1][0] == L[-5][0] == </a:t>
            </a:r>
            <a:r>
              <a:rPr lang="da-D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'k‘</a:t>
            </a:r>
          </a:p>
          <a:p>
            <a:pPr marL="0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L[4][2] == L[4][-1] == L[-2][2] == L[-2][-1] == 'echo'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L[4][2][1] == L[4][2][-3] == L[-2][-1][1] 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==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L[-2][-1][-3] == 'c'</a:t>
            </a:r>
            <a:endParaRPr lang="en-US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43" y="520233"/>
            <a:ext cx="6861474" cy="127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0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Nested Lists and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593194"/>
            <a:ext cx="8741832" cy="60213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Lists can be nested, iterated over, and sliced, the same as tuples.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fact, </a:t>
            </a:r>
            <a:r>
              <a:rPr lang="en-US" dirty="0" smtClean="0"/>
              <a:t>all the </a:t>
            </a:r>
            <a:r>
              <a:rPr lang="en-US" dirty="0"/>
              <a:t>tuple examples presented in the preceding </a:t>
            </a:r>
            <a:r>
              <a:rPr lang="en-US" dirty="0" smtClean="0"/>
              <a:t>slides would </a:t>
            </a:r>
            <a:r>
              <a:rPr lang="en-US" dirty="0"/>
              <a:t>work </a:t>
            </a:r>
            <a:r>
              <a:rPr lang="en-US" dirty="0" smtClean="0"/>
              <a:t>exactly the </a:t>
            </a:r>
            <a:r>
              <a:rPr lang="en-US" dirty="0"/>
              <a:t>same if we used lists instead of tuples. </a:t>
            </a:r>
            <a:endParaRPr lang="en-US" dirty="0" smtClean="0"/>
          </a:p>
          <a:p>
            <a:r>
              <a:rPr lang="en-US" dirty="0" smtClean="0"/>
              <a:t>Lists </a:t>
            </a:r>
            <a:r>
              <a:rPr lang="en-US" dirty="0"/>
              <a:t>support </a:t>
            </a:r>
            <a:endParaRPr lang="en-US" dirty="0" smtClean="0"/>
          </a:p>
          <a:p>
            <a:pPr lvl="1"/>
            <a:r>
              <a:rPr lang="en-US" dirty="0" smtClean="0"/>
              <a:t>membership testing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dirty="0" smtClean="0"/>
              <a:t>concatenation </a:t>
            </a:r>
            <a:r>
              <a:rPr lang="en-US" dirty="0"/>
              <a:t>with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lvl="1"/>
            <a:r>
              <a:rPr lang="en-US" dirty="0" smtClean="0"/>
              <a:t>extending (</a:t>
            </a:r>
            <a:r>
              <a:rPr lang="en-US" dirty="0"/>
              <a:t>i.e., the </a:t>
            </a:r>
            <a:r>
              <a:rPr lang="en-US" dirty="0" smtClean="0"/>
              <a:t>appending of </a:t>
            </a:r>
            <a:r>
              <a:rPr lang="en-US" dirty="0"/>
              <a:t>all the items in the right-hand operand</a:t>
            </a:r>
            <a:r>
              <a:rPr lang="en-US" dirty="0" smtClean="0"/>
              <a:t>) </a:t>
            </a:r>
            <a:r>
              <a:rPr lang="en-US" dirty="0"/>
              <a:t>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replication </a:t>
            </a:r>
            <a:r>
              <a:rPr lang="en-US" dirty="0"/>
              <a:t>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Lists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also be used with the built-in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function, and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dirty="0" smtClean="0"/>
              <a:t>statement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[1,2,3,4]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del L[1]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[1,3,4] </a:t>
            </a:r>
          </a:p>
        </p:txBody>
      </p:sp>
    </p:spTree>
    <p:extLst>
      <p:ext uri="{BB962C8B-B14F-4D97-AF65-F5344CB8AC3E}">
        <p14:creationId xmlns:p14="http://schemas.microsoft.com/office/powerpoint/2010/main" val="35828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Some List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1028700"/>
            <a:ext cx="73056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Sequence Unpacking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59319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use the slice operator to access items in a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However, in </a:t>
            </a:r>
            <a:r>
              <a:rPr lang="en-US" dirty="0"/>
              <a:t>some </a:t>
            </a:r>
            <a:r>
              <a:rPr lang="en-US" dirty="0" smtClean="0"/>
              <a:t>situations we </a:t>
            </a:r>
            <a:r>
              <a:rPr lang="en-US" dirty="0"/>
              <a:t>want to take two or more pieces of a list in one go.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</a:t>
            </a:r>
            <a:r>
              <a:rPr lang="en-US" dirty="0" smtClean="0"/>
              <a:t>done by </a:t>
            </a:r>
            <a:r>
              <a:rPr lang="en-US" b="1" i="1" dirty="0">
                <a:solidFill>
                  <a:srgbClr val="002060"/>
                </a:solidFill>
              </a:rPr>
              <a:t>sequence unpacking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iterable (lists, tuples, etc.) can be unpacked </a:t>
            </a:r>
            <a:r>
              <a:rPr lang="en-US" dirty="0" smtClean="0"/>
              <a:t>using the </a:t>
            </a:r>
            <a:br>
              <a:rPr lang="en-US" dirty="0" smtClean="0"/>
            </a:br>
            <a:r>
              <a:rPr lang="en-US" b="1" i="1" dirty="0" smtClean="0">
                <a:solidFill>
                  <a:srgbClr val="990033"/>
                </a:solidFill>
              </a:rPr>
              <a:t>sequence </a:t>
            </a:r>
            <a:r>
              <a:rPr lang="en-US" b="1" i="1" dirty="0">
                <a:solidFill>
                  <a:srgbClr val="990033"/>
                </a:solidFill>
              </a:rPr>
              <a:t>unpacking </a:t>
            </a:r>
            <a:r>
              <a:rPr lang="en-US" b="1" i="1" dirty="0" smtClean="0">
                <a:solidFill>
                  <a:srgbClr val="990033"/>
                </a:solidFill>
              </a:rPr>
              <a:t>operator </a:t>
            </a:r>
            <a:r>
              <a:rPr lang="en-US" dirty="0" smtClean="0">
                <a:solidFill>
                  <a:srgbClr val="990033"/>
                </a:solidFill>
              </a:rPr>
              <a:t>:   *</a:t>
            </a:r>
          </a:p>
          <a:p>
            <a:r>
              <a:rPr lang="en-US" dirty="0" smtClean="0"/>
              <a:t>Suppose you have two or more </a:t>
            </a:r>
            <a:r>
              <a:rPr lang="en-US" dirty="0"/>
              <a:t>variables on the left-hand side of an </a:t>
            </a:r>
            <a:r>
              <a:rPr lang="en-US" dirty="0" smtClean="0"/>
              <a:t>assignment</a:t>
            </a:r>
          </a:p>
          <a:p>
            <a:r>
              <a:rPr lang="en-US" dirty="0" smtClean="0"/>
              <a:t>If one </a:t>
            </a:r>
            <a:r>
              <a:rPr lang="en-US" dirty="0"/>
              <a:t>of which is </a:t>
            </a:r>
            <a:r>
              <a:rPr lang="en-US" dirty="0" smtClean="0"/>
              <a:t>preceded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items are assigned to the variables, with all those left over assigned to </a:t>
            </a:r>
            <a:r>
              <a:rPr lang="en-US" dirty="0" smtClean="0"/>
              <a:t>the starred </a:t>
            </a:r>
            <a:r>
              <a:rPr lang="en-US" dirty="0"/>
              <a:t>variable. </a:t>
            </a:r>
            <a:endParaRPr lang="en-US" dirty="0" smtClean="0"/>
          </a:p>
          <a:p>
            <a:r>
              <a:rPr lang="en-US" dirty="0" smtClean="0"/>
              <a:t>Examples are shown on the next page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9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Unpacking Operator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593194"/>
            <a:ext cx="8741832" cy="6021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first, *rest = [9, 2, -4, 8, 7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[2, -4, 8, 7])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first, *mid, last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Charles Philip Arthur George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Windsor".split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first, mid,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'Charles', ['Philip', 'Arthur', 'George'], 'Windsor')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*directories, executable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\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gvim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".split("/")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directories,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(['',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'local', 'bin'],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gvim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/>
              <a:t>When the sequence unpacking operator is used like this, the expression *</a:t>
            </a:r>
            <a:r>
              <a:rPr lang="en-US" dirty="0" smtClean="0"/>
              <a:t>rest, and </a:t>
            </a:r>
            <a:r>
              <a:rPr lang="en-US" dirty="0"/>
              <a:t>similar expressions, are called </a:t>
            </a:r>
            <a:r>
              <a:rPr lang="en-US" b="1" i="1" dirty="0">
                <a:solidFill>
                  <a:srgbClr val="336600"/>
                </a:solidFill>
              </a:rPr>
              <a:t>starred</a:t>
            </a:r>
            <a:r>
              <a:rPr lang="en-US" i="1" dirty="0">
                <a:solidFill>
                  <a:srgbClr val="336600"/>
                </a:solidFill>
              </a:rPr>
              <a:t> </a:t>
            </a:r>
            <a:r>
              <a:rPr lang="en-US" b="1" i="1" dirty="0">
                <a:solidFill>
                  <a:srgbClr val="336600"/>
                </a:solidFill>
              </a:rPr>
              <a:t>expressions</a:t>
            </a:r>
            <a:endParaRPr lang="en-US" b="1" dirty="0" smtClean="0">
              <a:solidFill>
                <a:srgbClr val="33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4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59319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Python also has a related concept called </a:t>
            </a:r>
            <a:r>
              <a:rPr lang="en-US" i="1" dirty="0"/>
              <a:t>starred arguments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suppose we have </a:t>
            </a:r>
            <a:r>
              <a:rPr lang="en-US" dirty="0"/>
              <a:t>the following function that requires three </a:t>
            </a:r>
            <a:r>
              <a:rPr lang="en-US" dirty="0" smtClean="0"/>
              <a:t>arguments: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product(a, b, c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* b * c </a:t>
            </a:r>
            <a:r>
              <a:rPr lang="en-US" sz="18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here, * is the multiplication </a:t>
            </a:r>
            <a:r>
              <a:rPr lang="en-US" sz="1800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800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We </a:t>
            </a:r>
            <a:r>
              <a:rPr lang="en-US" dirty="0"/>
              <a:t>can call it with three arguments, or by using starred arguments: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product(2, 3,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5)</a:t>
            </a:r>
            <a:b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[2, 3, 5]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product(*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  <a:b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product(2, *L[1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:])</a:t>
            </a:r>
            <a:b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84349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The *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There is never any syntactic ambiguity regarding whether operator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is </a:t>
            </a:r>
            <a:r>
              <a:rPr lang="en-US" dirty="0" smtClean="0"/>
              <a:t>the multiplication </a:t>
            </a:r>
            <a:r>
              <a:rPr lang="en-US" dirty="0"/>
              <a:t>or the sequence unpacking operator.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it appears on </a:t>
            </a:r>
            <a:r>
              <a:rPr lang="en-US" dirty="0" smtClean="0"/>
              <a:t>the left-hand </a:t>
            </a:r>
            <a:r>
              <a:rPr lang="en-US" dirty="0"/>
              <a:t>side of an assignment it is the unpacking </a:t>
            </a:r>
            <a:r>
              <a:rPr lang="en-US" dirty="0" smtClean="0"/>
              <a:t>operator</a:t>
            </a:r>
          </a:p>
          <a:p>
            <a:r>
              <a:rPr lang="en-US" dirty="0"/>
              <a:t>W</a:t>
            </a:r>
            <a:r>
              <a:rPr lang="en-US" dirty="0" smtClean="0"/>
              <a:t>hen it appears </a:t>
            </a:r>
            <a:r>
              <a:rPr lang="en-US" dirty="0"/>
              <a:t>elsewhere (e.g., in a function call) it is </a:t>
            </a:r>
            <a:endParaRPr lang="en-US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b="1" dirty="0"/>
              <a:t>unpacking </a:t>
            </a:r>
            <a:r>
              <a:rPr lang="en-US" sz="2000" b="1" dirty="0" smtClean="0"/>
              <a:t>operator </a:t>
            </a:r>
            <a:r>
              <a:rPr lang="en-US" sz="2000" dirty="0" smtClean="0"/>
              <a:t>when used </a:t>
            </a:r>
            <a:r>
              <a:rPr lang="en-US" sz="2000" dirty="0"/>
              <a:t>as a unary </a:t>
            </a:r>
            <a:r>
              <a:rPr lang="en-US" sz="2000" dirty="0" smtClean="0"/>
              <a:t>operator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b="1" dirty="0"/>
              <a:t>multiplication operator </a:t>
            </a:r>
            <a:r>
              <a:rPr lang="en-US" sz="2000" dirty="0"/>
              <a:t>when used as </a:t>
            </a:r>
            <a:r>
              <a:rPr lang="en-US" sz="2000" dirty="0" smtClean="0"/>
              <a:t>a binary </a:t>
            </a:r>
            <a:r>
              <a:rPr lang="en-US" sz="2000" dirty="0"/>
              <a:t>operator.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191"/>
            <a:ext cx="8229600" cy="593195"/>
          </a:xfrm>
        </p:spPr>
        <p:txBody>
          <a:bodyPr/>
          <a:lstStyle/>
          <a:p>
            <a:r>
              <a:rPr lang="en-US" dirty="0" smtClean="0"/>
              <a:t>Sequence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826266"/>
            <a:ext cx="8741832" cy="57883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sequence </a:t>
            </a:r>
            <a:r>
              <a:rPr lang="en-US" dirty="0"/>
              <a:t>type is one that </a:t>
            </a:r>
            <a:r>
              <a:rPr lang="en-US" dirty="0" smtClean="0"/>
              <a:t>is iterable and supports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membership operator </a:t>
            </a:r>
            <a:r>
              <a:rPr lang="en-US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b="1" dirty="0" smtClean="0"/>
          </a:p>
          <a:p>
            <a:pPr lvl="2"/>
            <a:r>
              <a:rPr lang="en-US" dirty="0" smtClean="0"/>
              <a:t>the size function 		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smtClean="0"/>
              <a:t>slices 				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b="1" dirty="0" smtClean="0"/>
          </a:p>
          <a:p>
            <a:r>
              <a:rPr lang="en-US" dirty="0" smtClean="0"/>
              <a:t>Python </a:t>
            </a:r>
            <a:r>
              <a:rPr lang="en-US" dirty="0"/>
              <a:t>provides five built-in </a:t>
            </a:r>
            <a:r>
              <a:rPr lang="en-US" dirty="0" smtClean="0"/>
              <a:t>sequence types</a:t>
            </a:r>
            <a:r>
              <a:rPr lang="en-US" dirty="0"/>
              <a:t>: </a:t>
            </a:r>
            <a:endParaRPr lang="en-US" dirty="0" smtClean="0"/>
          </a:p>
          <a:p>
            <a:pPr lvl="1">
              <a:spcAft>
                <a:spcPts val="1200"/>
              </a:spcAft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</a:p>
          <a:p>
            <a:pPr lvl="1">
              <a:spcAft>
                <a:spcPts val="12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>
              <a:spcAft>
                <a:spcPts val="1200"/>
              </a:spcAf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</a:p>
          <a:p>
            <a:r>
              <a:rPr lang="en-US" dirty="0"/>
              <a:t>Some other sequence types are provided in the </a:t>
            </a:r>
            <a:r>
              <a:rPr lang="en-US" dirty="0" smtClean="0"/>
              <a:t>standard library</a:t>
            </a:r>
            <a:r>
              <a:rPr lang="en-US" dirty="0"/>
              <a:t>, most notably,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82182" y="3305058"/>
            <a:ext cx="3900680" cy="760164"/>
            <a:chOff x="2467777" y="3503364"/>
            <a:chExt cx="3900680" cy="760164"/>
          </a:xfrm>
        </p:grpSpPr>
        <p:sp>
          <p:nvSpPr>
            <p:cNvPr id="4" name="Right Brace 3"/>
            <p:cNvSpPr/>
            <p:nvPr/>
          </p:nvSpPr>
          <p:spPr>
            <a:xfrm>
              <a:off x="2467777" y="3503364"/>
              <a:ext cx="396608" cy="760164"/>
            </a:xfrm>
            <a:prstGeom prst="rightBrac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93393" y="3698780"/>
              <a:ext cx="3275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Coverage deferred to later slides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29767" y="4192219"/>
            <a:ext cx="3695729" cy="369332"/>
            <a:chOff x="1399142" y="4192219"/>
            <a:chExt cx="369572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2000882" y="4192219"/>
              <a:ext cx="309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accent1"/>
                  </a:solidFill>
                </a:rPr>
                <a:t>Previously </a:t>
              </a:r>
              <a:r>
                <a:rPr lang="en-US" b="1" smtClean="0">
                  <a:solidFill>
                    <a:schemeClr val="accent1"/>
                  </a:solidFill>
                </a:rPr>
                <a:t>covered, more later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1399142" y="4376885"/>
              <a:ext cx="6017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9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 smtClean="0"/>
              <a:t> Generator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We have already seen that we can iterate over the items in a list using </a:t>
            </a:r>
            <a:r>
              <a:rPr lang="en-US" dirty="0" smtClean="0"/>
              <a:t>the syntax </a:t>
            </a:r>
            <a:r>
              <a:rPr lang="en-US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336600"/>
                </a:solidFill>
              </a:rPr>
              <a:t> </a:t>
            </a:r>
            <a:r>
              <a:rPr lang="en-US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in L</a:t>
            </a:r>
            <a:r>
              <a:rPr lang="en-US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336600"/>
                </a:solidFill>
              </a:rPr>
              <a:t> </a:t>
            </a:r>
          </a:p>
          <a:p>
            <a:r>
              <a:rPr lang="en-US" dirty="0" smtClean="0"/>
              <a:t>If </a:t>
            </a:r>
            <a:r>
              <a:rPr lang="en-US" dirty="0"/>
              <a:t>we want to change the items in a list the idiom </a:t>
            </a:r>
            <a:r>
              <a:rPr lang="en-US" dirty="0" smtClean="0"/>
              <a:t>to use </a:t>
            </a:r>
            <a:r>
              <a:rPr lang="en-US" dirty="0"/>
              <a:t>is: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The built-in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dirty="0"/>
              <a:t> function returns an iterator that </a:t>
            </a:r>
            <a:r>
              <a:rPr lang="en-US" dirty="0" smtClean="0"/>
              <a:t>provides </a:t>
            </a:r>
            <a:r>
              <a:rPr lang="en-US" dirty="0"/>
              <a:t>integers. </a:t>
            </a:r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returns an iterator that produces the sequence </a:t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1, …, n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returns an iterator that produces the sequence </a:t>
            </a:r>
            <a:br>
              <a:rPr lang="en-US" dirty="0"/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i+1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…, n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increment each integer in a list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as follows: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2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Since lists support slicing, in several cases the same effect can be </a:t>
            </a:r>
            <a:r>
              <a:rPr lang="en-US" dirty="0" smtClean="0"/>
              <a:t>achieved using </a:t>
            </a:r>
            <a:r>
              <a:rPr lang="en-US" dirty="0"/>
              <a:t>either slicing or one of the list methods.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given the list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woods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["Cedar", "Yew", "Fir"]</a:t>
            </a:r>
            <a:r>
              <a:rPr lang="en-US" dirty="0"/>
              <a:t>, we can extend the list in either of two ways: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woods += ["Kauri", "Larch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woods.extend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(["Kauri", "Larch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</a:p>
          <a:p>
            <a:r>
              <a:rPr lang="en-US" dirty="0"/>
              <a:t>In either case the result is the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'Cedar', 'Yew', 'Fir', 'Kauri', 'Larch']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7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List Insertion of Individual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Individual items can be added at the end of a list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 smtClean="0"/>
              <a:t>Items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be inserted at any index position within the list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list.insert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/>
              <a:t>or </a:t>
            </a:r>
            <a:r>
              <a:rPr lang="en-US" dirty="0" smtClean="0"/>
              <a:t>by assigning </a:t>
            </a:r>
            <a:r>
              <a:rPr lang="en-US" dirty="0"/>
              <a:t>to a slice of length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we can insert a new item at index position 2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list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woods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["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Cedar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"Fir", "Spruce"]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either of two ways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woods[2:2] = ["Pine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woods.insert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"Pine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 smtClean="0"/>
              <a:t>In both cases the result is the list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['Cedar', 'Yew', 'Pine', 'Fir', 'Spruce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52160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List Replacements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Individual items can be replaced in a list by assigning to a particular </a:t>
            </a:r>
            <a:r>
              <a:rPr lang="en-US" dirty="0" smtClean="0"/>
              <a:t>index position: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woods[2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"Redwood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dirty="0" smtClean="0"/>
              <a:t>Entire </a:t>
            </a:r>
            <a:r>
              <a:rPr lang="en-US" dirty="0"/>
              <a:t>slices can be replaced </a:t>
            </a:r>
            <a:r>
              <a:rPr lang="en-US" dirty="0" smtClean="0"/>
              <a:t>by assigning </a:t>
            </a:r>
            <a:r>
              <a:rPr lang="en-US" dirty="0"/>
              <a:t>an iterable to a </a:t>
            </a:r>
            <a:r>
              <a:rPr lang="en-US" dirty="0" smtClean="0"/>
              <a:t>slice: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woods[1:3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["Spruce",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Rimu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r>
              <a:rPr lang="en-US" dirty="0" smtClean="0"/>
              <a:t>The </a:t>
            </a:r>
            <a:r>
              <a:rPr lang="en-US" dirty="0"/>
              <a:t>slice and the iterable don’t have to be the same </a:t>
            </a:r>
            <a:r>
              <a:rPr lang="en-US" dirty="0" smtClean="0"/>
              <a:t>length </a:t>
            </a:r>
          </a:p>
          <a:p>
            <a:r>
              <a:rPr lang="en-US" dirty="0" smtClean="0"/>
              <a:t>In </a:t>
            </a:r>
            <a:r>
              <a:rPr lang="en-US" dirty="0"/>
              <a:t>all </a:t>
            </a:r>
            <a:r>
              <a:rPr lang="en-US" dirty="0" smtClean="0"/>
              <a:t>cases, the </a:t>
            </a:r>
            <a:r>
              <a:rPr lang="en-US" dirty="0"/>
              <a:t>slice’s items are removed and the iterable’s items are </a:t>
            </a:r>
            <a:r>
              <a:rPr lang="en-US" dirty="0" smtClean="0"/>
              <a:t>inserted </a:t>
            </a:r>
          </a:p>
          <a:p>
            <a:r>
              <a:rPr lang="en-US" dirty="0" smtClean="0"/>
              <a:t>This makes the </a:t>
            </a:r>
            <a:r>
              <a:rPr lang="en-US" dirty="0"/>
              <a:t>list </a:t>
            </a:r>
            <a:endParaRPr lang="en-US" dirty="0" smtClean="0"/>
          </a:p>
          <a:p>
            <a:pPr lvl="1"/>
            <a:r>
              <a:rPr lang="en-US" sz="2000" dirty="0" smtClean="0"/>
              <a:t>shorter </a:t>
            </a:r>
            <a:r>
              <a:rPr lang="en-US" sz="2000" dirty="0"/>
              <a:t>if the iterable has fewer items than the slice it </a:t>
            </a:r>
            <a:r>
              <a:rPr lang="en-US" sz="2000" dirty="0" err="1" smtClean="0"/>
              <a:t>replaceS</a:t>
            </a:r>
            <a:endParaRPr lang="en-US" sz="2000" dirty="0"/>
          </a:p>
          <a:p>
            <a:pPr lvl="1"/>
            <a:r>
              <a:rPr lang="en-US" sz="2000" dirty="0" smtClean="0"/>
              <a:t>longer </a:t>
            </a:r>
            <a:r>
              <a:rPr lang="en-US" sz="2000" dirty="0"/>
              <a:t>if the iterable has more items than the slice.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Removing Items from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Items can be removed in a number of </a:t>
            </a:r>
            <a:r>
              <a:rPr lang="en-US" dirty="0" smtClean="0"/>
              <a:t>ways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	removes and returns the rightmost element of the list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	removes and returns the </a:t>
            </a:r>
            <a:r>
              <a:rPr lang="en-US" dirty="0" smtClean="0"/>
              <a:t>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	removes </a:t>
            </a:r>
            <a:r>
              <a:rPr lang="en-US" dirty="0" smtClean="0"/>
              <a:t>the first occurrence of x in the list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list[item or slice]</a:t>
            </a:r>
            <a:r>
              <a:rPr lang="en-US" dirty="0"/>
              <a:t>	</a:t>
            </a:r>
            <a:r>
              <a:rPr lang="en-US" dirty="0" smtClean="0"/>
              <a:t>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list[slice] = []</a:t>
            </a:r>
            <a:r>
              <a:rPr lang="en-US" dirty="0"/>
              <a:t>	removes the item or slice given as the argument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Slicing and Striding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When we first covered slicing and striding, we did so in the context </a:t>
            </a:r>
            <a:r>
              <a:rPr lang="en-US" dirty="0" smtClean="0"/>
              <a:t>of strings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/>
              <a:t>striding wasn’t very interesting.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in the case of lists, striding </a:t>
            </a:r>
            <a:r>
              <a:rPr lang="en-US" dirty="0" smtClean="0"/>
              <a:t>allows us </a:t>
            </a:r>
            <a:r>
              <a:rPr lang="en-US" dirty="0"/>
              <a:t>to access every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item which can often be useful. </a:t>
            </a:r>
            <a:endParaRPr lang="en-US" dirty="0" smtClean="0"/>
          </a:p>
          <a:p>
            <a:r>
              <a:rPr lang="en-US" dirty="0" smtClean="0"/>
              <a:t>Suppose we want to replace every odd-indexed item of a list of integers by 0</a:t>
            </a:r>
          </a:p>
          <a:p>
            <a:r>
              <a:rPr lang="en-US" dirty="0" smtClean="0"/>
              <a:t>Example: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6, 7, 8, 9, 10]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We can access every second item </a:t>
            </a:r>
            <a:r>
              <a:rPr lang="en-US" dirty="0" smtClean="0"/>
              <a:t>by striding: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[::2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r>
              <a:rPr lang="en-US" dirty="0" smtClean="0"/>
              <a:t>But </a:t>
            </a:r>
            <a:r>
              <a:rPr lang="en-US" dirty="0"/>
              <a:t>this will give us the items at index </a:t>
            </a:r>
            <a:r>
              <a:rPr lang="en-US" dirty="0" smtClean="0"/>
              <a:t>positions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/>
              <a:t>, and so 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fix this by giving an initial starting index, so now </a:t>
            </a:r>
            <a:r>
              <a:rPr lang="en-US" dirty="0" smtClean="0"/>
              <a:t>we have </a:t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::2]</a:t>
            </a:r>
            <a:r>
              <a:rPr lang="en-US" dirty="0"/>
              <a:t>, </a:t>
            </a:r>
            <a:r>
              <a:rPr lang="en-US" dirty="0" smtClean="0"/>
              <a:t>which gives </a:t>
            </a:r>
            <a:r>
              <a:rPr lang="en-US" dirty="0"/>
              <a:t>us a slice of the items we want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0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Slicing and Striding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[1, 2, 3, 4, 5, 6, 7, 8, 9, 10]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set each </a:t>
            </a:r>
            <a:r>
              <a:rPr lang="en-US" dirty="0" smtClean="0"/>
              <a:t>item in </a:t>
            </a:r>
            <a:r>
              <a:rPr lang="en-US" dirty="0"/>
              <a:t>the slice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x[1::2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 to </a:t>
            </a:r>
            <a:r>
              <a:rPr lang="en-US" dirty="0"/>
              <a:t>0, we need a list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/>
              <a:t>s</a:t>
            </a:r>
            <a:endParaRPr lang="en-US" dirty="0"/>
          </a:p>
          <a:p>
            <a:r>
              <a:rPr lang="en-US" dirty="0" smtClean="0"/>
              <a:t>However,  </a:t>
            </a:r>
            <a:r>
              <a:rPr lang="en-US" dirty="0"/>
              <a:t>this list must have exactly the </a:t>
            </a:r>
            <a:r>
              <a:rPr lang="en-US" dirty="0" smtClean="0"/>
              <a:t>same number </a:t>
            </a:r>
            <a:r>
              <a:rPr lang="en-US" dirty="0"/>
              <a:t>of 0s as there are items in the </a:t>
            </a:r>
            <a:r>
              <a:rPr lang="en-US" dirty="0" smtClean="0"/>
              <a:t>slice: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x[1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::2] = [0]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(x[1::2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We used the replication operator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to produce a </a:t>
            </a:r>
            <a:r>
              <a:rPr lang="en-US" dirty="0" smtClean="0"/>
              <a:t>list consisting </a:t>
            </a:r>
            <a:r>
              <a:rPr lang="en-US" dirty="0"/>
              <a:t>of the number of 0s we needed based on the </a:t>
            </a:r>
            <a:r>
              <a:rPr lang="en-US" dirty="0" smtClean="0"/>
              <a:t>length of </a:t>
            </a:r>
            <a:r>
              <a:rPr lang="en-US" dirty="0"/>
              <a:t>the slice. </a:t>
            </a:r>
            <a:endParaRPr lang="en-US" dirty="0" smtClean="0"/>
          </a:p>
          <a:p>
            <a:r>
              <a:rPr lang="en-US" dirty="0" smtClean="0"/>
              <a:t>When we </a:t>
            </a:r>
            <a:r>
              <a:rPr lang="en-US" dirty="0"/>
              <a:t>assign the list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0, 0, 0] </a:t>
            </a:r>
            <a:r>
              <a:rPr lang="en-US" dirty="0"/>
              <a:t>to the </a:t>
            </a:r>
            <a:r>
              <a:rPr lang="en-US" i="1" dirty="0"/>
              <a:t>strided </a:t>
            </a:r>
            <a:r>
              <a:rPr lang="en-US" dirty="0"/>
              <a:t>slice, Python correctly replaces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x[1]</a:t>
            </a:r>
            <a:r>
              <a:rPr lang="en-US" dirty="0"/>
              <a:t>’s value with </a:t>
            </a:r>
            <a:r>
              <a:rPr lang="en-US" dirty="0" smtClean="0"/>
              <a:t>the first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x[3]</a:t>
            </a:r>
            <a:r>
              <a:rPr lang="en-US" dirty="0"/>
              <a:t>’s value with the second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, and so on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Sorting and Reversing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Lists can be reversed and sorted in the same way as any other iterable using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built-in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functions covered in </a:t>
            </a:r>
            <a:r>
              <a:rPr lang="en-US" dirty="0" smtClean="0"/>
              <a:t>the “Iterators </a:t>
            </a:r>
            <a:r>
              <a:rPr lang="en-US" dirty="0"/>
              <a:t>and </a:t>
            </a:r>
            <a:r>
              <a:rPr lang="en-US" dirty="0" smtClean="0"/>
              <a:t>Iterable</a:t>
            </a:r>
            <a:r>
              <a:rPr lang="en-US" dirty="0"/>
              <a:t> </a:t>
            </a:r>
            <a:r>
              <a:rPr lang="en-US" dirty="0" smtClean="0"/>
              <a:t>Operations </a:t>
            </a:r>
            <a:r>
              <a:rPr lang="en-US" dirty="0"/>
              <a:t>and </a:t>
            </a:r>
            <a:r>
              <a:rPr lang="en-US" dirty="0" smtClean="0"/>
              <a:t>Functions” slides to be presented later</a:t>
            </a:r>
          </a:p>
          <a:p>
            <a:r>
              <a:rPr lang="en-US" dirty="0" smtClean="0"/>
              <a:t>They return reversed or sorted versions of their argument</a:t>
            </a:r>
          </a:p>
          <a:p>
            <a:r>
              <a:rPr lang="en-US" dirty="0" smtClean="0"/>
              <a:t> </a:t>
            </a:r>
            <a:r>
              <a:rPr lang="en-US" dirty="0"/>
              <a:t>Lists also have </a:t>
            </a:r>
            <a:r>
              <a:rPr lang="en-US" dirty="0" smtClean="0"/>
              <a:t>equivalent </a:t>
            </a:r>
            <a:r>
              <a:rPr lang="en-US" i="1" dirty="0" smtClean="0"/>
              <a:t>methods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list.reverse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both of which work </a:t>
            </a:r>
            <a:r>
              <a:rPr lang="en-US" dirty="0" smtClean="0"/>
              <a:t>in-place</a:t>
            </a:r>
          </a:p>
          <a:p>
            <a:r>
              <a:rPr lang="en-US" dirty="0" smtClean="0"/>
              <a:t>The above two methods do not return a value </a:t>
            </a:r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/>
              <a:t>accepts </a:t>
            </a:r>
            <a:r>
              <a:rPr lang="en-US" dirty="0"/>
              <a:t>the same optional arguments </a:t>
            </a:r>
            <a:r>
              <a:rPr lang="en-US" dirty="0" smtClean="0"/>
              <a:t>as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52689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Sorting and Reversing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One common idiom is to case-insensitively sort a list of </a:t>
            </a:r>
            <a:r>
              <a:rPr lang="en-US" dirty="0" smtClean="0"/>
              <a:t>strings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could case-insensitively </a:t>
            </a:r>
            <a:r>
              <a:rPr lang="en-US" dirty="0" smtClean="0"/>
              <a:t>sort </a:t>
            </a:r>
            <a:r>
              <a:rPr lang="en-US" dirty="0"/>
              <a:t>the woods list like this: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woods.sort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str.lower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</a:t>
            </a:r>
            <a:r>
              <a:rPr lang="en-US" dirty="0"/>
              <a:t>argument is </a:t>
            </a:r>
            <a:r>
              <a:rPr lang="en-US" dirty="0" smtClean="0"/>
              <a:t>a </a:t>
            </a:r>
            <a:r>
              <a:rPr lang="en-US" dirty="0"/>
              <a:t>function which is applied to each item, </a:t>
            </a:r>
            <a:r>
              <a:rPr lang="en-US" dirty="0" smtClean="0"/>
              <a:t>and whose </a:t>
            </a:r>
            <a:r>
              <a:rPr lang="en-US" dirty="0"/>
              <a:t>return value is used to perform the comparisons used when </a:t>
            </a:r>
            <a:r>
              <a:rPr lang="en-US" dirty="0" smtClean="0"/>
              <a:t>sorting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7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Efficiency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For inserting items, lists perform best when items are added or removed at </a:t>
            </a:r>
            <a:r>
              <a:rPr lang="en-US" dirty="0" smtClean="0"/>
              <a:t>the end </a:t>
            </a:r>
            <a:r>
              <a:rPr lang="en-US" dirty="0"/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worst performance occurs when we </a:t>
            </a:r>
            <a:r>
              <a:rPr lang="en-US" dirty="0" smtClean="0"/>
              <a:t>search for </a:t>
            </a:r>
            <a:r>
              <a:rPr lang="en-US" dirty="0"/>
              <a:t>items in a </a:t>
            </a:r>
            <a:r>
              <a:rPr lang="en-US" dirty="0" smtClean="0"/>
              <a:t>list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list.index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 smtClean="0"/>
              <a:t>Or 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 for </a:t>
            </a:r>
            <a:r>
              <a:rPr lang="en-US" dirty="0"/>
              <a:t>membership testing.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fast searching or membership testing is </a:t>
            </a:r>
            <a:r>
              <a:rPr lang="en-US" dirty="0" smtClean="0"/>
              <a:t>required,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/>
              <a:t> or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(both covered later in </a:t>
            </a:r>
            <a:r>
              <a:rPr lang="en-US" dirty="0" smtClean="0"/>
              <a:t>these slides) </a:t>
            </a:r>
            <a:r>
              <a:rPr lang="en-US" dirty="0"/>
              <a:t>may be a more </a:t>
            </a:r>
            <a:r>
              <a:rPr lang="en-US" dirty="0" smtClean="0"/>
              <a:t>suitable collection choice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reason for this is that the implementation of sets and dictionaries uses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31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2162287"/>
            <a:ext cx="8741832" cy="2398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Tuples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Efficiency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Alternatively, lists can provide fast searching if they are </a:t>
            </a:r>
            <a:r>
              <a:rPr lang="en-US" dirty="0" smtClean="0"/>
              <a:t>kept in </a:t>
            </a:r>
            <a:r>
              <a:rPr lang="en-US" dirty="0"/>
              <a:t>order by sorting </a:t>
            </a:r>
            <a:r>
              <a:rPr lang="en-US" dirty="0" smtClean="0"/>
              <a:t>them first</a:t>
            </a:r>
          </a:p>
          <a:p>
            <a:r>
              <a:rPr lang="en-US" dirty="0" smtClean="0"/>
              <a:t>And then </a:t>
            </a:r>
            <a:r>
              <a:rPr lang="en-US" dirty="0"/>
              <a:t>using a binary search (provided by </a:t>
            </a:r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bisect</a:t>
            </a:r>
            <a:r>
              <a:rPr lang="en-US" dirty="0" smtClean="0"/>
              <a:t> </a:t>
            </a:r>
            <a:r>
              <a:rPr lang="en-US" dirty="0"/>
              <a:t>module), to find items. </a:t>
            </a:r>
            <a:endParaRPr lang="en-US" dirty="0" smtClean="0"/>
          </a:p>
          <a:p>
            <a:r>
              <a:rPr lang="en-US" dirty="0" smtClean="0"/>
              <a:t>When we later cover the OOP features of Python, we </a:t>
            </a:r>
            <a:r>
              <a:rPr lang="en-US" dirty="0"/>
              <a:t>will create an </a:t>
            </a:r>
            <a:r>
              <a:rPr lang="en-US" dirty="0" smtClean="0"/>
              <a:t>intrinsically sorted </a:t>
            </a:r>
            <a:r>
              <a:rPr lang="en-US" dirty="0"/>
              <a:t>custom list class</a:t>
            </a:r>
            <a:r>
              <a:rPr lang="en-US" dirty="0" smtClean="0"/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3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List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Small lists are often created using list literals, but longer lists are </a:t>
            </a:r>
            <a:r>
              <a:rPr lang="en-US" dirty="0" smtClean="0"/>
              <a:t>usually created </a:t>
            </a:r>
            <a:r>
              <a:rPr lang="en-US" dirty="0"/>
              <a:t>programmatically.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list of </a:t>
            </a:r>
            <a:r>
              <a:rPr lang="en-US" dirty="0" smtClean="0"/>
              <a:t>integers we </a:t>
            </a:r>
            <a:r>
              <a:rPr lang="en-US" dirty="0"/>
              <a:t>can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list(range(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dirty="0"/>
              <a:t>, or </a:t>
            </a:r>
            <a:r>
              <a:rPr lang="en-US" dirty="0" smtClean="0"/>
              <a:t>if we </a:t>
            </a:r>
            <a:r>
              <a:rPr lang="en-US" dirty="0"/>
              <a:t>just need an integer iterator,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is </a:t>
            </a:r>
            <a:r>
              <a:rPr lang="en-US" dirty="0" smtClean="0"/>
              <a:t>sufficient</a:t>
            </a:r>
          </a:p>
          <a:p>
            <a:r>
              <a:rPr lang="en-US" dirty="0" smtClean="0"/>
              <a:t>For other </a:t>
            </a:r>
            <a:r>
              <a:rPr lang="en-US" dirty="0"/>
              <a:t>lists using </a:t>
            </a:r>
            <a:r>
              <a:rPr lang="en-US" dirty="0" smtClean="0"/>
              <a:t>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for…in</a:t>
            </a:r>
            <a:r>
              <a:rPr lang="en-US" dirty="0" smtClean="0"/>
              <a:t> </a:t>
            </a:r>
            <a:r>
              <a:rPr lang="en-US" dirty="0"/>
              <a:t>loop is very common. </a:t>
            </a:r>
            <a:endParaRPr lang="en-US" dirty="0" smtClean="0"/>
          </a:p>
          <a:p>
            <a:r>
              <a:rPr lang="en-US" dirty="0" smtClean="0"/>
              <a:t>Suppose</a:t>
            </a:r>
            <a:r>
              <a:rPr lang="en-US" dirty="0"/>
              <a:t>, for example, that </a:t>
            </a:r>
            <a:r>
              <a:rPr lang="en-US" dirty="0" smtClean="0"/>
              <a:t>we wanted </a:t>
            </a:r>
            <a:r>
              <a:rPr lang="en-US" dirty="0"/>
              <a:t>to </a:t>
            </a:r>
            <a:r>
              <a:rPr lang="en-US" dirty="0" smtClean="0"/>
              <a:t>produce a </a:t>
            </a:r>
            <a:r>
              <a:rPr lang="en-US" dirty="0"/>
              <a:t>list of the leap years in a given range.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might start out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leaps = []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year in range(1900, 1940):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year % 4 == 0 and year % 100 != 0)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(year % 400 == 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leaps.append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(year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0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list comprehension </a:t>
            </a:r>
            <a:r>
              <a:rPr lang="en-US" dirty="0"/>
              <a:t>is an expression and a loop with an optional </a:t>
            </a:r>
            <a:r>
              <a:rPr lang="en-US" dirty="0" smtClean="0"/>
              <a:t>condition enclosed </a:t>
            </a:r>
            <a:r>
              <a:rPr lang="en-US" dirty="0"/>
              <a:t>in </a:t>
            </a:r>
            <a:r>
              <a:rPr lang="en-US" dirty="0" smtClean="0"/>
              <a:t>brackets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loop is used to generate items for the list, </a:t>
            </a:r>
            <a:r>
              <a:rPr lang="en-US" dirty="0" smtClean="0"/>
              <a:t>and the </a:t>
            </a:r>
            <a:r>
              <a:rPr lang="en-US" dirty="0"/>
              <a:t>condition can filter out unwanted items.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simplest form of a </a:t>
            </a:r>
            <a:r>
              <a:rPr lang="en-US" dirty="0" smtClean="0"/>
              <a:t>list comprehension </a:t>
            </a:r>
            <a:r>
              <a:rPr lang="en-US" dirty="0"/>
              <a:t>is this: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This will return a list of every item in the iterable, and is semantically </a:t>
            </a:r>
            <a:r>
              <a:rPr lang="en-US" dirty="0" smtClean="0"/>
              <a:t>no different than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 smtClean="0"/>
              <a:t>Two </a:t>
            </a:r>
            <a:r>
              <a:rPr lang="en-US" dirty="0"/>
              <a:t>things that make list comprehensions </a:t>
            </a:r>
            <a:r>
              <a:rPr lang="en-US" dirty="0" smtClean="0"/>
              <a:t>more interesting </a:t>
            </a:r>
            <a:r>
              <a:rPr lang="en-US" dirty="0"/>
              <a:t>and powerful are that we can use expressions, and we can attach </a:t>
            </a:r>
            <a:r>
              <a:rPr lang="en-US" dirty="0" smtClean="0"/>
              <a:t>a condition</a:t>
            </a:r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takes us to the two general syntaxes for list </a:t>
            </a:r>
            <a:r>
              <a:rPr lang="en-US" dirty="0" smtClean="0"/>
              <a:t>comprehensions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 smtClean="0"/>
              <a:t>The two </a:t>
            </a:r>
            <a:r>
              <a:rPr lang="en-US" dirty="0"/>
              <a:t>general syntaxes for list comprehensions: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iterable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The second syntax is equivalent to: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temp.append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Normally, the </a:t>
            </a:r>
            <a:r>
              <a:rPr lang="en-US" i="1" dirty="0"/>
              <a:t>expression </a:t>
            </a:r>
            <a:r>
              <a:rPr lang="en-US" dirty="0"/>
              <a:t>will either be or involve the </a:t>
            </a:r>
            <a:r>
              <a:rPr lang="en-US" i="1" dirty="0"/>
              <a:t>item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course, </a:t>
            </a:r>
            <a:r>
              <a:rPr lang="en-US" dirty="0" smtClean="0"/>
              <a:t>the list </a:t>
            </a:r>
            <a:r>
              <a:rPr lang="en-US" dirty="0"/>
              <a:t>comprehension does not need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dirty="0"/>
              <a:t>variable needed by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…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 loop </a:t>
            </a:r>
            <a:r>
              <a:rPr lang="en-US" dirty="0"/>
              <a:t>version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0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Now we can rewrite the code to generate the leaps list using a list comprehension.</a:t>
            </a:r>
          </a:p>
          <a:p>
            <a:r>
              <a:rPr lang="en-US" dirty="0"/>
              <a:t>We will develop the code in three </a:t>
            </a:r>
            <a:r>
              <a:rPr lang="en-US" dirty="0" smtClean="0"/>
              <a:t>stages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leaps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[y for y in range(1900, 1940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add a condition to get every fourth year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leaps = [y for y in range(1900, 1940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if y % 4 == 0]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complete version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leaps = [y for y in range(1900, 1940)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if (y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 4 ==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and y % 100 != 0) or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(y % 400 == 0)]</a:t>
            </a:r>
          </a:p>
          <a:p>
            <a:r>
              <a:rPr lang="en-US" dirty="0"/>
              <a:t>Using a list comprehension in this case reduced the code from four lines </a:t>
            </a:r>
            <a:r>
              <a:rPr lang="en-US" dirty="0" smtClean="0"/>
              <a:t>to two—a </a:t>
            </a:r>
            <a:r>
              <a:rPr lang="en-US" dirty="0"/>
              <a:t>small savings, but one that can add up quite a lot in large projects.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4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comprehensions produce lists, that is, </a:t>
            </a:r>
            <a:r>
              <a:rPr lang="en-US" dirty="0" err="1" smtClean="0"/>
              <a:t>iterables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ince </a:t>
            </a:r>
            <a:r>
              <a:rPr lang="en-US" dirty="0"/>
              <a:t>the </a:t>
            </a:r>
            <a:r>
              <a:rPr lang="en-US" dirty="0" smtClean="0"/>
              <a:t>syntax for </a:t>
            </a:r>
            <a:r>
              <a:rPr lang="en-US" dirty="0"/>
              <a:t>list comprehensions requires an iterable, it is possible to nest list </a:t>
            </a:r>
            <a:r>
              <a:rPr lang="en-US" dirty="0" smtClean="0"/>
              <a:t>comprehensions</a:t>
            </a:r>
            <a:endParaRPr lang="en-US" dirty="0"/>
          </a:p>
          <a:p>
            <a:r>
              <a:rPr lang="en-US" dirty="0"/>
              <a:t>This is the equivalent of having nested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for…in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96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dirty="0" smtClean="0"/>
              <a:t>List Creation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 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all the possible clothing label codes for given sets </a:t>
            </a:r>
            <a:r>
              <a:rPr lang="en-US" dirty="0" smtClean="0"/>
              <a:t>of sexes</a:t>
            </a:r>
            <a:r>
              <a:rPr lang="en-US" dirty="0"/>
              <a:t>, sizes, and </a:t>
            </a:r>
            <a:r>
              <a:rPr lang="en-US" dirty="0" smtClean="0"/>
              <a:t>colors</a:t>
            </a:r>
          </a:p>
          <a:p>
            <a:r>
              <a:rPr lang="en-US" dirty="0" smtClean="0"/>
              <a:t>We exclude labels </a:t>
            </a:r>
            <a:r>
              <a:rPr lang="en-US" dirty="0"/>
              <a:t>for the full-figured females </a:t>
            </a:r>
            <a:r>
              <a:rPr lang="en-US" dirty="0" smtClean="0"/>
              <a:t>whom the </a:t>
            </a:r>
            <a:r>
              <a:rPr lang="en-US" dirty="0"/>
              <a:t>fashion industry routinely </a:t>
            </a:r>
            <a:r>
              <a:rPr lang="en-US" dirty="0" smtClean="0"/>
              <a:t>ignores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sex in "MF": # Male,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Female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in "SMLX": # Small, Medium, Large,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Xtralarge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sex == "F" and size == "X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continue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 in "BGW": # Black, Gray,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codes.append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size + color)</a:t>
            </a:r>
          </a:p>
          <a:p>
            <a:r>
              <a:rPr lang="en-US" dirty="0"/>
              <a:t>This produces the 21 item list,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['MSB', 'MSG',…, 'FLW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36219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>
            <a:normAutofit/>
          </a:bodyPr>
          <a:lstStyle/>
          <a:p>
            <a:r>
              <a:rPr lang="en-US" dirty="0"/>
              <a:t>List Creation </a:t>
            </a:r>
            <a:r>
              <a:rPr lang="en-US" dirty="0" smtClean="0"/>
              <a:t>via 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 smtClean="0"/>
              <a:t>Using nested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… 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/>
              <a:t>loops used 7 lines</a:t>
            </a:r>
          </a:p>
          <a:p>
            <a:r>
              <a:rPr lang="en-US" dirty="0"/>
              <a:t>The same thing can </a:t>
            </a:r>
            <a:r>
              <a:rPr lang="en-US" dirty="0" smtClean="0"/>
              <a:t>be achieved </a:t>
            </a:r>
            <a:r>
              <a:rPr lang="en-US" dirty="0"/>
              <a:t>in just a couple of lines using a list comprehension: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codes = [s + z + c for s in "MF" for z in "SMLX" for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BGW"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(s == "F" and z == "X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")]</a:t>
            </a:r>
          </a:p>
          <a:p>
            <a:r>
              <a:rPr lang="en-US" dirty="0"/>
              <a:t>Here, each item in the list is produced by the expression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 + z + c</a:t>
            </a:r>
            <a:r>
              <a:rPr lang="en-US" dirty="0"/>
              <a:t>. </a:t>
            </a:r>
          </a:p>
          <a:p>
            <a:r>
              <a:rPr lang="en-US" dirty="0"/>
              <a:t>Also, we have used subtly different logic for the list comprehension where we skip invalid sex/size combinations in the innermost loop</a:t>
            </a:r>
          </a:p>
          <a:p>
            <a:r>
              <a:rPr lang="en-US" dirty="0"/>
              <a:t>The nested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for…in</a:t>
            </a:r>
            <a:r>
              <a:rPr lang="en-US" dirty="0"/>
              <a:t> loops version skips invalid combinations in its middle loop 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3195"/>
          </a:xfrm>
        </p:spPr>
        <p:txBody>
          <a:bodyPr/>
          <a:lstStyle/>
          <a:p>
            <a:r>
              <a:rPr lang="en-US" smtClean="0"/>
              <a:t>List </a:t>
            </a:r>
            <a:r>
              <a:rPr lang="en-US" smtClean="0"/>
              <a:t>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7" y="838134"/>
            <a:ext cx="8741832" cy="6021389"/>
          </a:xfrm>
        </p:spPr>
        <p:txBody>
          <a:bodyPr>
            <a:normAutofit/>
          </a:bodyPr>
          <a:lstStyle/>
          <a:p>
            <a:r>
              <a:rPr lang="en-US" dirty="0" smtClean="0"/>
              <a:t>Any </a:t>
            </a:r>
            <a:r>
              <a:rPr lang="en-US" dirty="0"/>
              <a:t>list </a:t>
            </a:r>
            <a:r>
              <a:rPr lang="en-US" dirty="0" smtClean="0"/>
              <a:t>comprehension can </a:t>
            </a:r>
            <a:r>
              <a:rPr lang="en-US" dirty="0"/>
              <a:t>be rewritten using one or more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…in </a:t>
            </a:r>
            <a:r>
              <a:rPr lang="en-US" dirty="0" smtClean="0"/>
              <a:t>loops</a:t>
            </a:r>
          </a:p>
          <a:p>
            <a:r>
              <a:rPr lang="en-US" dirty="0"/>
              <a:t>If the generated list is very large, </a:t>
            </a:r>
            <a:r>
              <a:rPr lang="en-US" dirty="0" smtClean="0"/>
              <a:t>it may </a:t>
            </a:r>
            <a:r>
              <a:rPr lang="en-US" dirty="0"/>
              <a:t>be more efficient to </a:t>
            </a:r>
            <a:r>
              <a:rPr lang="en-US" dirty="0" smtClean="0"/>
              <a:t>generate </a:t>
            </a:r>
            <a:r>
              <a:rPr lang="en-US" dirty="0"/>
              <a:t>each </a:t>
            </a:r>
            <a:r>
              <a:rPr lang="en-US" dirty="0" smtClean="0"/>
              <a:t>item as </a:t>
            </a:r>
            <a:r>
              <a:rPr lang="en-US" dirty="0"/>
              <a:t>it is needed rather than produce the whole list at once.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</a:t>
            </a:r>
            <a:r>
              <a:rPr lang="en-US" dirty="0" smtClean="0"/>
              <a:t>achieved by </a:t>
            </a:r>
            <a:r>
              <a:rPr lang="en-US" dirty="0"/>
              <a:t>using a </a:t>
            </a:r>
            <a:r>
              <a:rPr lang="en-US" b="1" i="1" dirty="0"/>
              <a:t>generator</a:t>
            </a:r>
            <a:r>
              <a:rPr lang="en-US" dirty="0"/>
              <a:t> rather than a list comprehension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Generators will be covered in later slides.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0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tuple is an ordered sequence of zero or more object references. </a:t>
            </a:r>
            <a:endParaRPr lang="en-US" dirty="0" smtClean="0"/>
          </a:p>
          <a:p>
            <a:r>
              <a:rPr lang="en-US" dirty="0" smtClean="0"/>
              <a:t>Tuples</a:t>
            </a:r>
            <a:r>
              <a:rPr lang="en-US" dirty="0"/>
              <a:t> </a:t>
            </a:r>
            <a:r>
              <a:rPr lang="en-US" dirty="0" smtClean="0"/>
              <a:t>support </a:t>
            </a:r>
            <a:r>
              <a:rPr lang="en-US" dirty="0"/>
              <a:t>the same slicing and striding syntax </a:t>
            </a:r>
            <a:r>
              <a:rPr lang="en-US" dirty="0" smtClean="0"/>
              <a:t>as strings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makes it easy </a:t>
            </a:r>
            <a:r>
              <a:rPr lang="en-US" dirty="0" smtClean="0"/>
              <a:t>to extract </a:t>
            </a:r>
            <a:r>
              <a:rPr lang="en-US" dirty="0"/>
              <a:t>items from a tuple. </a:t>
            </a:r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/>
              <a:t>strings, tuples are immutable, so we </a:t>
            </a:r>
            <a:r>
              <a:rPr lang="en-US" dirty="0" smtClean="0"/>
              <a:t>cannot replace </a:t>
            </a:r>
            <a:r>
              <a:rPr lang="en-US" dirty="0"/>
              <a:t>or delete any of their items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However, a tuple may contain a reference to a mutable item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 t = (1,[2,3],4)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 t[1] = [2,3,7]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b="1" i="1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b="1" i="1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"&lt;pyshell#6&gt;", line 1, in &lt;module&gt;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b="1" i="1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t[1] = [2,3,7]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b="1" i="1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TypeError: 'tuple' object does not support item assignment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(1, [2, 3], 4)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 t[1].append(7)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(1, [2, 3, 7], 4)</a:t>
            </a:r>
          </a:p>
        </p:txBody>
      </p:sp>
    </p:spTree>
    <p:extLst>
      <p:ext uri="{BB962C8B-B14F-4D97-AF65-F5344CB8AC3E}">
        <p14:creationId xmlns:p14="http://schemas.microsoft.com/office/powerpoint/2010/main" val="397118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If </a:t>
            </a:r>
            <a:r>
              <a:rPr lang="en-US" dirty="0"/>
              <a:t>we want to be able to modify an </a:t>
            </a:r>
            <a:r>
              <a:rPr lang="en-US" dirty="0" smtClean="0"/>
              <a:t>ordered sequence</a:t>
            </a:r>
            <a:r>
              <a:rPr lang="en-US" dirty="0"/>
              <a:t>, we simply use a list instead of a </a:t>
            </a:r>
            <a:r>
              <a:rPr lang="en-US" dirty="0" smtClean="0"/>
              <a:t>tuple</a:t>
            </a:r>
          </a:p>
          <a:p>
            <a:r>
              <a:rPr lang="en-US" dirty="0" smtClean="0"/>
              <a:t>Or </a:t>
            </a:r>
            <a:r>
              <a:rPr lang="en-US" dirty="0"/>
              <a:t>if we already have a </a:t>
            </a:r>
            <a:r>
              <a:rPr lang="en-US" dirty="0" smtClean="0"/>
              <a:t>tuple but </a:t>
            </a:r>
            <a:r>
              <a:rPr lang="en-US" dirty="0"/>
              <a:t>want to modify it, we can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Convert </a:t>
            </a:r>
            <a:r>
              <a:rPr lang="en-US" dirty="0"/>
              <a:t>it to a list 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dirty="0"/>
              <a:t> </a:t>
            </a:r>
            <a:r>
              <a:rPr lang="en-US" dirty="0" smtClean="0"/>
              <a:t>conversion function;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the changes to the resultant list.</a:t>
            </a:r>
          </a:p>
        </p:txBody>
      </p:sp>
    </p:spTree>
    <p:extLst>
      <p:ext uri="{BB962C8B-B14F-4D97-AF65-F5344CB8AC3E}">
        <p14:creationId xmlns:p14="http://schemas.microsoft.com/office/powerpoint/2010/main" val="16834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952500"/>
            <a:ext cx="8741832" cy="57387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tuple data type can be called as a </a:t>
            </a:r>
            <a:r>
              <a:rPr lang="en-US" dirty="0" smtClean="0"/>
              <a:t>function with at most one argument</a:t>
            </a:r>
          </a:p>
          <a:p>
            <a:r>
              <a:rPr lang="en-US" dirty="0" smtClean="0"/>
              <a:t>Calling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tuple()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/>
              <a:t>with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no arguments returns </a:t>
            </a:r>
            <a:r>
              <a:rPr lang="en-US" dirty="0"/>
              <a:t>an empty </a:t>
            </a:r>
            <a:r>
              <a:rPr lang="en-US" dirty="0" smtClean="0"/>
              <a:t>tuple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with </a:t>
            </a:r>
            <a:r>
              <a:rPr lang="en-US" dirty="0"/>
              <a:t>a tuple argument </a:t>
            </a:r>
            <a:r>
              <a:rPr lang="en-US" dirty="0" smtClean="0"/>
              <a:t>returns </a:t>
            </a:r>
            <a:r>
              <a:rPr lang="en-US" dirty="0"/>
              <a:t>a shallow copy </a:t>
            </a:r>
            <a:r>
              <a:rPr lang="en-US" dirty="0" smtClean="0"/>
              <a:t>of the argument 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with </a:t>
            </a:r>
            <a:r>
              <a:rPr lang="en-US" dirty="0"/>
              <a:t>any other argument it attempts to convert the </a:t>
            </a:r>
            <a:r>
              <a:rPr lang="en-US" dirty="0" smtClean="0"/>
              <a:t>given object </a:t>
            </a:r>
            <a:r>
              <a:rPr lang="en-US" dirty="0"/>
              <a:t>to a </a:t>
            </a:r>
            <a:r>
              <a:rPr lang="en-US" dirty="0" smtClean="0"/>
              <a:t>tuple </a:t>
            </a:r>
          </a:p>
          <a:p>
            <a:r>
              <a:rPr lang="en-US" dirty="0" smtClean="0"/>
              <a:t>Tuples </a:t>
            </a:r>
            <a:r>
              <a:rPr lang="en-US" dirty="0"/>
              <a:t>can </a:t>
            </a:r>
            <a:r>
              <a:rPr lang="en-US" dirty="0" smtClean="0"/>
              <a:t>also be </a:t>
            </a:r>
            <a:r>
              <a:rPr lang="en-US" dirty="0"/>
              <a:t>created without 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tuple()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/>
              <a:t>function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empty tuple is created </a:t>
            </a:r>
            <a:r>
              <a:rPr lang="en-US" dirty="0" smtClean="0"/>
              <a:t>using empty parentheses</a:t>
            </a:r>
            <a:r>
              <a:rPr lang="en-US" dirty="0"/>
              <a:t> </a:t>
            </a:r>
            <a:r>
              <a:rPr lang="en-US" dirty="0" smtClean="0"/>
              <a:t>() 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tuple of one or more items can be created by </a:t>
            </a:r>
            <a:r>
              <a:rPr lang="en-US" dirty="0" smtClean="0"/>
              <a:t>using commas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(1,)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51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</a:t>
            </a:r>
            <a:r>
              <a:rPr lang="en-US" dirty="0"/>
              <a:t>tuples must be enclosed in parentheses to avoid </a:t>
            </a:r>
            <a:r>
              <a:rPr lang="en-US" dirty="0" smtClean="0"/>
              <a:t>syntactic ambiguity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to pass the tuple 1, 2, 3 to a </a:t>
            </a:r>
            <a:r>
              <a:rPr lang="en-US" dirty="0" smtClean="0"/>
              <a:t>function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/>
              <a:t>we would </a:t>
            </a:r>
            <a:r>
              <a:rPr lang="en-US" dirty="0" smtClean="0"/>
              <a:t>write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above function g is called with exactly one argument, a tuple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call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there are three arguments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5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84" y="1016923"/>
            <a:ext cx="8741832" cy="3629012"/>
          </a:xfrm>
        </p:spPr>
        <p:txBody>
          <a:bodyPr>
            <a:normAutofit/>
          </a:bodyPr>
          <a:lstStyle/>
          <a:p>
            <a:r>
              <a:rPr lang="en-US" dirty="0"/>
              <a:t>Tuples provide just two </a:t>
            </a:r>
            <a:r>
              <a:rPr lang="en-US" dirty="0" smtClean="0"/>
              <a:t>methods:</a:t>
            </a:r>
          </a:p>
          <a:p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.count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which returns </a:t>
            </a:r>
            <a:r>
              <a:rPr lang="en-US" dirty="0"/>
              <a:t>the number </a:t>
            </a:r>
            <a:r>
              <a:rPr lang="en-US" dirty="0" smtClean="0"/>
              <a:t>of times </a:t>
            </a:r>
            <a:r>
              <a:rPr lang="en-US" dirty="0"/>
              <a:t>object </a:t>
            </a:r>
            <a:r>
              <a:rPr lang="en-US" i="1" dirty="0"/>
              <a:t>x </a:t>
            </a:r>
            <a:r>
              <a:rPr lang="en-US" dirty="0"/>
              <a:t>occurs in tuple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</a:p>
          <a:p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.index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which 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index </a:t>
            </a:r>
            <a:r>
              <a:rPr lang="en-US" dirty="0" smtClean="0"/>
              <a:t>position of </a:t>
            </a:r>
            <a:r>
              <a:rPr lang="en-US" dirty="0"/>
              <a:t>the leftmost occurrence of object </a:t>
            </a:r>
            <a:r>
              <a:rPr lang="en-US" i="1" dirty="0"/>
              <a:t>x </a:t>
            </a:r>
            <a:r>
              <a:rPr lang="en-US" dirty="0"/>
              <a:t>in tuple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raises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dirty="0"/>
              <a:t> </a:t>
            </a:r>
            <a:r>
              <a:rPr lang="en-US" dirty="0" smtClean="0"/>
              <a:t>exception if </a:t>
            </a:r>
            <a:r>
              <a:rPr lang="en-US" dirty="0"/>
              <a:t>there is no </a:t>
            </a:r>
            <a:r>
              <a:rPr lang="en-US" i="1" dirty="0"/>
              <a:t>x </a:t>
            </a:r>
            <a:r>
              <a:rPr lang="en-US" dirty="0"/>
              <a:t>in the </a:t>
            </a:r>
            <a:r>
              <a:rPr lang="en-US" dirty="0" smtClean="0"/>
              <a:t>tuple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Lists also have these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95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Python_Section2" id="{705F7ED5-70A6-42AC-B06F-87481601C5C4}" vid="{177835B9-FD78-4708-9C09-D60838A38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mynormal</Template>
  <TotalTime>10285</TotalTime>
  <Words>2626</Words>
  <Application>Microsoft Office PowerPoint</Application>
  <PresentationFormat>On-screen Show (4:3)</PresentationFormat>
  <Paragraphs>361</Paragraphs>
  <Slides>48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Courier New</vt:lpstr>
      <vt:lpstr>Office Theme</vt:lpstr>
      <vt:lpstr>Advanced Python</vt:lpstr>
      <vt:lpstr>Python Collection Types</vt:lpstr>
      <vt:lpstr>Sequence Types</vt:lpstr>
      <vt:lpstr>PowerPoint Presentation</vt:lpstr>
      <vt:lpstr>Tuples</vt:lpstr>
      <vt:lpstr>Tuples</vt:lpstr>
      <vt:lpstr>Tuples</vt:lpstr>
      <vt:lpstr>Tuples</vt:lpstr>
      <vt:lpstr>Tuple Methods</vt:lpstr>
      <vt:lpstr>Tuple Operators</vt:lpstr>
      <vt:lpstr>Tuples: Slicing Examples</vt:lpstr>
      <vt:lpstr>Tuples: Slicing Examples</vt:lpstr>
      <vt:lpstr>A Tuple Coding Style</vt:lpstr>
      <vt:lpstr>A Tuple Coding Style</vt:lpstr>
      <vt:lpstr>Nested Tuples</vt:lpstr>
      <vt:lpstr>Tuple Item Access</vt:lpstr>
      <vt:lpstr>Naming Tuple Indexes</vt:lpstr>
      <vt:lpstr>Unpacking a Tuple</vt:lpstr>
      <vt:lpstr>PowerPoint Presentation</vt:lpstr>
      <vt:lpstr>Lists</vt:lpstr>
      <vt:lpstr>Lists</vt:lpstr>
      <vt:lpstr>Lists</vt:lpstr>
      <vt:lpstr>List Item Access</vt:lpstr>
      <vt:lpstr>Nested Lists and List Operations</vt:lpstr>
      <vt:lpstr>Some List Methods</vt:lpstr>
      <vt:lpstr>Sequence Unpacking</vt:lpstr>
      <vt:lpstr>Unpacking Operator *</vt:lpstr>
      <vt:lpstr>Lists</vt:lpstr>
      <vt:lpstr>The * Operator</vt:lpstr>
      <vt:lpstr>The range Generator Function</vt:lpstr>
      <vt:lpstr>List Operations</vt:lpstr>
      <vt:lpstr>List Insertion of Individual Items</vt:lpstr>
      <vt:lpstr>List Replacements</vt:lpstr>
      <vt:lpstr>Removing Items from a List</vt:lpstr>
      <vt:lpstr>Slicing and Striding</vt:lpstr>
      <vt:lpstr>Slicing and Striding</vt:lpstr>
      <vt:lpstr>Sorting and Reversing</vt:lpstr>
      <vt:lpstr>Sorting and Reversing</vt:lpstr>
      <vt:lpstr>Efficiency Considerations</vt:lpstr>
      <vt:lpstr>Efficiency Considerations</vt:lpstr>
      <vt:lpstr>List Creation</vt:lpstr>
      <vt:lpstr>List Comprehensions</vt:lpstr>
      <vt:lpstr>List Comprehensions</vt:lpstr>
      <vt:lpstr>List Comprehensions</vt:lpstr>
      <vt:lpstr>List Comprehensions</vt:lpstr>
      <vt:lpstr>List Creation via for .. in Loops</vt:lpstr>
      <vt:lpstr>List Creation via List Comprehensions</vt:lpstr>
      <vt:lpstr>List Comprehensions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</dc:title>
  <dc:creator>Tindell, Ralph</dc:creator>
  <cp:lastModifiedBy>Tindell, Ralph</cp:lastModifiedBy>
  <cp:revision>138</cp:revision>
  <dcterms:created xsi:type="dcterms:W3CDTF">2015-07-15T21:14:10Z</dcterms:created>
  <dcterms:modified xsi:type="dcterms:W3CDTF">2017-01-22T00:07:38Z</dcterms:modified>
</cp:coreProperties>
</file>