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59" r:id="rId3"/>
    <p:sldId id="260" r:id="rId4"/>
    <p:sldId id="262" r:id="rId5"/>
    <p:sldId id="271" r:id="rId6"/>
    <p:sldId id="263" r:id="rId7"/>
    <p:sldId id="264" r:id="rId8"/>
    <p:sldId id="265" r:id="rId9"/>
    <p:sldId id="266" r:id="rId10"/>
    <p:sldId id="268" r:id="rId11"/>
    <p:sldId id="267" r:id="rId12"/>
    <p:sldId id="269" r:id="rId13"/>
    <p:sldId id="273" r:id="rId14"/>
    <p:sldId id="272" r:id="rId15"/>
    <p:sldId id="274" r:id="rId16"/>
    <p:sldId id="275" r:id="rId17"/>
    <p:sldId id="276" r:id="rId18"/>
    <p:sldId id="277" r:id="rId19"/>
    <p:sldId id="279"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6438B5-9644-41E8-B7BB-9AD76493F704}" v="19" dt="2024-12-10T05:01:30.199"/>
    <p1510:client id="{8C4638AB-0619-494A-B85A-05EEA0623452}" v="286" dt="2024-12-10T02:44:33.666"/>
    <p1510:client id="{C20F73C2-6600-4F86-AF88-66F431114D3C}" v="171" dt="2024-12-10T06:24:38.617"/>
    <p1510:client id="{C3B3626C-191D-49C3-A6AF-131764C81D1E}" v="1362" dt="2024-12-10T07:21:40.045"/>
    <p1510:client id="{FEE17095-87D4-4E65-BE93-8F6F7ACE7C26}" v="31" dt="2024-12-10T07:00:47.6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8" d="100"/>
          <a:sy n="68" d="100"/>
        </p:scale>
        <p:origin x="1638" y="38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BF6EFE-C0A7-42D8-8103-828CE6162079}" type="datetimeFigureOut">
              <a:rPr lang="en-US" smtClean="0"/>
              <a:t>12/10/2024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0C7F5D-11ED-4B66-9B43-99EDAC93C43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43326B-44AE-4B76-AE79-260F9088C62F}" type="datetime1">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2FA236-8B7F-4BBD-A48B-8217F42F35E0}" type="datetime1">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EE2D3F-362A-49B0-94BC-708231A4C4FC}" type="datetime1">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326D04-8379-4112-A507-8500DFD8C773}" type="datetime1">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188352-21DE-4DF2-AD51-2147FCE88A31}" type="datetime1">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C75879-BA62-4DC5-8753-A65563CCB4D0}" type="datetime1">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07DAAD-7BCC-4ED5-B3DA-01BDF4F94C48}" type="datetime1">
              <a:rPr lang="en-US" smtClean="0"/>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86A2FC-D6C5-4211-9D68-CEF167A27156}" type="datetime1">
              <a:rPr lang="en-US" smtClean="0"/>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B51B0-2E24-44F8-9615-32EB987599A4}" type="datetime1">
              <a:rPr lang="en-US" smtClean="0"/>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F52EC9-EFF1-4CAD-9A20-6CB05BA92415}" type="datetime1">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D301B-AC84-48F9-B2DB-6D8F08E4BC5E}" type="datetime1">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56624B-48FF-4CAA-8A80-114E37144AE3}" type="datetime1">
              <a:rPr lang="en-US" smtClean="0"/>
              <a:t>12/10/2024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28600"/>
            <a:ext cx="7776864" cy="2246769"/>
          </a:xfrm>
          <a:prstGeom prst="rect">
            <a:avLst/>
          </a:prstGeom>
        </p:spPr>
        <p:txBody>
          <a:bodyPr wrap="square" lIns="91440" tIns="45720" rIns="91440" bIns="45720" anchor="t">
            <a:spAutoFit/>
          </a:bodyPr>
          <a:lstStyle/>
          <a:p>
            <a:pPr algn="ctr"/>
            <a:r>
              <a:rPr lang="en-IN" sz="2000" b="1">
                <a:latin typeface="Times New Roman"/>
                <a:cs typeface="Times New Roman"/>
              </a:rPr>
              <a:t>A Presentation</a:t>
            </a:r>
            <a:br>
              <a:rPr lang="en-IN" sz="2000" b="1">
                <a:latin typeface="Times New Roman" pitchFamily="18" charset="0"/>
                <a:cs typeface="Times New Roman" pitchFamily="18" charset="0"/>
              </a:rPr>
            </a:br>
            <a:r>
              <a:rPr lang="en-IN" sz="2000" b="1">
                <a:latin typeface="Times New Roman"/>
                <a:cs typeface="Times New Roman"/>
              </a:rPr>
              <a:t>on</a:t>
            </a:r>
            <a:br>
              <a:rPr lang="en-IN" sz="2400">
                <a:latin typeface="Times New Roman" pitchFamily="18" charset="0"/>
                <a:cs typeface="Times New Roman" pitchFamily="18" charset="0"/>
              </a:rPr>
            </a:br>
            <a:r>
              <a:rPr lang="en-IN" sz="2400" b="1">
                <a:solidFill>
                  <a:schemeClr val="accent1">
                    <a:lumMod val="50000"/>
                  </a:schemeClr>
                </a:solidFill>
                <a:latin typeface="Times New Roman"/>
                <a:cs typeface="Times New Roman"/>
              </a:rPr>
              <a:t>REAL TIME CYBER INCIDENT MONITOORING AND ANALYZING TOOL</a:t>
            </a:r>
            <a:endParaRPr lang="en-IN" sz="2400" b="1">
              <a:solidFill>
                <a:schemeClr val="accent1">
                  <a:lumMod val="50000"/>
                </a:schemeClr>
              </a:solidFill>
              <a:latin typeface="Times New Roman" pitchFamily="18" charset="0"/>
              <a:cs typeface="Times New Roman" pitchFamily="18" charset="0"/>
            </a:endParaRPr>
          </a:p>
          <a:p>
            <a:pPr algn="ctr"/>
            <a:r>
              <a:rPr lang="en-US" altLang="en-US" sz="2200" b="1">
                <a:latin typeface="Times New Roman"/>
                <a:cs typeface="Times New Roman"/>
              </a:rPr>
              <a:t>Presented By</a:t>
            </a:r>
            <a:r>
              <a:rPr lang="en-US" altLang="en-US" sz="2000" b="1">
                <a:latin typeface="Times New Roman"/>
                <a:cs typeface="Times New Roman"/>
              </a:rPr>
              <a:t> </a:t>
            </a:r>
          </a:p>
          <a:p>
            <a:pPr algn="ctr"/>
            <a:endParaRPr lang="en-IN" sz="3000" b="1">
              <a:latin typeface="+mj-lt"/>
            </a:endParaRPr>
          </a:p>
        </p:txBody>
      </p:sp>
      <p:sp>
        <p:nvSpPr>
          <p:cNvPr id="5" name="Rectangle 4"/>
          <p:cNvSpPr/>
          <p:nvPr/>
        </p:nvSpPr>
        <p:spPr>
          <a:xfrm>
            <a:off x="1219200" y="1967061"/>
            <a:ext cx="6705600" cy="2923877"/>
          </a:xfrm>
          <a:prstGeom prst="rect">
            <a:avLst/>
          </a:prstGeom>
        </p:spPr>
        <p:txBody>
          <a:bodyPr wrap="square" lIns="91440" tIns="45720" rIns="91440" bIns="45720" anchor="t">
            <a:spAutoFit/>
          </a:bodyPr>
          <a:lstStyle/>
          <a:p>
            <a:pPr algn="ctr"/>
            <a:r>
              <a:rPr lang="en-IN" sz="2000" dirty="0">
                <a:latin typeface="Times New Roman"/>
                <a:cs typeface="Times New Roman"/>
              </a:rPr>
              <a:t>Rajeev Kumar Sharma (Roll No - 2101200100116)</a:t>
            </a:r>
            <a:endParaRPr lang="en-IN" sz="2000" dirty="0">
              <a:solidFill>
                <a:srgbClr val="0070C0"/>
              </a:solidFill>
              <a:latin typeface="Times New Roman" pitchFamily="18" charset="0"/>
              <a:cs typeface="Times New Roman" pitchFamily="18" charset="0"/>
            </a:endParaRPr>
          </a:p>
          <a:p>
            <a:pPr algn="ctr"/>
            <a:r>
              <a:rPr lang="en-IN" sz="2000" dirty="0">
                <a:latin typeface="Times New Roman"/>
                <a:cs typeface="Times New Roman"/>
              </a:rPr>
              <a:t>Anchal Verma (Roll No - 2101200100031)</a:t>
            </a:r>
            <a:endParaRPr lang="en-IN" sz="2000" dirty="0">
              <a:latin typeface="Times New Roman" pitchFamily="18" charset="0"/>
              <a:cs typeface="Times New Roman" pitchFamily="18" charset="0"/>
            </a:endParaRPr>
          </a:p>
          <a:p>
            <a:pPr algn="ctr"/>
            <a:endParaRPr lang="en-IN" sz="2400" dirty="0">
              <a:latin typeface="Times New Roman" pitchFamily="18" charset="0"/>
              <a:cs typeface="Times New Roman" pitchFamily="18" charset="0"/>
            </a:endParaRPr>
          </a:p>
          <a:p>
            <a:pPr algn="ctr"/>
            <a:r>
              <a:rPr lang="en-IN" sz="2000" b="1" dirty="0">
                <a:latin typeface="Times New Roman"/>
                <a:cs typeface="Times New Roman"/>
              </a:rPr>
              <a:t>Under Guidance of</a:t>
            </a:r>
          </a:p>
          <a:p>
            <a:pPr algn="ctr"/>
            <a:r>
              <a:rPr lang="en-IN" sz="2000" dirty="0">
                <a:latin typeface="Times New Roman"/>
                <a:cs typeface="Times New Roman"/>
              </a:rPr>
              <a:t>Mr .Vidya Sagar  </a:t>
            </a:r>
          </a:p>
          <a:p>
            <a:pPr algn="ctr"/>
            <a:r>
              <a:rPr lang="en-IN" sz="2000" dirty="0">
                <a:solidFill>
                  <a:srgbClr val="000000"/>
                </a:solidFill>
                <a:latin typeface="Times New Roman"/>
                <a:cs typeface="Times New Roman"/>
              </a:rPr>
              <a:t>Assistant Professor</a:t>
            </a:r>
          </a:p>
          <a:p>
            <a:pPr algn="ctr"/>
            <a:r>
              <a:rPr lang="en-IN" sz="2000" dirty="0">
                <a:solidFill>
                  <a:srgbClr val="000000"/>
                </a:solidFill>
                <a:latin typeface="Times New Roman"/>
                <a:cs typeface="Times New Roman"/>
              </a:rPr>
              <a:t>Department of CSE</a:t>
            </a:r>
          </a:p>
          <a:p>
            <a:pPr algn="ctr"/>
            <a:endParaRPr lang="en-IN" sz="2000" dirty="0">
              <a:solidFill>
                <a:srgbClr val="000000"/>
              </a:solidFill>
              <a:latin typeface="Times New Roman"/>
              <a:cs typeface="Times New Roman"/>
            </a:endParaRPr>
          </a:p>
          <a:p>
            <a:pPr algn="ctr"/>
            <a:r>
              <a:rPr lang="en-IN" sz="2000" dirty="0">
                <a:solidFill>
                  <a:srgbClr val="0070C0"/>
                </a:solidFill>
                <a:latin typeface="+mj-lt"/>
              </a:rPr>
              <a:t> </a:t>
            </a:r>
            <a:endParaRPr lang="en-IN" sz="2000" dirty="0">
              <a:solidFill>
                <a:srgbClr val="0070C0"/>
              </a:solidFill>
              <a:latin typeface="+mj-lt"/>
              <a:ea typeface="Calibri"/>
              <a:cs typeface="Calibri"/>
            </a:endParaRPr>
          </a:p>
        </p:txBody>
      </p:sp>
      <p:sp>
        <p:nvSpPr>
          <p:cNvPr id="2050" name="AutoShape 2" descr="ITM GIDA Gorakhpu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ITM GIDA Gorakhpu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2"/>
          <a:srcRect/>
          <a:stretch>
            <a:fillRect/>
          </a:stretch>
        </p:blipFill>
        <p:spPr bwMode="auto">
          <a:xfrm>
            <a:off x="3773409" y="4227550"/>
            <a:ext cx="1447800" cy="1371600"/>
          </a:xfrm>
          <a:prstGeom prst="rect">
            <a:avLst/>
          </a:prstGeom>
          <a:noFill/>
          <a:ln w="9525">
            <a:noFill/>
            <a:miter lim="800000"/>
            <a:headEnd/>
            <a:tailEnd/>
          </a:ln>
          <a:effectLst/>
        </p:spPr>
      </p:pic>
      <p:sp>
        <p:nvSpPr>
          <p:cNvPr id="9" name="Rectangle 8"/>
          <p:cNvSpPr/>
          <p:nvPr/>
        </p:nvSpPr>
        <p:spPr>
          <a:xfrm>
            <a:off x="334108" y="5744308"/>
            <a:ext cx="8305800" cy="1107996"/>
          </a:xfrm>
          <a:prstGeom prst="rect">
            <a:avLst/>
          </a:prstGeom>
        </p:spPr>
        <p:txBody>
          <a:bodyPr wrap="square" lIns="91440" tIns="45720" rIns="91440" bIns="45720" anchor="t">
            <a:spAutoFit/>
          </a:bodyPr>
          <a:lstStyle/>
          <a:p>
            <a:pPr algn="ctr"/>
            <a:r>
              <a:rPr lang="en-US" sz="2200" b="1">
                <a:latin typeface="Times New Roman"/>
                <a:cs typeface="Times New Roman"/>
              </a:rPr>
              <a:t>Institute of Technology and Management, GIDA, Gorakhpur</a:t>
            </a:r>
            <a:endParaRPr lang="en-US" sz="2200">
              <a:latin typeface="Times New Roman"/>
              <a:ea typeface="Calibri"/>
              <a:cs typeface="Times New Roman"/>
            </a:endParaRPr>
          </a:p>
          <a:p>
            <a:pPr algn="ctr"/>
            <a:r>
              <a:rPr lang="en-US" sz="2200" b="1">
                <a:latin typeface="Times New Roman"/>
                <a:cs typeface="Times New Roman"/>
              </a:rPr>
              <a:t>Session: 2024-25</a:t>
            </a:r>
            <a:endParaRPr lang="en-IN" sz="2200" b="1">
              <a:latin typeface="Times New Roman"/>
              <a:cs typeface="Times New Roman"/>
            </a:endParaRPr>
          </a:p>
          <a:p>
            <a:pPr algn="ctr"/>
            <a:endParaRPr lang="en-IN" sz="2200">
              <a:solidFill>
                <a:schemeClr val="accent1">
                  <a:lumMod val="50000"/>
                </a:schemeClr>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086CF1-480F-7706-C560-3083BE29BF5D}"/>
              </a:ext>
            </a:extLst>
          </p:cNvPr>
          <p:cNvSpPr>
            <a:spLocks noGrp="1"/>
          </p:cNvSpPr>
          <p:nvPr>
            <p:ph type="dt" sz="half" idx="10"/>
          </p:nvPr>
        </p:nvSpPr>
        <p:spPr/>
        <p:txBody>
          <a:bodyPr/>
          <a:lstStyle/>
          <a:p>
            <a:fld id="{6E8B51B0-2E24-44F8-9615-32EB987599A4}" type="datetime1">
              <a:rPr lang="en-US" smtClean="0"/>
              <a:t>12/10/2024</a:t>
            </a:fld>
            <a:endParaRPr lang="en-US"/>
          </a:p>
        </p:txBody>
      </p:sp>
      <p:sp>
        <p:nvSpPr>
          <p:cNvPr id="4" name="Slide Number Placeholder 3">
            <a:extLst>
              <a:ext uri="{FF2B5EF4-FFF2-40B4-BE49-F238E27FC236}">
                <a16:creationId xmlns:a16="http://schemas.microsoft.com/office/drawing/2014/main" id="{8938C7E2-9AB1-8E13-17D1-08A6303E64B6}"/>
              </a:ext>
            </a:extLst>
          </p:cNvPr>
          <p:cNvSpPr>
            <a:spLocks noGrp="1"/>
          </p:cNvSpPr>
          <p:nvPr>
            <p:ph type="sldNum" sz="quarter" idx="12"/>
          </p:nvPr>
        </p:nvSpPr>
        <p:spPr/>
        <p:txBody>
          <a:bodyPr/>
          <a:lstStyle/>
          <a:p>
            <a:fld id="{B6F15528-21DE-4FAA-801E-634DDDAF4B2B}" type="slidenum">
              <a:rPr lang="en-US" smtClean="0"/>
              <a:pPr/>
              <a:t>10</a:t>
            </a:fld>
            <a:endParaRPr lang="en-US"/>
          </a:p>
        </p:txBody>
      </p:sp>
      <p:pic>
        <p:nvPicPr>
          <p:cNvPr id="6" name="Picture 5" descr="A blue and white logo&#10;&#10;Description automatically generated">
            <a:extLst>
              <a:ext uri="{FF2B5EF4-FFF2-40B4-BE49-F238E27FC236}">
                <a16:creationId xmlns:a16="http://schemas.microsoft.com/office/drawing/2014/main" id="{3C6A49BC-FC29-6369-1C3A-70B35F27E06C}"/>
              </a:ext>
            </a:extLst>
          </p:cNvPr>
          <p:cNvPicPr>
            <a:picLocks noChangeAspect="1" noChangeArrowheads="1"/>
          </p:cNvPicPr>
          <p:nvPr/>
        </p:nvPicPr>
        <p:blipFill>
          <a:blip r:embed="rId2"/>
          <a:srcRect/>
          <a:stretch>
            <a:fillRect/>
          </a:stretch>
        </p:blipFill>
        <p:spPr bwMode="auto">
          <a:xfrm>
            <a:off x="7994888" y="0"/>
            <a:ext cx="1143000" cy="990600"/>
          </a:xfrm>
          <a:prstGeom prst="rect">
            <a:avLst/>
          </a:prstGeom>
          <a:noFill/>
          <a:ln w="9525">
            <a:noFill/>
            <a:miter lim="800000"/>
            <a:headEnd/>
            <a:tailEnd/>
          </a:ln>
          <a:effectLst/>
        </p:spPr>
      </p:pic>
      <p:pic>
        <p:nvPicPr>
          <p:cNvPr id="3" name="Picture 2" descr="A screenshot of a computer program&#10;&#10;Description automatically generated">
            <a:extLst>
              <a:ext uri="{FF2B5EF4-FFF2-40B4-BE49-F238E27FC236}">
                <a16:creationId xmlns:a16="http://schemas.microsoft.com/office/drawing/2014/main" id="{9E45F33A-4287-297D-E723-7AE164CAE3D4}"/>
              </a:ext>
            </a:extLst>
          </p:cNvPr>
          <p:cNvPicPr>
            <a:picLocks noChangeAspect="1"/>
          </p:cNvPicPr>
          <p:nvPr/>
        </p:nvPicPr>
        <p:blipFill>
          <a:blip r:embed="rId3"/>
          <a:stretch>
            <a:fillRect/>
          </a:stretch>
        </p:blipFill>
        <p:spPr>
          <a:xfrm>
            <a:off x="571500" y="1252538"/>
            <a:ext cx="8001000" cy="4352925"/>
          </a:xfrm>
          <a:prstGeom prst="rect">
            <a:avLst/>
          </a:prstGeom>
        </p:spPr>
      </p:pic>
    </p:spTree>
    <p:extLst>
      <p:ext uri="{BB962C8B-B14F-4D97-AF65-F5344CB8AC3E}">
        <p14:creationId xmlns:p14="http://schemas.microsoft.com/office/powerpoint/2010/main" val="210855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086CF1-480F-7706-C560-3083BE29BF5D}"/>
              </a:ext>
            </a:extLst>
          </p:cNvPr>
          <p:cNvSpPr>
            <a:spLocks noGrp="1"/>
          </p:cNvSpPr>
          <p:nvPr>
            <p:ph type="dt" sz="half" idx="10"/>
          </p:nvPr>
        </p:nvSpPr>
        <p:spPr/>
        <p:txBody>
          <a:bodyPr/>
          <a:lstStyle/>
          <a:p>
            <a:fld id="{6E8B51B0-2E24-44F8-9615-32EB987599A4}" type="datetime1">
              <a:rPr lang="en-US" smtClean="0"/>
              <a:t>12/10/2024</a:t>
            </a:fld>
            <a:endParaRPr lang="en-US"/>
          </a:p>
        </p:txBody>
      </p:sp>
      <p:sp>
        <p:nvSpPr>
          <p:cNvPr id="4" name="Slide Number Placeholder 3">
            <a:extLst>
              <a:ext uri="{FF2B5EF4-FFF2-40B4-BE49-F238E27FC236}">
                <a16:creationId xmlns:a16="http://schemas.microsoft.com/office/drawing/2014/main" id="{8938C7E2-9AB1-8E13-17D1-08A6303E64B6}"/>
              </a:ext>
            </a:extLst>
          </p:cNvPr>
          <p:cNvSpPr>
            <a:spLocks noGrp="1"/>
          </p:cNvSpPr>
          <p:nvPr>
            <p:ph type="sldNum" sz="quarter" idx="12"/>
          </p:nvPr>
        </p:nvSpPr>
        <p:spPr/>
        <p:txBody>
          <a:bodyPr/>
          <a:lstStyle/>
          <a:p>
            <a:fld id="{B6F15528-21DE-4FAA-801E-634DDDAF4B2B}" type="slidenum">
              <a:rPr lang="en-US" smtClean="0"/>
              <a:pPr/>
              <a:t>11</a:t>
            </a:fld>
            <a:endParaRPr lang="en-US"/>
          </a:p>
        </p:txBody>
      </p:sp>
      <p:pic>
        <p:nvPicPr>
          <p:cNvPr id="6" name="Picture 5" descr="A blue and white logo&#10;&#10;Description automatically generated">
            <a:extLst>
              <a:ext uri="{FF2B5EF4-FFF2-40B4-BE49-F238E27FC236}">
                <a16:creationId xmlns:a16="http://schemas.microsoft.com/office/drawing/2014/main" id="{3C6A49BC-FC29-6369-1C3A-70B35F27E06C}"/>
              </a:ext>
            </a:extLst>
          </p:cNvPr>
          <p:cNvPicPr>
            <a:picLocks noChangeAspect="1" noChangeArrowheads="1"/>
          </p:cNvPicPr>
          <p:nvPr/>
        </p:nvPicPr>
        <p:blipFill>
          <a:blip r:embed="rId2"/>
          <a:srcRect/>
          <a:stretch>
            <a:fillRect/>
          </a:stretch>
        </p:blipFill>
        <p:spPr bwMode="auto">
          <a:xfrm>
            <a:off x="8007112" y="0"/>
            <a:ext cx="1143000" cy="990600"/>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8A59A3E0-94FD-A9C3-3D9A-D60463B3426D}"/>
              </a:ext>
            </a:extLst>
          </p:cNvPr>
          <p:cNvPicPr>
            <a:picLocks noChangeAspect="1"/>
          </p:cNvPicPr>
          <p:nvPr/>
        </p:nvPicPr>
        <p:blipFill>
          <a:blip r:embed="rId3"/>
          <a:stretch>
            <a:fillRect/>
          </a:stretch>
        </p:blipFill>
        <p:spPr>
          <a:xfrm>
            <a:off x="940428" y="988766"/>
            <a:ext cx="7067550" cy="2362200"/>
          </a:xfrm>
          <a:prstGeom prst="rect">
            <a:avLst/>
          </a:prstGeom>
        </p:spPr>
      </p:pic>
      <p:pic>
        <p:nvPicPr>
          <p:cNvPr id="5" name="Picture 4">
            <a:extLst>
              <a:ext uri="{FF2B5EF4-FFF2-40B4-BE49-F238E27FC236}">
                <a16:creationId xmlns:a16="http://schemas.microsoft.com/office/drawing/2014/main" id="{AC7784B9-63BF-C150-BDAE-62A9DDCCD046}"/>
              </a:ext>
            </a:extLst>
          </p:cNvPr>
          <p:cNvPicPr>
            <a:picLocks noChangeAspect="1"/>
          </p:cNvPicPr>
          <p:nvPr/>
        </p:nvPicPr>
        <p:blipFill>
          <a:blip r:embed="rId4"/>
          <a:stretch>
            <a:fillRect/>
          </a:stretch>
        </p:blipFill>
        <p:spPr>
          <a:xfrm>
            <a:off x="980039" y="3343351"/>
            <a:ext cx="7078868" cy="2371725"/>
          </a:xfrm>
          <a:prstGeom prst="rect">
            <a:avLst/>
          </a:prstGeom>
        </p:spPr>
      </p:pic>
    </p:spTree>
    <p:extLst>
      <p:ext uri="{BB962C8B-B14F-4D97-AF65-F5344CB8AC3E}">
        <p14:creationId xmlns:p14="http://schemas.microsoft.com/office/powerpoint/2010/main" val="858982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D4786E-42BA-3D57-ABF8-2855099CFB8C}"/>
              </a:ext>
            </a:extLst>
          </p:cNvPr>
          <p:cNvSpPr>
            <a:spLocks noGrp="1"/>
          </p:cNvSpPr>
          <p:nvPr>
            <p:ph type="dt" sz="half" idx="10"/>
          </p:nvPr>
        </p:nvSpPr>
        <p:spPr/>
        <p:txBody>
          <a:bodyPr/>
          <a:lstStyle/>
          <a:p>
            <a:fld id="{6E8B51B0-2E24-44F8-9615-32EB987599A4}" type="datetime1">
              <a:rPr lang="en-US" smtClean="0"/>
              <a:t>12/10/2024</a:t>
            </a:fld>
            <a:endParaRPr lang="en-US"/>
          </a:p>
        </p:txBody>
      </p:sp>
      <p:sp>
        <p:nvSpPr>
          <p:cNvPr id="4" name="Slide Number Placeholder 3">
            <a:extLst>
              <a:ext uri="{FF2B5EF4-FFF2-40B4-BE49-F238E27FC236}">
                <a16:creationId xmlns:a16="http://schemas.microsoft.com/office/drawing/2014/main" id="{07DF580D-0BDE-6CB1-93A1-FD607FFF8196}"/>
              </a:ext>
            </a:extLst>
          </p:cNvPr>
          <p:cNvSpPr>
            <a:spLocks noGrp="1"/>
          </p:cNvSpPr>
          <p:nvPr>
            <p:ph type="sldNum" sz="quarter" idx="12"/>
          </p:nvPr>
        </p:nvSpPr>
        <p:spPr/>
        <p:txBody>
          <a:bodyPr/>
          <a:lstStyle/>
          <a:p>
            <a:fld id="{B6F15528-21DE-4FAA-801E-634DDDAF4B2B}" type="slidenum">
              <a:rPr lang="en-US" smtClean="0"/>
              <a:pPr/>
              <a:t>12</a:t>
            </a:fld>
            <a:endParaRPr lang="en-US"/>
          </a:p>
        </p:txBody>
      </p:sp>
      <p:pic>
        <p:nvPicPr>
          <p:cNvPr id="6" name="Picture 5" descr="A blue and white logo&#10;&#10;Description automatically generated">
            <a:extLst>
              <a:ext uri="{FF2B5EF4-FFF2-40B4-BE49-F238E27FC236}">
                <a16:creationId xmlns:a16="http://schemas.microsoft.com/office/drawing/2014/main" id="{84493D7A-4A1C-7871-5E9D-7F87A31BA46B}"/>
              </a:ext>
            </a:extLst>
          </p:cNvPr>
          <p:cNvPicPr>
            <a:picLocks noChangeAspect="1" noChangeArrowheads="1"/>
          </p:cNvPicPr>
          <p:nvPr/>
        </p:nvPicPr>
        <p:blipFill>
          <a:blip r:embed="rId2"/>
          <a:srcRect/>
          <a:stretch>
            <a:fillRect/>
          </a:stretch>
        </p:blipFill>
        <p:spPr bwMode="auto">
          <a:xfrm>
            <a:off x="7994888" y="0"/>
            <a:ext cx="1143000" cy="990600"/>
          </a:xfrm>
          <a:prstGeom prst="rect">
            <a:avLst/>
          </a:prstGeom>
          <a:noFill/>
          <a:ln w="9525">
            <a:noFill/>
            <a:miter lim="800000"/>
            <a:headEnd/>
            <a:tailEnd/>
          </a:ln>
          <a:effectLst/>
        </p:spPr>
      </p:pic>
      <p:sp>
        <p:nvSpPr>
          <p:cNvPr id="7" name="Title 1">
            <a:extLst>
              <a:ext uri="{FF2B5EF4-FFF2-40B4-BE49-F238E27FC236}">
                <a16:creationId xmlns:a16="http://schemas.microsoft.com/office/drawing/2014/main" id="{06E33490-1A03-41B0-B483-B3EC3DC0BD81}"/>
              </a:ext>
            </a:extLst>
          </p:cNvPr>
          <p:cNvSpPr>
            <a:spLocks noGrp="1"/>
          </p:cNvSpPr>
          <p:nvPr/>
        </p:nvSpPr>
        <p:spPr>
          <a:xfrm>
            <a:off x="344944" y="414104"/>
            <a:ext cx="7505700" cy="9546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n-IN" sz="2400" b="1" dirty="0">
                <a:solidFill>
                  <a:schemeClr val="tx1"/>
                </a:solidFill>
                <a:latin typeface="Times New Roman"/>
                <a:cs typeface="Times New Roman"/>
              </a:rPr>
              <a:t>Flow Chart of Project</a:t>
            </a:r>
          </a:p>
        </p:txBody>
      </p:sp>
      <p:sp>
        <p:nvSpPr>
          <p:cNvPr id="3" name="Rectangle: Rounded Corners 2">
            <a:extLst>
              <a:ext uri="{FF2B5EF4-FFF2-40B4-BE49-F238E27FC236}">
                <a16:creationId xmlns:a16="http://schemas.microsoft.com/office/drawing/2014/main" id="{A09AD0D4-56CE-0255-0E6D-A5CF9FC383CC}"/>
              </a:ext>
            </a:extLst>
          </p:cNvPr>
          <p:cNvSpPr/>
          <p:nvPr/>
        </p:nvSpPr>
        <p:spPr>
          <a:xfrm>
            <a:off x="3434964" y="197085"/>
            <a:ext cx="2536466" cy="59643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Incident Data Sources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4B492BB-0A0F-AAAC-00E4-A680EC0CD997}"/>
              </a:ext>
            </a:extLst>
          </p:cNvPr>
          <p:cNvSpPr/>
          <p:nvPr/>
        </p:nvSpPr>
        <p:spPr>
          <a:xfrm>
            <a:off x="3146066" y="2091887"/>
            <a:ext cx="5224007" cy="117446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en-US" dirty="0">
                <a:solidFill>
                  <a:schemeClr val="tx1"/>
                </a:solidFill>
                <a:latin typeface="Times New Roman" panose="02020603050405020304" pitchFamily="18" charset="0"/>
                <a:cs typeface="Times New Roman" panose="02020603050405020304" pitchFamily="18" charset="0"/>
              </a:rPr>
              <a:t>Incident Management Process</a:t>
            </a:r>
          </a:p>
          <a:p>
            <a:pPr marL="742950" lvl="1"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Processes incidents</a:t>
            </a:r>
          </a:p>
          <a:p>
            <a:pPr marL="742950" lvl="1"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Classifies incident using ML model</a:t>
            </a:r>
          </a:p>
          <a:p>
            <a:pPr marL="742950" lvl="1"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Stores processed incidents in incident DB</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BCF1C3C8-8887-4985-D694-255E6F3928A2}"/>
              </a:ext>
            </a:extLst>
          </p:cNvPr>
          <p:cNvSpPr/>
          <p:nvPr/>
        </p:nvSpPr>
        <p:spPr>
          <a:xfrm>
            <a:off x="3172570" y="3517182"/>
            <a:ext cx="5224007" cy="89123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en-US" dirty="0">
                <a:solidFill>
                  <a:schemeClr val="tx1"/>
                </a:solidFill>
                <a:latin typeface="Times New Roman" panose="02020603050405020304" pitchFamily="18" charset="0"/>
                <a:cs typeface="Times New Roman" panose="02020603050405020304" pitchFamily="18" charset="0"/>
              </a:rPr>
              <a:t>Machine Learning Model</a:t>
            </a:r>
          </a:p>
          <a:p>
            <a:pPr marL="742950" lvl="1"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Analyzes &amp; classifies incidents</a:t>
            </a:r>
          </a:p>
          <a:p>
            <a:pPr marL="742950" lvl="1"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Provide predictions or severity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0C45B660-45DA-E9CD-28DC-2BBF22ADC565}"/>
              </a:ext>
            </a:extLst>
          </p:cNvPr>
          <p:cNvSpPr/>
          <p:nvPr/>
        </p:nvSpPr>
        <p:spPr>
          <a:xfrm>
            <a:off x="6334712" y="197085"/>
            <a:ext cx="1588054" cy="59643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User</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0A3A0DFA-5063-D76A-57CC-F1BD2DE44385}"/>
              </a:ext>
            </a:extLst>
          </p:cNvPr>
          <p:cNvSpPr/>
          <p:nvPr/>
        </p:nvSpPr>
        <p:spPr>
          <a:xfrm>
            <a:off x="3172570" y="979645"/>
            <a:ext cx="5224007" cy="8912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en-US" dirty="0">
                <a:solidFill>
                  <a:schemeClr val="tx1"/>
                </a:solidFill>
                <a:latin typeface="Times New Roman" panose="02020603050405020304" pitchFamily="18" charset="0"/>
                <a:cs typeface="Times New Roman" panose="02020603050405020304" pitchFamily="18" charset="0"/>
              </a:rPr>
              <a:t>Data ingestion and Processing (scraping)</a:t>
            </a:r>
          </a:p>
          <a:p>
            <a:pPr marL="742950" lvl="1"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Scrapes data from </a:t>
            </a:r>
            <a:r>
              <a:rPr lang="en-US" dirty="0" err="1">
                <a:solidFill>
                  <a:schemeClr val="tx1"/>
                </a:solidFill>
                <a:latin typeface="Times New Roman" panose="02020603050405020304" pitchFamily="18" charset="0"/>
                <a:cs typeface="Times New Roman" panose="02020603050405020304" pitchFamily="18" charset="0"/>
              </a:rPr>
              <a:t>from</a:t>
            </a:r>
            <a:r>
              <a:rPr lang="en-US" dirty="0">
                <a:solidFill>
                  <a:schemeClr val="tx1"/>
                </a:solidFill>
                <a:latin typeface="Times New Roman" panose="02020603050405020304" pitchFamily="18" charset="0"/>
                <a:cs typeface="Times New Roman" panose="02020603050405020304" pitchFamily="18" charset="0"/>
              </a:rPr>
              <a:t> external source</a:t>
            </a:r>
          </a:p>
          <a:p>
            <a:pPr marL="742950" lvl="1"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Store incident data in incident database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CF1C1D6F-069F-6682-7426-7AD39CA85BD7}"/>
              </a:ext>
            </a:extLst>
          </p:cNvPr>
          <p:cNvSpPr/>
          <p:nvPr/>
        </p:nvSpPr>
        <p:spPr>
          <a:xfrm>
            <a:off x="3172570" y="4532243"/>
            <a:ext cx="2226366" cy="38041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Incident Database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3797041A-E691-2A94-C5D1-B7A08BA33555}"/>
              </a:ext>
            </a:extLst>
          </p:cNvPr>
          <p:cNvSpPr/>
          <p:nvPr/>
        </p:nvSpPr>
        <p:spPr>
          <a:xfrm>
            <a:off x="4503750" y="6272543"/>
            <a:ext cx="2561645" cy="53273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Report Database</a:t>
            </a:r>
            <a:endParaRPr lang="en-IN" dirty="0">
              <a:solidFill>
                <a:schemeClr val="tx1"/>
              </a:solidFill>
            </a:endParaRPr>
          </a:p>
        </p:txBody>
      </p:sp>
      <p:sp>
        <p:nvSpPr>
          <p:cNvPr id="15" name="Rectangle: Rounded Corners 14">
            <a:extLst>
              <a:ext uri="{FF2B5EF4-FFF2-40B4-BE49-F238E27FC236}">
                <a16:creationId xmlns:a16="http://schemas.microsoft.com/office/drawing/2014/main" id="{A8758F9E-6881-C381-466E-26C7DD1911F1}"/>
              </a:ext>
            </a:extLst>
          </p:cNvPr>
          <p:cNvSpPr/>
          <p:nvPr/>
        </p:nvSpPr>
        <p:spPr>
          <a:xfrm>
            <a:off x="6334712" y="4534894"/>
            <a:ext cx="1685677" cy="38041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User Database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69376001-35C8-7EF1-E9F0-12F0180F6FF2}"/>
              </a:ext>
            </a:extLst>
          </p:cNvPr>
          <p:cNvSpPr/>
          <p:nvPr/>
        </p:nvSpPr>
        <p:spPr>
          <a:xfrm>
            <a:off x="3146066" y="5173255"/>
            <a:ext cx="5224007" cy="89123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en-US" dirty="0">
                <a:solidFill>
                  <a:schemeClr val="tx1"/>
                </a:solidFill>
              </a:rPr>
              <a:t>Report Generation Process</a:t>
            </a:r>
          </a:p>
          <a:p>
            <a:pPr marL="742950" lvl="1" indent="-285750">
              <a:buFont typeface="Arial" panose="020B0604020202020204" pitchFamily="34" charset="0"/>
              <a:buChar char="•"/>
            </a:pPr>
            <a:r>
              <a:rPr lang="en-US" dirty="0">
                <a:solidFill>
                  <a:schemeClr val="tx1"/>
                </a:solidFill>
              </a:rPr>
              <a:t>Generates reports for users</a:t>
            </a:r>
          </a:p>
          <a:p>
            <a:pPr marL="742950" lvl="1" indent="-285750">
              <a:buFont typeface="Arial" panose="020B0604020202020204" pitchFamily="34" charset="0"/>
              <a:buChar char="•"/>
            </a:pPr>
            <a:r>
              <a:rPr lang="en-US" dirty="0">
                <a:solidFill>
                  <a:schemeClr val="tx1"/>
                </a:solidFill>
              </a:rPr>
              <a:t>Stores reports in report database</a:t>
            </a:r>
            <a:endParaRPr lang="en-IN" dirty="0">
              <a:solidFill>
                <a:schemeClr val="tx1"/>
              </a:solidFill>
            </a:endParaRPr>
          </a:p>
        </p:txBody>
      </p:sp>
      <p:cxnSp>
        <p:nvCxnSpPr>
          <p:cNvPr id="20" name="Straight Arrow Connector 19">
            <a:extLst>
              <a:ext uri="{FF2B5EF4-FFF2-40B4-BE49-F238E27FC236}">
                <a16:creationId xmlns:a16="http://schemas.microsoft.com/office/drawing/2014/main" id="{F24E3A78-B6B9-4255-7519-C2CC3529E566}"/>
              </a:ext>
            </a:extLst>
          </p:cNvPr>
          <p:cNvCxnSpPr>
            <a:stCxn id="3" idx="2"/>
          </p:cNvCxnSpPr>
          <p:nvPr/>
        </p:nvCxnSpPr>
        <p:spPr>
          <a:xfrm>
            <a:off x="4703197" y="793515"/>
            <a:ext cx="3975" cy="197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65FA802-AD32-8440-DEBE-9BFE8DFFB573}"/>
              </a:ext>
            </a:extLst>
          </p:cNvPr>
          <p:cNvCxnSpPr/>
          <p:nvPr/>
        </p:nvCxnSpPr>
        <p:spPr>
          <a:xfrm>
            <a:off x="7173575" y="793515"/>
            <a:ext cx="3975" cy="197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180AA3A-9AEC-EF1C-1E5F-28497A83CE02}"/>
              </a:ext>
            </a:extLst>
          </p:cNvPr>
          <p:cNvCxnSpPr/>
          <p:nvPr/>
        </p:nvCxnSpPr>
        <p:spPr>
          <a:xfrm>
            <a:off x="5784572" y="1878754"/>
            <a:ext cx="3975" cy="197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B3005B2-2610-3C40-CE4E-8FAD34709BE4}"/>
              </a:ext>
            </a:extLst>
          </p:cNvPr>
          <p:cNvCxnSpPr/>
          <p:nvPr/>
        </p:nvCxnSpPr>
        <p:spPr>
          <a:xfrm>
            <a:off x="5758069" y="3294809"/>
            <a:ext cx="3975" cy="197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C31DF6E-B1B2-6D27-043C-04DD0E0696E9}"/>
              </a:ext>
            </a:extLst>
          </p:cNvPr>
          <p:cNvCxnSpPr/>
          <p:nvPr/>
        </p:nvCxnSpPr>
        <p:spPr>
          <a:xfrm>
            <a:off x="4285753" y="4939165"/>
            <a:ext cx="3975" cy="197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A94B23F4-6D94-6CF3-A93E-D8991F59BF33}"/>
              </a:ext>
            </a:extLst>
          </p:cNvPr>
          <p:cNvCxnSpPr/>
          <p:nvPr/>
        </p:nvCxnSpPr>
        <p:spPr>
          <a:xfrm>
            <a:off x="7173575" y="4978847"/>
            <a:ext cx="3975" cy="197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9F51F9C2-FB00-7564-6461-22598C874C5C}"/>
              </a:ext>
            </a:extLst>
          </p:cNvPr>
          <p:cNvCxnSpPr>
            <a:cxnSpLocks/>
          </p:cNvCxnSpPr>
          <p:nvPr/>
        </p:nvCxnSpPr>
        <p:spPr>
          <a:xfrm>
            <a:off x="4382491" y="4385038"/>
            <a:ext cx="0" cy="1536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0C99D1FA-B7E0-0ECE-E233-9E5A93A50D20}"/>
              </a:ext>
            </a:extLst>
          </p:cNvPr>
          <p:cNvCxnSpPr/>
          <p:nvPr/>
        </p:nvCxnSpPr>
        <p:spPr>
          <a:xfrm>
            <a:off x="5784572" y="6061417"/>
            <a:ext cx="3975" cy="197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79ACCC07-A49E-2BF9-CB21-ECB4E4363CF2}"/>
              </a:ext>
            </a:extLst>
          </p:cNvPr>
          <p:cNvCxnSpPr>
            <a:stCxn id="12" idx="3"/>
            <a:endCxn id="15" idx="1"/>
          </p:cNvCxnSpPr>
          <p:nvPr/>
        </p:nvCxnSpPr>
        <p:spPr>
          <a:xfrm>
            <a:off x="5398936" y="4722452"/>
            <a:ext cx="935776" cy="265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56032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D4786E-42BA-3D57-ABF8-2855099CFB8C}"/>
              </a:ext>
            </a:extLst>
          </p:cNvPr>
          <p:cNvSpPr>
            <a:spLocks noGrp="1"/>
          </p:cNvSpPr>
          <p:nvPr>
            <p:ph type="dt" sz="half" idx="10"/>
          </p:nvPr>
        </p:nvSpPr>
        <p:spPr>
          <a:xfrm>
            <a:off x="457200" y="6362101"/>
            <a:ext cx="2133600" cy="365125"/>
          </a:xfrm>
        </p:spPr>
        <p:txBody>
          <a:bodyPr/>
          <a:lstStyle/>
          <a:p>
            <a:fld id="{6E8B51B0-2E24-44F8-9615-32EB987599A4}" type="datetime1">
              <a:rPr lang="en-US" smtClean="0"/>
              <a:t>12/10/2024</a:t>
            </a:fld>
            <a:endParaRPr lang="en-US"/>
          </a:p>
        </p:txBody>
      </p:sp>
      <p:sp>
        <p:nvSpPr>
          <p:cNvPr id="4" name="Slide Number Placeholder 3">
            <a:extLst>
              <a:ext uri="{FF2B5EF4-FFF2-40B4-BE49-F238E27FC236}">
                <a16:creationId xmlns:a16="http://schemas.microsoft.com/office/drawing/2014/main" id="{07DF580D-0BDE-6CB1-93A1-FD607FFF8196}"/>
              </a:ext>
            </a:extLst>
          </p:cNvPr>
          <p:cNvSpPr>
            <a:spLocks noGrp="1"/>
          </p:cNvSpPr>
          <p:nvPr>
            <p:ph type="sldNum" sz="quarter" idx="12"/>
          </p:nvPr>
        </p:nvSpPr>
        <p:spPr/>
        <p:txBody>
          <a:bodyPr/>
          <a:lstStyle/>
          <a:p>
            <a:fld id="{B6F15528-21DE-4FAA-801E-634DDDAF4B2B}" type="slidenum">
              <a:rPr lang="en-US" smtClean="0"/>
              <a:pPr/>
              <a:t>13</a:t>
            </a:fld>
            <a:endParaRPr lang="en-US"/>
          </a:p>
        </p:txBody>
      </p:sp>
      <p:pic>
        <p:nvPicPr>
          <p:cNvPr id="6" name="Picture 5" descr="A blue and white logo&#10;&#10;Description automatically generated">
            <a:extLst>
              <a:ext uri="{FF2B5EF4-FFF2-40B4-BE49-F238E27FC236}">
                <a16:creationId xmlns:a16="http://schemas.microsoft.com/office/drawing/2014/main" id="{84493D7A-4A1C-7871-5E9D-7F87A31BA46B}"/>
              </a:ext>
            </a:extLst>
          </p:cNvPr>
          <p:cNvPicPr>
            <a:picLocks noChangeAspect="1" noChangeArrowheads="1"/>
          </p:cNvPicPr>
          <p:nvPr/>
        </p:nvPicPr>
        <p:blipFill>
          <a:blip r:embed="rId2"/>
          <a:srcRect/>
          <a:stretch>
            <a:fillRect/>
          </a:stretch>
        </p:blipFill>
        <p:spPr bwMode="auto">
          <a:xfrm>
            <a:off x="7994888" y="0"/>
            <a:ext cx="1143000" cy="990600"/>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id="{EBEA3BCF-A51B-C366-5B18-00A5AD9E4665}"/>
              </a:ext>
            </a:extLst>
          </p:cNvPr>
          <p:cNvSpPr txBox="1"/>
          <p:nvPr/>
        </p:nvSpPr>
        <p:spPr>
          <a:xfrm>
            <a:off x="806823" y="1161337"/>
            <a:ext cx="736409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Times New Roman" panose="02020603050405020304" pitchFamily="18" charset="0"/>
                <a:ea typeface="+mn-lt"/>
                <a:cs typeface="Times New Roman" panose="02020603050405020304" pitchFamily="18" charset="0"/>
              </a:rPr>
              <a:t>Algorithms used in your Cyber Incident Monitoring and Threat Analysis</a:t>
            </a:r>
            <a:endParaRPr lang="en-US" sz="2400" b="1"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57A271FF-C10C-62C6-35CB-761D5A17E399}"/>
              </a:ext>
            </a:extLst>
          </p:cNvPr>
          <p:cNvGraphicFramePr>
            <a:graphicFrameLocks noGrp="1"/>
          </p:cNvGraphicFramePr>
          <p:nvPr>
            <p:extLst>
              <p:ext uri="{D42A27DB-BD31-4B8C-83A1-F6EECF244321}">
                <p14:modId xmlns:p14="http://schemas.microsoft.com/office/powerpoint/2010/main" val="3806781199"/>
              </p:ext>
            </p:extLst>
          </p:nvPr>
        </p:nvGraphicFramePr>
        <p:xfrm>
          <a:off x="770149" y="2359347"/>
          <a:ext cx="7651221" cy="1468120"/>
        </p:xfrm>
        <a:graphic>
          <a:graphicData uri="http://schemas.openxmlformats.org/drawingml/2006/table">
            <a:tbl>
              <a:tblPr firstRow="1" bandRow="1">
                <a:tableStyleId>{5C22544A-7EE6-4342-B048-85BDC9FD1C3A}</a:tableStyleId>
              </a:tblPr>
              <a:tblGrid>
                <a:gridCol w="2550407">
                  <a:extLst>
                    <a:ext uri="{9D8B030D-6E8A-4147-A177-3AD203B41FA5}">
                      <a16:colId xmlns:a16="http://schemas.microsoft.com/office/drawing/2014/main" val="2894933872"/>
                    </a:ext>
                  </a:extLst>
                </a:gridCol>
                <a:gridCol w="2550407">
                  <a:extLst>
                    <a:ext uri="{9D8B030D-6E8A-4147-A177-3AD203B41FA5}">
                      <a16:colId xmlns:a16="http://schemas.microsoft.com/office/drawing/2014/main" val="2823683401"/>
                    </a:ext>
                  </a:extLst>
                </a:gridCol>
                <a:gridCol w="2550407">
                  <a:extLst>
                    <a:ext uri="{9D8B030D-6E8A-4147-A177-3AD203B41FA5}">
                      <a16:colId xmlns:a16="http://schemas.microsoft.com/office/drawing/2014/main" val="4071210192"/>
                    </a:ext>
                  </a:extLst>
                </a:gridCol>
              </a:tblGrid>
              <a:tr h="370840">
                <a:tc gridSpan="3">
                  <a:txBody>
                    <a:bodyPr/>
                    <a:lstStyle/>
                    <a:p>
                      <a:pPr lvl="0">
                        <a:buNone/>
                      </a:pPr>
                      <a:r>
                        <a:rPr lang="en-US" sz="2400" b="0" i="0" u="none" strike="noStrike" noProof="0" dirty="0">
                          <a:latin typeface="Times New Roman" panose="02020603050405020304" pitchFamily="18" charset="0"/>
                          <a:cs typeface="Times New Roman" panose="02020603050405020304" pitchFamily="18" charset="0"/>
                        </a:rPr>
                        <a:t>Machine Learning Algorithms</a:t>
                      </a:r>
                      <a:endParaRPr lang="en-US" sz="2400" dirty="0">
                        <a:latin typeface="Times New Roman" panose="02020603050405020304" pitchFamily="18" charset="0"/>
                        <a:cs typeface="Times New Roman" panose="02020603050405020304" pitchFamily="18" charset="0"/>
                      </a:endParaRP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40217304"/>
                  </a:ext>
                </a:extLst>
              </a:tr>
              <a:tr h="370840">
                <a:tc>
                  <a:txBody>
                    <a:bodyPr/>
                    <a:lstStyle/>
                    <a:p>
                      <a:pPr lvl="0">
                        <a:buNone/>
                      </a:pPr>
                      <a:r>
                        <a:rPr lang="en-US" sz="1800" b="0" i="0" u="none" strike="noStrike" noProof="0" dirty="0">
                          <a:latin typeface="Times New Roman" panose="02020603050405020304" pitchFamily="18" charset="0"/>
                          <a:cs typeface="Times New Roman" panose="02020603050405020304" pitchFamily="18" charset="0"/>
                        </a:rPr>
                        <a:t>Algorithms</a:t>
                      </a:r>
                      <a:endParaRPr lang="en-US" dirty="0">
                        <a:latin typeface="Times New Roman" panose="02020603050405020304" pitchFamily="18" charset="0"/>
                        <a:cs typeface="Times New Roman" panose="02020603050405020304" pitchFamily="18" charset="0"/>
                      </a:endParaRPr>
                    </a:p>
                  </a:txBody>
                  <a:tcPr/>
                </a:tc>
                <a:tc>
                  <a:txBody>
                    <a:bodyPr/>
                    <a:lstStyle/>
                    <a:p>
                      <a:pPr lvl="0">
                        <a:buNone/>
                      </a:pPr>
                      <a:r>
                        <a:rPr lang="en-US" sz="1800" b="0" i="0" u="none" strike="noStrike" noProof="0">
                          <a:latin typeface="Times New Roman" panose="02020603050405020304" pitchFamily="18" charset="0"/>
                          <a:cs typeface="Times New Roman" panose="02020603050405020304" pitchFamily="18" charset="0"/>
                        </a:rPr>
                        <a:t>Purpose</a:t>
                      </a:r>
                      <a:endParaRPr lang="en-US">
                        <a:latin typeface="Times New Roman" panose="02020603050405020304" pitchFamily="18" charset="0"/>
                        <a:cs typeface="Times New Roman" panose="02020603050405020304" pitchFamily="18" charset="0"/>
                      </a:endParaRPr>
                    </a:p>
                  </a:txBody>
                  <a:tcPr/>
                </a:tc>
                <a:tc>
                  <a:txBody>
                    <a:bodyPr/>
                    <a:lstStyle/>
                    <a:p>
                      <a:pPr lvl="0">
                        <a:buNone/>
                      </a:pPr>
                      <a:r>
                        <a:rPr lang="en-US" sz="1800" b="0" i="0" u="none" strike="noStrike" noProof="0">
                          <a:latin typeface="Times New Roman" panose="02020603050405020304" pitchFamily="18" charset="0"/>
                          <a:cs typeface="Times New Roman" panose="02020603050405020304" pitchFamily="18" charset="0"/>
                        </a:rPr>
                        <a:t>Why</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742339"/>
                  </a:ext>
                </a:extLst>
              </a:tr>
              <a:tr h="370840">
                <a:tc>
                  <a:txBody>
                    <a:bodyPr/>
                    <a:lstStyle/>
                    <a:p>
                      <a:pPr lvl="0">
                        <a:buNone/>
                      </a:pPr>
                      <a:r>
                        <a:rPr lang="en-US" sz="1800" b="0" i="0" u="none" strike="noStrike" noProof="0">
                          <a:latin typeface="Times New Roman" panose="02020603050405020304" pitchFamily="18" charset="0"/>
                          <a:cs typeface="Times New Roman" panose="02020603050405020304" pitchFamily="18" charset="0"/>
                        </a:rPr>
                        <a:t>Random Forest, Support Vector Machine (SVM)</a:t>
                      </a:r>
                      <a:endParaRPr lang="en-US">
                        <a:latin typeface="Times New Roman" panose="02020603050405020304" pitchFamily="18" charset="0"/>
                        <a:cs typeface="Times New Roman" panose="02020603050405020304" pitchFamily="18" charset="0"/>
                      </a:endParaRPr>
                    </a:p>
                  </a:txBody>
                  <a:tcPr/>
                </a:tc>
                <a:tc>
                  <a:txBody>
                    <a:bodyPr/>
                    <a:lstStyle/>
                    <a:p>
                      <a:pPr lvl="0">
                        <a:buNone/>
                      </a:pPr>
                      <a:r>
                        <a:rPr lang="en-US" sz="1800" b="0" i="0" u="none" strike="noStrike" noProof="0">
                          <a:latin typeface="Times New Roman" panose="02020603050405020304" pitchFamily="18" charset="0"/>
                          <a:cs typeface="Times New Roman" panose="02020603050405020304" pitchFamily="18" charset="0"/>
                        </a:rPr>
                        <a:t>Detect malicious or threatening content</a:t>
                      </a:r>
                      <a:endParaRPr lang="en-US">
                        <a:latin typeface="Times New Roman" panose="02020603050405020304" pitchFamily="18" charset="0"/>
                        <a:cs typeface="Times New Roman" panose="02020603050405020304" pitchFamily="18" charset="0"/>
                      </a:endParaRPr>
                    </a:p>
                  </a:txBody>
                  <a:tcPr/>
                </a:tc>
                <a:tc>
                  <a:txBody>
                    <a:bodyPr/>
                    <a:lstStyle/>
                    <a:p>
                      <a:pPr lvl="0">
                        <a:buNone/>
                      </a:pPr>
                      <a:r>
                        <a:rPr lang="en-US" sz="1800" b="0" i="0" u="none" strike="noStrike" noProof="0" dirty="0">
                          <a:latin typeface="Times New Roman" panose="02020603050405020304" pitchFamily="18" charset="0"/>
                          <a:cs typeface="Times New Roman" panose="02020603050405020304" pitchFamily="18" charset="0"/>
                        </a:rPr>
                        <a:t>Allow to identify diverse threats.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63220628"/>
                  </a:ext>
                </a:extLst>
              </a:tr>
            </a:tbl>
          </a:graphicData>
        </a:graphic>
      </p:graphicFrame>
    </p:spTree>
    <p:extLst>
      <p:ext uri="{BB962C8B-B14F-4D97-AF65-F5344CB8AC3E}">
        <p14:creationId xmlns:p14="http://schemas.microsoft.com/office/powerpoint/2010/main" val="1560973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6D89AD-26F4-BF9A-6691-4C57A600094C}"/>
              </a:ext>
            </a:extLst>
          </p:cNvPr>
          <p:cNvSpPr>
            <a:spLocks noGrp="1"/>
          </p:cNvSpPr>
          <p:nvPr>
            <p:ph type="dt" sz="half" idx="10"/>
          </p:nvPr>
        </p:nvSpPr>
        <p:spPr/>
        <p:txBody>
          <a:bodyPr/>
          <a:lstStyle/>
          <a:p>
            <a:fld id="{6E8B51B0-2E24-44F8-9615-32EB987599A4}" type="datetime1">
              <a:rPr lang="en-US" smtClean="0"/>
              <a:t>12/10/2024</a:t>
            </a:fld>
            <a:endParaRPr lang="en-US"/>
          </a:p>
        </p:txBody>
      </p:sp>
      <p:sp>
        <p:nvSpPr>
          <p:cNvPr id="3" name="Footer Placeholder 2">
            <a:extLst>
              <a:ext uri="{FF2B5EF4-FFF2-40B4-BE49-F238E27FC236}">
                <a16:creationId xmlns:a16="http://schemas.microsoft.com/office/drawing/2014/main" id="{890A44F7-BC6C-C5F7-25ED-C783F24F77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8A8D3F-7BC2-F35D-CCFF-A43B146C027E}"/>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6" name="Slide Number Placeholder 3">
            <a:extLst>
              <a:ext uri="{FF2B5EF4-FFF2-40B4-BE49-F238E27FC236}">
                <a16:creationId xmlns:a16="http://schemas.microsoft.com/office/drawing/2014/main" id="{60DAADE5-81EB-CB60-0E24-06814C236CDD}"/>
              </a:ext>
            </a:extLst>
          </p:cNvPr>
          <p:cNvSpPr txBox="1">
            <a:spLocks/>
          </p:cNvSpPr>
          <p:nvPr/>
        </p:nvSpPr>
        <p:spPr>
          <a:xfrm>
            <a:off x="6705600" y="65087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14</a:t>
            </a:fld>
            <a:endParaRPr lang="en-US"/>
          </a:p>
        </p:txBody>
      </p:sp>
      <p:sp>
        <p:nvSpPr>
          <p:cNvPr id="8" name="Slide Number Placeholder 3">
            <a:extLst>
              <a:ext uri="{FF2B5EF4-FFF2-40B4-BE49-F238E27FC236}">
                <a16:creationId xmlns:a16="http://schemas.microsoft.com/office/drawing/2014/main" id="{3BE575DB-4501-215C-C297-C90760D7E32E}"/>
              </a:ext>
            </a:extLst>
          </p:cNvPr>
          <p:cNvSpPr txBox="1">
            <a:spLocks/>
          </p:cNvSpPr>
          <p:nvPr/>
        </p:nvSpPr>
        <p:spPr>
          <a:xfrm>
            <a:off x="6858000" y="66611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14</a:t>
            </a:fld>
            <a:endParaRPr lang="en-US"/>
          </a:p>
        </p:txBody>
      </p:sp>
      <p:pic>
        <p:nvPicPr>
          <p:cNvPr id="10" name="Picture 9" descr="A blue and white logo&#10;&#10;Description automatically generated">
            <a:extLst>
              <a:ext uri="{FF2B5EF4-FFF2-40B4-BE49-F238E27FC236}">
                <a16:creationId xmlns:a16="http://schemas.microsoft.com/office/drawing/2014/main" id="{7E5191C0-F9FC-672B-1F8F-97588B3C9150}"/>
              </a:ext>
            </a:extLst>
          </p:cNvPr>
          <p:cNvPicPr>
            <a:picLocks noChangeAspect="1" noChangeArrowheads="1"/>
          </p:cNvPicPr>
          <p:nvPr/>
        </p:nvPicPr>
        <p:blipFill>
          <a:blip r:embed="rId2"/>
          <a:srcRect/>
          <a:stretch>
            <a:fillRect/>
          </a:stretch>
        </p:blipFill>
        <p:spPr bwMode="auto">
          <a:xfrm>
            <a:off x="7994888" y="0"/>
            <a:ext cx="1143000" cy="990600"/>
          </a:xfrm>
          <a:prstGeom prst="rect">
            <a:avLst/>
          </a:prstGeom>
          <a:noFill/>
          <a:ln w="9525">
            <a:noFill/>
            <a:miter lim="800000"/>
            <a:headEnd/>
            <a:tailEnd/>
          </a:ln>
          <a:effectLst/>
        </p:spPr>
      </p:pic>
      <p:graphicFrame>
        <p:nvGraphicFramePr>
          <p:cNvPr id="12" name="Table 11">
            <a:extLst>
              <a:ext uri="{FF2B5EF4-FFF2-40B4-BE49-F238E27FC236}">
                <a16:creationId xmlns:a16="http://schemas.microsoft.com/office/drawing/2014/main" id="{37097419-F049-909A-82E0-8AC842C2055B}"/>
              </a:ext>
            </a:extLst>
          </p:cNvPr>
          <p:cNvGraphicFramePr>
            <a:graphicFrameLocks noGrp="1"/>
          </p:cNvGraphicFramePr>
          <p:nvPr>
            <p:extLst>
              <p:ext uri="{D42A27DB-BD31-4B8C-83A1-F6EECF244321}">
                <p14:modId xmlns:p14="http://schemas.microsoft.com/office/powerpoint/2010/main" val="3291946964"/>
              </p:ext>
            </p:extLst>
          </p:nvPr>
        </p:nvGraphicFramePr>
        <p:xfrm>
          <a:off x="770149" y="2359347"/>
          <a:ext cx="7651221" cy="1833880"/>
        </p:xfrm>
        <a:graphic>
          <a:graphicData uri="http://schemas.openxmlformats.org/drawingml/2006/table">
            <a:tbl>
              <a:tblPr firstRow="1" bandRow="1">
                <a:tableStyleId>{5C22544A-7EE6-4342-B048-85BDC9FD1C3A}</a:tableStyleId>
              </a:tblPr>
              <a:tblGrid>
                <a:gridCol w="2550407">
                  <a:extLst>
                    <a:ext uri="{9D8B030D-6E8A-4147-A177-3AD203B41FA5}">
                      <a16:colId xmlns:a16="http://schemas.microsoft.com/office/drawing/2014/main" val="2894933872"/>
                    </a:ext>
                  </a:extLst>
                </a:gridCol>
                <a:gridCol w="2550407">
                  <a:extLst>
                    <a:ext uri="{9D8B030D-6E8A-4147-A177-3AD203B41FA5}">
                      <a16:colId xmlns:a16="http://schemas.microsoft.com/office/drawing/2014/main" val="2823683401"/>
                    </a:ext>
                  </a:extLst>
                </a:gridCol>
                <a:gridCol w="2550407">
                  <a:extLst>
                    <a:ext uri="{9D8B030D-6E8A-4147-A177-3AD203B41FA5}">
                      <a16:colId xmlns:a16="http://schemas.microsoft.com/office/drawing/2014/main" val="4071210192"/>
                    </a:ext>
                  </a:extLst>
                </a:gridCol>
              </a:tblGrid>
              <a:tr h="370840">
                <a:tc>
                  <a:txBody>
                    <a:bodyPr/>
                    <a:lstStyle/>
                    <a:p>
                      <a:pPr lvl="0">
                        <a:buNone/>
                      </a:pPr>
                      <a:r>
                        <a:rPr lang="en-US" sz="1800" b="0" i="0" u="none" strike="noStrike" noProof="0" dirty="0">
                          <a:latin typeface="Times New Roman" panose="02020603050405020304" pitchFamily="18" charset="0"/>
                          <a:cs typeface="Times New Roman" panose="02020603050405020304" pitchFamily="18" charset="0"/>
                        </a:rPr>
                        <a:t>Algorithms</a:t>
                      </a:r>
                      <a:endParaRPr lang="en-US" dirty="0">
                        <a:latin typeface="Times New Roman" panose="02020603050405020304" pitchFamily="18" charset="0"/>
                        <a:cs typeface="Times New Roman" panose="02020603050405020304" pitchFamily="18" charset="0"/>
                      </a:endParaRPr>
                    </a:p>
                  </a:txBody>
                  <a:tcPr/>
                </a:tc>
                <a:tc>
                  <a:txBody>
                    <a:bodyPr/>
                    <a:lstStyle/>
                    <a:p>
                      <a:pPr lvl="0">
                        <a:buNone/>
                      </a:pPr>
                      <a:r>
                        <a:rPr lang="en-US" sz="1800" b="0" i="0" u="none" strike="noStrike" noProof="0" dirty="0">
                          <a:latin typeface="Times New Roman" panose="02020603050405020304" pitchFamily="18" charset="0"/>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a:txBody>
                  <a:tcPr/>
                </a:tc>
                <a:tc>
                  <a:txBody>
                    <a:bodyPr/>
                    <a:lstStyle/>
                    <a:p>
                      <a:pPr lvl="0">
                        <a:buNone/>
                      </a:pPr>
                      <a:r>
                        <a:rPr lang="en-US" sz="1800" b="0" i="0" u="none" strike="noStrike" noProof="0">
                          <a:latin typeface="Times New Roman" panose="02020603050405020304" pitchFamily="18" charset="0"/>
                          <a:cs typeface="Times New Roman" panose="02020603050405020304" pitchFamily="18" charset="0"/>
                        </a:rPr>
                        <a:t>Why</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742339"/>
                  </a:ext>
                </a:extLst>
              </a:tr>
              <a:tr h="684577">
                <a:tc>
                  <a:txBody>
                    <a:bodyPr/>
                    <a:lstStyle/>
                    <a:p>
                      <a:pPr marL="285750" lvl="0" indent="-285750" algn="l">
                        <a:lnSpc>
                          <a:spcPct val="100000"/>
                        </a:lnSpc>
                        <a:spcBef>
                          <a:spcPts val="0"/>
                        </a:spcBef>
                        <a:spcAft>
                          <a:spcPts val="0"/>
                        </a:spcAft>
                        <a:buFont typeface="Arial"/>
                        <a:buChar char="•"/>
                      </a:pPr>
                      <a:r>
                        <a:rPr lang="en-US" sz="1800" b="0" i="0" u="none" strike="noStrike" noProof="0" dirty="0">
                          <a:latin typeface="Times New Roman" panose="02020603050405020304" pitchFamily="18" charset="0"/>
                          <a:cs typeface="Times New Roman" panose="02020603050405020304" pitchFamily="18" charset="0"/>
                        </a:rPr>
                        <a:t>Natural Language Processing (NLP) Algorithms</a:t>
                      </a:r>
                      <a:endParaRPr lang="en-US" dirty="0">
                        <a:latin typeface="Times New Roman" panose="02020603050405020304" pitchFamily="18" charset="0"/>
                        <a:cs typeface="Times New Roman" panose="02020603050405020304" pitchFamily="18" charset="0"/>
                      </a:endParaRPr>
                    </a:p>
                    <a:p>
                      <a:pPr marL="285750" lvl="0" indent="-285750" algn="l">
                        <a:lnSpc>
                          <a:spcPct val="100000"/>
                        </a:lnSpc>
                        <a:spcBef>
                          <a:spcPts val="0"/>
                        </a:spcBef>
                        <a:spcAft>
                          <a:spcPts val="0"/>
                        </a:spcAft>
                        <a:buFont typeface="Arial"/>
                        <a:buChar char="•"/>
                      </a:pPr>
                      <a:endParaRPr lang="en-US" dirty="0">
                        <a:latin typeface="Times New Roman" panose="02020603050405020304" pitchFamily="18" charset="0"/>
                        <a:cs typeface="Times New Roman" panose="02020603050405020304" pitchFamily="18" charset="0"/>
                      </a:endParaRPr>
                    </a:p>
                    <a:p>
                      <a:pPr lvl="0">
                        <a:buNone/>
                      </a:pPr>
                      <a:endParaRPr lang="en-US" sz="1800" b="0" i="0" u="none" strike="noStrike" noProof="0" dirty="0">
                        <a:latin typeface="Times New Roman" panose="02020603050405020304" pitchFamily="18" charset="0"/>
                        <a:cs typeface="Times New Roman" panose="02020603050405020304" pitchFamily="18" charset="0"/>
                      </a:endParaRPr>
                    </a:p>
                  </a:txBody>
                  <a:tcPr/>
                </a:tc>
                <a:tc>
                  <a:txBody>
                    <a:bodyPr/>
                    <a:lstStyle/>
                    <a:p>
                      <a:pPr lvl="0">
                        <a:buNone/>
                      </a:pPr>
                      <a:r>
                        <a:rPr lang="en-US" sz="1800" b="0" i="0" u="none" strike="noStrike" noProof="0">
                          <a:latin typeface="Times New Roman" panose="02020603050405020304" pitchFamily="18" charset="0"/>
                          <a:cs typeface="Times New Roman" panose="02020603050405020304" pitchFamily="18" charset="0"/>
                        </a:rPr>
                        <a:t>Perform advanced NLP tasks like sentiment analysis</a:t>
                      </a:r>
                      <a:endParaRPr lang="en-US">
                        <a:latin typeface="Times New Roman" panose="02020603050405020304" pitchFamily="18" charset="0"/>
                        <a:cs typeface="Times New Roman" panose="02020603050405020304" pitchFamily="18" charset="0"/>
                      </a:endParaRPr>
                    </a:p>
                  </a:txBody>
                  <a:tcPr/>
                </a:tc>
                <a:tc>
                  <a:txBody>
                    <a:bodyPr/>
                    <a:lstStyle/>
                    <a:p>
                      <a:pPr lvl="0">
                        <a:buNone/>
                      </a:pPr>
                      <a:r>
                        <a:rPr lang="en-US" sz="1800" b="0" i="0" u="none" strike="noStrike" noProof="0" dirty="0">
                          <a:latin typeface="Times New Roman" panose="02020603050405020304" pitchFamily="18" charset="0"/>
                          <a:cs typeface="Times New Roman" panose="02020603050405020304" pitchFamily="18" charset="0"/>
                        </a:rPr>
                        <a:t>Understanding contextual nuances in text and identifying complex patterns.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63220628"/>
                  </a:ext>
                </a:extLst>
              </a:tr>
            </a:tbl>
          </a:graphicData>
        </a:graphic>
      </p:graphicFrame>
    </p:spTree>
    <p:extLst>
      <p:ext uri="{BB962C8B-B14F-4D97-AF65-F5344CB8AC3E}">
        <p14:creationId xmlns:p14="http://schemas.microsoft.com/office/powerpoint/2010/main" val="2563371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4DE131-CF37-E3AA-45AE-AB233340AA2A}"/>
              </a:ext>
            </a:extLst>
          </p:cNvPr>
          <p:cNvSpPr>
            <a:spLocks noGrp="1"/>
          </p:cNvSpPr>
          <p:nvPr>
            <p:ph type="dt" sz="half" idx="10"/>
          </p:nvPr>
        </p:nvSpPr>
        <p:spPr/>
        <p:txBody>
          <a:bodyPr/>
          <a:lstStyle/>
          <a:p>
            <a:fld id="{6E8B51B0-2E24-44F8-9615-32EB987599A4}" type="datetime1">
              <a:rPr lang="en-US" smtClean="0"/>
              <a:t>12/10/2024</a:t>
            </a:fld>
            <a:endParaRPr lang="en-US"/>
          </a:p>
        </p:txBody>
      </p:sp>
      <p:sp>
        <p:nvSpPr>
          <p:cNvPr id="3" name="Footer Placeholder 2">
            <a:extLst>
              <a:ext uri="{FF2B5EF4-FFF2-40B4-BE49-F238E27FC236}">
                <a16:creationId xmlns:a16="http://schemas.microsoft.com/office/drawing/2014/main" id="{EFFEC62C-8EE2-DA3B-E9F6-4FD818041A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62B9A6-BB6B-024C-9B7C-210083EE558A}"/>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6" name="Slide Number Placeholder 3">
            <a:extLst>
              <a:ext uri="{FF2B5EF4-FFF2-40B4-BE49-F238E27FC236}">
                <a16:creationId xmlns:a16="http://schemas.microsoft.com/office/drawing/2014/main" id="{A26EF6DB-9337-9FBE-3951-EDC5BF9E1DE7}"/>
              </a:ext>
            </a:extLst>
          </p:cNvPr>
          <p:cNvSpPr txBox="1">
            <a:spLocks/>
          </p:cNvSpPr>
          <p:nvPr/>
        </p:nvSpPr>
        <p:spPr>
          <a:xfrm>
            <a:off x="6705600" y="65087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15</a:t>
            </a:fld>
            <a:endParaRPr lang="en-US"/>
          </a:p>
        </p:txBody>
      </p:sp>
      <p:pic>
        <p:nvPicPr>
          <p:cNvPr id="8" name="Picture 7" descr="A blue and white logo&#10;&#10;Description automatically generated">
            <a:extLst>
              <a:ext uri="{FF2B5EF4-FFF2-40B4-BE49-F238E27FC236}">
                <a16:creationId xmlns:a16="http://schemas.microsoft.com/office/drawing/2014/main" id="{A7B3C9EC-09E1-D289-3355-85B05593241C}"/>
              </a:ext>
            </a:extLst>
          </p:cNvPr>
          <p:cNvPicPr>
            <a:picLocks noChangeAspect="1" noChangeArrowheads="1"/>
          </p:cNvPicPr>
          <p:nvPr/>
        </p:nvPicPr>
        <p:blipFill>
          <a:blip r:embed="rId2"/>
          <a:srcRect/>
          <a:stretch>
            <a:fillRect/>
          </a:stretch>
        </p:blipFill>
        <p:spPr bwMode="auto">
          <a:xfrm>
            <a:off x="7993811" y="0"/>
            <a:ext cx="1143000" cy="990600"/>
          </a:xfrm>
          <a:prstGeom prst="rect">
            <a:avLst/>
          </a:prstGeom>
          <a:noFill/>
          <a:ln w="9525">
            <a:noFill/>
            <a:miter lim="800000"/>
            <a:headEnd/>
            <a:tailEnd/>
          </a:ln>
          <a:effectLst/>
        </p:spPr>
      </p:pic>
      <p:graphicFrame>
        <p:nvGraphicFramePr>
          <p:cNvPr id="12" name="Table 11">
            <a:extLst>
              <a:ext uri="{FF2B5EF4-FFF2-40B4-BE49-F238E27FC236}">
                <a16:creationId xmlns:a16="http://schemas.microsoft.com/office/drawing/2014/main" id="{F35BE481-08B1-1741-4034-DCAA9C29D677}"/>
              </a:ext>
            </a:extLst>
          </p:cNvPr>
          <p:cNvGraphicFramePr>
            <a:graphicFrameLocks noGrp="1"/>
          </p:cNvGraphicFramePr>
          <p:nvPr>
            <p:extLst>
              <p:ext uri="{D42A27DB-BD31-4B8C-83A1-F6EECF244321}">
                <p14:modId xmlns:p14="http://schemas.microsoft.com/office/powerpoint/2010/main" val="530511697"/>
              </p:ext>
            </p:extLst>
          </p:nvPr>
        </p:nvGraphicFramePr>
        <p:xfrm>
          <a:off x="770149" y="2359347"/>
          <a:ext cx="7651221" cy="1559560"/>
        </p:xfrm>
        <a:graphic>
          <a:graphicData uri="http://schemas.openxmlformats.org/drawingml/2006/table">
            <a:tbl>
              <a:tblPr firstRow="1" bandRow="1">
                <a:tableStyleId>{5C22544A-7EE6-4342-B048-85BDC9FD1C3A}</a:tableStyleId>
              </a:tblPr>
              <a:tblGrid>
                <a:gridCol w="2550407">
                  <a:extLst>
                    <a:ext uri="{9D8B030D-6E8A-4147-A177-3AD203B41FA5}">
                      <a16:colId xmlns:a16="http://schemas.microsoft.com/office/drawing/2014/main" val="2894933872"/>
                    </a:ext>
                  </a:extLst>
                </a:gridCol>
                <a:gridCol w="2550407">
                  <a:extLst>
                    <a:ext uri="{9D8B030D-6E8A-4147-A177-3AD203B41FA5}">
                      <a16:colId xmlns:a16="http://schemas.microsoft.com/office/drawing/2014/main" val="2823683401"/>
                    </a:ext>
                  </a:extLst>
                </a:gridCol>
                <a:gridCol w="2550407">
                  <a:extLst>
                    <a:ext uri="{9D8B030D-6E8A-4147-A177-3AD203B41FA5}">
                      <a16:colId xmlns:a16="http://schemas.microsoft.com/office/drawing/2014/main" val="4071210192"/>
                    </a:ext>
                  </a:extLst>
                </a:gridCol>
              </a:tblGrid>
              <a:tr h="370840">
                <a:tc>
                  <a:txBody>
                    <a:bodyPr/>
                    <a:lstStyle/>
                    <a:p>
                      <a:pPr lvl="0">
                        <a:buNone/>
                      </a:pPr>
                      <a:r>
                        <a:rPr lang="en-US" sz="1800" b="0" i="0" u="none" strike="noStrike" noProof="0">
                          <a:latin typeface="Times New Roman" panose="02020603050405020304" pitchFamily="18" charset="0"/>
                          <a:cs typeface="Times New Roman" panose="02020603050405020304" pitchFamily="18" charset="0"/>
                        </a:rPr>
                        <a:t>Algorithms</a:t>
                      </a:r>
                      <a:endParaRPr lang="en-US">
                        <a:latin typeface="Times New Roman" panose="02020603050405020304" pitchFamily="18" charset="0"/>
                        <a:cs typeface="Times New Roman" panose="02020603050405020304" pitchFamily="18" charset="0"/>
                      </a:endParaRPr>
                    </a:p>
                  </a:txBody>
                  <a:tcPr/>
                </a:tc>
                <a:tc>
                  <a:txBody>
                    <a:bodyPr/>
                    <a:lstStyle/>
                    <a:p>
                      <a:pPr lvl="0">
                        <a:buNone/>
                      </a:pPr>
                      <a:r>
                        <a:rPr lang="en-US" sz="1800" b="0" i="0" u="none" strike="noStrike" noProof="0">
                          <a:latin typeface="Times New Roman" panose="02020603050405020304" pitchFamily="18" charset="0"/>
                          <a:cs typeface="Times New Roman" panose="02020603050405020304" pitchFamily="18" charset="0"/>
                        </a:rPr>
                        <a:t>Purpose</a:t>
                      </a:r>
                      <a:endParaRPr lang="en-US">
                        <a:latin typeface="Times New Roman" panose="02020603050405020304" pitchFamily="18" charset="0"/>
                        <a:cs typeface="Times New Roman" panose="02020603050405020304" pitchFamily="18" charset="0"/>
                      </a:endParaRPr>
                    </a:p>
                  </a:txBody>
                  <a:tcPr/>
                </a:tc>
                <a:tc>
                  <a:txBody>
                    <a:bodyPr/>
                    <a:lstStyle/>
                    <a:p>
                      <a:pPr lvl="0">
                        <a:buNone/>
                      </a:pPr>
                      <a:r>
                        <a:rPr lang="en-US" sz="1800" b="0" i="0" u="none" strike="noStrike" noProof="0" dirty="0">
                          <a:latin typeface="Times New Roman" panose="02020603050405020304" pitchFamily="18" charset="0"/>
                          <a:cs typeface="Times New Roman" panose="02020603050405020304" pitchFamily="18" charset="0"/>
                        </a:rPr>
                        <a:t>Why</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742339"/>
                  </a:ext>
                </a:extLst>
              </a:tr>
              <a:tr h="684577">
                <a:tc>
                  <a:txBody>
                    <a:bodyPr/>
                    <a:lstStyle/>
                    <a:p>
                      <a:pPr marL="285750" lvl="0" indent="-285750" algn="l">
                        <a:lnSpc>
                          <a:spcPct val="100000"/>
                        </a:lnSpc>
                        <a:spcBef>
                          <a:spcPts val="0"/>
                        </a:spcBef>
                        <a:spcAft>
                          <a:spcPts val="0"/>
                        </a:spcAft>
                        <a:buFont typeface="Arial"/>
                        <a:buChar char="•"/>
                      </a:pPr>
                      <a:r>
                        <a:rPr lang="en-US" sz="1800" b="0" i="0" u="none" strike="noStrike" noProof="0" dirty="0">
                          <a:latin typeface="Times New Roman" panose="02020603050405020304" pitchFamily="18" charset="0"/>
                          <a:cs typeface="Times New Roman" panose="02020603050405020304" pitchFamily="18" charset="0"/>
                        </a:rPr>
                        <a:t>Machine Learning model / </a:t>
                      </a:r>
                      <a:r>
                        <a:rPr lang="en-US" sz="1800" b="0" i="0" u="none" strike="noStrike" noProof="0" dirty="0" err="1">
                          <a:latin typeface="Times New Roman" panose="02020603050405020304" pitchFamily="18" charset="0"/>
                          <a:cs typeface="Times New Roman" panose="02020603050405020304" pitchFamily="18" charset="0"/>
                        </a:rPr>
                        <a:t>TextBlob</a:t>
                      </a:r>
                      <a:endParaRPr lang="en-US" dirty="0">
                        <a:latin typeface="Times New Roman" panose="02020603050405020304" pitchFamily="18" charset="0"/>
                        <a:cs typeface="Times New Roman" panose="02020603050405020304" pitchFamily="18" charset="0"/>
                      </a:endParaRPr>
                    </a:p>
                    <a:p>
                      <a:pPr marL="285750" lvl="0" indent="-285750" algn="l">
                        <a:lnSpc>
                          <a:spcPct val="100000"/>
                        </a:lnSpc>
                        <a:spcBef>
                          <a:spcPts val="0"/>
                        </a:spcBef>
                        <a:spcAft>
                          <a:spcPts val="0"/>
                        </a:spcAft>
                        <a:buFont typeface="Arial"/>
                        <a:buChar char="•"/>
                      </a:pPr>
                      <a:endParaRPr lang="en-US" dirty="0">
                        <a:latin typeface="Times New Roman" panose="02020603050405020304" pitchFamily="18" charset="0"/>
                        <a:cs typeface="Times New Roman" panose="02020603050405020304" pitchFamily="18" charset="0"/>
                      </a:endParaRPr>
                    </a:p>
                    <a:p>
                      <a:pPr lvl="0">
                        <a:buNone/>
                      </a:pPr>
                      <a:endParaRPr lang="en-US" sz="1800" b="0" i="0" u="none" strike="noStrike" noProof="0" dirty="0">
                        <a:latin typeface="Times New Roman" panose="02020603050405020304" pitchFamily="18" charset="0"/>
                        <a:cs typeface="Times New Roman" panose="02020603050405020304" pitchFamily="18" charset="0"/>
                      </a:endParaRPr>
                    </a:p>
                  </a:txBody>
                  <a:tcPr/>
                </a:tc>
                <a:tc>
                  <a:txBody>
                    <a:bodyPr/>
                    <a:lstStyle/>
                    <a:p>
                      <a:pPr lvl="0">
                        <a:buNone/>
                      </a:pPr>
                      <a:r>
                        <a:rPr lang="en-US" sz="1800" b="0" i="0" u="none" strike="noStrike" noProof="0">
                          <a:latin typeface="Times New Roman" panose="02020603050405020304" pitchFamily="18" charset="0"/>
                          <a:cs typeface="Times New Roman" panose="02020603050405020304" pitchFamily="18" charset="0"/>
                        </a:rPr>
                        <a:t>Determine the sentiment of a post or comment (e.g., positive, neutral, negative).</a:t>
                      </a:r>
                      <a:endParaRPr lang="en-US">
                        <a:latin typeface="Times New Roman" panose="02020603050405020304" pitchFamily="18" charset="0"/>
                        <a:cs typeface="Times New Roman" panose="02020603050405020304" pitchFamily="18" charset="0"/>
                      </a:endParaRPr>
                    </a:p>
                  </a:txBody>
                  <a:tcPr/>
                </a:tc>
                <a:tc>
                  <a:txBody>
                    <a:bodyPr/>
                    <a:lstStyle/>
                    <a:p>
                      <a:pPr lvl="0">
                        <a:buNone/>
                      </a:pPr>
                      <a:r>
                        <a:rPr lang="en-US" sz="1800" b="0" i="0" u="none" strike="noStrike" noProof="0" dirty="0">
                          <a:latin typeface="Times New Roman" panose="02020603050405020304" pitchFamily="18" charset="0"/>
                          <a:cs typeface="Times New Roman" panose="02020603050405020304" pitchFamily="18" charset="0"/>
                        </a:rPr>
                        <a:t>Helps assess public mood and identify potentially harmful content.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63220628"/>
                  </a:ext>
                </a:extLst>
              </a:tr>
            </a:tbl>
          </a:graphicData>
        </a:graphic>
      </p:graphicFrame>
    </p:spTree>
    <p:extLst>
      <p:ext uri="{BB962C8B-B14F-4D97-AF65-F5344CB8AC3E}">
        <p14:creationId xmlns:p14="http://schemas.microsoft.com/office/powerpoint/2010/main" val="335668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A3429D-13A5-A65F-7D1F-8A82084B7406}"/>
              </a:ext>
            </a:extLst>
          </p:cNvPr>
          <p:cNvSpPr>
            <a:spLocks noGrp="1"/>
          </p:cNvSpPr>
          <p:nvPr>
            <p:ph type="dt" sz="half" idx="10"/>
          </p:nvPr>
        </p:nvSpPr>
        <p:spPr/>
        <p:txBody>
          <a:bodyPr/>
          <a:lstStyle/>
          <a:p>
            <a:fld id="{6E8B51B0-2E24-44F8-9615-32EB987599A4}" type="datetime1">
              <a:rPr lang="en-US" smtClean="0"/>
              <a:t>12/10/2024</a:t>
            </a:fld>
            <a:endParaRPr lang="en-US"/>
          </a:p>
        </p:txBody>
      </p:sp>
      <p:sp>
        <p:nvSpPr>
          <p:cNvPr id="4" name="Slide Number Placeholder 3">
            <a:extLst>
              <a:ext uri="{FF2B5EF4-FFF2-40B4-BE49-F238E27FC236}">
                <a16:creationId xmlns:a16="http://schemas.microsoft.com/office/drawing/2014/main" id="{A649582A-C377-C6DB-790C-534C2B166784}"/>
              </a:ext>
            </a:extLst>
          </p:cNvPr>
          <p:cNvSpPr>
            <a:spLocks noGrp="1"/>
          </p:cNvSpPr>
          <p:nvPr>
            <p:ph type="sldNum" sz="quarter" idx="12"/>
          </p:nvPr>
        </p:nvSpPr>
        <p:spPr/>
        <p:txBody>
          <a:bodyPr/>
          <a:lstStyle/>
          <a:p>
            <a:fld id="{B6F15528-21DE-4FAA-801E-634DDDAF4B2B}" type="slidenum">
              <a:rPr lang="en-US" smtClean="0"/>
              <a:pPr/>
              <a:t>16</a:t>
            </a:fld>
            <a:endParaRPr lang="en-US"/>
          </a:p>
        </p:txBody>
      </p:sp>
      <p:pic>
        <p:nvPicPr>
          <p:cNvPr id="6" name="Picture 5" descr="A blue and white logo&#10;&#10;Description automatically generated">
            <a:extLst>
              <a:ext uri="{FF2B5EF4-FFF2-40B4-BE49-F238E27FC236}">
                <a16:creationId xmlns:a16="http://schemas.microsoft.com/office/drawing/2014/main" id="{04328A6B-78DB-4437-86FC-55D159A0BBEA}"/>
              </a:ext>
            </a:extLst>
          </p:cNvPr>
          <p:cNvPicPr>
            <a:picLocks noChangeAspect="1" noChangeArrowheads="1"/>
          </p:cNvPicPr>
          <p:nvPr/>
        </p:nvPicPr>
        <p:blipFill>
          <a:blip r:embed="rId2"/>
          <a:srcRect/>
          <a:stretch>
            <a:fillRect/>
          </a:stretch>
        </p:blipFill>
        <p:spPr bwMode="auto">
          <a:xfrm>
            <a:off x="7994888" y="0"/>
            <a:ext cx="1143000" cy="990600"/>
          </a:xfrm>
          <a:prstGeom prst="rect">
            <a:avLst/>
          </a:prstGeom>
          <a:noFill/>
          <a:ln w="9525">
            <a:noFill/>
            <a:miter lim="800000"/>
            <a:headEnd/>
            <a:tailEnd/>
          </a:ln>
          <a:effectLst/>
        </p:spPr>
      </p:pic>
      <p:sp>
        <p:nvSpPr>
          <p:cNvPr id="10" name="TextBox 9">
            <a:extLst>
              <a:ext uri="{FF2B5EF4-FFF2-40B4-BE49-F238E27FC236}">
                <a16:creationId xmlns:a16="http://schemas.microsoft.com/office/drawing/2014/main" id="{DB40F52F-7360-88F9-A96A-B5D80B998AF2}"/>
              </a:ext>
            </a:extLst>
          </p:cNvPr>
          <p:cNvSpPr txBox="1"/>
          <p:nvPr/>
        </p:nvSpPr>
        <p:spPr>
          <a:xfrm>
            <a:off x="474314" y="626775"/>
            <a:ext cx="516367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b="1" dirty="0">
                <a:latin typeface="Times New Roman" panose="02020603050405020304" pitchFamily="18" charset="0"/>
                <a:cs typeface="Times New Roman" panose="02020603050405020304" pitchFamily="18" charset="0"/>
              </a:rPr>
              <a:t>Conclusion &amp; Future work</a:t>
            </a:r>
          </a:p>
          <a:p>
            <a:endParaRPr lang="en-IN" sz="2400" b="1" dirty="0">
              <a:latin typeface="Times New Roman" panose="02020603050405020304" pitchFamily="18" charset="0"/>
              <a:ea typeface="Calibri"/>
              <a:cs typeface="Times New Roman" panose="02020603050405020304" pitchFamily="18" charset="0"/>
            </a:endParaRPr>
          </a:p>
        </p:txBody>
      </p:sp>
      <p:sp>
        <p:nvSpPr>
          <p:cNvPr id="11" name="TextBox 10">
            <a:extLst>
              <a:ext uri="{FF2B5EF4-FFF2-40B4-BE49-F238E27FC236}">
                <a16:creationId xmlns:a16="http://schemas.microsoft.com/office/drawing/2014/main" id="{4FB769BE-0104-C6E5-57D8-14D139232F76}"/>
              </a:ext>
            </a:extLst>
          </p:cNvPr>
          <p:cNvSpPr txBox="1"/>
          <p:nvPr/>
        </p:nvSpPr>
        <p:spPr>
          <a:xfrm>
            <a:off x="468704" y="1158816"/>
            <a:ext cx="8393499"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latin typeface="Times New Roman" panose="02020603050405020304" pitchFamily="18" charset="0"/>
                <a:ea typeface="+mn-lt"/>
                <a:cs typeface="Times New Roman" panose="02020603050405020304" pitchFamily="18" charset="0"/>
              </a:rPr>
              <a:t>The </a:t>
            </a:r>
            <a:r>
              <a:rPr lang="en-US" b="1" dirty="0">
                <a:latin typeface="Times New Roman" panose="02020603050405020304" pitchFamily="18" charset="0"/>
                <a:ea typeface="+mn-lt"/>
                <a:cs typeface="Times New Roman" panose="02020603050405020304" pitchFamily="18" charset="0"/>
              </a:rPr>
              <a:t>National Critical Information Infrastructure Protection Centre (NCIIPC)</a:t>
            </a:r>
            <a:r>
              <a:rPr lang="en-US" dirty="0">
                <a:latin typeface="Times New Roman" panose="02020603050405020304" pitchFamily="18" charset="0"/>
                <a:ea typeface="+mn-lt"/>
                <a:cs typeface="Times New Roman" panose="02020603050405020304" pitchFamily="18" charset="0"/>
              </a:rPr>
              <a:t> plays a critical role in safeguarding the country's infrastructure against cyber threats, aiming to enhance resilience and minimize risks to national security and economy. </a:t>
            </a:r>
            <a:br>
              <a:rPr lang="en-US" dirty="0">
                <a:latin typeface="Times New Roman" panose="02020603050405020304" pitchFamily="18" charset="0"/>
                <a:ea typeface="+mn-lt"/>
                <a:cs typeface="Times New Roman" panose="02020603050405020304" pitchFamily="18" charset="0"/>
              </a:rPr>
            </a:br>
            <a:r>
              <a:rPr lang="en-US" dirty="0">
                <a:latin typeface="Times New Roman" panose="02020603050405020304" pitchFamily="18" charset="0"/>
                <a:ea typeface="+mn-lt"/>
                <a:cs typeface="Times New Roman" panose="02020603050405020304" pitchFamily="18" charset="0"/>
              </a:rPr>
              <a:t>As cyber-attacks become more sophisticated and pervasive, it is crucial for national security organizations to stay ahead of these threats.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mn-lt"/>
                <a:cs typeface="Times New Roman" panose="02020603050405020304" pitchFamily="18" charset="0"/>
              </a:rPr>
              <a:t>The goal of the project is to provide a solution that offers </a:t>
            </a:r>
            <a:r>
              <a:rPr lang="en-US" b="1" dirty="0">
                <a:latin typeface="Times New Roman" panose="02020603050405020304" pitchFamily="18" charset="0"/>
                <a:ea typeface="+mn-lt"/>
                <a:cs typeface="Times New Roman" panose="02020603050405020304" pitchFamily="18" charset="0"/>
              </a:rPr>
              <a:t>real-time feeds of cyber incidents</a:t>
            </a:r>
            <a:r>
              <a:rPr lang="en-US" dirty="0">
                <a:latin typeface="Times New Roman" panose="02020603050405020304" pitchFamily="18" charset="0"/>
                <a:ea typeface="+mn-lt"/>
                <a:cs typeface="Times New Roman" panose="02020603050405020304" pitchFamily="18" charset="0"/>
              </a:rPr>
              <a:t> occurring within Indian cyberspace, ensuring timely detection, analysis, and response.</a:t>
            </a:r>
          </a:p>
          <a:p>
            <a:pPr marL="285750" indent="-285750">
              <a:buFont typeface="Arial" panose="020B0604020202020204" pitchFamily="34" charset="0"/>
              <a:buChar char="•"/>
            </a:pPr>
            <a:r>
              <a:rPr lang="en-US" dirty="0">
                <a:latin typeface="Times New Roman" panose="02020603050405020304" pitchFamily="18" charset="0"/>
                <a:ea typeface="+mn-lt"/>
                <a:cs typeface="Times New Roman" panose="02020603050405020304" pitchFamily="18" charset="0"/>
              </a:rPr>
              <a:t> By leveraging data from multiple social media platforms, this tool will provide insights into cyber incidents that may not be detected by traditional methods, such as malware attacks or phishing campaigns. </a:t>
            </a:r>
          </a:p>
          <a:p>
            <a:pPr marL="285750" indent="-285750">
              <a:buFont typeface="Arial" panose="020B0604020202020204" pitchFamily="34" charset="0"/>
              <a:buChar char="•"/>
            </a:pPr>
            <a:r>
              <a:rPr lang="en-US" dirty="0">
                <a:latin typeface="Times New Roman" panose="02020603050405020304" pitchFamily="18" charset="0"/>
                <a:ea typeface="+mn-lt"/>
                <a:cs typeface="Times New Roman" panose="02020603050405020304" pitchFamily="18" charset="0"/>
              </a:rPr>
              <a:t>The integration of machine learning models for analysis, alongside social media monitoring, will allow the system to detect emerging threats and patterns of malicious activities in real-time.</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mn-lt"/>
                <a:cs typeface="Times New Roman" panose="02020603050405020304" pitchFamily="18" charset="0"/>
              </a:rPr>
              <a:t>This project also helps bridge the gap between national cybersecurity goals and localized, actionable intelligence, contributing significantly to proactive defense strategies. </a:t>
            </a:r>
          </a:p>
          <a:p>
            <a:pPr marL="285750" indent="-285750">
              <a:buFont typeface="Arial" panose="020B0604020202020204" pitchFamily="34" charset="0"/>
              <a:buChar char="•"/>
            </a:pPr>
            <a:r>
              <a:rPr lang="en-US" dirty="0">
                <a:latin typeface="Times New Roman" panose="02020603050405020304" pitchFamily="18" charset="0"/>
                <a:ea typeface="+mn-lt"/>
                <a:cs typeface="Times New Roman" panose="02020603050405020304" pitchFamily="18" charset="0"/>
              </a:rPr>
              <a:t>The capability of the tool to aggregate data from multiple sources and provide actionable insights makes it a valuable asset for national cybersecurity efforts, aligning well with the objectives of organizations like NCIIPC.</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ea typeface="Calibri"/>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1338039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FA685-2E92-BB96-DD18-9AA8C9AF70AF}"/>
              </a:ext>
            </a:extLst>
          </p:cNvPr>
          <p:cNvSpPr>
            <a:spLocks noGrp="1"/>
          </p:cNvSpPr>
          <p:nvPr>
            <p:ph type="dt" sz="half" idx="10"/>
          </p:nvPr>
        </p:nvSpPr>
        <p:spPr/>
        <p:txBody>
          <a:bodyPr/>
          <a:lstStyle/>
          <a:p>
            <a:fld id="{6E8B51B0-2E24-44F8-9615-32EB987599A4}" type="datetime1">
              <a:rPr lang="en-US" smtClean="0"/>
              <a:t>12/10/2024</a:t>
            </a:fld>
            <a:endParaRPr lang="en-US"/>
          </a:p>
        </p:txBody>
      </p:sp>
      <p:sp>
        <p:nvSpPr>
          <p:cNvPr id="4" name="Slide Number Placeholder 3">
            <a:extLst>
              <a:ext uri="{FF2B5EF4-FFF2-40B4-BE49-F238E27FC236}">
                <a16:creationId xmlns:a16="http://schemas.microsoft.com/office/drawing/2014/main" id="{4EAA1095-7CD0-95CD-E47A-68F2EA96AA6D}"/>
              </a:ext>
            </a:extLst>
          </p:cNvPr>
          <p:cNvSpPr>
            <a:spLocks noGrp="1"/>
          </p:cNvSpPr>
          <p:nvPr>
            <p:ph type="sldNum" sz="quarter" idx="12"/>
          </p:nvPr>
        </p:nvSpPr>
        <p:spPr/>
        <p:txBody>
          <a:bodyPr/>
          <a:lstStyle/>
          <a:p>
            <a:fld id="{B6F15528-21DE-4FAA-801E-634DDDAF4B2B}" type="slidenum">
              <a:rPr lang="en-US" smtClean="0"/>
              <a:pPr/>
              <a:t>17</a:t>
            </a:fld>
            <a:endParaRPr lang="en-US"/>
          </a:p>
        </p:txBody>
      </p:sp>
      <p:pic>
        <p:nvPicPr>
          <p:cNvPr id="8" name="Picture 7" descr="A blue and white logo&#10;&#10;Description automatically generated">
            <a:extLst>
              <a:ext uri="{FF2B5EF4-FFF2-40B4-BE49-F238E27FC236}">
                <a16:creationId xmlns:a16="http://schemas.microsoft.com/office/drawing/2014/main" id="{95DE0F1F-AFE1-FB4A-3903-46B410C6ADC1}"/>
              </a:ext>
            </a:extLst>
          </p:cNvPr>
          <p:cNvPicPr>
            <a:picLocks noChangeAspect="1" noChangeArrowheads="1"/>
          </p:cNvPicPr>
          <p:nvPr/>
        </p:nvPicPr>
        <p:blipFill>
          <a:blip r:embed="rId2"/>
          <a:srcRect/>
          <a:stretch>
            <a:fillRect/>
          </a:stretch>
        </p:blipFill>
        <p:spPr bwMode="auto">
          <a:xfrm>
            <a:off x="7994888" y="0"/>
            <a:ext cx="1143000" cy="990600"/>
          </a:xfrm>
          <a:prstGeom prst="rect">
            <a:avLst/>
          </a:prstGeom>
          <a:noFill/>
          <a:ln w="9525">
            <a:noFill/>
            <a:miter lim="800000"/>
            <a:headEnd/>
            <a:tailEnd/>
          </a:ln>
          <a:effectLst/>
        </p:spPr>
      </p:pic>
      <p:sp>
        <p:nvSpPr>
          <p:cNvPr id="12" name="TextBox 11">
            <a:extLst>
              <a:ext uri="{FF2B5EF4-FFF2-40B4-BE49-F238E27FC236}">
                <a16:creationId xmlns:a16="http://schemas.microsoft.com/office/drawing/2014/main" id="{63612110-DB15-CFF8-BCD3-A981AAF09A72}"/>
              </a:ext>
            </a:extLst>
          </p:cNvPr>
          <p:cNvSpPr txBox="1"/>
          <p:nvPr/>
        </p:nvSpPr>
        <p:spPr>
          <a:xfrm>
            <a:off x="439950" y="900024"/>
            <a:ext cx="8465386"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panose="02020603050405020304" pitchFamily="18" charset="0"/>
                <a:cs typeface="Times New Roman" panose="02020603050405020304" pitchFamily="18" charset="0"/>
              </a:rPr>
              <a:t>Future Work</a:t>
            </a:r>
            <a:endParaRPr lang="en-US" dirty="0">
              <a:latin typeface="Times New Roman" panose="02020603050405020304" pitchFamily="18" charset="0"/>
              <a:cs typeface="Times New Roman" panose="02020603050405020304" pitchFamily="18" charset="0"/>
            </a:endParaRPr>
          </a:p>
          <a:p>
            <a:pPr marL="285750" indent="-285750">
              <a:buFont typeface="Arial"/>
              <a:buChar char="•"/>
            </a:pPr>
            <a:r>
              <a:rPr lang="en-US" sz="1500" b="1" dirty="0">
                <a:latin typeface="Times New Roman" panose="02020603050405020304" pitchFamily="18" charset="0"/>
                <a:ea typeface="+mn-lt"/>
                <a:cs typeface="Times New Roman" panose="02020603050405020304" pitchFamily="18" charset="0"/>
              </a:rPr>
              <a:t>Enhanced Threat Detection Models</a:t>
            </a:r>
            <a:r>
              <a:rPr lang="en-US" sz="1500" dirty="0">
                <a:latin typeface="Times New Roman" panose="02020603050405020304" pitchFamily="18" charset="0"/>
                <a:ea typeface="+mn-lt"/>
                <a:cs typeface="Times New Roman" panose="02020603050405020304" pitchFamily="18" charset="0"/>
              </a:rPr>
              <a:t>:</a:t>
            </a:r>
            <a:endParaRPr lang="en-US" sz="1500" dirty="0">
              <a:latin typeface="Times New Roman" panose="02020603050405020304" pitchFamily="18" charset="0"/>
              <a:ea typeface="Calibri"/>
              <a:cs typeface="Times New Roman" panose="02020603050405020304" pitchFamily="18" charset="0"/>
            </a:endParaRPr>
          </a:p>
          <a:p>
            <a:r>
              <a:rPr lang="en-US" sz="1500" dirty="0">
                <a:latin typeface="Times New Roman" panose="02020603050405020304" pitchFamily="18" charset="0"/>
                <a:ea typeface="+mn-lt"/>
                <a:cs typeface="Times New Roman" panose="02020603050405020304" pitchFamily="18" charset="0"/>
              </a:rPr>
              <a:t>Develop more sophisticated machine learning and deep learning models, such as Transformer-based architectures, for more accurate threat detection and classification.</a:t>
            </a:r>
            <a:endParaRPr lang="en-US" sz="1500" dirty="0">
              <a:latin typeface="Times New Roman" panose="02020603050405020304" pitchFamily="18" charset="0"/>
              <a:cs typeface="Times New Roman" panose="02020603050405020304" pitchFamily="18" charset="0"/>
            </a:endParaRPr>
          </a:p>
          <a:p>
            <a:pPr marL="285750" indent="-285750">
              <a:buFont typeface="Arial"/>
              <a:buChar char="•"/>
            </a:pPr>
            <a:r>
              <a:rPr lang="en-US" sz="1500" b="1" dirty="0">
                <a:latin typeface="Times New Roman" panose="02020603050405020304" pitchFamily="18" charset="0"/>
                <a:ea typeface="+mn-lt"/>
                <a:cs typeface="Times New Roman" panose="02020603050405020304" pitchFamily="18" charset="0"/>
              </a:rPr>
              <a:t>Integration with National Frameworks</a:t>
            </a:r>
            <a:r>
              <a:rPr lang="en-US" sz="1500" dirty="0">
                <a:latin typeface="Times New Roman" panose="02020603050405020304" pitchFamily="18" charset="0"/>
                <a:ea typeface="+mn-lt"/>
                <a:cs typeface="Times New Roman" panose="02020603050405020304" pitchFamily="18" charset="0"/>
              </a:rPr>
              <a:t>:</a:t>
            </a:r>
            <a:endParaRPr lang="en-US" sz="1500" dirty="0">
              <a:latin typeface="Times New Roman" panose="02020603050405020304" pitchFamily="18" charset="0"/>
              <a:ea typeface="Calibri"/>
              <a:cs typeface="Times New Roman" panose="02020603050405020304" pitchFamily="18" charset="0"/>
            </a:endParaRPr>
          </a:p>
          <a:p>
            <a:r>
              <a:rPr lang="en-US" sz="1500" dirty="0">
                <a:latin typeface="Times New Roman" panose="02020603050405020304" pitchFamily="18" charset="0"/>
                <a:ea typeface="+mn-lt"/>
                <a:cs typeface="Times New Roman" panose="02020603050405020304" pitchFamily="18" charset="0"/>
              </a:rPr>
              <a:t>Collaborate with national organizations like NCIIPC to integrate this system into existing cybersecurity frameworks, ensuring its application at a broader scale.</a:t>
            </a:r>
          </a:p>
          <a:p>
            <a:pPr marL="285750" indent="-285750">
              <a:buFont typeface="Arial"/>
              <a:buChar char="•"/>
            </a:pPr>
            <a:r>
              <a:rPr lang="en-US" sz="1500" b="1" dirty="0">
                <a:latin typeface="Times New Roman" panose="02020603050405020304" pitchFamily="18" charset="0"/>
                <a:ea typeface="+mn-lt"/>
                <a:cs typeface="Times New Roman" panose="02020603050405020304" pitchFamily="18" charset="0"/>
              </a:rPr>
              <a:t>Real-Time Threat Response</a:t>
            </a:r>
            <a:r>
              <a:rPr lang="en-US" sz="1500" dirty="0">
                <a:latin typeface="Times New Roman" panose="02020603050405020304" pitchFamily="18" charset="0"/>
                <a:ea typeface="+mn-lt"/>
                <a:cs typeface="Times New Roman" panose="02020603050405020304" pitchFamily="18" charset="0"/>
              </a:rPr>
              <a:t>:</a:t>
            </a:r>
            <a:endParaRPr lang="en-US" sz="1500" dirty="0">
              <a:latin typeface="Times New Roman" panose="02020603050405020304" pitchFamily="18" charset="0"/>
              <a:ea typeface="Calibri"/>
              <a:cs typeface="Times New Roman" panose="02020603050405020304" pitchFamily="18" charset="0"/>
            </a:endParaRPr>
          </a:p>
          <a:p>
            <a:r>
              <a:rPr lang="en-US" sz="1500" dirty="0">
                <a:latin typeface="Times New Roman" panose="02020603050405020304" pitchFamily="18" charset="0"/>
                <a:ea typeface="+mn-lt"/>
                <a:cs typeface="Times New Roman" panose="02020603050405020304" pitchFamily="18" charset="0"/>
              </a:rPr>
              <a:t>Implement automated threat response mechanisms that can neutralize threats as they are detected, reducing the time window for exploitation.</a:t>
            </a:r>
          </a:p>
          <a:p>
            <a:pPr marL="285750" indent="-285750">
              <a:buFont typeface="Arial"/>
              <a:buChar char="•"/>
            </a:pPr>
            <a:r>
              <a:rPr lang="en-US" sz="1500" b="1" dirty="0">
                <a:latin typeface="Times New Roman" panose="02020603050405020304" pitchFamily="18" charset="0"/>
                <a:ea typeface="+mn-lt"/>
                <a:cs typeface="Times New Roman" panose="02020603050405020304" pitchFamily="18" charset="0"/>
              </a:rPr>
              <a:t>Cross-Border Threat Analysis</a:t>
            </a:r>
            <a:r>
              <a:rPr lang="en-US" sz="1500" dirty="0">
                <a:latin typeface="Times New Roman" panose="02020603050405020304" pitchFamily="18" charset="0"/>
                <a:ea typeface="+mn-lt"/>
                <a:cs typeface="Times New Roman" panose="02020603050405020304" pitchFamily="18" charset="0"/>
              </a:rPr>
              <a:t>:</a:t>
            </a:r>
            <a:endParaRPr lang="en-US" sz="1500" dirty="0">
              <a:latin typeface="Times New Roman" panose="02020603050405020304" pitchFamily="18" charset="0"/>
              <a:ea typeface="Calibri"/>
              <a:cs typeface="Times New Roman" panose="02020603050405020304" pitchFamily="18" charset="0"/>
            </a:endParaRPr>
          </a:p>
          <a:p>
            <a:r>
              <a:rPr lang="en-US" sz="1500" dirty="0">
                <a:latin typeface="Times New Roman" panose="02020603050405020304" pitchFamily="18" charset="0"/>
                <a:ea typeface="+mn-lt"/>
                <a:cs typeface="Times New Roman" panose="02020603050405020304" pitchFamily="18" charset="0"/>
              </a:rPr>
              <a:t>Extend the system to monitor global cyber trends and identify cross-border threats, fostering international collaboration on cybersecurity.</a:t>
            </a:r>
            <a:endParaRPr lang="en-US" sz="1500" dirty="0">
              <a:latin typeface="Times New Roman" panose="02020603050405020304" pitchFamily="18" charset="0"/>
              <a:ea typeface="Calibri"/>
              <a:cs typeface="Times New Roman" panose="02020603050405020304" pitchFamily="18" charset="0"/>
            </a:endParaRPr>
          </a:p>
          <a:p>
            <a:pPr marL="285750" indent="-285750">
              <a:buFont typeface="Arial"/>
              <a:buChar char="•"/>
            </a:pPr>
            <a:r>
              <a:rPr lang="en-US" sz="1500" b="1" dirty="0">
                <a:latin typeface="Times New Roman" panose="02020603050405020304" pitchFamily="18" charset="0"/>
                <a:ea typeface="+mn-lt"/>
                <a:cs typeface="Times New Roman" panose="02020603050405020304" pitchFamily="18" charset="0"/>
              </a:rPr>
              <a:t>Dynamic Risk Assessment</a:t>
            </a:r>
            <a:r>
              <a:rPr lang="en-US" sz="1500" dirty="0">
                <a:latin typeface="Times New Roman" panose="02020603050405020304" pitchFamily="18" charset="0"/>
                <a:ea typeface="+mn-lt"/>
                <a:cs typeface="Times New Roman" panose="02020603050405020304" pitchFamily="18" charset="0"/>
              </a:rPr>
              <a:t>:</a:t>
            </a:r>
            <a:endParaRPr lang="en-US" sz="1500" dirty="0">
              <a:latin typeface="Times New Roman" panose="02020603050405020304" pitchFamily="18" charset="0"/>
              <a:ea typeface="Calibri"/>
              <a:cs typeface="Times New Roman" panose="02020603050405020304" pitchFamily="18" charset="0"/>
            </a:endParaRPr>
          </a:p>
          <a:p>
            <a:r>
              <a:rPr lang="en-US" sz="1500" dirty="0">
                <a:latin typeface="Times New Roman" panose="02020603050405020304" pitchFamily="18" charset="0"/>
                <a:ea typeface="+mn-lt"/>
                <a:cs typeface="Times New Roman" panose="02020603050405020304" pitchFamily="18" charset="0"/>
              </a:rPr>
              <a:t>Introduce a dynamic risk assessment module to quantify the severity and potential impact of identified threats, enabling more targeted interventions.</a:t>
            </a:r>
            <a:endParaRPr lang="en-US" sz="1500" dirty="0">
              <a:latin typeface="Times New Roman" panose="02020603050405020304" pitchFamily="18" charset="0"/>
              <a:ea typeface="Calibri"/>
              <a:cs typeface="Times New Roman" panose="02020603050405020304" pitchFamily="18" charset="0"/>
            </a:endParaRPr>
          </a:p>
          <a:p>
            <a:pPr marL="285750" indent="-285750">
              <a:buFont typeface="Arial"/>
              <a:buChar char="•"/>
            </a:pPr>
            <a:r>
              <a:rPr lang="en-US" sz="1500" b="1" dirty="0">
                <a:latin typeface="Times New Roman" panose="02020603050405020304" pitchFamily="18" charset="0"/>
                <a:ea typeface="+mn-lt"/>
                <a:cs typeface="Times New Roman" panose="02020603050405020304" pitchFamily="18" charset="0"/>
              </a:rPr>
              <a:t>Scalability and Adaptability</a:t>
            </a:r>
            <a:r>
              <a:rPr lang="en-US" sz="1500" dirty="0">
                <a:latin typeface="Times New Roman" panose="02020603050405020304" pitchFamily="18" charset="0"/>
                <a:ea typeface="+mn-lt"/>
                <a:cs typeface="Times New Roman" panose="02020603050405020304" pitchFamily="18" charset="0"/>
              </a:rPr>
              <a:t>:</a:t>
            </a:r>
            <a:endParaRPr lang="en-US" sz="1500" dirty="0">
              <a:latin typeface="Times New Roman" panose="02020603050405020304" pitchFamily="18" charset="0"/>
              <a:ea typeface="Calibri"/>
              <a:cs typeface="Times New Roman" panose="02020603050405020304" pitchFamily="18" charset="0"/>
            </a:endParaRPr>
          </a:p>
          <a:p>
            <a:r>
              <a:rPr lang="en-US" sz="1500" dirty="0">
                <a:latin typeface="Times New Roman" panose="02020603050405020304" pitchFamily="18" charset="0"/>
                <a:ea typeface="+mn-lt"/>
                <a:cs typeface="Times New Roman" panose="02020603050405020304" pitchFamily="18" charset="0"/>
              </a:rPr>
              <a:t>Expand the platform to include additional social media platforms, data sources, and threat vectors, ensuring adaptability to evolving challenges.</a:t>
            </a:r>
            <a:endParaRPr lang="en-US" sz="1500" dirty="0">
              <a:latin typeface="Times New Roman" panose="02020603050405020304" pitchFamily="18" charset="0"/>
              <a:ea typeface="Calibri"/>
              <a:cs typeface="Times New Roman" panose="02020603050405020304" pitchFamily="18" charset="0"/>
            </a:endParaRPr>
          </a:p>
          <a:p>
            <a:pPr marL="285750" indent="-285750">
              <a:buFont typeface="Arial"/>
              <a:buChar char="•"/>
            </a:pPr>
            <a:r>
              <a:rPr lang="en-US" sz="1500" b="1" dirty="0">
                <a:latin typeface="Times New Roman" panose="02020603050405020304" pitchFamily="18" charset="0"/>
                <a:ea typeface="+mn-lt"/>
                <a:cs typeface="Times New Roman" panose="02020603050405020304" pitchFamily="18" charset="0"/>
              </a:rPr>
              <a:t>Public Awareness and Reporting</a:t>
            </a:r>
            <a:r>
              <a:rPr lang="en-US" sz="1500" dirty="0">
                <a:latin typeface="Times New Roman" panose="02020603050405020304" pitchFamily="18" charset="0"/>
                <a:ea typeface="+mn-lt"/>
                <a:cs typeface="Times New Roman" panose="02020603050405020304" pitchFamily="18" charset="0"/>
              </a:rPr>
              <a:t>:</a:t>
            </a:r>
            <a:endParaRPr lang="en-US" sz="1500" dirty="0">
              <a:latin typeface="Times New Roman" panose="02020603050405020304" pitchFamily="18" charset="0"/>
              <a:ea typeface="Calibri"/>
              <a:cs typeface="Times New Roman" panose="02020603050405020304" pitchFamily="18" charset="0"/>
            </a:endParaRPr>
          </a:p>
          <a:p>
            <a:r>
              <a:rPr lang="en-US" sz="1500" dirty="0">
                <a:latin typeface="Times New Roman" panose="02020603050405020304" pitchFamily="18" charset="0"/>
                <a:ea typeface="+mn-lt"/>
                <a:cs typeface="Times New Roman" panose="02020603050405020304" pitchFamily="18" charset="0"/>
              </a:rPr>
              <a:t>Develop user-friendly dashboards and reporting mechanisms to empower organizations and individuals to understand and respond to threats effectively.</a:t>
            </a:r>
          </a:p>
        </p:txBody>
      </p:sp>
    </p:spTree>
    <p:extLst>
      <p:ext uri="{BB962C8B-B14F-4D97-AF65-F5344CB8AC3E}">
        <p14:creationId xmlns:p14="http://schemas.microsoft.com/office/powerpoint/2010/main" val="3717644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AD51A6-C8C5-0E9C-EA00-611550AE44D5}"/>
              </a:ext>
            </a:extLst>
          </p:cNvPr>
          <p:cNvSpPr>
            <a:spLocks noGrp="1"/>
          </p:cNvSpPr>
          <p:nvPr>
            <p:ph type="dt" sz="half" idx="10"/>
          </p:nvPr>
        </p:nvSpPr>
        <p:spPr/>
        <p:txBody>
          <a:bodyPr/>
          <a:lstStyle/>
          <a:p>
            <a:fld id="{6E8B51B0-2E24-44F8-9615-32EB987599A4}" type="datetime1">
              <a:rPr lang="en-US" smtClean="0"/>
              <a:t>12/10/2024</a:t>
            </a:fld>
            <a:endParaRPr lang="en-US"/>
          </a:p>
        </p:txBody>
      </p:sp>
      <p:sp>
        <p:nvSpPr>
          <p:cNvPr id="4" name="Slide Number Placeholder 3">
            <a:extLst>
              <a:ext uri="{FF2B5EF4-FFF2-40B4-BE49-F238E27FC236}">
                <a16:creationId xmlns:a16="http://schemas.microsoft.com/office/drawing/2014/main" id="{369F4E20-A8DC-7F5F-4DF1-F61A1CC7623B}"/>
              </a:ext>
            </a:extLst>
          </p:cNvPr>
          <p:cNvSpPr>
            <a:spLocks noGrp="1"/>
          </p:cNvSpPr>
          <p:nvPr>
            <p:ph type="sldNum" sz="quarter" idx="12"/>
          </p:nvPr>
        </p:nvSpPr>
        <p:spPr/>
        <p:txBody>
          <a:bodyPr/>
          <a:lstStyle/>
          <a:p>
            <a:fld id="{B6F15528-21DE-4FAA-801E-634DDDAF4B2B}" type="slidenum">
              <a:rPr lang="en-US" smtClean="0"/>
              <a:pPr/>
              <a:t>18</a:t>
            </a:fld>
            <a:endParaRPr lang="en-US"/>
          </a:p>
        </p:txBody>
      </p:sp>
      <p:pic>
        <p:nvPicPr>
          <p:cNvPr id="6" name="Picture 5" descr="A blue and white logo&#10;&#10;Description automatically generated">
            <a:extLst>
              <a:ext uri="{FF2B5EF4-FFF2-40B4-BE49-F238E27FC236}">
                <a16:creationId xmlns:a16="http://schemas.microsoft.com/office/drawing/2014/main" id="{AF228F97-3DF9-1068-CA63-0D9E7395D3F5}"/>
              </a:ext>
            </a:extLst>
          </p:cNvPr>
          <p:cNvPicPr>
            <a:picLocks noChangeAspect="1" noChangeArrowheads="1"/>
          </p:cNvPicPr>
          <p:nvPr/>
        </p:nvPicPr>
        <p:blipFill>
          <a:blip r:embed="rId2"/>
          <a:srcRect/>
          <a:stretch>
            <a:fillRect/>
          </a:stretch>
        </p:blipFill>
        <p:spPr bwMode="auto">
          <a:xfrm>
            <a:off x="7994888" y="0"/>
            <a:ext cx="1143000" cy="990600"/>
          </a:xfrm>
          <a:prstGeom prst="rect">
            <a:avLst/>
          </a:prstGeom>
          <a:noFill/>
          <a:ln w="9525">
            <a:noFill/>
            <a:miter lim="800000"/>
            <a:headEnd/>
            <a:tailEnd/>
          </a:ln>
          <a:effectLst/>
        </p:spPr>
      </p:pic>
      <p:sp>
        <p:nvSpPr>
          <p:cNvPr id="7" name="TextBox 6">
            <a:extLst>
              <a:ext uri="{FF2B5EF4-FFF2-40B4-BE49-F238E27FC236}">
                <a16:creationId xmlns:a16="http://schemas.microsoft.com/office/drawing/2014/main" id="{16E7E202-A03E-3CD5-1C1A-8B40C4670CB4}"/>
              </a:ext>
            </a:extLst>
          </p:cNvPr>
          <p:cNvSpPr txBox="1"/>
          <p:nvPr/>
        </p:nvSpPr>
        <p:spPr>
          <a:xfrm>
            <a:off x="534799" y="927667"/>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latin typeface="Times New Roman" panose="02020603050405020304" pitchFamily="18" charset="0"/>
                <a:ea typeface="Calibri"/>
                <a:cs typeface="Times New Roman" panose="02020603050405020304" pitchFamily="18" charset="0"/>
              </a:rPr>
              <a:t>References</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AB83BEA-FB2E-E785-715D-91B43C29BCFB}"/>
              </a:ext>
            </a:extLst>
          </p:cNvPr>
          <p:cNvSpPr txBox="1"/>
          <p:nvPr/>
        </p:nvSpPr>
        <p:spPr>
          <a:xfrm>
            <a:off x="529721" y="1557633"/>
            <a:ext cx="7945821" cy="4524315"/>
          </a:xfrm>
          <a:prstGeom prst="rect">
            <a:avLst/>
          </a:prstGeom>
          <a:noFill/>
        </p:spPr>
        <p:txBody>
          <a:bodyPr wrap="square" rtlCol="0">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Mohammad, I., Pandey, R., &amp; Khatoon, A. (2014). A Review of types of Security Attacks and Malicious Software in Network Security. International Journal of Advanced Research in Computer Science and Software Engineering (IJARCSSE), 4(5)</a:t>
            </a: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Conteh, N. Y., &amp; Schmick, P. J. (2021). Cybersecurity risks, vulnerabilities, and countermeasures to prevent social engineering attacks. In Ethical hacking techniques and countermeasures for cybercrime prevention (pp. 19-31). IGI Global.</a:t>
            </a: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Kingsley David </a:t>
            </a:r>
            <a:r>
              <a:rPr lang="en-IN" dirty="0" err="1">
                <a:latin typeface="Times New Roman" panose="02020603050405020304" pitchFamily="18" charset="0"/>
                <a:cs typeface="Times New Roman" panose="02020603050405020304" pitchFamily="18" charset="0"/>
              </a:rPr>
              <a:t>Onyewuchi</a:t>
            </a:r>
            <a:r>
              <a:rPr lang="en-IN" dirty="0">
                <a:latin typeface="Times New Roman" panose="02020603050405020304" pitchFamily="18" charset="0"/>
                <a:cs typeface="Times New Roman" panose="02020603050405020304" pitchFamily="18" charset="0"/>
              </a:rPr>
              <a:t> Ofoegbu1, Olajide Soji Osundare2, </a:t>
            </a:r>
            <a:r>
              <a:rPr lang="en-IN" dirty="0" err="1">
                <a:latin typeface="Times New Roman" panose="02020603050405020304" pitchFamily="18" charset="0"/>
                <a:cs typeface="Times New Roman" panose="02020603050405020304" pitchFamily="18" charset="0"/>
              </a:rPr>
              <a:t>Chidiebere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Somadina</a:t>
            </a:r>
            <a:r>
              <a:rPr lang="en-IN" dirty="0">
                <a:latin typeface="Times New Roman" panose="02020603050405020304" pitchFamily="18" charset="0"/>
                <a:cs typeface="Times New Roman" panose="02020603050405020304" pitchFamily="18" charset="0"/>
              </a:rPr>
              <a:t> Ike3, </a:t>
            </a:r>
            <a:r>
              <a:rPr lang="en-IN" dirty="0" err="1">
                <a:latin typeface="Times New Roman" panose="02020603050405020304" pitchFamily="18" charset="0"/>
                <a:cs typeface="Times New Roman" panose="02020603050405020304" pitchFamily="18" charset="0"/>
              </a:rPr>
              <a:t>Ololade</a:t>
            </a:r>
            <a:r>
              <a:rPr lang="en-IN" dirty="0">
                <a:latin typeface="Times New Roman" panose="02020603050405020304" pitchFamily="18" charset="0"/>
                <a:cs typeface="Times New Roman" panose="02020603050405020304" pitchFamily="18" charset="0"/>
              </a:rPr>
              <a:t> Gilbert Fakeyede4, &amp; </a:t>
            </a:r>
            <a:r>
              <a:rPr lang="en-IN" dirty="0" err="1">
                <a:latin typeface="Times New Roman" panose="02020603050405020304" pitchFamily="18" charset="0"/>
                <a:cs typeface="Times New Roman" panose="02020603050405020304" pitchFamily="18" charset="0"/>
              </a:rPr>
              <a:t>Adebimpe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Bolatito</a:t>
            </a:r>
            <a:r>
              <a:rPr lang="en-IN" dirty="0">
                <a:latin typeface="Times New Roman" panose="02020603050405020304" pitchFamily="18" charset="0"/>
                <a:cs typeface="Times New Roman" panose="02020603050405020304" pitchFamily="18" charset="0"/>
              </a:rPr>
              <a:t> Ige5. </a:t>
            </a:r>
            <a:r>
              <a:rPr lang="en-US" dirty="0">
                <a:latin typeface="Times New Roman" panose="02020603050405020304" pitchFamily="18" charset="0"/>
                <a:cs typeface="Times New Roman" panose="02020603050405020304" pitchFamily="18" charset="0"/>
              </a:rPr>
              <a:t>Real-Time Cybersecurity threat detection using machine learning and big data analytics: A comprehensive approach. </a:t>
            </a:r>
          </a:p>
          <a:p>
            <a:pPr marL="342900" indent="-342900" algn="just">
              <a:buFont typeface="+mj-lt"/>
              <a:buAutoNum type="arabicPeriod"/>
            </a:pPr>
            <a:r>
              <a:rPr lang="en-US" dirty="0" err="1">
                <a:latin typeface="Times New Roman" panose="02020603050405020304" pitchFamily="18" charset="0"/>
                <a:cs typeface="Times New Roman" panose="02020603050405020304" pitchFamily="18" charset="0"/>
              </a:rPr>
              <a:t>Chio</a:t>
            </a:r>
            <a:r>
              <a:rPr lang="en-US" dirty="0">
                <a:latin typeface="Times New Roman" panose="02020603050405020304" pitchFamily="18" charset="0"/>
                <a:cs typeface="Times New Roman" panose="02020603050405020304" pitchFamily="18" charset="0"/>
              </a:rPr>
              <a:t>, C., &amp; Freeman, D. (2018). Machine learning and security: Protecting systems with data and algorithms. O'Reilly Media.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Cheng, X., Wu, X., &amp; Zhang, Y. (2021). Big data analytics for cybersecurity: A survey. IEEE Access, 9, 980-995.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5644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100F63-6D10-A696-301A-494BC33B824C}"/>
              </a:ext>
            </a:extLst>
          </p:cNvPr>
          <p:cNvSpPr>
            <a:spLocks noGrp="1"/>
          </p:cNvSpPr>
          <p:nvPr>
            <p:ph type="dt" sz="half" idx="10"/>
          </p:nvPr>
        </p:nvSpPr>
        <p:spPr/>
        <p:txBody>
          <a:bodyPr/>
          <a:lstStyle/>
          <a:p>
            <a:fld id="{6E8B51B0-2E24-44F8-9615-32EB987599A4}" type="datetime1">
              <a:rPr lang="en-US" smtClean="0"/>
              <a:t>12/11/2024</a:t>
            </a:fld>
            <a:endParaRPr lang="en-US"/>
          </a:p>
        </p:txBody>
      </p:sp>
      <p:sp>
        <p:nvSpPr>
          <p:cNvPr id="3" name="Footer Placeholder 2">
            <a:extLst>
              <a:ext uri="{FF2B5EF4-FFF2-40B4-BE49-F238E27FC236}">
                <a16:creationId xmlns:a16="http://schemas.microsoft.com/office/drawing/2014/main" id="{5A890642-75DC-E459-0CEF-961728B963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71AEAF-7303-046F-A8D1-AC8D3594BB3A}"/>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7" name="TextBox 6">
            <a:extLst>
              <a:ext uri="{FF2B5EF4-FFF2-40B4-BE49-F238E27FC236}">
                <a16:creationId xmlns:a16="http://schemas.microsoft.com/office/drawing/2014/main" id="{27AB4352-8CE2-0528-D887-637E4BBC3861}"/>
              </a:ext>
            </a:extLst>
          </p:cNvPr>
          <p:cNvSpPr txBox="1"/>
          <p:nvPr/>
        </p:nvSpPr>
        <p:spPr>
          <a:xfrm>
            <a:off x="548640" y="640080"/>
            <a:ext cx="8222566" cy="2585323"/>
          </a:xfrm>
          <a:prstGeom prst="rect">
            <a:avLst/>
          </a:prstGeom>
          <a:noFill/>
        </p:spPr>
        <p:txBody>
          <a:bodyPr wrap="square" rtlCol="0">
            <a:spAutoFit/>
          </a:bodyPr>
          <a:lstStyle/>
          <a:p>
            <a:pPr marL="342900" indent="-342900" algn="just">
              <a:buFont typeface="+mj-lt"/>
              <a:buAutoNum type="arabicPeriod" startAt="6"/>
            </a:pPr>
            <a:r>
              <a:rPr lang="en-US" dirty="0">
                <a:latin typeface="Times New Roman" panose="02020603050405020304" pitchFamily="18" charset="0"/>
                <a:cs typeface="Times New Roman" panose="02020603050405020304" pitchFamily="18" charset="0"/>
              </a:rPr>
              <a:t> Chen, X., Li, Y., &amp; Wang, Y. (2023). Enhancing cybersecurity through machine learning and artificial intelligence: A survey of applications, challenges, and future directions. Journal of Computer Security, 98, 102452. </a:t>
            </a:r>
          </a:p>
          <a:p>
            <a:pPr marL="342900" indent="-342900" algn="just">
              <a:buFont typeface="+mj-lt"/>
              <a:buAutoNum type="arabicPeriod" startAt="6"/>
            </a:pPr>
            <a:r>
              <a:rPr lang="en-US" dirty="0">
                <a:latin typeface="Times New Roman" panose="02020603050405020304" pitchFamily="18" charset="0"/>
                <a:cs typeface="Times New Roman" panose="02020603050405020304" pitchFamily="18" charset="0"/>
              </a:rPr>
              <a:t>Yadav, V. (2020). A Study of Threats, Detection and Prevention in Cybersecurity. International Research Journal of Engineering and Technology (IRJET), May, 1150-1153. </a:t>
            </a:r>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startAt="6"/>
            </a:pPr>
            <a:r>
              <a:rPr lang="en-US" dirty="0" err="1">
                <a:latin typeface="Times New Roman" panose="02020603050405020304" pitchFamily="18" charset="0"/>
                <a:cs typeface="Times New Roman" panose="02020603050405020304" pitchFamily="18" charset="0"/>
              </a:rPr>
              <a:t>ao</a:t>
            </a:r>
            <a:r>
              <a:rPr lang="en-US" dirty="0">
                <a:latin typeface="Times New Roman" panose="02020603050405020304" pitchFamily="18" charset="0"/>
                <a:cs typeface="Times New Roman" panose="02020603050405020304" pitchFamily="18" charset="0"/>
              </a:rPr>
              <a:t> R. S., Pais A. R.: Detection of phishing websites using an efficient feature-based ma chine learning framework. Neural Computing and Applications (2019), pp. 3851-3873, Springer, (2019). </a:t>
            </a:r>
          </a:p>
        </p:txBody>
      </p:sp>
    </p:spTree>
    <p:extLst>
      <p:ext uri="{BB962C8B-B14F-4D97-AF65-F5344CB8AC3E}">
        <p14:creationId xmlns:p14="http://schemas.microsoft.com/office/powerpoint/2010/main" val="1200682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843B18B-4E09-CF88-598F-088AFAB135F2}"/>
              </a:ext>
            </a:extLst>
          </p:cNvPr>
          <p:cNvSpPr>
            <a:spLocks noGrp="1"/>
          </p:cNvSpPr>
          <p:nvPr>
            <p:ph type="dt" sz="half" idx="10"/>
          </p:nvPr>
        </p:nvSpPr>
        <p:spPr/>
        <p:txBody>
          <a:bodyPr/>
          <a:lstStyle/>
          <a:p>
            <a:fld id="{77326D04-8379-4112-A507-8500DFD8C773}" type="datetime1">
              <a:rPr lang="en-US" smtClean="0"/>
              <a:t>12/10/2024</a:t>
            </a:fld>
            <a:endParaRPr lang="en-US"/>
          </a:p>
        </p:txBody>
      </p:sp>
      <p:sp>
        <p:nvSpPr>
          <p:cNvPr id="6" name="Slide Number Placeholder 5">
            <a:extLst>
              <a:ext uri="{FF2B5EF4-FFF2-40B4-BE49-F238E27FC236}">
                <a16:creationId xmlns:a16="http://schemas.microsoft.com/office/drawing/2014/main" id="{A6D68B60-721F-B172-675E-757D7A9C11A9}"/>
              </a:ext>
            </a:extLst>
          </p:cNvPr>
          <p:cNvSpPr>
            <a:spLocks noGrp="1"/>
          </p:cNvSpPr>
          <p:nvPr>
            <p:ph type="sldNum" sz="quarter" idx="12"/>
          </p:nvPr>
        </p:nvSpPr>
        <p:spPr/>
        <p:txBody>
          <a:bodyPr/>
          <a:lstStyle/>
          <a:p>
            <a:fld id="{B6F15528-21DE-4FAA-801E-634DDDAF4B2B}" type="slidenum">
              <a:rPr lang="en-US" smtClean="0"/>
              <a:pPr/>
              <a:t>2</a:t>
            </a:fld>
            <a:endParaRPr lang="en-US"/>
          </a:p>
        </p:txBody>
      </p:sp>
      <p:pic>
        <p:nvPicPr>
          <p:cNvPr id="8" name="Picture 5" descr="A blue and white logo&#10;&#10;Description automatically generated">
            <a:extLst>
              <a:ext uri="{FF2B5EF4-FFF2-40B4-BE49-F238E27FC236}">
                <a16:creationId xmlns:a16="http://schemas.microsoft.com/office/drawing/2014/main" id="{CEE8A170-2FF3-B00D-5992-B09CF0BF89B9}"/>
              </a:ext>
            </a:extLst>
          </p:cNvPr>
          <p:cNvPicPr>
            <a:picLocks noChangeAspect="1" noChangeArrowheads="1"/>
          </p:cNvPicPr>
          <p:nvPr/>
        </p:nvPicPr>
        <p:blipFill>
          <a:blip r:embed="rId2"/>
          <a:srcRect/>
          <a:stretch>
            <a:fillRect/>
          </a:stretch>
        </p:blipFill>
        <p:spPr bwMode="auto">
          <a:xfrm>
            <a:off x="8001000" y="0"/>
            <a:ext cx="1143000" cy="990600"/>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id="{649A211C-ABBC-2709-0CA6-27581E460AED}"/>
              </a:ext>
            </a:extLst>
          </p:cNvPr>
          <p:cNvSpPr txBox="1"/>
          <p:nvPr/>
        </p:nvSpPr>
        <p:spPr>
          <a:xfrm>
            <a:off x="1020791" y="2187292"/>
            <a:ext cx="634945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IN" dirty="0">
                <a:latin typeface="Times New Roman"/>
                <a:ea typeface="Calibri"/>
                <a:cs typeface="Times New Roman"/>
              </a:rPr>
              <a:t>Introduction</a:t>
            </a:r>
            <a:r>
              <a:rPr lang="en-US" dirty="0">
                <a:latin typeface="Times New Roman"/>
                <a:ea typeface="Calibri"/>
                <a:cs typeface="Times New Roman"/>
              </a:rPr>
              <a:t> </a:t>
            </a:r>
          </a:p>
          <a:p>
            <a:pPr marL="285750" indent="-285750">
              <a:buFont typeface="Arial"/>
              <a:buChar char="•"/>
            </a:pPr>
            <a:r>
              <a:rPr lang="en-IN" dirty="0">
                <a:latin typeface="Times New Roman"/>
                <a:ea typeface="Calibri"/>
                <a:cs typeface="Times New Roman"/>
              </a:rPr>
              <a:t>Abstract</a:t>
            </a:r>
            <a:r>
              <a:rPr lang="en-US" dirty="0">
                <a:latin typeface="Times New Roman"/>
                <a:ea typeface="Calibri"/>
                <a:cs typeface="Times New Roman"/>
              </a:rPr>
              <a:t> </a:t>
            </a:r>
          </a:p>
          <a:p>
            <a:pPr marL="285750" indent="-285750">
              <a:buFont typeface="Arial"/>
              <a:buChar char="•"/>
            </a:pPr>
            <a:r>
              <a:rPr lang="en-IN" dirty="0">
                <a:latin typeface="Times New Roman"/>
                <a:ea typeface="Calibri"/>
                <a:cs typeface="Times New Roman"/>
              </a:rPr>
              <a:t>Objective</a:t>
            </a:r>
            <a:r>
              <a:rPr lang="en-US" dirty="0">
                <a:latin typeface="Times New Roman"/>
                <a:ea typeface="Calibri"/>
                <a:cs typeface="Times New Roman"/>
              </a:rPr>
              <a:t> </a:t>
            </a:r>
          </a:p>
          <a:p>
            <a:pPr marL="285750" indent="-285750">
              <a:buFont typeface="Arial"/>
              <a:buChar char="•"/>
            </a:pPr>
            <a:r>
              <a:rPr lang="en-IN" dirty="0">
                <a:latin typeface="Times New Roman"/>
                <a:ea typeface="Calibri"/>
                <a:cs typeface="Times New Roman"/>
              </a:rPr>
              <a:t>Literature survey</a:t>
            </a:r>
            <a:r>
              <a:rPr lang="en-US" dirty="0">
                <a:latin typeface="Times New Roman"/>
                <a:ea typeface="Calibri"/>
                <a:cs typeface="Times New Roman"/>
              </a:rPr>
              <a:t> </a:t>
            </a:r>
          </a:p>
          <a:p>
            <a:pPr marL="285750" indent="-285750">
              <a:buFont typeface="Arial"/>
              <a:buChar char="•"/>
            </a:pPr>
            <a:r>
              <a:rPr lang="en-IN" dirty="0">
                <a:latin typeface="Times New Roman"/>
                <a:ea typeface="Calibri"/>
                <a:cs typeface="Times New Roman"/>
              </a:rPr>
              <a:t>Proposed model </a:t>
            </a:r>
            <a:r>
              <a:rPr lang="en-US" dirty="0">
                <a:latin typeface="Times New Roman"/>
                <a:ea typeface="Calibri"/>
                <a:cs typeface="Times New Roman"/>
              </a:rPr>
              <a:t> </a:t>
            </a:r>
          </a:p>
          <a:p>
            <a:pPr marL="285750" indent="-285750">
              <a:buFont typeface="Arial"/>
              <a:buChar char="•"/>
            </a:pPr>
            <a:r>
              <a:rPr lang="en-IN" dirty="0">
                <a:latin typeface="Times New Roman"/>
                <a:ea typeface="Calibri"/>
                <a:cs typeface="Times New Roman"/>
              </a:rPr>
              <a:t>Technology /Methodology used </a:t>
            </a:r>
          </a:p>
          <a:p>
            <a:pPr marL="285750" indent="-285750">
              <a:buFont typeface="Arial"/>
              <a:buChar char="•"/>
            </a:pPr>
            <a:r>
              <a:rPr lang="en-IN" dirty="0">
                <a:latin typeface="Times New Roman"/>
                <a:ea typeface="Calibri"/>
                <a:cs typeface="Times New Roman"/>
              </a:rPr>
              <a:t>Project Steps</a:t>
            </a:r>
            <a:r>
              <a:rPr lang="en-US" dirty="0">
                <a:latin typeface="Times New Roman"/>
                <a:ea typeface="Calibri"/>
                <a:cs typeface="Times New Roman"/>
              </a:rPr>
              <a:t> </a:t>
            </a:r>
          </a:p>
          <a:p>
            <a:pPr marL="285750" indent="-285750">
              <a:buFont typeface="Arial"/>
              <a:buChar char="•"/>
            </a:pPr>
            <a:r>
              <a:rPr lang="en-IN" dirty="0">
                <a:latin typeface="Times New Roman"/>
                <a:ea typeface="Calibri"/>
                <a:cs typeface="Times New Roman"/>
              </a:rPr>
              <a:t>Flow Chart of project</a:t>
            </a:r>
            <a:r>
              <a:rPr lang="en-US" dirty="0">
                <a:latin typeface="Times New Roman"/>
                <a:ea typeface="Calibri"/>
                <a:cs typeface="Times New Roman"/>
              </a:rPr>
              <a:t> </a:t>
            </a:r>
          </a:p>
          <a:p>
            <a:pPr marL="285750" indent="-285750">
              <a:buFont typeface="Arial"/>
              <a:buChar char="•"/>
            </a:pPr>
            <a:r>
              <a:rPr lang="en-US" dirty="0">
                <a:latin typeface="Times New Roman"/>
                <a:ea typeface="Calibri"/>
                <a:cs typeface="Times New Roman"/>
              </a:rPr>
              <a:t>Algorithm used</a:t>
            </a:r>
          </a:p>
          <a:p>
            <a:pPr marL="285750" indent="-285750">
              <a:buFont typeface="Arial"/>
              <a:buChar char="•"/>
            </a:pPr>
            <a:r>
              <a:rPr lang="en-US" dirty="0">
                <a:latin typeface="Times New Roman"/>
                <a:ea typeface="Calibri"/>
                <a:cs typeface="Times New Roman"/>
              </a:rPr>
              <a:t>Conclusion &amp; future Work</a:t>
            </a:r>
          </a:p>
          <a:p>
            <a:pPr marL="285750" indent="-285750">
              <a:buFont typeface="Arial"/>
              <a:buChar char="•"/>
            </a:pPr>
            <a:r>
              <a:rPr lang="en-IN" dirty="0">
                <a:latin typeface="Times New Roman"/>
                <a:ea typeface="Calibri"/>
                <a:cs typeface="Times New Roman"/>
              </a:rPr>
              <a:t>Reference</a:t>
            </a:r>
            <a:endParaRPr lang="en-US" dirty="0">
              <a:latin typeface="Times New Roman"/>
              <a:ea typeface="Calibri"/>
              <a:cs typeface="Times New Roman"/>
            </a:endParaRPr>
          </a:p>
          <a:p>
            <a:endParaRPr lang="en-US" dirty="0">
              <a:ea typeface="Calibri"/>
              <a:cs typeface="Calibri"/>
            </a:endParaRPr>
          </a:p>
        </p:txBody>
      </p:sp>
      <p:sp>
        <p:nvSpPr>
          <p:cNvPr id="2" name="TextBox 1">
            <a:extLst>
              <a:ext uri="{FF2B5EF4-FFF2-40B4-BE49-F238E27FC236}">
                <a16:creationId xmlns:a16="http://schemas.microsoft.com/office/drawing/2014/main" id="{FF5BF209-0548-4547-42FA-3F3093BFA0D7}"/>
              </a:ext>
            </a:extLst>
          </p:cNvPr>
          <p:cNvSpPr txBox="1"/>
          <p:nvPr/>
        </p:nvSpPr>
        <p:spPr>
          <a:xfrm>
            <a:off x="1024421" y="865502"/>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Content  </a:t>
            </a:r>
            <a:r>
              <a:rPr lang="en-US" sz="2400" dirty="0">
                <a:latin typeface="Times New Roman"/>
                <a:ea typeface="Calibri"/>
                <a:cs typeface="Calibri"/>
              </a:rPr>
              <a:t>​</a:t>
            </a:r>
            <a:endParaRPr lang="en-US" sz="2400" dirty="0">
              <a:latin typeface="Times New Roman"/>
              <a:cs typeface="Times New Roman"/>
            </a:endParaRPr>
          </a:p>
        </p:txBody>
      </p:sp>
    </p:spTree>
    <p:extLst>
      <p:ext uri="{BB962C8B-B14F-4D97-AF65-F5344CB8AC3E}">
        <p14:creationId xmlns:p14="http://schemas.microsoft.com/office/powerpoint/2010/main" val="366944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213B90-0D0A-B884-E6E4-D769BFFDE59F}"/>
              </a:ext>
            </a:extLst>
          </p:cNvPr>
          <p:cNvSpPr>
            <a:spLocks noGrp="1"/>
          </p:cNvSpPr>
          <p:nvPr>
            <p:ph type="dt" sz="half" idx="10"/>
          </p:nvPr>
        </p:nvSpPr>
        <p:spPr/>
        <p:txBody>
          <a:bodyPr/>
          <a:lstStyle/>
          <a:p>
            <a:fld id="{6E8B51B0-2E24-44F8-9615-32EB987599A4}" type="datetime1">
              <a:rPr lang="en-US" smtClean="0"/>
              <a:t>12/10/2024</a:t>
            </a:fld>
            <a:endParaRPr lang="en-US"/>
          </a:p>
        </p:txBody>
      </p:sp>
      <p:sp>
        <p:nvSpPr>
          <p:cNvPr id="3" name="Footer Placeholder 2">
            <a:extLst>
              <a:ext uri="{FF2B5EF4-FFF2-40B4-BE49-F238E27FC236}">
                <a16:creationId xmlns:a16="http://schemas.microsoft.com/office/drawing/2014/main" id="{97FBA237-7EE8-5BE8-7388-DA108B1EAB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06CBC1-F506-A215-52C3-DED9FBD1C1A2}"/>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5" name="TextBox 4">
            <a:extLst>
              <a:ext uri="{FF2B5EF4-FFF2-40B4-BE49-F238E27FC236}">
                <a16:creationId xmlns:a16="http://schemas.microsoft.com/office/drawing/2014/main" id="{F09DD013-B556-80F4-A82F-125945D5FA22}"/>
              </a:ext>
            </a:extLst>
          </p:cNvPr>
          <p:cNvSpPr txBox="1"/>
          <p:nvPr/>
        </p:nvSpPr>
        <p:spPr>
          <a:xfrm>
            <a:off x="1517714" y="2733774"/>
            <a:ext cx="6334813" cy="769441"/>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THANK YOU !</a:t>
            </a:r>
          </a:p>
        </p:txBody>
      </p:sp>
      <p:pic>
        <p:nvPicPr>
          <p:cNvPr id="6" name="Picture 5" descr="A blue and white logo&#10;&#10;Description automatically generated">
            <a:extLst>
              <a:ext uri="{FF2B5EF4-FFF2-40B4-BE49-F238E27FC236}">
                <a16:creationId xmlns:a16="http://schemas.microsoft.com/office/drawing/2014/main" id="{85FD63C1-95C2-2076-8A7A-7B9726652412}"/>
              </a:ext>
            </a:extLst>
          </p:cNvPr>
          <p:cNvPicPr>
            <a:picLocks noChangeAspect="1" noChangeArrowheads="1"/>
          </p:cNvPicPr>
          <p:nvPr/>
        </p:nvPicPr>
        <p:blipFill>
          <a:blip r:embed="rId2"/>
          <a:srcRect/>
          <a:stretch>
            <a:fillRect/>
          </a:stretch>
        </p:blipFill>
        <p:spPr bwMode="auto">
          <a:xfrm>
            <a:off x="7994888" y="0"/>
            <a:ext cx="1143000" cy="990600"/>
          </a:xfrm>
          <a:prstGeom prst="rect">
            <a:avLst/>
          </a:prstGeom>
          <a:noFill/>
          <a:ln w="9525">
            <a:noFill/>
            <a:miter lim="800000"/>
            <a:headEnd/>
            <a:tailEnd/>
          </a:ln>
          <a:effectLst/>
        </p:spPr>
      </p:pic>
    </p:spTree>
    <p:extLst>
      <p:ext uri="{BB962C8B-B14F-4D97-AF65-F5344CB8AC3E}">
        <p14:creationId xmlns:p14="http://schemas.microsoft.com/office/powerpoint/2010/main" val="906338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3585A-CE74-A648-58C4-54F1530C3AA6}"/>
              </a:ext>
            </a:extLst>
          </p:cNvPr>
          <p:cNvSpPr>
            <a:spLocks noGrp="1"/>
          </p:cNvSpPr>
          <p:nvPr>
            <p:ph type="title"/>
          </p:nvPr>
        </p:nvSpPr>
        <p:spPr>
          <a:xfrm>
            <a:off x="672860" y="1022261"/>
            <a:ext cx="8229600" cy="1143000"/>
          </a:xfrm>
        </p:spPr>
        <p:txBody>
          <a:bodyPr/>
          <a:lstStyle/>
          <a:p>
            <a:pPr algn="l"/>
            <a:r>
              <a:rPr lang="en-IN" sz="2400" b="1" dirty="0">
                <a:latin typeface="Times New Roman"/>
                <a:cs typeface="Times New Roman"/>
              </a:rPr>
              <a:t>Introduction</a:t>
            </a:r>
            <a:endParaRPr lang="en-US" sz="2400" b="1" dirty="0">
              <a:latin typeface="Times New Roman"/>
              <a:cs typeface="Times New Roman"/>
            </a:endParaRPr>
          </a:p>
          <a:p>
            <a:endParaRPr lang="en-US" b="1" dirty="0">
              <a:ea typeface="Calibri"/>
              <a:cs typeface="Calibri"/>
            </a:endParaRPr>
          </a:p>
        </p:txBody>
      </p:sp>
      <p:sp>
        <p:nvSpPr>
          <p:cNvPr id="3" name="Content Placeholder 2">
            <a:extLst>
              <a:ext uri="{FF2B5EF4-FFF2-40B4-BE49-F238E27FC236}">
                <a16:creationId xmlns:a16="http://schemas.microsoft.com/office/drawing/2014/main" id="{99F8FD10-7B5B-36D8-432E-2324DCA48E6A}"/>
              </a:ext>
            </a:extLst>
          </p:cNvPr>
          <p:cNvSpPr>
            <a:spLocks noGrp="1"/>
          </p:cNvSpPr>
          <p:nvPr>
            <p:ph idx="1"/>
          </p:nvPr>
        </p:nvSpPr>
        <p:spPr>
          <a:xfrm>
            <a:off x="457200" y="1600200"/>
            <a:ext cx="8229600" cy="3735209"/>
          </a:xfrm>
        </p:spPr>
        <p:txBody>
          <a:bodyPr vert="horz" lIns="91440" tIns="45720" rIns="91440" bIns="45720" rtlCol="0" anchor="t">
            <a:noAutofit/>
          </a:bodyPr>
          <a:lstStyle/>
          <a:p>
            <a:pPr algn="just"/>
            <a:r>
              <a:rPr lang="en-US" sz="1800" dirty="0">
                <a:solidFill>
                  <a:srgbClr val="1F2328"/>
                </a:solidFill>
                <a:latin typeface="Times New Roman" panose="02020603050405020304" pitchFamily="18" charset="0"/>
                <a:ea typeface="+mn-lt"/>
                <a:cs typeface="Times New Roman" panose="02020603050405020304" pitchFamily="18" charset="0"/>
              </a:rPr>
              <a:t>The </a:t>
            </a:r>
            <a:r>
              <a:rPr lang="en-US" sz="1800" b="1" dirty="0">
                <a:solidFill>
                  <a:srgbClr val="1F2328"/>
                </a:solidFill>
                <a:latin typeface="Times New Roman" panose="02020603050405020304" pitchFamily="18" charset="0"/>
                <a:ea typeface="+mn-lt"/>
                <a:cs typeface="Times New Roman" panose="02020603050405020304" pitchFamily="18" charset="0"/>
              </a:rPr>
              <a:t>Cyber Incident Monitoring System</a:t>
            </a:r>
            <a:r>
              <a:rPr lang="en-US" sz="1800" dirty="0">
                <a:solidFill>
                  <a:srgbClr val="1F2328"/>
                </a:solidFill>
                <a:latin typeface="Times New Roman" panose="02020603050405020304" pitchFamily="18" charset="0"/>
                <a:ea typeface="+mn-lt"/>
                <a:cs typeface="Times New Roman" panose="02020603050405020304" pitchFamily="18" charset="0"/>
              </a:rPr>
              <a:t> is an innovative tool designed to provide </a:t>
            </a:r>
            <a:r>
              <a:rPr lang="en-US" sz="1800" b="1" dirty="0">
                <a:solidFill>
                  <a:srgbClr val="1F2328"/>
                </a:solidFill>
                <a:latin typeface="Times New Roman" panose="02020603050405020304" pitchFamily="18" charset="0"/>
                <a:ea typeface="+mn-lt"/>
                <a:cs typeface="Times New Roman" panose="02020603050405020304" pitchFamily="18" charset="0"/>
              </a:rPr>
              <a:t>real-time updates on cyber incidents</a:t>
            </a:r>
            <a:r>
              <a:rPr lang="en-US" sz="1800" dirty="0">
                <a:solidFill>
                  <a:srgbClr val="1F2328"/>
                </a:solidFill>
                <a:latin typeface="Times New Roman" panose="02020603050405020304" pitchFamily="18" charset="0"/>
                <a:ea typeface="+mn-lt"/>
                <a:cs typeface="Times New Roman" panose="02020603050405020304" pitchFamily="18" charset="0"/>
              </a:rPr>
              <a:t> affecting Indian cyberspace. It gathers data from diverse sources, including </a:t>
            </a:r>
            <a:r>
              <a:rPr lang="en-US" sz="1800" b="1" dirty="0">
                <a:solidFill>
                  <a:srgbClr val="1F2328"/>
                </a:solidFill>
                <a:latin typeface="Times New Roman" panose="02020603050405020304" pitchFamily="18" charset="0"/>
                <a:ea typeface="+mn-lt"/>
                <a:cs typeface="Times New Roman" panose="02020603050405020304" pitchFamily="18" charset="0"/>
              </a:rPr>
              <a:t>social media platforms</a:t>
            </a:r>
            <a:r>
              <a:rPr lang="en-US" sz="1800" dirty="0">
                <a:solidFill>
                  <a:srgbClr val="1F2328"/>
                </a:solidFill>
                <a:latin typeface="Times New Roman" panose="02020603050405020304" pitchFamily="18" charset="0"/>
                <a:ea typeface="+mn-lt"/>
                <a:cs typeface="Times New Roman" panose="02020603050405020304" pitchFamily="18" charset="0"/>
              </a:rPr>
              <a:t> (e.g., Twitter), </a:t>
            </a:r>
            <a:r>
              <a:rPr lang="en-US" sz="1800" b="1" dirty="0">
                <a:solidFill>
                  <a:srgbClr val="1F2328"/>
                </a:solidFill>
                <a:latin typeface="Times New Roman" panose="02020603050405020304" pitchFamily="18" charset="0"/>
                <a:ea typeface="+mn-lt"/>
                <a:cs typeface="Times New Roman" panose="02020603050405020304" pitchFamily="18" charset="0"/>
              </a:rPr>
              <a:t>news websites</a:t>
            </a:r>
            <a:r>
              <a:rPr lang="en-US" sz="1800" dirty="0">
                <a:solidFill>
                  <a:srgbClr val="1F2328"/>
                </a:solidFill>
                <a:latin typeface="Times New Roman" panose="02020603050405020304" pitchFamily="18" charset="0"/>
                <a:ea typeface="+mn-lt"/>
                <a:cs typeface="Times New Roman" panose="02020603050405020304" pitchFamily="18" charset="0"/>
              </a:rPr>
              <a:t>, and other relevant channels. Using </a:t>
            </a:r>
            <a:r>
              <a:rPr lang="en-US" sz="1800" b="1" dirty="0">
                <a:solidFill>
                  <a:srgbClr val="1F2328"/>
                </a:solidFill>
                <a:latin typeface="Times New Roman" panose="02020603050405020304" pitchFamily="18" charset="0"/>
                <a:ea typeface="+mn-lt"/>
                <a:cs typeface="Times New Roman" panose="02020603050405020304" pitchFamily="18" charset="0"/>
              </a:rPr>
              <a:t>machine learning</a:t>
            </a:r>
            <a:r>
              <a:rPr lang="en-US" sz="1800" dirty="0">
                <a:solidFill>
                  <a:srgbClr val="1F2328"/>
                </a:solidFill>
                <a:latin typeface="Times New Roman" panose="02020603050405020304" pitchFamily="18" charset="0"/>
                <a:ea typeface="+mn-lt"/>
                <a:cs typeface="Times New Roman" panose="02020603050405020304" pitchFamily="18" charset="0"/>
              </a:rPr>
              <a:t>, the system classifies incidents, analyzes patterns, and generates comprehensive reports. This helps stakeholders quickly understand the nature, frequency, and potential impact of cyber threats as they occur.</a:t>
            </a:r>
          </a:p>
          <a:p>
            <a:pPr algn="just"/>
            <a:r>
              <a:rPr lang="en-US" sz="1800" b="0" i="0" u="none" strike="noStrike" dirty="0">
                <a:solidFill>
                  <a:srgbClr val="000000"/>
                </a:solidFill>
                <a:effectLst/>
                <a:latin typeface="Times New Roman" panose="02020603050405020304" pitchFamily="18" charset="0"/>
                <a:cs typeface="Times New Roman" panose="02020603050405020304" pitchFamily="18" charset="0"/>
              </a:rPr>
              <a:t>This project aligns with </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NCIIPC’s</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mission by developing a comprehensive tool for real-time monitoring of cyber incidents in Indian cyberspace.</a:t>
            </a:r>
            <a:endParaRPr lang="en-US" sz="1800" dirty="0">
              <a:solidFill>
                <a:srgbClr val="1F2328"/>
              </a:solidFill>
              <a:latin typeface="Times New Roman" panose="02020603050405020304" pitchFamily="18" charset="0"/>
              <a:ea typeface="+mn-lt"/>
              <a:cs typeface="Times New Roman" panose="02020603050405020304" pitchFamily="18" charset="0"/>
            </a:endParaRPr>
          </a:p>
          <a:p>
            <a:pPr algn="just"/>
            <a:r>
              <a:rPr lang="en-US" sz="1800" dirty="0">
                <a:solidFill>
                  <a:srgbClr val="1F2328"/>
                </a:solidFill>
                <a:latin typeface="Times New Roman" panose="02020603050405020304" pitchFamily="18" charset="0"/>
                <a:ea typeface="+mn-lt"/>
                <a:cs typeface="Times New Roman" panose="02020603050405020304" pitchFamily="18" charset="0"/>
              </a:rPr>
              <a:t>The project features a </a:t>
            </a:r>
            <a:r>
              <a:rPr lang="en-US" sz="1800" b="1" dirty="0">
                <a:solidFill>
                  <a:srgbClr val="1F2328"/>
                </a:solidFill>
                <a:latin typeface="Times New Roman" panose="02020603050405020304" pitchFamily="18" charset="0"/>
                <a:ea typeface="+mn-lt"/>
                <a:cs typeface="Times New Roman" panose="02020603050405020304" pitchFamily="18" charset="0"/>
              </a:rPr>
              <a:t>full-stack application</a:t>
            </a:r>
            <a:r>
              <a:rPr lang="en-US" sz="1800" dirty="0">
                <a:solidFill>
                  <a:srgbClr val="1F2328"/>
                </a:solidFill>
                <a:latin typeface="Times New Roman" panose="02020603050405020304" pitchFamily="18" charset="0"/>
                <a:ea typeface="+mn-lt"/>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solidFill>
                  <a:srgbClr val="1F2328"/>
                </a:solidFill>
                <a:latin typeface="Times New Roman" panose="02020603050405020304" pitchFamily="18" charset="0"/>
                <a:ea typeface="+mn-lt"/>
                <a:cs typeface="Times New Roman" panose="02020603050405020304" pitchFamily="18" charset="0"/>
              </a:rPr>
              <a:t>  Backend</a:t>
            </a:r>
            <a:r>
              <a:rPr lang="en-US" sz="1800" dirty="0">
                <a:solidFill>
                  <a:srgbClr val="1F2328"/>
                </a:solidFill>
                <a:latin typeface="Times New Roman" panose="02020603050405020304" pitchFamily="18" charset="0"/>
                <a:ea typeface="+mn-lt"/>
                <a:cs typeface="Times New Roman" panose="02020603050405020304" pitchFamily="18" charset="0"/>
              </a:rPr>
              <a:t>: Responsible for collecting, processing, and securely storing data.</a:t>
            </a:r>
            <a:endParaRPr lang="en-US" sz="1800" dirty="0">
              <a:latin typeface="Times New Roman" panose="02020603050405020304" pitchFamily="18" charset="0"/>
              <a:ea typeface="Calibri"/>
              <a:cs typeface="Times New Roman" panose="02020603050405020304" pitchFamily="18" charset="0"/>
            </a:endParaRPr>
          </a:p>
          <a:p>
            <a:pPr marL="0" indent="0" algn="just">
              <a:buNone/>
            </a:pPr>
            <a:r>
              <a:rPr lang="en-US" sz="1800" b="1" dirty="0">
                <a:solidFill>
                  <a:srgbClr val="1F2328"/>
                </a:solidFill>
                <a:latin typeface="Times New Roman" panose="02020603050405020304" pitchFamily="18" charset="0"/>
                <a:ea typeface="+mn-lt"/>
                <a:cs typeface="Times New Roman" panose="02020603050405020304" pitchFamily="18" charset="0"/>
              </a:rPr>
              <a:t>  Frontend</a:t>
            </a:r>
            <a:r>
              <a:rPr lang="en-US" sz="1800" dirty="0">
                <a:solidFill>
                  <a:srgbClr val="1F2328"/>
                </a:solidFill>
                <a:latin typeface="Times New Roman" panose="02020603050405020304" pitchFamily="18" charset="0"/>
                <a:ea typeface="+mn-lt"/>
                <a:cs typeface="Times New Roman" panose="02020603050405020304" pitchFamily="18" charset="0"/>
              </a:rPr>
              <a:t>: Delivers a user-friendly, interactive dashboard to visualize and explore</a:t>
            </a:r>
          </a:p>
          <a:p>
            <a:pPr marL="0" indent="0" algn="just">
              <a:buNone/>
            </a:pPr>
            <a:r>
              <a:rPr lang="en-US" sz="1800" dirty="0">
                <a:solidFill>
                  <a:srgbClr val="1F2328"/>
                </a:solidFill>
                <a:latin typeface="Times New Roman" panose="02020603050405020304" pitchFamily="18" charset="0"/>
                <a:ea typeface="+mn-lt"/>
                <a:cs typeface="Times New Roman" panose="02020603050405020304" pitchFamily="18" charset="0"/>
              </a:rPr>
              <a:t>	insights effectively.</a:t>
            </a:r>
            <a:endParaRPr lang="en-US" sz="1800" dirty="0">
              <a:latin typeface="Times New Roman" panose="02020603050405020304" pitchFamily="18" charset="0"/>
              <a:ea typeface="+mn-lt"/>
              <a:cs typeface="Times New Roman" panose="02020603050405020304" pitchFamily="18" charset="0"/>
            </a:endParaRPr>
          </a:p>
          <a:p>
            <a:pPr algn="just"/>
            <a:r>
              <a:rPr lang="en-US" sz="1800" dirty="0">
                <a:solidFill>
                  <a:srgbClr val="1F2328"/>
                </a:solidFill>
                <a:latin typeface="Times New Roman" panose="02020603050405020304" pitchFamily="18" charset="0"/>
                <a:ea typeface="+mn-lt"/>
                <a:cs typeface="Times New Roman" panose="02020603050405020304" pitchFamily="18" charset="0"/>
              </a:rPr>
              <a:t>By bridging advanced technology and usability, this tool empowers organizations to strengthen their response to cyber threats and ensure better digital security.</a:t>
            </a:r>
            <a:endParaRPr lang="en-US" sz="1800" dirty="0">
              <a:latin typeface="Times New Roman" panose="02020603050405020304" pitchFamily="18" charset="0"/>
              <a:cs typeface="Times New Roman" panose="02020603050405020304" pitchFamily="18" charset="0"/>
            </a:endParaRPr>
          </a:p>
          <a:p>
            <a:pPr algn="just">
              <a:lnSpc>
                <a:spcPct val="114999"/>
              </a:lnSpc>
              <a:spcBef>
                <a:spcPts val="0"/>
              </a:spcBef>
            </a:pPr>
            <a:endParaRPr lang="en-US" sz="1800" dirty="0">
              <a:solidFill>
                <a:srgbClr val="1F2328"/>
              </a:solidFill>
              <a:latin typeface="Times New Roman" panose="02020603050405020304" pitchFamily="18" charset="0"/>
              <a:ea typeface="Calibri"/>
              <a:cs typeface="Times New Roman" panose="02020603050405020304" pitchFamily="18" charset="0"/>
            </a:endParaRPr>
          </a:p>
        </p:txBody>
      </p:sp>
      <p:sp>
        <p:nvSpPr>
          <p:cNvPr id="4" name="Date Placeholder 3">
            <a:extLst>
              <a:ext uri="{FF2B5EF4-FFF2-40B4-BE49-F238E27FC236}">
                <a16:creationId xmlns:a16="http://schemas.microsoft.com/office/drawing/2014/main" id="{9564C2FA-1E69-1D7F-7AC5-1D29E91F8A48}"/>
              </a:ext>
            </a:extLst>
          </p:cNvPr>
          <p:cNvSpPr>
            <a:spLocks noGrp="1"/>
          </p:cNvSpPr>
          <p:nvPr>
            <p:ph type="dt" sz="half" idx="10"/>
          </p:nvPr>
        </p:nvSpPr>
        <p:spPr/>
        <p:txBody>
          <a:bodyPr/>
          <a:lstStyle/>
          <a:p>
            <a:fld id="{77326D04-8379-4112-A507-8500DFD8C773}" type="datetime1">
              <a:rPr lang="en-US" smtClean="0"/>
              <a:t>12/10/2024</a:t>
            </a:fld>
            <a:endParaRPr lang="en-US"/>
          </a:p>
        </p:txBody>
      </p:sp>
      <p:sp>
        <p:nvSpPr>
          <p:cNvPr id="6" name="Slide Number Placeholder 5">
            <a:extLst>
              <a:ext uri="{FF2B5EF4-FFF2-40B4-BE49-F238E27FC236}">
                <a16:creationId xmlns:a16="http://schemas.microsoft.com/office/drawing/2014/main" id="{A405D43A-D8FE-5E04-1BB2-13FF9BDD641A}"/>
              </a:ext>
            </a:extLst>
          </p:cNvPr>
          <p:cNvSpPr>
            <a:spLocks noGrp="1"/>
          </p:cNvSpPr>
          <p:nvPr>
            <p:ph type="sldNum" sz="quarter" idx="12"/>
          </p:nvPr>
        </p:nvSpPr>
        <p:spPr/>
        <p:txBody>
          <a:bodyPr/>
          <a:lstStyle/>
          <a:p>
            <a:fld id="{B6F15528-21DE-4FAA-801E-634DDDAF4B2B}" type="slidenum">
              <a:rPr lang="en-US" smtClean="0"/>
              <a:pPr/>
              <a:t>3</a:t>
            </a:fld>
            <a:endParaRPr lang="en-US"/>
          </a:p>
        </p:txBody>
      </p:sp>
      <p:pic>
        <p:nvPicPr>
          <p:cNvPr id="8" name="Picture 5" descr="A blue and white logo&#10;&#10;Description automatically generated">
            <a:extLst>
              <a:ext uri="{FF2B5EF4-FFF2-40B4-BE49-F238E27FC236}">
                <a16:creationId xmlns:a16="http://schemas.microsoft.com/office/drawing/2014/main" id="{9719D2CF-D3C1-8F82-FCD0-26A25F68AE4E}"/>
              </a:ext>
            </a:extLst>
          </p:cNvPr>
          <p:cNvPicPr>
            <a:picLocks noChangeAspect="1" noChangeArrowheads="1"/>
          </p:cNvPicPr>
          <p:nvPr/>
        </p:nvPicPr>
        <p:blipFill>
          <a:blip r:embed="rId2"/>
          <a:srcRect/>
          <a:stretch>
            <a:fillRect/>
          </a:stretch>
        </p:blipFill>
        <p:spPr bwMode="auto">
          <a:xfrm>
            <a:off x="8001000" y="11316"/>
            <a:ext cx="1143000" cy="990600"/>
          </a:xfrm>
          <a:prstGeom prst="rect">
            <a:avLst/>
          </a:prstGeom>
          <a:noFill/>
          <a:ln w="9525">
            <a:noFill/>
            <a:miter lim="800000"/>
            <a:headEnd/>
            <a:tailEnd/>
          </a:ln>
          <a:effectLst/>
        </p:spPr>
      </p:pic>
    </p:spTree>
    <p:extLst>
      <p:ext uri="{BB962C8B-B14F-4D97-AF65-F5344CB8AC3E}">
        <p14:creationId xmlns:p14="http://schemas.microsoft.com/office/powerpoint/2010/main" val="248565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B5F68-741E-569C-B4F5-4C65B4A0E9A1}"/>
              </a:ext>
            </a:extLst>
          </p:cNvPr>
          <p:cNvSpPr>
            <a:spLocks noGrp="1"/>
          </p:cNvSpPr>
          <p:nvPr>
            <p:ph type="title"/>
          </p:nvPr>
        </p:nvSpPr>
        <p:spPr>
          <a:xfrm>
            <a:off x="457200" y="878487"/>
            <a:ext cx="8229600" cy="1143000"/>
          </a:xfrm>
        </p:spPr>
        <p:txBody>
          <a:bodyPr/>
          <a:lstStyle/>
          <a:p>
            <a:pPr algn="l"/>
            <a:r>
              <a:rPr lang="en-IN" sz="3000" b="1" dirty="0">
                <a:latin typeface="Times New Roman"/>
                <a:cs typeface="Times New Roman"/>
              </a:rPr>
              <a:t>Objective</a:t>
            </a:r>
          </a:p>
          <a:p>
            <a:pPr algn="l"/>
            <a:endParaRPr lang="en-IN" sz="3000" b="1" dirty="0">
              <a:latin typeface="Times New Roman"/>
              <a:cs typeface="Times New Roman"/>
            </a:endParaRPr>
          </a:p>
        </p:txBody>
      </p:sp>
      <p:sp>
        <p:nvSpPr>
          <p:cNvPr id="3" name="Content Placeholder 2">
            <a:extLst>
              <a:ext uri="{FF2B5EF4-FFF2-40B4-BE49-F238E27FC236}">
                <a16:creationId xmlns:a16="http://schemas.microsoft.com/office/drawing/2014/main" id="{2C3A71AD-0698-B514-2A38-118F5FDC1C4D}"/>
              </a:ext>
            </a:extLst>
          </p:cNvPr>
          <p:cNvSpPr>
            <a:spLocks noGrp="1"/>
          </p:cNvSpPr>
          <p:nvPr>
            <p:ph idx="1"/>
          </p:nvPr>
        </p:nvSpPr>
        <p:spPr>
          <a:xfrm>
            <a:off x="457200" y="2031521"/>
            <a:ext cx="8229600" cy="3936492"/>
          </a:xfrm>
        </p:spPr>
        <p:txBody>
          <a:bodyPr vert="horz" lIns="91440" tIns="45720" rIns="91440" bIns="45720" rtlCol="0" anchor="t">
            <a:normAutofit/>
          </a:bodyPr>
          <a:lstStyle/>
          <a:p>
            <a:r>
              <a:rPr lang="en-US" sz="1800" dirty="0">
                <a:latin typeface="Times New Roman"/>
                <a:ea typeface="Calibri"/>
                <a:cs typeface="Calibri"/>
              </a:rPr>
              <a:t>Developing a tool to provide for real time feeds of cyber incident pertaining to Indian Cyber Space.</a:t>
            </a:r>
            <a:endParaRPr lang="en-US" sz="1800" dirty="0">
              <a:latin typeface="Times New Roman"/>
              <a:ea typeface="+mn-lt"/>
              <a:cs typeface="Times New Roman"/>
            </a:endParaRPr>
          </a:p>
          <a:p>
            <a:r>
              <a:rPr lang="en-US" sz="1800" dirty="0">
                <a:latin typeface="Times New Roman"/>
                <a:ea typeface="+mn-lt"/>
                <a:cs typeface="+mn-lt"/>
              </a:rPr>
              <a:t>This tool will track and report incidents like cyberattacks, data breaches, or hacking activities as they happen, helping cybersecurity teams, government organizations, and other stakeholders stay informed and take quick action.</a:t>
            </a:r>
            <a:endParaRPr lang="en-US" sz="1800" dirty="0">
              <a:latin typeface="Times New Roman"/>
              <a:ea typeface="+mn-lt"/>
              <a:cs typeface="Times New Roman"/>
            </a:endParaRPr>
          </a:p>
          <a:p>
            <a:r>
              <a:rPr lang="en-US" sz="1800" dirty="0">
                <a:latin typeface="Times New Roman"/>
                <a:ea typeface="+mn-lt"/>
                <a:cs typeface="+mn-lt"/>
              </a:rPr>
              <a:t>The focus is on ensuring that India’s digital infrastructure remains secure by quickly identifying and responding to cyber threats.</a:t>
            </a:r>
            <a:endParaRPr lang="en-US" sz="1800" dirty="0">
              <a:latin typeface="Times New Roman"/>
              <a:cs typeface="Times New Roman"/>
            </a:endParaRPr>
          </a:p>
        </p:txBody>
      </p:sp>
      <p:sp>
        <p:nvSpPr>
          <p:cNvPr id="4" name="Date Placeholder 3">
            <a:extLst>
              <a:ext uri="{FF2B5EF4-FFF2-40B4-BE49-F238E27FC236}">
                <a16:creationId xmlns:a16="http://schemas.microsoft.com/office/drawing/2014/main" id="{6D557639-61B1-7BAD-4863-0A5376EB852E}"/>
              </a:ext>
            </a:extLst>
          </p:cNvPr>
          <p:cNvSpPr>
            <a:spLocks noGrp="1"/>
          </p:cNvSpPr>
          <p:nvPr>
            <p:ph type="dt" sz="half" idx="10"/>
          </p:nvPr>
        </p:nvSpPr>
        <p:spPr/>
        <p:txBody>
          <a:bodyPr/>
          <a:lstStyle/>
          <a:p>
            <a:fld id="{77326D04-8379-4112-A507-8500DFD8C773}" type="datetime1">
              <a:rPr lang="en-US" smtClean="0"/>
              <a:t>12/10/2024</a:t>
            </a:fld>
            <a:endParaRPr lang="en-US"/>
          </a:p>
        </p:txBody>
      </p:sp>
      <p:sp>
        <p:nvSpPr>
          <p:cNvPr id="6" name="Slide Number Placeholder 5">
            <a:extLst>
              <a:ext uri="{FF2B5EF4-FFF2-40B4-BE49-F238E27FC236}">
                <a16:creationId xmlns:a16="http://schemas.microsoft.com/office/drawing/2014/main" id="{0F941807-F4B8-A1F0-065F-F26454B6756D}"/>
              </a:ext>
            </a:extLst>
          </p:cNvPr>
          <p:cNvSpPr>
            <a:spLocks noGrp="1"/>
          </p:cNvSpPr>
          <p:nvPr>
            <p:ph type="sldNum" sz="quarter" idx="12"/>
          </p:nvPr>
        </p:nvSpPr>
        <p:spPr/>
        <p:txBody>
          <a:bodyPr/>
          <a:lstStyle/>
          <a:p>
            <a:fld id="{B6F15528-21DE-4FAA-801E-634DDDAF4B2B}" type="slidenum">
              <a:rPr lang="en-US" smtClean="0"/>
              <a:pPr/>
              <a:t>4</a:t>
            </a:fld>
            <a:endParaRPr lang="en-US"/>
          </a:p>
        </p:txBody>
      </p:sp>
      <p:pic>
        <p:nvPicPr>
          <p:cNvPr id="8" name="Picture 5" descr="A blue and white logo&#10;&#10;Description automatically generated">
            <a:extLst>
              <a:ext uri="{FF2B5EF4-FFF2-40B4-BE49-F238E27FC236}">
                <a16:creationId xmlns:a16="http://schemas.microsoft.com/office/drawing/2014/main" id="{9EC747E4-86A8-E05F-5C92-114FFE455DA1}"/>
              </a:ext>
            </a:extLst>
          </p:cNvPr>
          <p:cNvPicPr>
            <a:picLocks noChangeAspect="1" noChangeArrowheads="1"/>
          </p:cNvPicPr>
          <p:nvPr/>
        </p:nvPicPr>
        <p:blipFill>
          <a:blip r:embed="rId2"/>
          <a:srcRect/>
          <a:stretch>
            <a:fillRect/>
          </a:stretch>
        </p:blipFill>
        <p:spPr bwMode="auto">
          <a:xfrm>
            <a:off x="7994888" y="0"/>
            <a:ext cx="1143000" cy="990600"/>
          </a:xfrm>
          <a:prstGeom prst="rect">
            <a:avLst/>
          </a:prstGeom>
          <a:noFill/>
          <a:ln w="9525">
            <a:noFill/>
            <a:miter lim="800000"/>
            <a:headEnd/>
            <a:tailEnd/>
          </a:ln>
          <a:effectLst/>
        </p:spPr>
      </p:pic>
    </p:spTree>
    <p:extLst>
      <p:ext uri="{BB962C8B-B14F-4D97-AF65-F5344CB8AC3E}">
        <p14:creationId xmlns:p14="http://schemas.microsoft.com/office/powerpoint/2010/main" val="3831754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1EF2F1-38BC-F9D1-2469-F307B66A3B2A}"/>
              </a:ext>
            </a:extLst>
          </p:cNvPr>
          <p:cNvSpPr>
            <a:spLocks noGrp="1"/>
          </p:cNvSpPr>
          <p:nvPr>
            <p:ph type="dt" sz="half" idx="10"/>
          </p:nvPr>
        </p:nvSpPr>
        <p:spPr/>
        <p:txBody>
          <a:bodyPr/>
          <a:lstStyle/>
          <a:p>
            <a:fld id="{6E8B51B0-2E24-44F8-9615-32EB987599A4}" type="datetime1">
              <a:rPr lang="en-US" smtClean="0"/>
              <a:t>12/10/2024</a:t>
            </a:fld>
            <a:endParaRPr lang="en-US"/>
          </a:p>
        </p:txBody>
      </p:sp>
      <p:sp>
        <p:nvSpPr>
          <p:cNvPr id="4" name="Slide Number Placeholder 3">
            <a:extLst>
              <a:ext uri="{FF2B5EF4-FFF2-40B4-BE49-F238E27FC236}">
                <a16:creationId xmlns:a16="http://schemas.microsoft.com/office/drawing/2014/main" id="{3E57CE2B-DC0B-D262-3B48-148D67E960D9}"/>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a:extLst>
              <a:ext uri="{FF2B5EF4-FFF2-40B4-BE49-F238E27FC236}">
                <a16:creationId xmlns:a16="http://schemas.microsoft.com/office/drawing/2014/main" id="{E9998A5C-A93D-5947-4279-57043EC087A5}"/>
              </a:ext>
            </a:extLst>
          </p:cNvPr>
          <p:cNvSpPr txBox="1">
            <a:spLocks/>
          </p:cNvSpPr>
          <p:nvPr/>
        </p:nvSpPr>
        <p:spPr>
          <a:xfrm>
            <a:off x="457200" y="338737"/>
            <a:ext cx="8229600" cy="1143000"/>
          </a:xfrm>
          <a:prstGeom prst="rect">
            <a:avLst/>
          </a:prstGeom>
        </p:spPr>
        <p:txBody>
          <a:bodyPr lIns="91440" tIns="45720" rIns="91440" bIns="45720" anchor="t"/>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solidFill>
                  <a:srgbClr val="233A44"/>
                </a:solidFill>
                <a:latin typeface="Times New Roman"/>
                <a:cs typeface="Times New Roman"/>
              </a:rPr>
              <a:t>Literature survey</a:t>
            </a:r>
            <a:r>
              <a:rPr lang="en-US" sz="2400" b="1" dirty="0">
                <a:solidFill>
                  <a:srgbClr val="FFFFFF"/>
                </a:solidFill>
                <a:latin typeface="Times New Roman"/>
                <a:cs typeface="Times New Roman"/>
              </a:rPr>
              <a:t> </a:t>
            </a:r>
            <a:endParaRPr lang="en-US" sz="4800" b="1" dirty="0"/>
          </a:p>
          <a:p>
            <a:pPr algn="l"/>
            <a:endParaRPr lang="en-IN" sz="3200" b="1" dirty="0">
              <a:solidFill>
                <a:schemeClr val="bg2"/>
              </a:solidFill>
              <a:latin typeface="Times New Roman"/>
              <a:cs typeface="Times New Roman"/>
            </a:endParaRPr>
          </a:p>
        </p:txBody>
      </p:sp>
      <p:pic>
        <p:nvPicPr>
          <p:cNvPr id="14" name="Picture 5" descr="A blue and white logo&#10;&#10;Description automatically generated">
            <a:extLst>
              <a:ext uri="{FF2B5EF4-FFF2-40B4-BE49-F238E27FC236}">
                <a16:creationId xmlns:a16="http://schemas.microsoft.com/office/drawing/2014/main" id="{1F2A4E33-0683-630E-542B-20D7CFEF3679}"/>
              </a:ext>
            </a:extLst>
          </p:cNvPr>
          <p:cNvPicPr>
            <a:picLocks noChangeAspect="1" noChangeArrowheads="1"/>
          </p:cNvPicPr>
          <p:nvPr/>
        </p:nvPicPr>
        <p:blipFill>
          <a:blip r:embed="rId2"/>
          <a:srcRect/>
          <a:stretch>
            <a:fillRect/>
          </a:stretch>
        </p:blipFill>
        <p:spPr bwMode="auto">
          <a:xfrm>
            <a:off x="7994888" y="171144"/>
            <a:ext cx="1143000" cy="990600"/>
          </a:xfrm>
          <a:prstGeom prst="rect">
            <a:avLst/>
          </a:prstGeom>
          <a:noFill/>
          <a:ln w="9525">
            <a:noFill/>
            <a:miter lim="800000"/>
            <a:headEnd/>
            <a:tailEnd/>
          </a:ln>
          <a:effectLst/>
        </p:spPr>
      </p:pic>
      <p:graphicFrame>
        <p:nvGraphicFramePr>
          <p:cNvPr id="5" name="Table 4">
            <a:extLst>
              <a:ext uri="{FF2B5EF4-FFF2-40B4-BE49-F238E27FC236}">
                <a16:creationId xmlns:a16="http://schemas.microsoft.com/office/drawing/2014/main" id="{ECD93BA7-4F6A-F422-358D-C491FEEDFA8C}"/>
              </a:ext>
            </a:extLst>
          </p:cNvPr>
          <p:cNvGraphicFramePr>
            <a:graphicFrameLocks noGrp="1"/>
          </p:cNvGraphicFramePr>
          <p:nvPr>
            <p:extLst>
              <p:ext uri="{D42A27DB-BD31-4B8C-83A1-F6EECF244321}">
                <p14:modId xmlns:p14="http://schemas.microsoft.com/office/powerpoint/2010/main" val="3338942875"/>
              </p:ext>
            </p:extLst>
          </p:nvPr>
        </p:nvGraphicFramePr>
        <p:xfrm>
          <a:off x="228600" y="1212949"/>
          <a:ext cx="8686800" cy="5412190"/>
        </p:xfrm>
        <a:graphic>
          <a:graphicData uri="http://schemas.openxmlformats.org/drawingml/2006/table">
            <a:tbl>
              <a:tblPr firstRow="1" bandRow="1">
                <a:tableStyleId>{5C22544A-7EE6-4342-B048-85BDC9FD1C3A}</a:tableStyleId>
              </a:tblPr>
              <a:tblGrid>
                <a:gridCol w="680933">
                  <a:extLst>
                    <a:ext uri="{9D8B030D-6E8A-4147-A177-3AD203B41FA5}">
                      <a16:colId xmlns:a16="http://schemas.microsoft.com/office/drawing/2014/main" val="2595714900"/>
                    </a:ext>
                  </a:extLst>
                </a:gridCol>
                <a:gridCol w="2045671">
                  <a:extLst>
                    <a:ext uri="{9D8B030D-6E8A-4147-A177-3AD203B41FA5}">
                      <a16:colId xmlns:a16="http://schemas.microsoft.com/office/drawing/2014/main" val="3662428023"/>
                    </a:ext>
                  </a:extLst>
                </a:gridCol>
                <a:gridCol w="1687365">
                  <a:extLst>
                    <a:ext uri="{9D8B030D-6E8A-4147-A177-3AD203B41FA5}">
                      <a16:colId xmlns:a16="http://schemas.microsoft.com/office/drawing/2014/main" val="1550685146"/>
                    </a:ext>
                  </a:extLst>
                </a:gridCol>
                <a:gridCol w="1497518">
                  <a:extLst>
                    <a:ext uri="{9D8B030D-6E8A-4147-A177-3AD203B41FA5}">
                      <a16:colId xmlns:a16="http://schemas.microsoft.com/office/drawing/2014/main" val="2914897522"/>
                    </a:ext>
                  </a:extLst>
                </a:gridCol>
                <a:gridCol w="2775313">
                  <a:extLst>
                    <a:ext uri="{9D8B030D-6E8A-4147-A177-3AD203B41FA5}">
                      <a16:colId xmlns:a16="http://schemas.microsoft.com/office/drawing/2014/main" val="1543766373"/>
                    </a:ext>
                  </a:extLst>
                </a:gridCol>
              </a:tblGrid>
              <a:tr h="533798">
                <a:tc>
                  <a:txBody>
                    <a:bodyPr/>
                    <a:lstStyle/>
                    <a:p>
                      <a:pPr algn="just"/>
                      <a:r>
                        <a:rPr lang="en-US" sz="1200">
                          <a:latin typeface="Times New Roman" panose="02020603050405020304" pitchFamily="18" charset="0"/>
                          <a:cs typeface="Times New Roman" panose="02020603050405020304" pitchFamily="18" charset="0"/>
                        </a:rPr>
                        <a:t>S NO</a:t>
                      </a:r>
                    </a:p>
                  </a:txBody>
                  <a:tcPr/>
                </a:tc>
                <a:tc>
                  <a:txBody>
                    <a:bodyPr/>
                    <a:lstStyle/>
                    <a:p>
                      <a:pPr algn="just"/>
                      <a:r>
                        <a:rPr lang="en-US" sz="1200">
                          <a:latin typeface="Times New Roman" panose="02020603050405020304" pitchFamily="18" charset="0"/>
                          <a:cs typeface="Times New Roman" panose="02020603050405020304" pitchFamily="18" charset="0"/>
                        </a:rPr>
                        <a:t>Title</a:t>
                      </a:r>
                    </a:p>
                  </a:txBody>
                  <a:tcPr/>
                </a:tc>
                <a:tc>
                  <a:txBody>
                    <a:bodyPr/>
                    <a:lstStyle/>
                    <a:p>
                      <a:pPr algn="just"/>
                      <a:r>
                        <a:rPr lang="en-US" sz="1200">
                          <a:latin typeface="Times New Roman" panose="02020603050405020304" pitchFamily="18" charset="0"/>
                          <a:cs typeface="Times New Roman" panose="02020603050405020304" pitchFamily="18" charset="0"/>
                        </a:rPr>
                        <a:t>Author</a:t>
                      </a:r>
                    </a:p>
                  </a:txBody>
                  <a:tcPr/>
                </a:tc>
                <a:tc>
                  <a:txBody>
                    <a:bodyPr/>
                    <a:lstStyle/>
                    <a:p>
                      <a:pPr algn="just"/>
                      <a:r>
                        <a:rPr lang="en-US" sz="1200">
                          <a:latin typeface="Times New Roman" panose="02020603050405020304" pitchFamily="18" charset="0"/>
                          <a:cs typeface="Times New Roman" panose="02020603050405020304" pitchFamily="18" charset="0"/>
                        </a:rPr>
                        <a:t>Year</a:t>
                      </a:r>
                    </a:p>
                  </a:txBody>
                  <a:tcPr/>
                </a:tc>
                <a:tc>
                  <a:txBody>
                    <a:bodyPr/>
                    <a:lstStyle/>
                    <a:p>
                      <a:pPr algn="just"/>
                      <a:r>
                        <a:rPr lang="en-US" sz="1200" dirty="0">
                          <a:latin typeface="Times New Roman" panose="02020603050405020304" pitchFamily="18" charset="0"/>
                          <a:cs typeface="Times New Roman" panose="02020603050405020304" pitchFamily="18" charset="0"/>
                        </a:rPr>
                        <a:t>Objective</a:t>
                      </a:r>
                    </a:p>
                  </a:txBody>
                  <a:tcPr/>
                </a:tc>
                <a:extLst>
                  <a:ext uri="{0D108BD9-81ED-4DB2-BD59-A6C34878D82A}">
                    <a16:rowId xmlns:a16="http://schemas.microsoft.com/office/drawing/2014/main" val="1688722034"/>
                  </a:ext>
                </a:extLst>
              </a:tr>
              <a:tr h="1067596">
                <a:tc>
                  <a:txBody>
                    <a:bodyPr/>
                    <a:lstStyle/>
                    <a:p>
                      <a:pPr algn="just"/>
                      <a:r>
                        <a:rPr lang="en-US" sz="1200" dirty="0">
                          <a:latin typeface="Times New Roman" panose="02020603050405020304" pitchFamily="18" charset="0"/>
                          <a:cs typeface="Times New Roman" panose="02020603050405020304" pitchFamily="18" charset="0"/>
                        </a:rPr>
                        <a:t>1.</a:t>
                      </a:r>
                    </a:p>
                  </a:txBody>
                  <a:tcPr/>
                </a:tc>
                <a:tc>
                  <a:txBody>
                    <a:bodyPr/>
                    <a:lstStyle/>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Analysis of cyber attacks and security</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intelligence: Identity theft</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kern="1200" dirty="0" err="1">
                          <a:solidFill>
                            <a:schemeClr val="dk1"/>
                          </a:solidFill>
                          <a:effectLst/>
                          <a:latin typeface="Times New Roman" panose="02020603050405020304" pitchFamily="18" charset="0"/>
                          <a:ea typeface="+mn-ea"/>
                          <a:cs typeface="Times New Roman" panose="02020603050405020304" pitchFamily="18" charset="0"/>
                        </a:rPr>
                        <a:t>Virmani</a:t>
                      </a:r>
                      <a:r>
                        <a:rPr lang="en-US" sz="1200" kern="1200" dirty="0">
                          <a:solidFill>
                            <a:schemeClr val="dk1"/>
                          </a:solidFill>
                          <a:effectLst/>
                          <a:latin typeface="Times New Roman" panose="02020603050405020304" pitchFamily="18" charset="0"/>
                          <a:ea typeface="+mn-ea"/>
                          <a:cs typeface="Times New Roman" panose="02020603050405020304" pitchFamily="18" charset="0"/>
                        </a:rPr>
                        <a:t> DC, Kaushik N, M, Mathur V, Saxena S </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July 17, 2020</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Researcher has emphasized the need for security solution and listed the steps</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to achieve security. An integrated view of identity theft and watermarking is</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formulated and proposed. </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7976802"/>
                  </a:ext>
                </a:extLst>
              </a:tr>
              <a:tr h="1067596">
                <a:tc>
                  <a:txBody>
                    <a:bodyPr/>
                    <a:lstStyle/>
                    <a:p>
                      <a:pPr algn="just">
                        <a:lnSpc>
                          <a:spcPct val="116000"/>
                        </a:lnSpc>
                        <a:spcAft>
                          <a:spcPts val="8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2.</a:t>
                      </a:r>
                    </a:p>
                  </a:txBody>
                  <a:tcPr marL="68580" marR="68580" marT="0" marB="0"/>
                </a:tc>
                <a:tc>
                  <a:txBody>
                    <a:bodyPr/>
                    <a:lstStyle/>
                    <a:p>
                      <a:pPr algn="just">
                        <a:lnSpc>
                          <a:spcPct val="116000"/>
                        </a:lnSpc>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Real-Time Cybersecurity threat detection using machine learning</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and big data analytics: A comprehensive approach</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Kingsley David </a:t>
                      </a:r>
                      <a:r>
                        <a:rPr lang="en-US" sz="1200" kern="1200" dirty="0" err="1">
                          <a:solidFill>
                            <a:schemeClr val="dk1"/>
                          </a:solidFill>
                          <a:effectLst/>
                          <a:latin typeface="Times New Roman" panose="02020603050405020304" pitchFamily="18" charset="0"/>
                          <a:ea typeface="+mn-ea"/>
                          <a:cs typeface="Times New Roman" panose="02020603050405020304" pitchFamily="18" charset="0"/>
                        </a:rPr>
                        <a:t>Onyewuchi</a:t>
                      </a:r>
                      <a:r>
                        <a:rPr lang="en-US" sz="1200" kern="1200" dirty="0">
                          <a:solidFill>
                            <a:schemeClr val="dk1"/>
                          </a:solidFill>
                          <a:effectLst/>
                          <a:latin typeface="Times New Roman" panose="02020603050405020304" pitchFamily="18" charset="0"/>
                          <a:ea typeface="+mn-ea"/>
                          <a:cs typeface="Times New Roman" panose="02020603050405020304" pitchFamily="18" charset="0"/>
                        </a:rPr>
                        <a:t> Ofoegbu1, Olajide Soji Osundare2, </a:t>
                      </a:r>
                      <a:r>
                        <a:rPr lang="en-US" sz="1200" kern="1200" dirty="0" err="1">
                          <a:solidFill>
                            <a:schemeClr val="dk1"/>
                          </a:solidFill>
                          <a:effectLst/>
                          <a:latin typeface="Times New Roman" panose="02020603050405020304" pitchFamily="18" charset="0"/>
                          <a:ea typeface="+mn-ea"/>
                          <a:cs typeface="Times New Roman" panose="02020603050405020304" pitchFamily="18" charset="0"/>
                        </a:rPr>
                        <a:t>Chidiebere</a:t>
                      </a:r>
                      <a:r>
                        <a:rPr lang="en-US" sz="12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dk1"/>
                          </a:solidFill>
                          <a:effectLst/>
                          <a:latin typeface="Times New Roman" panose="02020603050405020304" pitchFamily="18" charset="0"/>
                          <a:ea typeface="+mn-ea"/>
                          <a:cs typeface="Times New Roman" panose="02020603050405020304" pitchFamily="18" charset="0"/>
                        </a:rPr>
                        <a:t>Somadina</a:t>
                      </a:r>
                      <a:r>
                        <a:rPr lang="en-US" sz="1200" kern="1200" dirty="0">
                          <a:solidFill>
                            <a:schemeClr val="dk1"/>
                          </a:solidFill>
                          <a:effectLst/>
                          <a:latin typeface="Times New Roman" panose="02020603050405020304" pitchFamily="18" charset="0"/>
                          <a:ea typeface="+mn-ea"/>
                          <a:cs typeface="Times New Roman" panose="02020603050405020304" pitchFamily="18" charset="0"/>
                        </a:rPr>
                        <a:t> Ike3,</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dk1"/>
                          </a:solidFill>
                          <a:effectLst/>
                          <a:latin typeface="Times New Roman" panose="02020603050405020304" pitchFamily="18" charset="0"/>
                          <a:ea typeface="+mn-ea"/>
                          <a:cs typeface="Times New Roman" panose="02020603050405020304" pitchFamily="18" charset="0"/>
                        </a:rPr>
                        <a:t>Ololade</a:t>
                      </a:r>
                      <a:r>
                        <a:rPr lang="en-US" sz="1200" kern="1200" dirty="0">
                          <a:solidFill>
                            <a:schemeClr val="dk1"/>
                          </a:solidFill>
                          <a:effectLst/>
                          <a:latin typeface="Times New Roman" panose="02020603050405020304" pitchFamily="18" charset="0"/>
                          <a:ea typeface="+mn-ea"/>
                          <a:cs typeface="Times New Roman" panose="02020603050405020304" pitchFamily="18" charset="0"/>
                        </a:rPr>
                        <a:t> Gilbert Fakeyede4, &amp; </a:t>
                      </a:r>
                      <a:r>
                        <a:rPr lang="en-US" sz="1200" kern="1200" dirty="0" err="1">
                          <a:solidFill>
                            <a:schemeClr val="dk1"/>
                          </a:solidFill>
                          <a:effectLst/>
                          <a:latin typeface="Times New Roman" panose="02020603050405020304" pitchFamily="18" charset="0"/>
                          <a:ea typeface="+mn-ea"/>
                          <a:cs typeface="Times New Roman" panose="02020603050405020304" pitchFamily="18" charset="0"/>
                        </a:rPr>
                        <a:t>Adebimpe</a:t>
                      </a:r>
                      <a:r>
                        <a:rPr lang="en-US" sz="12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200" kern="1200" dirty="0" err="1">
                          <a:solidFill>
                            <a:schemeClr val="dk1"/>
                          </a:solidFill>
                          <a:effectLst/>
                          <a:latin typeface="Times New Roman" panose="02020603050405020304" pitchFamily="18" charset="0"/>
                          <a:ea typeface="+mn-ea"/>
                          <a:cs typeface="Times New Roman" panose="02020603050405020304" pitchFamily="18" charset="0"/>
                        </a:rPr>
                        <a:t>Bolatito</a:t>
                      </a:r>
                      <a:r>
                        <a:rPr lang="en-US" sz="1200" kern="1200" dirty="0">
                          <a:solidFill>
                            <a:schemeClr val="dk1"/>
                          </a:solidFill>
                          <a:effectLst/>
                          <a:latin typeface="Times New Roman" panose="02020603050405020304" pitchFamily="18" charset="0"/>
                          <a:ea typeface="+mn-ea"/>
                          <a:cs typeface="Times New Roman" panose="02020603050405020304" pitchFamily="18" charset="0"/>
                        </a:rPr>
                        <a:t> Ige5</a:t>
                      </a:r>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December 30, 23</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The integration of ML and big data analytics has proven to be</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200" kern="1200" dirty="0">
                          <a:solidFill>
                            <a:schemeClr val="dk1"/>
                          </a:solidFill>
                          <a:effectLst/>
                          <a:latin typeface="Times New Roman" panose="02020603050405020304" pitchFamily="18" charset="0"/>
                          <a:ea typeface="+mn-ea"/>
                          <a:cs typeface="Times New Roman" panose="02020603050405020304" pitchFamily="18" charset="0"/>
                        </a:rPr>
                        <a:t>highly effective in advancing real-time cybersecurity threat detection.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96531601"/>
                  </a:ext>
                </a:extLst>
              </a:tr>
              <a:tr h="1067596">
                <a:tc>
                  <a:txBody>
                    <a:bodyPr/>
                    <a:lstStyle/>
                    <a:p>
                      <a:pPr algn="just"/>
                      <a:r>
                        <a:rPr lang="en-US" sz="1200" dirty="0">
                          <a:latin typeface="Times New Roman" panose="02020603050405020304" pitchFamily="18" charset="0"/>
                          <a:cs typeface="Times New Roman" panose="02020603050405020304" pitchFamily="18" charset="0"/>
                        </a:rPr>
                        <a:t>3.</a:t>
                      </a:r>
                    </a:p>
                  </a:txBody>
                  <a:tcPr/>
                </a:tc>
                <a:tc>
                  <a:txBody>
                    <a:bodyPr/>
                    <a:lstStyle/>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Cybersecurity: A Study On Attacks, Threats, And</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Vulnerabilities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Adam Musa </a:t>
                      </a:r>
                      <a:r>
                        <a:rPr lang="en-US" sz="1200" kern="1200" dirty="0" err="1">
                          <a:solidFill>
                            <a:schemeClr val="dk1"/>
                          </a:solidFill>
                          <a:effectLst/>
                          <a:latin typeface="Times New Roman" panose="02020603050405020304" pitchFamily="18" charset="0"/>
                          <a:ea typeface="+mn-ea"/>
                          <a:cs typeface="Times New Roman" panose="02020603050405020304" pitchFamily="18" charset="0"/>
                        </a:rPr>
                        <a:t>Safiyanu</a:t>
                      </a:r>
                      <a:r>
                        <a:rPr lang="en-US" sz="1200" kern="1200" dirty="0">
                          <a:solidFill>
                            <a:schemeClr val="dk1"/>
                          </a:solidFill>
                          <a:effectLst/>
                          <a:latin typeface="Times New Roman" panose="02020603050405020304" pitchFamily="18" charset="0"/>
                          <a:ea typeface="+mn-ea"/>
                          <a:cs typeface="Times New Roman" panose="02020603050405020304" pitchFamily="18" charset="0"/>
                        </a:rPr>
                        <a:t>,  Abubakar Suleiman, Awal Jibrin Yakubu</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August 8, 2024</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The research suggests that the most effective defense against cybersecurity incidents involves increasing</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computer literacy among users</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88967041"/>
                  </a:ext>
                </a:extLst>
              </a:tr>
              <a:tr h="1067596">
                <a:tc>
                  <a:txBody>
                    <a:bodyPr/>
                    <a:lstStyle/>
                    <a:p>
                      <a:pPr algn="just"/>
                      <a:r>
                        <a:rPr lang="en-US" sz="1200" dirty="0">
                          <a:latin typeface="Times New Roman" panose="02020603050405020304" pitchFamily="18" charset="0"/>
                          <a:cs typeface="Times New Roman" panose="02020603050405020304" pitchFamily="18" charset="0"/>
                        </a:rPr>
                        <a:t>4.</a:t>
                      </a:r>
                    </a:p>
                  </a:txBody>
                  <a:tcPr/>
                </a:tc>
                <a:tc>
                  <a:txBody>
                    <a:bodyPr/>
                    <a:lstStyle/>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Securing the Digital Frontier: Navigating Cybersecurity Threats with</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Effective Mitigation Strategies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lnSpc>
                          <a:spcPct val="116000"/>
                        </a:lnSpc>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Basit Abbas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6000"/>
                        </a:lnSpc>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Department of Computer Science, University of Cambridge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February 12, 2024</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exploring various types of cyber threats, analyzing</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their impact, discussing existing challenges, and proposing treatments, this study contributes to</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the field of cybersecurity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5895541"/>
                  </a:ext>
                </a:extLst>
              </a:tr>
            </a:tbl>
          </a:graphicData>
        </a:graphic>
      </p:graphicFrame>
      <p:sp>
        <p:nvSpPr>
          <p:cNvPr id="3" name="TextBox 2">
            <a:extLst>
              <a:ext uri="{FF2B5EF4-FFF2-40B4-BE49-F238E27FC236}">
                <a16:creationId xmlns:a16="http://schemas.microsoft.com/office/drawing/2014/main" id="{EFF23A17-AC9E-012B-DD20-B308E375C0DF}"/>
              </a:ext>
            </a:extLst>
          </p:cNvPr>
          <p:cNvSpPr txBox="1"/>
          <p:nvPr/>
        </p:nvSpPr>
        <p:spPr>
          <a:xfrm>
            <a:off x="2791753" y="910237"/>
            <a:ext cx="3392557"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Table: 01 (Literature Survey)</a:t>
            </a:r>
          </a:p>
        </p:txBody>
      </p:sp>
    </p:spTree>
    <p:extLst>
      <p:ext uri="{BB962C8B-B14F-4D97-AF65-F5344CB8AC3E}">
        <p14:creationId xmlns:p14="http://schemas.microsoft.com/office/powerpoint/2010/main" val="3567889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6E1DE0-2147-26A7-6069-C66C46B64B62}"/>
              </a:ext>
            </a:extLst>
          </p:cNvPr>
          <p:cNvSpPr>
            <a:spLocks noGrp="1"/>
          </p:cNvSpPr>
          <p:nvPr>
            <p:ph idx="1"/>
          </p:nvPr>
        </p:nvSpPr>
        <p:spPr>
          <a:xfrm>
            <a:off x="414068" y="1772728"/>
            <a:ext cx="8272732" cy="4353435"/>
          </a:xfrm>
        </p:spPr>
        <p:txBody>
          <a:bodyPr vert="horz" lIns="91440" tIns="45720" rIns="91440" bIns="45720" rtlCol="0" anchor="t">
            <a:normAutofit/>
          </a:bodyPr>
          <a:lstStyle/>
          <a:p>
            <a:pPr marL="146050" indent="0" algn="just" rtl="0" fontAlgn="base">
              <a:lnSpc>
                <a:spcPct val="100000"/>
              </a:lnSpc>
              <a:buNone/>
            </a:pPr>
            <a:r>
              <a:rPr lang="en-US" sz="1400" b="0" i="0" u="none" strike="noStrike" dirty="0">
                <a:solidFill>
                  <a:srgbClr val="233A44"/>
                </a:solidFill>
                <a:effectLst/>
                <a:latin typeface="Times New Roman" panose="02020603050405020304" pitchFamily="18" charset="0"/>
                <a:cs typeface="Times New Roman" panose="02020603050405020304" pitchFamily="18" charset="0"/>
              </a:rPr>
              <a:t>The proposed solution involves: </a:t>
            </a:r>
            <a:r>
              <a:rPr lang="en-US" sz="1400" b="0" i="0" dirty="0">
                <a:solidFill>
                  <a:srgbClr val="000000"/>
                </a:solidFill>
                <a:effectLst/>
                <a:latin typeface="Times New Roman" panose="02020603050405020304" pitchFamily="18" charset="0"/>
                <a:cs typeface="Times New Roman" panose="02020603050405020304" pitchFamily="18" charset="0"/>
              </a:rPr>
              <a:t>​</a:t>
            </a:r>
          </a:p>
          <a:p>
            <a:pPr algn="just" rtl="0" fontAlgn="base">
              <a:lnSpc>
                <a:spcPct val="100000"/>
              </a:lnSpc>
              <a:buFont typeface="+mj-lt"/>
              <a:buAutoNum type="arabicPeriod"/>
            </a:pPr>
            <a:r>
              <a:rPr lang="en-US" sz="1400" b="0" i="0" u="none" strike="noStrike" dirty="0">
                <a:solidFill>
                  <a:srgbClr val="233A44"/>
                </a:solidFill>
                <a:effectLst/>
                <a:latin typeface="Times New Roman" panose="02020603050405020304" pitchFamily="18" charset="0"/>
                <a:cs typeface="Times New Roman" panose="02020603050405020304" pitchFamily="18" charset="0"/>
              </a:rPr>
              <a:t>Threat Detection and Monitoring - (malware, DDoS, or unauthorized access)</a:t>
            </a:r>
            <a:r>
              <a:rPr lang="en-US" sz="1400" b="0" i="0" dirty="0">
                <a:solidFill>
                  <a:srgbClr val="000000"/>
                </a:solidFill>
                <a:effectLst/>
                <a:latin typeface="Times New Roman" panose="02020603050405020304" pitchFamily="18" charset="0"/>
                <a:cs typeface="Times New Roman" panose="02020603050405020304" pitchFamily="18" charset="0"/>
              </a:rPr>
              <a:t>​</a:t>
            </a:r>
          </a:p>
          <a:p>
            <a:pPr algn="just" rtl="0" fontAlgn="base">
              <a:lnSpc>
                <a:spcPct val="100000"/>
              </a:lnSpc>
              <a:buFont typeface="+mj-lt"/>
              <a:buAutoNum type="arabicPeriod"/>
            </a:pPr>
            <a:r>
              <a:rPr lang="en-US" sz="1400" b="0" i="0" u="none" strike="noStrike" dirty="0">
                <a:solidFill>
                  <a:srgbClr val="233A44"/>
                </a:solidFill>
                <a:effectLst/>
                <a:latin typeface="Times New Roman" panose="02020603050405020304" pitchFamily="18" charset="0"/>
                <a:cs typeface="Times New Roman" panose="02020603050405020304" pitchFamily="18" charset="0"/>
              </a:rPr>
              <a:t>Incident Analysis (Cyber threats)</a:t>
            </a:r>
            <a:r>
              <a:rPr lang="en-US" sz="1400" b="0" i="0" dirty="0">
                <a:solidFill>
                  <a:srgbClr val="000000"/>
                </a:solidFill>
                <a:effectLst/>
                <a:latin typeface="Times New Roman" panose="02020603050405020304" pitchFamily="18" charset="0"/>
                <a:cs typeface="Times New Roman" panose="02020603050405020304" pitchFamily="18" charset="0"/>
              </a:rPr>
              <a:t>​</a:t>
            </a:r>
          </a:p>
          <a:p>
            <a:pPr algn="just" rtl="0" fontAlgn="base">
              <a:lnSpc>
                <a:spcPct val="100000"/>
              </a:lnSpc>
              <a:buFont typeface="+mj-lt"/>
              <a:buAutoNum type="arabicPeriod"/>
            </a:pPr>
            <a:r>
              <a:rPr lang="en-US" sz="1400" b="0" i="0" u="none" strike="noStrike" dirty="0">
                <a:solidFill>
                  <a:srgbClr val="233A44"/>
                </a:solidFill>
                <a:effectLst/>
                <a:latin typeface="Times New Roman" panose="02020603050405020304" pitchFamily="18" charset="0"/>
                <a:cs typeface="Times New Roman" panose="02020603050405020304" pitchFamily="18" charset="0"/>
              </a:rPr>
              <a:t>Real-Time Alerts</a:t>
            </a:r>
            <a:r>
              <a:rPr lang="en-US" sz="1400" b="0" i="0" dirty="0">
                <a:solidFill>
                  <a:srgbClr val="000000"/>
                </a:solidFill>
                <a:effectLst/>
                <a:latin typeface="Times New Roman" panose="02020603050405020304" pitchFamily="18" charset="0"/>
                <a:cs typeface="Times New Roman" panose="02020603050405020304" pitchFamily="18" charset="0"/>
              </a:rPr>
              <a:t>​</a:t>
            </a:r>
          </a:p>
          <a:p>
            <a:pPr algn="just" rtl="0" fontAlgn="base">
              <a:lnSpc>
                <a:spcPct val="100000"/>
              </a:lnSpc>
              <a:buFont typeface="+mj-lt"/>
              <a:buAutoNum type="arabicPeriod"/>
            </a:pPr>
            <a:r>
              <a:rPr lang="en-US" sz="1400" b="0" i="0" u="none" strike="noStrike" dirty="0">
                <a:solidFill>
                  <a:srgbClr val="233A44"/>
                </a:solidFill>
                <a:effectLst/>
                <a:latin typeface="Times New Roman" panose="02020603050405020304" pitchFamily="18" charset="0"/>
                <a:cs typeface="Times New Roman" panose="02020603050405020304" pitchFamily="18" charset="0"/>
              </a:rPr>
              <a:t>Data-Driven Decision Making</a:t>
            </a:r>
            <a:r>
              <a:rPr lang="en-US" sz="1400" b="0" i="0" dirty="0">
                <a:solidFill>
                  <a:srgbClr val="000000"/>
                </a:solidFill>
                <a:effectLst/>
                <a:latin typeface="Times New Roman" panose="02020603050405020304" pitchFamily="18" charset="0"/>
                <a:cs typeface="Times New Roman" panose="02020603050405020304" pitchFamily="18" charset="0"/>
              </a:rPr>
              <a:t>​</a:t>
            </a:r>
          </a:p>
          <a:p>
            <a:pPr algn="just" rtl="0" fontAlgn="base">
              <a:lnSpc>
                <a:spcPct val="100000"/>
              </a:lnSpc>
              <a:buFont typeface="+mj-lt"/>
              <a:buAutoNum type="arabicPeriod"/>
            </a:pPr>
            <a:r>
              <a:rPr lang="en-US" sz="1400" b="0" i="0" u="none" strike="noStrike" dirty="0">
                <a:solidFill>
                  <a:srgbClr val="233A44"/>
                </a:solidFill>
                <a:effectLst/>
                <a:latin typeface="Times New Roman" panose="02020603050405020304" pitchFamily="18" charset="0"/>
                <a:cs typeface="Times New Roman" panose="02020603050405020304" pitchFamily="18" charset="0"/>
              </a:rPr>
              <a:t>Compliance and Reporting (Cybersecurity regulations)</a:t>
            </a:r>
            <a:r>
              <a:rPr lang="en-US" sz="1400" b="0" i="0" dirty="0">
                <a:solidFill>
                  <a:srgbClr val="000000"/>
                </a:solidFill>
                <a:effectLst/>
                <a:latin typeface="Times New Roman" panose="02020603050405020304" pitchFamily="18" charset="0"/>
                <a:cs typeface="Times New Roman" panose="02020603050405020304" pitchFamily="18" charset="0"/>
              </a:rPr>
              <a:t>​</a:t>
            </a:r>
          </a:p>
          <a:p>
            <a:pPr algn="just" rtl="0" fontAlgn="base">
              <a:lnSpc>
                <a:spcPct val="100000"/>
              </a:lnSpc>
              <a:buFont typeface="+mj-lt"/>
              <a:buAutoNum type="arabicPeriod"/>
            </a:pPr>
            <a:r>
              <a:rPr lang="en-US" sz="1400" b="0" i="0" u="none" strike="noStrike" dirty="0">
                <a:solidFill>
                  <a:srgbClr val="233A44"/>
                </a:solidFill>
                <a:effectLst/>
                <a:latin typeface="Times New Roman" panose="02020603050405020304" pitchFamily="18" charset="0"/>
                <a:cs typeface="Times New Roman" panose="02020603050405020304" pitchFamily="18" charset="0"/>
              </a:rPr>
              <a:t>Open-Source Tool Integration (</a:t>
            </a:r>
            <a:r>
              <a:rPr lang="en-US" sz="1400" b="1" i="0" u="none" strike="noStrike" dirty="0">
                <a:solidFill>
                  <a:srgbClr val="233A44"/>
                </a:solidFill>
                <a:effectLst/>
                <a:latin typeface="Times New Roman" panose="02020603050405020304" pitchFamily="18" charset="0"/>
                <a:cs typeface="Times New Roman" panose="02020603050405020304" pitchFamily="18" charset="0"/>
              </a:rPr>
              <a:t>OWASP ZAP</a:t>
            </a:r>
            <a:r>
              <a:rPr lang="en-US" sz="1400" b="0" i="0" u="none" strike="noStrike" dirty="0">
                <a:solidFill>
                  <a:srgbClr val="233A44"/>
                </a:solidFill>
                <a:effectLst/>
                <a:latin typeface="Times New Roman" panose="02020603050405020304" pitchFamily="18" charset="0"/>
                <a:cs typeface="Times New Roman" panose="02020603050405020304" pitchFamily="18" charset="0"/>
              </a:rPr>
              <a:t>, </a:t>
            </a:r>
            <a:r>
              <a:rPr lang="en-US" sz="1400" b="1" i="0" u="none" strike="noStrike" dirty="0">
                <a:solidFill>
                  <a:srgbClr val="233A44"/>
                </a:solidFill>
                <a:effectLst/>
                <a:latin typeface="Times New Roman" panose="02020603050405020304" pitchFamily="18" charset="0"/>
                <a:cs typeface="Times New Roman" panose="02020603050405020304" pitchFamily="18" charset="0"/>
              </a:rPr>
              <a:t>Burp Suite</a:t>
            </a:r>
            <a:r>
              <a:rPr lang="en-US" sz="1400" b="0" i="0" u="none" strike="noStrike" dirty="0">
                <a:solidFill>
                  <a:srgbClr val="233A44"/>
                </a:solidFill>
                <a:effectLst/>
                <a:latin typeface="Times New Roman" panose="02020603050405020304" pitchFamily="18" charset="0"/>
                <a:cs typeface="Times New Roman" panose="02020603050405020304" pitchFamily="18" charset="0"/>
              </a:rPr>
              <a:t>, and </a:t>
            </a:r>
            <a:r>
              <a:rPr lang="en-US" sz="1400" b="1" i="0" u="none" strike="noStrike" dirty="0">
                <a:solidFill>
                  <a:srgbClr val="233A44"/>
                </a:solidFill>
                <a:effectLst/>
                <a:latin typeface="Times New Roman" panose="02020603050405020304" pitchFamily="18" charset="0"/>
                <a:cs typeface="Times New Roman" panose="02020603050405020304" pitchFamily="18" charset="0"/>
              </a:rPr>
              <a:t>DVWA</a:t>
            </a:r>
            <a:r>
              <a:rPr lang="en-US" sz="1400" b="0" i="0" u="none" strike="noStrike" dirty="0">
                <a:solidFill>
                  <a:srgbClr val="233A44"/>
                </a:solidFill>
                <a:effectLst/>
                <a:latin typeface="Times New Roman" panose="02020603050405020304" pitchFamily="18" charset="0"/>
                <a:cs typeface="Times New Roman" panose="02020603050405020304" pitchFamily="18" charset="0"/>
              </a:rPr>
              <a:t> to enhance detection and analysis capabilities.</a:t>
            </a:r>
            <a:r>
              <a:rPr lang="en-US" sz="1400" b="0" i="0" dirty="0">
                <a:solidFill>
                  <a:srgbClr val="000000"/>
                </a:solidFill>
                <a:effectLst/>
                <a:latin typeface="Times New Roman" panose="02020603050405020304" pitchFamily="18" charset="0"/>
                <a:cs typeface="Times New Roman" panose="02020603050405020304" pitchFamily="18" charset="0"/>
              </a:rPr>
              <a:t>​</a:t>
            </a:r>
          </a:p>
          <a:p>
            <a:pPr algn="just" rtl="0" fontAlgn="base">
              <a:lnSpc>
                <a:spcPct val="100000"/>
              </a:lnSpc>
              <a:buFont typeface="+mj-lt"/>
              <a:buAutoNum type="arabicPeriod"/>
            </a:pPr>
            <a:r>
              <a:rPr lang="en-US" sz="1400" b="0" i="0" u="none" strike="noStrike" dirty="0">
                <a:solidFill>
                  <a:srgbClr val="233A44"/>
                </a:solidFill>
                <a:effectLst/>
                <a:latin typeface="Times New Roman" panose="02020603050405020304" pitchFamily="18" charset="0"/>
                <a:cs typeface="Times New Roman" panose="02020603050405020304" pitchFamily="18" charset="0"/>
              </a:rPr>
              <a:t>Real-Time Actionable Insights</a:t>
            </a:r>
            <a:r>
              <a:rPr lang="en-US" sz="1400" b="0" i="0" dirty="0">
                <a:solidFill>
                  <a:srgbClr val="000000"/>
                </a:solidFill>
                <a:effectLst/>
                <a:latin typeface="Times New Roman" panose="02020603050405020304" pitchFamily="18" charset="0"/>
                <a:cs typeface="Times New Roman" panose="02020603050405020304" pitchFamily="18" charset="0"/>
              </a:rPr>
              <a:t>​​</a:t>
            </a:r>
          </a:p>
          <a:p>
            <a:pPr>
              <a:lnSpc>
                <a:spcPct val="100000"/>
              </a:lnSpc>
            </a:pPr>
            <a:endParaRPr lang="en-IN"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F3412A9-5333-1251-D8D1-B691E5EA5277}"/>
              </a:ext>
            </a:extLst>
          </p:cNvPr>
          <p:cNvSpPr>
            <a:spLocks noGrp="1"/>
          </p:cNvSpPr>
          <p:nvPr>
            <p:ph type="dt" sz="half" idx="10"/>
          </p:nvPr>
        </p:nvSpPr>
        <p:spPr/>
        <p:txBody>
          <a:bodyPr/>
          <a:lstStyle/>
          <a:p>
            <a:fld id="{77326D04-8379-4112-A507-8500DFD8C773}" type="datetime1">
              <a:rPr lang="en-US" smtClean="0"/>
              <a:t>12/10/2024</a:t>
            </a:fld>
            <a:endParaRPr lang="en-US"/>
          </a:p>
        </p:txBody>
      </p:sp>
      <p:sp>
        <p:nvSpPr>
          <p:cNvPr id="6" name="Slide Number Placeholder 5">
            <a:extLst>
              <a:ext uri="{FF2B5EF4-FFF2-40B4-BE49-F238E27FC236}">
                <a16:creationId xmlns:a16="http://schemas.microsoft.com/office/drawing/2014/main" id="{A662A99E-7F6F-C17D-3E43-BA4268235D6D}"/>
              </a:ext>
            </a:extLst>
          </p:cNvPr>
          <p:cNvSpPr>
            <a:spLocks noGrp="1"/>
          </p:cNvSpPr>
          <p:nvPr>
            <p:ph type="sldNum" sz="quarter" idx="12"/>
          </p:nvPr>
        </p:nvSpPr>
        <p:spPr/>
        <p:txBody>
          <a:bodyPr/>
          <a:lstStyle/>
          <a:p>
            <a:fld id="{B6F15528-21DE-4FAA-801E-634DDDAF4B2B}" type="slidenum">
              <a:rPr lang="en-US" smtClean="0"/>
              <a:pPr/>
              <a:t>6</a:t>
            </a:fld>
            <a:endParaRPr lang="en-US"/>
          </a:p>
        </p:txBody>
      </p:sp>
      <p:pic>
        <p:nvPicPr>
          <p:cNvPr id="8" name="Picture 5" descr="A blue and white logo&#10;&#10;Description automatically generated">
            <a:extLst>
              <a:ext uri="{FF2B5EF4-FFF2-40B4-BE49-F238E27FC236}">
                <a16:creationId xmlns:a16="http://schemas.microsoft.com/office/drawing/2014/main" id="{21CEB61B-1497-CCD5-0987-9727A1A3A7FE}"/>
              </a:ext>
            </a:extLst>
          </p:cNvPr>
          <p:cNvPicPr>
            <a:picLocks noChangeAspect="1" noChangeArrowheads="1"/>
          </p:cNvPicPr>
          <p:nvPr/>
        </p:nvPicPr>
        <p:blipFill>
          <a:blip r:embed="rId2"/>
          <a:srcRect/>
          <a:stretch>
            <a:fillRect/>
          </a:stretch>
        </p:blipFill>
        <p:spPr bwMode="auto">
          <a:xfrm>
            <a:off x="7994888" y="0"/>
            <a:ext cx="1143000" cy="990600"/>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id="{C7249132-94A4-2A4E-7545-F6DDF1D4DF60}"/>
              </a:ext>
            </a:extLst>
          </p:cNvPr>
          <p:cNvSpPr txBox="1"/>
          <p:nvPr/>
        </p:nvSpPr>
        <p:spPr>
          <a:xfrm>
            <a:off x="635678" y="1210235"/>
            <a:ext cx="80511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b="1" dirty="0">
                <a:latin typeface="Times New Roman"/>
                <a:cs typeface="Times New Roman"/>
              </a:rPr>
              <a:t>Proposed Model</a:t>
            </a:r>
            <a:endParaRPr lang="en-US" sz="2400" b="1" dirty="0"/>
          </a:p>
        </p:txBody>
      </p:sp>
    </p:spTree>
    <p:extLst>
      <p:ext uri="{BB962C8B-B14F-4D97-AF65-F5344CB8AC3E}">
        <p14:creationId xmlns:p14="http://schemas.microsoft.com/office/powerpoint/2010/main" val="1981329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B88433-498C-534A-65E7-A6CBFD00D4D6}"/>
              </a:ext>
            </a:extLst>
          </p:cNvPr>
          <p:cNvSpPr>
            <a:spLocks noGrp="1"/>
          </p:cNvSpPr>
          <p:nvPr>
            <p:ph idx="1"/>
          </p:nvPr>
        </p:nvSpPr>
        <p:spPr>
          <a:xfrm>
            <a:off x="457200" y="1600200"/>
            <a:ext cx="8681910" cy="4525963"/>
          </a:xfrm>
        </p:spPr>
        <p:txBody>
          <a:bodyPr vert="horz" lIns="91440" tIns="45720" rIns="91440" bIns="45720" rtlCol="0" anchor="t">
            <a:normAutofit fontScale="47500" lnSpcReduction="20000"/>
          </a:bodyPr>
          <a:lstStyle/>
          <a:p>
            <a:pPr algn="just" rtl="0" fontAlgn="base">
              <a:lnSpc>
                <a:spcPct val="100000"/>
              </a:lnSpc>
              <a:buFont typeface="Arial" panose="020B0604020202020204" pitchFamily="34" charset="0"/>
              <a:buChar char="•"/>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Programming Languages</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(Python - scripting and analysis) (HTML , CSS , JS – User Interface)</a:t>
            </a:r>
            <a:r>
              <a:rPr lang="en-US" sz="3200" b="0" i="0" dirty="0">
                <a:solidFill>
                  <a:srgbClr val="000000"/>
                </a:solidFill>
                <a:effectLst/>
                <a:latin typeface="Times New Roman" panose="02020603050405020304" pitchFamily="18" charset="0"/>
                <a:cs typeface="Times New Roman" panose="02020603050405020304" pitchFamily="18" charset="0"/>
              </a:rPr>
              <a:t>​</a:t>
            </a:r>
          </a:p>
          <a:p>
            <a:pPr algn="just" rtl="0" fontAlgn="base">
              <a:lnSpc>
                <a:spcPct val="100000"/>
              </a:lnSpc>
              <a:buFont typeface="Arial" panose="020B0604020202020204" pitchFamily="34" charset="0"/>
              <a:buChar char="•"/>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Machine Learning and Data Science (</a:t>
            </a:r>
            <a:r>
              <a:rPr lang="en-US" sz="3200" b="1" i="0" u="none" strike="noStrike" dirty="0" err="1">
                <a:solidFill>
                  <a:srgbClr val="000000"/>
                </a:solidFill>
                <a:effectLst/>
                <a:latin typeface="Times New Roman" panose="02020603050405020304" pitchFamily="18" charset="0"/>
                <a:cs typeface="Times New Roman" panose="02020603050405020304" pitchFamily="18" charset="0"/>
              </a:rPr>
              <a:t>Py</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 Lib)</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3200" i="0" u="none" strike="noStrike" dirty="0">
                <a:solidFill>
                  <a:srgbClr val="000000"/>
                </a:solidFill>
                <a:effectLst/>
                <a:latin typeface="Times New Roman" panose="02020603050405020304" pitchFamily="18" charset="0"/>
                <a:cs typeface="Times New Roman" panose="02020603050405020304" pitchFamily="18" charset="0"/>
              </a:rPr>
              <a:t>Scikit-learn, TensorFlow, Pandas, NumPy, Matplotlib</a:t>
            </a:r>
            <a:r>
              <a:rPr lang="en-US" sz="3200" i="0" dirty="0">
                <a:solidFill>
                  <a:srgbClr val="000000"/>
                </a:solidFill>
                <a:effectLst/>
                <a:latin typeface="Times New Roman" panose="02020603050405020304" pitchFamily="18" charset="0"/>
                <a:cs typeface="Times New Roman" panose="02020603050405020304" pitchFamily="18" charset="0"/>
              </a:rPr>
              <a:t>​</a:t>
            </a:r>
          </a:p>
          <a:p>
            <a:pPr algn="just" rtl="0" fontAlgn="base">
              <a:lnSpc>
                <a:spcPct val="100000"/>
              </a:lnSpc>
              <a:buFont typeface="Arial" panose="020B0604020202020204" pitchFamily="34" charset="0"/>
              <a:buChar char="•"/>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Cybersecurity Tools </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OWASP ZAP (Zed Attack Proxy)</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Testing and identifying vulnerabilities in web applications ,</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Burp Suite(</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For intercepting, analyzing, and testing HTTP/S traffic),</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Nmap (</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Network scanner for mapping and identifying vulnerabilities)</a:t>
            </a:r>
            <a:r>
              <a:rPr lang="en-US" sz="3200" b="0" i="0" dirty="0">
                <a:solidFill>
                  <a:srgbClr val="000000"/>
                </a:solidFill>
                <a:effectLst/>
                <a:latin typeface="Times New Roman" panose="02020603050405020304" pitchFamily="18" charset="0"/>
                <a:cs typeface="Times New Roman" panose="02020603050405020304" pitchFamily="18" charset="0"/>
              </a:rPr>
              <a:t>​</a:t>
            </a:r>
          </a:p>
          <a:p>
            <a:pPr algn="just" rtl="0" fontAlgn="base">
              <a:lnSpc>
                <a:spcPct val="100000"/>
              </a:lnSpc>
              <a:buFont typeface="Arial" panose="020B0604020202020204" pitchFamily="34" charset="0"/>
              <a:buChar char="•"/>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Open-Source Libraries -Flask:</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For building the backend of the web application. </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Requests:</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For making API calls to fetch threat intelligence </a:t>
            </a:r>
            <a:r>
              <a:rPr lang="en-US" sz="3200" b="0" i="0" dirty="0">
                <a:solidFill>
                  <a:srgbClr val="000000"/>
                </a:solidFill>
                <a:effectLst/>
                <a:latin typeface="Times New Roman" panose="02020603050405020304" pitchFamily="18" charset="0"/>
                <a:cs typeface="Times New Roman" panose="02020603050405020304" pitchFamily="18" charset="0"/>
              </a:rPr>
              <a:t>​</a:t>
            </a:r>
          </a:p>
          <a:p>
            <a:pPr algn="just" rtl="0" fontAlgn="base">
              <a:lnSpc>
                <a:spcPct val="100000"/>
              </a:lnSpc>
              <a:buFont typeface="Arial" panose="020B0604020202020204" pitchFamily="34" charset="0"/>
              <a:buChar char="•"/>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Threat Intelligence Platforms </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Virus Total API:</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For scanning URLs, IPs, and files to identify potential threats.</a:t>
            </a:r>
            <a:r>
              <a:rPr lang="en-US" sz="3200" b="0" i="0" dirty="0">
                <a:solidFill>
                  <a:srgbClr val="000000"/>
                </a:solidFill>
                <a:effectLst/>
                <a:latin typeface="Times New Roman" panose="02020603050405020304" pitchFamily="18" charset="0"/>
                <a:cs typeface="Times New Roman" panose="02020603050405020304" pitchFamily="18" charset="0"/>
              </a:rPr>
              <a:t>​</a:t>
            </a:r>
          </a:p>
          <a:p>
            <a:pPr algn="just" rtl="0" fontAlgn="base">
              <a:lnSpc>
                <a:spcPct val="100000"/>
              </a:lnSpc>
              <a:buFont typeface="Arial" panose="020B0604020202020204" pitchFamily="34" charset="0"/>
              <a:buChar char="•"/>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Cloud and Deployment- </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Docker </a:t>
            </a:r>
            <a:r>
              <a:rPr lang="en-US" sz="3200" b="0" i="0" dirty="0">
                <a:solidFill>
                  <a:srgbClr val="000000"/>
                </a:solidFill>
                <a:effectLst/>
                <a:latin typeface="Times New Roman" panose="02020603050405020304" pitchFamily="18" charset="0"/>
                <a:cs typeface="Times New Roman" panose="02020603050405020304" pitchFamily="18" charset="0"/>
              </a:rPr>
              <a:t>​</a:t>
            </a:r>
          </a:p>
          <a:p>
            <a:pPr algn="just" rtl="0" fontAlgn="base">
              <a:lnSpc>
                <a:spcPct val="100000"/>
              </a:lnSpc>
              <a:buFont typeface="Arial" panose="020B0604020202020204" pitchFamily="34" charset="0"/>
              <a:buChar char="•"/>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Database Management </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MySQL </a:t>
            </a:r>
            <a:r>
              <a:rPr lang="en-US" sz="3200" b="0" i="0" dirty="0">
                <a:solidFill>
                  <a:srgbClr val="000000"/>
                </a:solidFill>
                <a:effectLst/>
                <a:latin typeface="Times New Roman" panose="02020603050405020304" pitchFamily="18" charset="0"/>
                <a:cs typeface="Times New Roman" panose="02020603050405020304" pitchFamily="18" charset="0"/>
              </a:rPr>
              <a:t>​</a:t>
            </a:r>
          </a:p>
          <a:p>
            <a:pPr algn="just" rtl="0" fontAlgn="base">
              <a:lnSpc>
                <a:spcPct val="100000"/>
              </a:lnSpc>
              <a:buFont typeface="Arial" panose="020B0604020202020204" pitchFamily="34" charset="0"/>
              <a:buChar char="•"/>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Communication and Notification</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Twilio API:</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For SMS-based incident alerts.</a:t>
            </a:r>
            <a:r>
              <a:rPr lang="en-US" sz="3200" b="0" i="0" dirty="0">
                <a:solidFill>
                  <a:srgbClr val="000000"/>
                </a:solidFill>
                <a:effectLst/>
                <a:latin typeface="Times New Roman" panose="02020603050405020304" pitchFamily="18" charset="0"/>
                <a:cs typeface="Times New Roman" panose="02020603050405020304" pitchFamily="18" charset="0"/>
              </a:rPr>
              <a:t>​</a:t>
            </a:r>
          </a:p>
          <a:p>
            <a:pPr algn="just" rtl="0" fontAlgn="base">
              <a:lnSpc>
                <a:spcPct val="100000"/>
              </a:lnSpc>
              <a:buFont typeface="Arial" panose="020B0604020202020204" pitchFamily="34" charset="0"/>
              <a:buChar char="•"/>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Web Security Tools </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SSL</a:t>
            </a:r>
            <a:r>
              <a:rPr lang="en-US" sz="3200" b="0" i="0" dirty="0">
                <a:solidFill>
                  <a:srgbClr val="000000"/>
                </a:solidFill>
                <a:effectLst/>
                <a:latin typeface="Times New Roman" panose="02020603050405020304" pitchFamily="18" charset="0"/>
                <a:cs typeface="Times New Roman" panose="02020603050405020304" pitchFamily="18" charset="0"/>
              </a:rPr>
              <a:t>​</a:t>
            </a:r>
          </a:p>
          <a:p>
            <a:pPr algn="just" rtl="0" fontAlgn="base">
              <a:lnSpc>
                <a:spcPct val="100000"/>
              </a:lnSpc>
              <a:buFont typeface="Arial" panose="020B0604020202020204" pitchFamily="34" charset="0"/>
              <a:buChar char="•"/>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Automation and Scripting </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Selenium (Security Testing)</a:t>
            </a:r>
            <a:r>
              <a:rPr lang="en-US" sz="3200" b="0" i="0" dirty="0">
                <a:solidFill>
                  <a:srgbClr val="000000"/>
                </a:solidFill>
                <a:effectLst/>
                <a:latin typeface="Times New Roman" panose="02020603050405020304" pitchFamily="18" charset="0"/>
                <a:cs typeface="Times New Roman" panose="02020603050405020304" pitchFamily="18" charset="0"/>
              </a:rPr>
              <a:t>​</a:t>
            </a:r>
          </a:p>
          <a:p>
            <a:pPr algn="just" rtl="0" fontAlgn="base">
              <a:lnSpc>
                <a:spcPct val="100000"/>
              </a:lnSpc>
              <a:buFont typeface="Arial" panose="020B0604020202020204" pitchFamily="34" charset="0"/>
              <a:buChar char="•"/>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Anomaly and Threat Detection </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TensorFlow (advanced threat detection models.)</a:t>
            </a:r>
            <a:r>
              <a:rPr lang="en-US" sz="3200" b="0" i="0" dirty="0">
                <a:solidFill>
                  <a:srgbClr val="000000"/>
                </a:solidFill>
                <a:effectLst/>
                <a:latin typeface="Times New Roman" panose="02020603050405020304" pitchFamily="18" charset="0"/>
                <a:cs typeface="Times New Roman" panose="02020603050405020304" pitchFamily="18" charset="0"/>
              </a:rPr>
              <a:t>​</a:t>
            </a:r>
          </a:p>
          <a:p>
            <a:pPr algn="just" rtl="0" fontAlgn="base">
              <a:lnSpc>
                <a:spcPct val="100000"/>
              </a:lnSpc>
              <a:buFont typeface="Arial" panose="020B0604020202020204" pitchFamily="34" charset="0"/>
              <a:buChar char="•"/>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Apache Kafka:</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For processing and analyzing streaming data in real time.</a:t>
            </a:r>
            <a:r>
              <a:rPr lang="en-US" sz="3200" b="0" i="0" dirty="0">
                <a:solidFill>
                  <a:srgbClr val="000000"/>
                </a:solidFill>
                <a:effectLst/>
                <a:latin typeface="Times New Roman" panose="02020603050405020304" pitchFamily="18" charset="0"/>
                <a:cs typeface="Times New Roman" panose="02020603050405020304" pitchFamily="18" charset="0"/>
              </a:rPr>
              <a:t>​ (real time data processing)</a:t>
            </a:r>
          </a:p>
          <a:p>
            <a:pPr algn="just" rtl="0" fontAlgn="base">
              <a:lnSpc>
                <a:spcPct val="100000"/>
              </a:lnSpc>
              <a:buFont typeface="Arial" panose="020B0604020202020204" pitchFamily="34" charset="0"/>
              <a:buChar char="•"/>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Social Media Platform APIs -</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Twitter API , </a:t>
            </a:r>
            <a:r>
              <a:rPr lang="en-US" sz="3200" b="0" i="0" u="none" strike="noStrike" dirty="0" err="1">
                <a:solidFill>
                  <a:srgbClr val="000000"/>
                </a:solidFill>
                <a:effectLst/>
                <a:latin typeface="Times New Roman" panose="02020603050405020304" pitchFamily="18" charset="0"/>
                <a:cs typeface="Times New Roman" panose="02020603050405020304" pitchFamily="18" charset="0"/>
              </a:rPr>
              <a:t>Youtube</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API , </a:t>
            </a:r>
            <a:r>
              <a:rPr lang="en-US" sz="3200" b="0" i="0" u="none" strike="noStrike" dirty="0" err="1">
                <a:solidFill>
                  <a:srgbClr val="000000"/>
                </a:solidFill>
                <a:effectLst/>
                <a:latin typeface="Times New Roman" panose="02020603050405020304" pitchFamily="18" charset="0"/>
                <a:cs typeface="Times New Roman" panose="02020603050405020304" pitchFamily="18" charset="0"/>
              </a:rPr>
              <a:t>Linkedin</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API , Telegram Bot API </a:t>
            </a:r>
            <a:r>
              <a:rPr lang="en-US" sz="3200" b="0" i="0" dirty="0">
                <a:solidFill>
                  <a:srgbClr val="000000"/>
                </a:solidFill>
                <a:effectLst/>
                <a:latin typeface="Times New Roman" panose="02020603050405020304" pitchFamily="18" charset="0"/>
                <a:cs typeface="Times New Roman" panose="02020603050405020304" pitchFamily="18" charset="0"/>
              </a:rPr>
              <a:t>​</a:t>
            </a:r>
          </a:p>
          <a:p>
            <a:pPr algn="just" rtl="0" fontAlgn="base">
              <a:lnSpc>
                <a:spcPct val="100000"/>
              </a:lnSpc>
              <a:buFont typeface="Arial" panose="020B0604020202020204" pitchFamily="34" charset="0"/>
              <a:buChar char="•"/>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Threat Intelligence APIs </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a:t>
            </a:r>
            <a:r>
              <a:rPr lang="en-US" sz="3200" b="0" i="0" u="none" strike="noStrike" dirty="0" err="1">
                <a:solidFill>
                  <a:srgbClr val="000000"/>
                </a:solidFill>
                <a:effectLst/>
                <a:latin typeface="Times New Roman" panose="02020603050405020304" pitchFamily="18" charset="0"/>
                <a:cs typeface="Times New Roman" panose="02020603050405020304" pitchFamily="18" charset="0"/>
              </a:rPr>
              <a:t>VirusTotal</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API (for scanning URL , Domain , IP )</a:t>
            </a:r>
            <a:r>
              <a:rPr lang="en-US" sz="3200" b="0" i="0" dirty="0">
                <a:solidFill>
                  <a:srgbClr val="000000"/>
                </a:solidFill>
                <a:effectLst/>
                <a:latin typeface="Times New Roman" panose="02020603050405020304" pitchFamily="18" charset="0"/>
                <a:cs typeface="Times New Roman" panose="02020603050405020304" pitchFamily="18" charset="0"/>
              </a:rPr>
              <a:t>​</a:t>
            </a:r>
          </a:p>
          <a:p>
            <a:pPr algn="just" rtl="0" fontAlgn="base">
              <a:lnSpc>
                <a:spcPct val="100000"/>
              </a:lnSpc>
              <a:buFont typeface="Arial" panose="020B0604020202020204" pitchFamily="34" charset="0"/>
              <a:buChar char="•"/>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Security Tools Integration APIs -</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OWASP ZAP API ( Find vulnerability )</a:t>
            </a:r>
            <a:r>
              <a:rPr lang="en-US" sz="3200" b="0" i="0" dirty="0">
                <a:solidFill>
                  <a:srgbClr val="000000"/>
                </a:solidFill>
                <a:effectLst/>
                <a:latin typeface="Times New Roman" panose="02020603050405020304" pitchFamily="18" charset="0"/>
                <a:cs typeface="Times New Roman" panose="02020603050405020304" pitchFamily="18" charset="0"/>
              </a:rPr>
              <a:t>​​</a:t>
            </a:r>
          </a:p>
          <a:p>
            <a:pPr algn="just" rtl="0" fontAlgn="base">
              <a:lnSpc>
                <a:spcPct val="100000"/>
              </a:lnSpc>
              <a:buFont typeface="Arial" panose="020B0604020202020204" pitchFamily="34" charset="0"/>
              <a:buChar char="•"/>
            </a:pPr>
            <a:r>
              <a:rPr lang="en-US" sz="3200" b="1" dirty="0">
                <a:solidFill>
                  <a:srgbClr val="000000"/>
                </a:solidFill>
                <a:latin typeface="Times New Roman" panose="02020603050405020304" pitchFamily="18" charset="0"/>
                <a:cs typeface="Times New Roman" panose="02020603050405020304" pitchFamily="18" charset="0"/>
              </a:rPr>
              <a:t>Version Control </a:t>
            </a:r>
            <a:r>
              <a:rPr lang="en-US" sz="3200" dirty="0">
                <a:solidFill>
                  <a:srgbClr val="000000"/>
                </a:solidFill>
                <a:latin typeface="Times New Roman" panose="02020603050405020304" pitchFamily="18" charset="0"/>
                <a:cs typeface="Times New Roman" panose="02020603050405020304" pitchFamily="18" charset="0"/>
              </a:rPr>
              <a:t>– Git, IDE - </a:t>
            </a:r>
            <a:r>
              <a:rPr lang="en-US" sz="3200" dirty="0" err="1">
                <a:solidFill>
                  <a:srgbClr val="000000"/>
                </a:solidFill>
                <a:latin typeface="Times New Roman" panose="02020603050405020304" pitchFamily="18" charset="0"/>
                <a:cs typeface="Times New Roman" panose="02020603050405020304" pitchFamily="18" charset="0"/>
              </a:rPr>
              <a:t>VsCode</a:t>
            </a:r>
            <a:endParaRPr lang="en-US" sz="3200" b="0" i="0" dirty="0">
              <a:solidFill>
                <a:srgbClr val="000000"/>
              </a:solidFill>
              <a:effectLst/>
              <a:latin typeface="Times New Roman" panose="02020603050405020304" pitchFamily="18" charset="0"/>
              <a:cs typeface="Times New Roman" panose="02020603050405020304" pitchFamily="18" charset="0"/>
            </a:endParaRPr>
          </a:p>
          <a:p>
            <a:pPr marL="146050" indent="0" algn="just">
              <a:lnSpc>
                <a:spcPct val="100000"/>
              </a:lnSpc>
              <a:buNone/>
            </a:pPr>
            <a:endParaRPr lang="en-IN"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2BB24E4-9EEE-AED0-63DB-A37212A90182}"/>
              </a:ext>
            </a:extLst>
          </p:cNvPr>
          <p:cNvSpPr>
            <a:spLocks noGrp="1"/>
          </p:cNvSpPr>
          <p:nvPr>
            <p:ph type="dt" sz="half" idx="10"/>
          </p:nvPr>
        </p:nvSpPr>
        <p:spPr/>
        <p:txBody>
          <a:bodyPr/>
          <a:lstStyle/>
          <a:p>
            <a:fld id="{77326D04-8379-4112-A507-8500DFD8C773}" type="datetime1">
              <a:rPr lang="en-US" smtClean="0"/>
              <a:t>12/10/2024</a:t>
            </a:fld>
            <a:endParaRPr lang="en-US"/>
          </a:p>
        </p:txBody>
      </p:sp>
      <p:sp>
        <p:nvSpPr>
          <p:cNvPr id="5" name="Footer Placeholder 4">
            <a:extLst>
              <a:ext uri="{FF2B5EF4-FFF2-40B4-BE49-F238E27FC236}">
                <a16:creationId xmlns:a16="http://schemas.microsoft.com/office/drawing/2014/main" id="{AE165CD7-BB97-4E74-B369-8FC1CE950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3870E0-17B4-7C55-BBCF-6122366B179A}"/>
              </a:ext>
            </a:extLst>
          </p:cNvPr>
          <p:cNvSpPr>
            <a:spLocks noGrp="1"/>
          </p:cNvSpPr>
          <p:nvPr>
            <p:ph type="sldNum" sz="quarter" idx="12"/>
          </p:nvPr>
        </p:nvSpPr>
        <p:spPr/>
        <p:txBody>
          <a:bodyPr/>
          <a:lstStyle/>
          <a:p>
            <a:fld id="{B6F15528-21DE-4FAA-801E-634DDDAF4B2B}" type="slidenum">
              <a:rPr lang="en-US" smtClean="0"/>
              <a:pPr/>
              <a:t>7</a:t>
            </a:fld>
            <a:endParaRPr lang="en-US"/>
          </a:p>
        </p:txBody>
      </p:sp>
      <p:pic>
        <p:nvPicPr>
          <p:cNvPr id="8" name="Picture 5" descr="A blue and white logo&#10;&#10;Description automatically generated">
            <a:extLst>
              <a:ext uri="{FF2B5EF4-FFF2-40B4-BE49-F238E27FC236}">
                <a16:creationId xmlns:a16="http://schemas.microsoft.com/office/drawing/2014/main" id="{9910C91B-E2F6-D3D2-F887-0151DDE3C216}"/>
              </a:ext>
            </a:extLst>
          </p:cNvPr>
          <p:cNvPicPr>
            <a:picLocks noChangeAspect="1" noChangeArrowheads="1"/>
          </p:cNvPicPr>
          <p:nvPr/>
        </p:nvPicPr>
        <p:blipFill>
          <a:blip r:embed="rId2"/>
          <a:srcRect/>
          <a:stretch>
            <a:fillRect/>
          </a:stretch>
        </p:blipFill>
        <p:spPr bwMode="auto">
          <a:xfrm>
            <a:off x="7994888" y="0"/>
            <a:ext cx="1143000" cy="990600"/>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id="{3A1D5332-1A6B-83A8-AF77-2887B85396E7}"/>
              </a:ext>
            </a:extLst>
          </p:cNvPr>
          <p:cNvSpPr txBox="1"/>
          <p:nvPr/>
        </p:nvSpPr>
        <p:spPr>
          <a:xfrm>
            <a:off x="580015" y="998957"/>
            <a:ext cx="7545236"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20000"/>
              </a:spcBef>
            </a:pPr>
            <a:r>
              <a:rPr lang="en-US" sz="2400" b="1" dirty="0">
                <a:latin typeface="Times New Roman" panose="02020603050405020304" pitchFamily="18" charset="0"/>
                <a:ea typeface="Calibri"/>
                <a:cs typeface="Times New Roman" panose="02020603050405020304" pitchFamily="18" charset="0"/>
              </a:rPr>
              <a:t>Technologies Used </a:t>
            </a:r>
            <a:endParaRPr lang="en-US" sz="2400" b="1" dirty="0">
              <a:latin typeface="Times New Roman" panose="02020603050405020304" pitchFamily="18" charset="0"/>
              <a:cs typeface="Times New Roman" panose="02020603050405020304" pitchFamily="18" charset="0"/>
            </a:endParaRPr>
          </a:p>
          <a:p>
            <a:pPr algn="l"/>
            <a:endParaRPr lang="en-US" sz="2400" b="1" dirty="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443416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7B2C1F-BCEA-6B9A-4B3E-E2B85A1B9CE8}"/>
              </a:ext>
            </a:extLst>
          </p:cNvPr>
          <p:cNvSpPr>
            <a:spLocks noGrp="1"/>
          </p:cNvSpPr>
          <p:nvPr>
            <p:ph type="dt" sz="half" idx="10"/>
          </p:nvPr>
        </p:nvSpPr>
        <p:spPr/>
        <p:txBody>
          <a:bodyPr/>
          <a:lstStyle/>
          <a:p>
            <a:fld id="{6E8B51B0-2E24-44F8-9615-32EB987599A4}" type="datetime1">
              <a:rPr lang="en-US" smtClean="0"/>
              <a:t>12/10/2024</a:t>
            </a:fld>
            <a:endParaRPr lang="en-US"/>
          </a:p>
        </p:txBody>
      </p:sp>
      <p:sp>
        <p:nvSpPr>
          <p:cNvPr id="4" name="Slide Number Placeholder 3">
            <a:extLst>
              <a:ext uri="{FF2B5EF4-FFF2-40B4-BE49-F238E27FC236}">
                <a16:creationId xmlns:a16="http://schemas.microsoft.com/office/drawing/2014/main" id="{789CED12-C701-B4E7-4CDD-4B7E8ED15DB5}"/>
              </a:ext>
            </a:extLst>
          </p:cNvPr>
          <p:cNvSpPr>
            <a:spLocks noGrp="1"/>
          </p:cNvSpPr>
          <p:nvPr>
            <p:ph type="sldNum" sz="quarter" idx="12"/>
          </p:nvPr>
        </p:nvSpPr>
        <p:spPr/>
        <p:txBody>
          <a:bodyPr/>
          <a:lstStyle/>
          <a:p>
            <a:fld id="{B6F15528-21DE-4FAA-801E-634DDDAF4B2B}" type="slidenum">
              <a:rPr lang="en-US" smtClean="0"/>
              <a:pPr/>
              <a:t>8</a:t>
            </a:fld>
            <a:endParaRPr lang="en-US"/>
          </a:p>
        </p:txBody>
      </p:sp>
      <p:pic>
        <p:nvPicPr>
          <p:cNvPr id="6" name="Picture 5" descr="A blue and white logo&#10;&#10;Description automatically generated">
            <a:extLst>
              <a:ext uri="{FF2B5EF4-FFF2-40B4-BE49-F238E27FC236}">
                <a16:creationId xmlns:a16="http://schemas.microsoft.com/office/drawing/2014/main" id="{9691544F-C0E9-D4D0-8DBB-B1887A64178B}"/>
              </a:ext>
            </a:extLst>
          </p:cNvPr>
          <p:cNvPicPr>
            <a:picLocks noChangeAspect="1" noChangeArrowheads="1"/>
          </p:cNvPicPr>
          <p:nvPr/>
        </p:nvPicPr>
        <p:blipFill>
          <a:blip r:embed="rId2"/>
          <a:srcRect/>
          <a:stretch>
            <a:fillRect/>
          </a:stretch>
        </p:blipFill>
        <p:spPr bwMode="auto">
          <a:xfrm>
            <a:off x="7994888" y="0"/>
            <a:ext cx="1143000" cy="990600"/>
          </a:xfrm>
          <a:prstGeom prst="rect">
            <a:avLst/>
          </a:prstGeom>
          <a:noFill/>
          <a:ln w="9525">
            <a:noFill/>
            <a:miter lim="800000"/>
            <a:headEnd/>
            <a:tailEnd/>
          </a:ln>
          <a:effectLst/>
        </p:spPr>
      </p:pic>
      <p:sp>
        <p:nvSpPr>
          <p:cNvPr id="7" name="Title 1">
            <a:extLst>
              <a:ext uri="{FF2B5EF4-FFF2-40B4-BE49-F238E27FC236}">
                <a16:creationId xmlns:a16="http://schemas.microsoft.com/office/drawing/2014/main" id="{02414CC3-90FD-12B0-1112-21DCB80CC6DC}"/>
              </a:ext>
            </a:extLst>
          </p:cNvPr>
          <p:cNvSpPr>
            <a:spLocks noGrp="1"/>
          </p:cNvSpPr>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n-IN" sz="2400" b="1" dirty="0">
                <a:solidFill>
                  <a:schemeClr val="tx1"/>
                </a:solidFill>
                <a:latin typeface="Times New Roman"/>
                <a:cs typeface="Times New Roman"/>
              </a:rPr>
              <a:t>Methodology</a:t>
            </a:r>
          </a:p>
        </p:txBody>
      </p:sp>
      <p:sp>
        <p:nvSpPr>
          <p:cNvPr id="8" name="TextBox 7">
            <a:extLst>
              <a:ext uri="{FF2B5EF4-FFF2-40B4-BE49-F238E27FC236}">
                <a16:creationId xmlns:a16="http://schemas.microsoft.com/office/drawing/2014/main" id="{A5746958-3092-CEE5-520B-C208A6F0F426}"/>
              </a:ext>
            </a:extLst>
          </p:cNvPr>
          <p:cNvSpPr txBox="1"/>
          <p:nvPr/>
        </p:nvSpPr>
        <p:spPr>
          <a:xfrm>
            <a:off x="817508" y="1093371"/>
            <a:ext cx="4896448"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IN" b="1" dirty="0">
              <a:solidFill>
                <a:srgbClr val="233A44"/>
              </a:solidFill>
              <a:latin typeface="Times New Roman" panose="02020603050405020304" pitchFamily="18" charset="0"/>
              <a:ea typeface="Calibri"/>
              <a:cs typeface="Times New Roman" panose="02020603050405020304" pitchFamily="18" charset="0"/>
            </a:endParaRPr>
          </a:p>
          <a:p>
            <a:pPr algn="just"/>
            <a:r>
              <a:rPr lang="en-IN" dirty="0">
                <a:solidFill>
                  <a:srgbClr val="233A44"/>
                </a:solidFill>
                <a:latin typeface="Times New Roman" panose="02020603050405020304" pitchFamily="18" charset="0"/>
                <a:ea typeface="+mn-lt"/>
                <a:cs typeface="Times New Roman" panose="02020603050405020304" pitchFamily="18" charset="0"/>
              </a:rPr>
              <a:t>1- </a:t>
            </a:r>
            <a:r>
              <a:rPr lang="en-IN" b="1" dirty="0">
                <a:solidFill>
                  <a:srgbClr val="233A44"/>
                </a:solidFill>
                <a:latin typeface="Times New Roman" panose="02020603050405020304" pitchFamily="18" charset="0"/>
                <a:ea typeface="+mn-lt"/>
                <a:cs typeface="Times New Roman" panose="02020603050405020304" pitchFamily="18" charset="0"/>
              </a:rPr>
              <a:t>Problem Identification</a:t>
            </a:r>
            <a:r>
              <a:rPr lang="en-IN" dirty="0">
                <a:solidFill>
                  <a:srgbClr val="233A44"/>
                </a:solidFill>
                <a:latin typeface="Times New Roman" panose="02020603050405020304" pitchFamily="18" charset="0"/>
                <a:ea typeface="+mn-lt"/>
                <a:cs typeface="Times New Roman" panose="02020603050405020304" pitchFamily="18" charset="0"/>
              </a:rPr>
              <a:t> - (phishing, malware, data leaks, misinformation, and malicious activities.)</a:t>
            </a:r>
            <a:endParaRPr lang="en-IN" dirty="0">
              <a:solidFill>
                <a:srgbClr val="000000"/>
              </a:solidFill>
              <a:latin typeface="Times New Roman" panose="02020603050405020304" pitchFamily="18" charset="0"/>
              <a:ea typeface="+mn-lt"/>
              <a:cs typeface="Times New Roman" panose="02020603050405020304" pitchFamily="18" charset="0"/>
            </a:endParaRPr>
          </a:p>
          <a:p>
            <a:pPr algn="just"/>
            <a:r>
              <a:rPr lang="en-IN" b="1" dirty="0">
                <a:solidFill>
                  <a:srgbClr val="233A44"/>
                </a:solidFill>
                <a:latin typeface="Times New Roman" panose="02020603050405020304" pitchFamily="18" charset="0"/>
                <a:ea typeface="+mn-lt"/>
                <a:cs typeface="Times New Roman" panose="02020603050405020304" pitchFamily="18" charset="0"/>
              </a:rPr>
              <a:t>2- Data Collection  Source Identification </a:t>
            </a:r>
            <a:r>
              <a:rPr lang="en-IN" dirty="0">
                <a:solidFill>
                  <a:srgbClr val="233A44"/>
                </a:solidFill>
                <a:latin typeface="Times New Roman" panose="02020603050405020304" pitchFamily="18" charset="0"/>
                <a:ea typeface="+mn-lt"/>
                <a:cs typeface="Times New Roman" panose="02020603050405020304" pitchFamily="18" charset="0"/>
              </a:rPr>
              <a:t>(APIs from multiple social media platforms for data scraping and real-time monitoring)</a:t>
            </a:r>
            <a:endParaRPr lang="en-IN" dirty="0">
              <a:solidFill>
                <a:srgbClr val="000000"/>
              </a:solidFill>
              <a:latin typeface="Times New Roman" panose="02020603050405020304" pitchFamily="18" charset="0"/>
              <a:ea typeface="+mn-lt"/>
              <a:cs typeface="Times New Roman" panose="02020603050405020304" pitchFamily="18" charset="0"/>
            </a:endParaRPr>
          </a:p>
          <a:p>
            <a:pPr algn="just"/>
            <a:r>
              <a:rPr lang="en-IN" b="1" dirty="0">
                <a:solidFill>
                  <a:srgbClr val="233A44"/>
                </a:solidFill>
                <a:latin typeface="Times New Roman" panose="02020603050405020304" pitchFamily="18" charset="0"/>
                <a:ea typeface="+mn-lt"/>
                <a:cs typeface="Times New Roman" panose="02020603050405020304" pitchFamily="18" charset="0"/>
              </a:rPr>
              <a:t>3- Centralized Storage </a:t>
            </a:r>
            <a:r>
              <a:rPr lang="en-IN" dirty="0">
                <a:solidFill>
                  <a:srgbClr val="233A44"/>
                </a:solidFill>
                <a:latin typeface="Times New Roman" panose="02020603050405020304" pitchFamily="18" charset="0"/>
                <a:ea typeface="+mn-lt"/>
                <a:cs typeface="Times New Roman" panose="02020603050405020304" pitchFamily="18" charset="0"/>
              </a:rPr>
              <a:t>– Collect Date in Structured format using a database (My SQL)</a:t>
            </a:r>
          </a:p>
          <a:p>
            <a:pPr algn="just"/>
            <a:r>
              <a:rPr lang="en-IN" dirty="0">
                <a:solidFill>
                  <a:srgbClr val="233A44"/>
                </a:solidFill>
                <a:latin typeface="Times New Roman" panose="02020603050405020304" pitchFamily="18" charset="0"/>
                <a:ea typeface="+mn-lt"/>
                <a:cs typeface="Times New Roman" panose="02020603050405020304" pitchFamily="18" charset="0"/>
              </a:rPr>
              <a:t>4- </a:t>
            </a:r>
            <a:r>
              <a:rPr lang="en-IN" b="1" dirty="0">
                <a:solidFill>
                  <a:srgbClr val="233A44"/>
                </a:solidFill>
                <a:latin typeface="Times New Roman" panose="02020603050405020304" pitchFamily="18" charset="0"/>
                <a:ea typeface="+mn-lt"/>
                <a:cs typeface="Times New Roman" panose="02020603050405020304" pitchFamily="18" charset="0"/>
              </a:rPr>
              <a:t>Data Preprocessing </a:t>
            </a:r>
            <a:r>
              <a:rPr lang="en-IN" dirty="0">
                <a:solidFill>
                  <a:srgbClr val="233A44"/>
                </a:solidFill>
                <a:latin typeface="Times New Roman" panose="02020603050405020304" pitchFamily="18" charset="0"/>
                <a:ea typeface="+mn-lt"/>
                <a:cs typeface="Times New Roman" panose="02020603050405020304" pitchFamily="18" charset="0"/>
              </a:rPr>
              <a:t>– Data Cleaning (Remove duplicates, null values, irrelevant data points , lowercasing, removing special characters)</a:t>
            </a:r>
          </a:p>
          <a:p>
            <a:pPr algn="just"/>
            <a:r>
              <a:rPr lang="en-IN" dirty="0">
                <a:solidFill>
                  <a:srgbClr val="233A44"/>
                </a:solidFill>
                <a:latin typeface="Times New Roman" panose="02020603050405020304" pitchFamily="18" charset="0"/>
                <a:ea typeface="Calibri"/>
                <a:cs typeface="Times New Roman" panose="02020603050405020304" pitchFamily="18" charset="0"/>
              </a:rPr>
              <a:t>5- </a:t>
            </a:r>
            <a:r>
              <a:rPr lang="en-IN" b="1" dirty="0">
                <a:solidFill>
                  <a:srgbClr val="233A44"/>
                </a:solidFill>
                <a:latin typeface="Times New Roman" panose="02020603050405020304" pitchFamily="18" charset="0"/>
                <a:ea typeface="+mn-lt"/>
                <a:cs typeface="Times New Roman" panose="02020603050405020304" pitchFamily="18" charset="0"/>
              </a:rPr>
              <a:t>Threat Analysis - </a:t>
            </a:r>
            <a:r>
              <a:rPr lang="en-IN" dirty="0">
                <a:solidFill>
                  <a:srgbClr val="233A44"/>
                </a:solidFill>
                <a:latin typeface="Times New Roman" panose="02020603050405020304" pitchFamily="18" charset="0"/>
                <a:ea typeface="+mn-lt"/>
                <a:cs typeface="Times New Roman" panose="02020603050405020304" pitchFamily="18" charset="0"/>
              </a:rPr>
              <a:t>Natural Language Processing (NLP) , Anomaly Detection </a:t>
            </a:r>
          </a:p>
          <a:p>
            <a:pPr algn="just"/>
            <a:r>
              <a:rPr lang="en-IN" dirty="0">
                <a:solidFill>
                  <a:srgbClr val="233A44"/>
                </a:solidFill>
                <a:latin typeface="Times New Roman" panose="02020603050405020304" pitchFamily="18" charset="0"/>
                <a:ea typeface="+mn-lt"/>
                <a:cs typeface="Times New Roman" panose="02020603050405020304" pitchFamily="18" charset="0"/>
              </a:rPr>
              <a:t>6- </a:t>
            </a:r>
            <a:r>
              <a:rPr lang="en-IN" b="1" dirty="0">
                <a:solidFill>
                  <a:srgbClr val="233A44"/>
                </a:solidFill>
                <a:latin typeface="Times New Roman" panose="02020603050405020304" pitchFamily="18" charset="0"/>
                <a:ea typeface="+mn-lt"/>
                <a:cs typeface="Times New Roman" panose="02020603050405020304" pitchFamily="18" charset="0"/>
              </a:rPr>
              <a:t>Real-Time Monitoring </a:t>
            </a:r>
            <a:r>
              <a:rPr lang="en-IN" dirty="0">
                <a:solidFill>
                  <a:srgbClr val="233A44"/>
                </a:solidFill>
                <a:latin typeface="Times New Roman" panose="02020603050405020304" pitchFamily="18" charset="0"/>
                <a:ea typeface="+mn-lt"/>
                <a:cs typeface="Times New Roman" panose="02020603050405020304" pitchFamily="18" charset="0"/>
              </a:rPr>
              <a:t>- Streaming APIs (receive real-time data for immediate analysis) Give Alert for  high-risk content (</a:t>
            </a:r>
            <a:r>
              <a:rPr lang="en-IN" dirty="0" err="1">
                <a:solidFill>
                  <a:srgbClr val="233A44"/>
                </a:solidFill>
                <a:latin typeface="Times New Roman" panose="02020603050405020304" pitchFamily="18" charset="0"/>
                <a:ea typeface="+mn-lt"/>
                <a:cs typeface="Times New Roman" panose="02020603050405020304" pitchFamily="18" charset="0"/>
              </a:rPr>
              <a:t>eg</a:t>
            </a:r>
            <a:r>
              <a:rPr lang="en-IN" dirty="0">
                <a:solidFill>
                  <a:srgbClr val="233A44"/>
                </a:solidFill>
                <a:latin typeface="Times New Roman" panose="02020603050405020304" pitchFamily="18" charset="0"/>
                <a:ea typeface="+mn-lt"/>
                <a:cs typeface="Times New Roman" panose="02020603050405020304" pitchFamily="18" charset="0"/>
              </a:rPr>
              <a:t> . malicious URLs or dangerous hashtags).</a:t>
            </a:r>
          </a:p>
          <a:p>
            <a:pPr algn="just"/>
            <a:r>
              <a:rPr lang="en-IN" dirty="0">
                <a:solidFill>
                  <a:srgbClr val="233A44"/>
                </a:solidFill>
                <a:latin typeface="Times New Roman" panose="02020603050405020304" pitchFamily="18" charset="0"/>
                <a:ea typeface="Calibri"/>
                <a:cs typeface="Times New Roman" panose="02020603050405020304" pitchFamily="18" charset="0"/>
              </a:rPr>
              <a:t>7-</a:t>
            </a:r>
            <a:r>
              <a:rPr lang="en-IN" b="1" dirty="0">
                <a:solidFill>
                  <a:srgbClr val="233A44"/>
                </a:solidFill>
                <a:latin typeface="Times New Roman" panose="02020603050405020304" pitchFamily="18" charset="0"/>
                <a:ea typeface="Calibri"/>
                <a:cs typeface="Times New Roman" panose="02020603050405020304" pitchFamily="18" charset="0"/>
              </a:rPr>
              <a:t> </a:t>
            </a:r>
            <a:r>
              <a:rPr lang="en-IN" b="1" dirty="0">
                <a:solidFill>
                  <a:srgbClr val="233A44"/>
                </a:solidFill>
                <a:latin typeface="Times New Roman" panose="02020603050405020304" pitchFamily="18" charset="0"/>
                <a:ea typeface="+mn-lt"/>
                <a:cs typeface="Times New Roman" panose="02020603050405020304" pitchFamily="18" charset="0"/>
              </a:rPr>
              <a:t>Incident Response </a:t>
            </a:r>
            <a:r>
              <a:rPr lang="en-IN" dirty="0">
                <a:solidFill>
                  <a:srgbClr val="233A44"/>
                </a:solidFill>
                <a:latin typeface="Times New Roman" panose="02020603050405020304" pitchFamily="18" charset="0"/>
                <a:ea typeface="+mn-lt"/>
                <a:cs typeface="Times New Roman" panose="02020603050405020304" pitchFamily="18" charset="0"/>
              </a:rPr>
              <a:t>– Notification System </a:t>
            </a:r>
            <a:endParaRPr lang="en-IN" dirty="0">
              <a:solidFill>
                <a:srgbClr val="233A44"/>
              </a:solidFill>
              <a:latin typeface="Times New Roman" panose="02020603050405020304" pitchFamily="18" charset="0"/>
              <a:ea typeface="Calibri"/>
              <a:cs typeface="Times New Roman" panose="02020603050405020304" pitchFamily="18" charset="0"/>
            </a:endParaRPr>
          </a:p>
          <a:p>
            <a:pPr marL="285750" indent="-285750" algn="just">
              <a:buFont typeface="Arial"/>
              <a:buChar char="•"/>
            </a:pPr>
            <a:endParaRPr lang="en-IN" dirty="0">
              <a:solidFill>
                <a:srgbClr val="000000"/>
              </a:solidFill>
              <a:latin typeface="Times New Roman" panose="02020603050405020304" pitchFamily="18" charset="0"/>
              <a:ea typeface="Calibri"/>
              <a:cs typeface="Times New Roman" panose="02020603050405020304" pitchFamily="18" charset="0"/>
            </a:endParaRPr>
          </a:p>
          <a:p>
            <a:pPr algn="just"/>
            <a:endParaRPr lang="en-IN" dirty="0">
              <a:solidFill>
                <a:srgbClr val="233A44"/>
              </a:solidFill>
              <a:latin typeface="Times New Roman" panose="02020603050405020304" pitchFamily="18" charset="0"/>
              <a:ea typeface="Calibri"/>
              <a:cs typeface="Times New Roman" panose="02020603050405020304" pitchFamily="18" charset="0"/>
            </a:endParaRPr>
          </a:p>
          <a:p>
            <a:pPr algn="just"/>
            <a:endParaRPr lang="en-US" dirty="0">
              <a:solidFill>
                <a:srgbClr val="000000"/>
              </a:solidFill>
              <a:latin typeface="Times New Roman" panose="02020603050405020304" pitchFamily="18" charset="0"/>
              <a:ea typeface="Calibri"/>
              <a:cs typeface="Times New Roman" panose="02020603050405020304" pitchFamily="18" charset="0"/>
            </a:endParaRPr>
          </a:p>
        </p:txBody>
      </p:sp>
      <p:sp>
        <p:nvSpPr>
          <p:cNvPr id="3" name="Rectangle: Rounded Corners 2">
            <a:extLst>
              <a:ext uri="{FF2B5EF4-FFF2-40B4-BE49-F238E27FC236}">
                <a16:creationId xmlns:a16="http://schemas.microsoft.com/office/drawing/2014/main" id="{360C9F59-D776-153A-9B6E-F5F52A3E146C}"/>
              </a:ext>
            </a:extLst>
          </p:cNvPr>
          <p:cNvSpPr/>
          <p:nvPr/>
        </p:nvSpPr>
        <p:spPr>
          <a:xfrm>
            <a:off x="6077345" y="1008941"/>
            <a:ext cx="2914153" cy="60429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Data Collection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3FC86C0E-4E4D-AE86-1F02-607C7B90F135}"/>
              </a:ext>
            </a:extLst>
          </p:cNvPr>
          <p:cNvSpPr/>
          <p:nvPr/>
        </p:nvSpPr>
        <p:spPr>
          <a:xfrm>
            <a:off x="6097785" y="2769041"/>
            <a:ext cx="2914153" cy="60429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Threat Analysis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D21BFA3E-D9FE-54EA-E3EB-E05057609829}"/>
              </a:ext>
            </a:extLst>
          </p:cNvPr>
          <p:cNvSpPr/>
          <p:nvPr/>
        </p:nvSpPr>
        <p:spPr>
          <a:xfrm>
            <a:off x="6077346" y="3677096"/>
            <a:ext cx="2914153" cy="60429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Real- time monitoring</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E1B8E0A9-A7F7-867F-2C44-9E4A21CD37E6}"/>
              </a:ext>
            </a:extLst>
          </p:cNvPr>
          <p:cNvSpPr/>
          <p:nvPr/>
        </p:nvSpPr>
        <p:spPr>
          <a:xfrm>
            <a:off x="6077447" y="5374918"/>
            <a:ext cx="2914153" cy="60429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Reporting &amp; feedback</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926983DF-507B-9C12-B072-EC484E54248F}"/>
              </a:ext>
            </a:extLst>
          </p:cNvPr>
          <p:cNvSpPr/>
          <p:nvPr/>
        </p:nvSpPr>
        <p:spPr>
          <a:xfrm>
            <a:off x="6097785" y="1873367"/>
            <a:ext cx="2914153" cy="60429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Data Preprocessing</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45F01793-39D2-06CB-65B8-16F4581BE520}"/>
              </a:ext>
            </a:extLst>
          </p:cNvPr>
          <p:cNvSpPr/>
          <p:nvPr/>
        </p:nvSpPr>
        <p:spPr>
          <a:xfrm>
            <a:off x="6077447" y="4540586"/>
            <a:ext cx="2914153" cy="60429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Incident Response</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06ECBA61-B516-2FC8-B8D9-435938DAF18F}"/>
              </a:ext>
            </a:extLst>
          </p:cNvPr>
          <p:cNvCxnSpPr>
            <a:cxnSpLocks/>
            <a:stCxn id="3" idx="2"/>
          </p:cNvCxnSpPr>
          <p:nvPr/>
        </p:nvCxnSpPr>
        <p:spPr>
          <a:xfrm flipH="1">
            <a:off x="7534421" y="1613240"/>
            <a:ext cx="1" cy="260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9A4B456-ABCD-695B-9A5C-37C199188C6D}"/>
              </a:ext>
            </a:extLst>
          </p:cNvPr>
          <p:cNvCxnSpPr>
            <a:cxnSpLocks/>
          </p:cNvCxnSpPr>
          <p:nvPr/>
        </p:nvCxnSpPr>
        <p:spPr>
          <a:xfrm flipH="1">
            <a:off x="7551749" y="2477235"/>
            <a:ext cx="1" cy="260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AF6472D2-ED11-025B-AB0D-A854ACF27118}"/>
              </a:ext>
            </a:extLst>
          </p:cNvPr>
          <p:cNvCxnSpPr>
            <a:cxnSpLocks/>
          </p:cNvCxnSpPr>
          <p:nvPr/>
        </p:nvCxnSpPr>
        <p:spPr>
          <a:xfrm flipH="1">
            <a:off x="7558936" y="3416969"/>
            <a:ext cx="1" cy="260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7C8014D-F229-D832-5146-258417AEA4CE}"/>
              </a:ext>
            </a:extLst>
          </p:cNvPr>
          <p:cNvCxnSpPr>
            <a:cxnSpLocks/>
          </p:cNvCxnSpPr>
          <p:nvPr/>
        </p:nvCxnSpPr>
        <p:spPr>
          <a:xfrm flipH="1">
            <a:off x="7534421" y="4259228"/>
            <a:ext cx="1" cy="260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1ED7C309-5BE6-BDDD-9C79-D68988CF3100}"/>
              </a:ext>
            </a:extLst>
          </p:cNvPr>
          <p:cNvCxnSpPr>
            <a:cxnSpLocks/>
          </p:cNvCxnSpPr>
          <p:nvPr/>
        </p:nvCxnSpPr>
        <p:spPr>
          <a:xfrm flipH="1">
            <a:off x="7558936" y="5114791"/>
            <a:ext cx="1" cy="260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4339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086CF1-480F-7706-C560-3083BE29BF5D}"/>
              </a:ext>
            </a:extLst>
          </p:cNvPr>
          <p:cNvSpPr>
            <a:spLocks noGrp="1"/>
          </p:cNvSpPr>
          <p:nvPr>
            <p:ph type="dt" sz="half" idx="10"/>
          </p:nvPr>
        </p:nvSpPr>
        <p:spPr/>
        <p:txBody>
          <a:bodyPr/>
          <a:lstStyle/>
          <a:p>
            <a:fld id="{6E8B51B0-2E24-44F8-9615-32EB987599A4}" type="datetime1">
              <a:rPr lang="en-US" smtClean="0"/>
              <a:t>12/10/2024</a:t>
            </a:fld>
            <a:endParaRPr lang="en-US"/>
          </a:p>
        </p:txBody>
      </p:sp>
      <p:sp>
        <p:nvSpPr>
          <p:cNvPr id="4" name="Slide Number Placeholder 3">
            <a:extLst>
              <a:ext uri="{FF2B5EF4-FFF2-40B4-BE49-F238E27FC236}">
                <a16:creationId xmlns:a16="http://schemas.microsoft.com/office/drawing/2014/main" id="{8938C7E2-9AB1-8E13-17D1-08A6303E64B6}"/>
              </a:ext>
            </a:extLst>
          </p:cNvPr>
          <p:cNvSpPr>
            <a:spLocks noGrp="1"/>
          </p:cNvSpPr>
          <p:nvPr>
            <p:ph type="sldNum" sz="quarter" idx="12"/>
          </p:nvPr>
        </p:nvSpPr>
        <p:spPr/>
        <p:txBody>
          <a:bodyPr/>
          <a:lstStyle/>
          <a:p>
            <a:fld id="{B6F15528-21DE-4FAA-801E-634DDDAF4B2B}" type="slidenum">
              <a:rPr lang="en-US" smtClean="0"/>
              <a:pPr/>
              <a:t>9</a:t>
            </a:fld>
            <a:endParaRPr lang="en-US"/>
          </a:p>
        </p:txBody>
      </p:sp>
      <p:pic>
        <p:nvPicPr>
          <p:cNvPr id="6" name="Picture 5" descr="A blue and white logo&#10;&#10;Description automatically generated">
            <a:extLst>
              <a:ext uri="{FF2B5EF4-FFF2-40B4-BE49-F238E27FC236}">
                <a16:creationId xmlns:a16="http://schemas.microsoft.com/office/drawing/2014/main" id="{3C6A49BC-FC29-6369-1C3A-70B35F27E06C}"/>
              </a:ext>
            </a:extLst>
          </p:cNvPr>
          <p:cNvPicPr>
            <a:picLocks noChangeAspect="1" noChangeArrowheads="1"/>
          </p:cNvPicPr>
          <p:nvPr/>
        </p:nvPicPr>
        <p:blipFill>
          <a:blip r:embed="rId2"/>
          <a:srcRect/>
          <a:stretch>
            <a:fillRect/>
          </a:stretch>
        </p:blipFill>
        <p:spPr bwMode="auto">
          <a:xfrm>
            <a:off x="7994888" y="0"/>
            <a:ext cx="1143000" cy="990600"/>
          </a:xfrm>
          <a:prstGeom prst="rect">
            <a:avLst/>
          </a:prstGeom>
          <a:noFill/>
          <a:ln w="9525">
            <a:noFill/>
            <a:miter lim="800000"/>
            <a:headEnd/>
            <a:tailEnd/>
          </a:ln>
          <a:effectLst/>
        </p:spPr>
      </p:pic>
      <p:sp>
        <p:nvSpPr>
          <p:cNvPr id="7" name="Title 3">
            <a:extLst>
              <a:ext uri="{FF2B5EF4-FFF2-40B4-BE49-F238E27FC236}">
                <a16:creationId xmlns:a16="http://schemas.microsoft.com/office/drawing/2014/main" id="{F47EED79-96EA-6A12-9E37-69188FF9174B}"/>
              </a:ext>
            </a:extLst>
          </p:cNvPr>
          <p:cNvSpPr>
            <a:spLocks noGrp="1"/>
          </p:cNvSpPr>
          <p:nvPr/>
        </p:nvSpPr>
        <p:spPr>
          <a:xfrm>
            <a:off x="581304" y="1229252"/>
            <a:ext cx="7505700" cy="9546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n-IN" sz="2400" b="1" dirty="0">
                <a:solidFill>
                  <a:schemeClr val="tx1"/>
                </a:solidFill>
                <a:latin typeface="Times New Roman"/>
                <a:cs typeface="Times New Roman"/>
              </a:rPr>
              <a:t>Project Steps</a:t>
            </a:r>
            <a:br>
              <a:rPr lang="en-IN" sz="2400" b="1" dirty="0">
                <a:solidFill>
                  <a:schemeClr val="tx1"/>
                </a:solidFill>
                <a:latin typeface="Times New Roman" panose="02020603050405020304" pitchFamily="18" charset="0"/>
                <a:cs typeface="Times New Roman" panose="02020603050405020304" pitchFamily="18" charset="0"/>
              </a:rPr>
            </a:br>
            <a:endParaRPr lang="en-IN" sz="2400" b="1" dirty="0">
              <a:solidFill>
                <a:schemeClr val="tx1"/>
              </a:solidFill>
              <a:latin typeface="Times New Roman" panose="02020603050405020304" pitchFamily="18" charset="0"/>
              <a:cs typeface="Times New Roman" panose="02020603050405020304" pitchFamily="18" charset="0"/>
            </a:endParaRPr>
          </a:p>
        </p:txBody>
      </p:sp>
      <p:pic>
        <p:nvPicPr>
          <p:cNvPr id="9" name="Picture 8" descr="A diagram of a project&#10;&#10;Description automatically generated">
            <a:extLst>
              <a:ext uri="{FF2B5EF4-FFF2-40B4-BE49-F238E27FC236}">
                <a16:creationId xmlns:a16="http://schemas.microsoft.com/office/drawing/2014/main" id="{954022DF-2A67-D463-5733-E9DCFB069836}"/>
              </a:ext>
            </a:extLst>
          </p:cNvPr>
          <p:cNvPicPr>
            <a:picLocks noChangeAspect="1"/>
          </p:cNvPicPr>
          <p:nvPr/>
        </p:nvPicPr>
        <p:blipFill>
          <a:blip r:embed="rId3"/>
          <a:stretch>
            <a:fillRect/>
          </a:stretch>
        </p:blipFill>
        <p:spPr>
          <a:xfrm>
            <a:off x="698650" y="2193266"/>
            <a:ext cx="7286625" cy="3276600"/>
          </a:xfrm>
          <a:prstGeom prst="rect">
            <a:avLst/>
          </a:prstGeom>
        </p:spPr>
      </p:pic>
      <p:sp>
        <p:nvSpPr>
          <p:cNvPr id="3" name="TextBox 2">
            <a:extLst>
              <a:ext uri="{FF2B5EF4-FFF2-40B4-BE49-F238E27FC236}">
                <a16:creationId xmlns:a16="http://schemas.microsoft.com/office/drawing/2014/main" id="{C90AF6D5-B8E6-A894-B0FD-864F88826452}"/>
              </a:ext>
            </a:extLst>
          </p:cNvPr>
          <p:cNvSpPr txBox="1"/>
          <p:nvPr/>
        </p:nvSpPr>
        <p:spPr>
          <a:xfrm>
            <a:off x="3160643" y="1914939"/>
            <a:ext cx="282271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Table: 02 (Project Steps)</a:t>
            </a:r>
          </a:p>
        </p:txBody>
      </p:sp>
    </p:spTree>
    <p:extLst>
      <p:ext uri="{BB962C8B-B14F-4D97-AF65-F5344CB8AC3E}">
        <p14:creationId xmlns:p14="http://schemas.microsoft.com/office/powerpoint/2010/main" val="3386729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TotalTime>
  <Words>1963</Words>
  <Application>Microsoft Office PowerPoint</Application>
  <PresentationFormat>On-screen Show (4:3)</PresentationFormat>
  <Paragraphs>229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PowerPoint Presentation</vt:lpstr>
      <vt:lpstr>PowerPoint Presentation</vt:lpstr>
      <vt:lpstr>Introduction </vt:lpstr>
      <vt:lpstr>Objective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Anchal Verma</cp:lastModifiedBy>
  <cp:revision>61</cp:revision>
  <dcterms:created xsi:type="dcterms:W3CDTF">2006-08-16T00:00:00Z</dcterms:created>
  <dcterms:modified xsi:type="dcterms:W3CDTF">2024-12-10T19:26:04Z</dcterms:modified>
</cp:coreProperties>
</file>