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2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95" r:id="rId11"/>
    <p:sldId id="268" r:id="rId12"/>
    <p:sldId id="267" r:id="rId13"/>
    <p:sldId id="269" r:id="rId14"/>
    <p:sldId id="270" r:id="rId15"/>
    <p:sldId id="265" r:id="rId16"/>
    <p:sldId id="272" r:id="rId17"/>
    <p:sldId id="274" r:id="rId18"/>
    <p:sldId id="275" r:id="rId19"/>
    <p:sldId id="278" r:id="rId20"/>
    <p:sldId id="294" r:id="rId21"/>
    <p:sldId id="282" r:id="rId22"/>
    <p:sldId id="279" r:id="rId23"/>
    <p:sldId id="280" r:id="rId24"/>
    <p:sldId id="281" r:id="rId25"/>
    <p:sldId id="283" r:id="rId26"/>
    <p:sldId id="284" r:id="rId27"/>
    <p:sldId id="285" r:id="rId28"/>
    <p:sldId id="286" r:id="rId29"/>
    <p:sldId id="287" r:id="rId30"/>
    <p:sldId id="288" r:id="rId31"/>
    <p:sldId id="289" r:id="rId32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A3C9F5-1AFC-D6E0-A95A-B7219852F1F0}">
  <a:tblStyle styleId="{C1A3C9F5-1AFC-D6E0-A95A-B7219852F1F0}" styleName="Themed Style 1 - Accent 4">
    <a:tblBg>
      <a:fillRef idx="2">
        <a:schemeClr val="accent4"/>
      </a:fillRef>
    </a:tblBg>
    <a:wholeTbl>
      <a:tcTxStyle>
        <a:fontRef idx="minor">
          <a:srgbClr val="00000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2V>
    <a:lastCol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lastCol>
    <a:firstCol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firstCol>
    <a:lastRow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</a:tcBdr>
        <a:fill>
          <a:solidFill>
            <a:schemeClr val="accent4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466" y="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1556793"/>
            <a:ext cx="10363200" cy="204365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00660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 bwMode="auto">
          <a:xfrm>
            <a:off x="19744" y="0"/>
            <a:ext cx="12172256" cy="971376"/>
          </a:xfrm>
          <a:prstGeom prst="rect">
            <a:avLst/>
          </a:prstGeom>
        </p:spPr>
        <p:txBody>
          <a:bodyPr/>
          <a:lstStyle>
            <a:lvl1pPr algn="r">
              <a:lnSpc>
                <a:spcPct val="100000"/>
              </a:lnSpc>
              <a:spcBef>
                <a:spcPts val="2400"/>
              </a:spcBef>
              <a:defRPr sz="2800" b="1">
                <a:solidFill>
                  <a:srgbClr val="006600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br>
              <a:rPr lang="ru-RU"/>
            </a:br>
            <a:endParaRPr lang="ru-RU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/>
            </a:lvl1pPr>
            <a:lvl2pPr marL="742950" indent="-285750">
              <a:buFont typeface="Arial"/>
              <a:buChar char="•"/>
              <a:defRPr/>
            </a:lvl2pPr>
            <a:lvl3pPr marL="1143000" indent="-228600">
              <a:buFont typeface="Arial"/>
              <a:buChar char="•"/>
              <a:defRPr/>
            </a:lvl3pPr>
            <a:lvl4pPr marL="1600200" indent="-228600">
              <a:buFont typeface="Arial"/>
              <a:buChar char="•"/>
              <a:defRPr/>
            </a:lvl4pPr>
            <a:lvl5pPr marL="2057400" indent="-228600">
              <a:buFont typeface="Arial"/>
              <a:buChar char="•"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cxnSp>
        <p:nvCxnSpPr>
          <p:cNvPr id="6" name="Straight Connector 2"/>
          <p:cNvCxnSpPr>
            <a:cxnSpLocks/>
          </p:cNvCxnSpPr>
          <p:nvPr userDrawn="1"/>
        </p:nvCxnSpPr>
        <p:spPr bwMode="auto">
          <a:xfrm>
            <a:off x="0" y="1016000"/>
            <a:ext cx="12192000" cy="1587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82848" y="6552728"/>
            <a:ext cx="2844800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8" name="Прямоугольник 10"/>
          <p:cNvSpPr/>
          <p:nvPr userDrawn="1"/>
        </p:nvSpPr>
        <p:spPr bwMode="auto">
          <a:xfrm>
            <a:off x="0" y="6669360"/>
            <a:ext cx="12211744" cy="1886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ru-RU" sz="1200">
              <a:solidFill>
                <a:srgbClr val="000000"/>
              </a:solidFill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 userDrawn="1"/>
        </p:nvSpPr>
        <p:spPr bwMode="auto">
          <a:xfrm>
            <a:off x="10622623" y="6606889"/>
            <a:ext cx="1596661" cy="18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1400">
                <a:solidFill>
                  <a:srgbClr val="000000"/>
                </a:solidFill>
              </a:rPr>
              <a:t>Слайд </a:t>
            </a:r>
            <a:fld id="{D17713BC-2123-4186-8BD3-9614D35FBC6C}" type="slidenum">
              <a:rPr lang="ru-RU" sz="1400">
                <a:solidFill>
                  <a:srgbClr val="000000"/>
                </a:solidFill>
              </a:rPr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4" name="Straight Connector 2"/>
          <p:cNvCxnSpPr>
            <a:cxnSpLocks/>
          </p:cNvCxnSpPr>
          <p:nvPr userDrawn="1"/>
        </p:nvCxnSpPr>
        <p:spPr bwMode="auto">
          <a:xfrm>
            <a:off x="0" y="1016000"/>
            <a:ext cx="12192000" cy="1587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 txBox="1">
            <a:spLocks noChangeArrowheads="1"/>
          </p:cNvSpPr>
          <p:nvPr userDrawn="1"/>
        </p:nvSpPr>
        <p:spPr bwMode="auto">
          <a:xfrm>
            <a:off x="82848" y="6552728"/>
            <a:ext cx="2844800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6" name="Прямоугольник 10"/>
          <p:cNvSpPr/>
          <p:nvPr userDrawn="1"/>
        </p:nvSpPr>
        <p:spPr bwMode="auto">
          <a:xfrm>
            <a:off x="0" y="6669360"/>
            <a:ext cx="12211744" cy="1886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ru-RU" sz="1200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10622623" y="6606889"/>
            <a:ext cx="1596661" cy="18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1400">
                <a:solidFill>
                  <a:srgbClr val="000000"/>
                </a:solidFill>
              </a:rPr>
              <a:t>Слайд </a:t>
            </a:r>
            <a:fld id="{D17713BC-2123-4186-8BD3-9614D35FBC6C}" type="slidenum">
              <a:rPr lang="ru-RU" sz="1400">
                <a:solidFill>
                  <a:srgbClr val="000000"/>
                </a:solidFill>
              </a:rPr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205318" y="871539"/>
            <a:ext cx="10993967" cy="498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483785" y="1776414"/>
            <a:ext cx="4796367" cy="390207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483351" y="1776414"/>
            <a:ext cx="4798483" cy="390207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1_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205318" y="871539"/>
            <a:ext cx="10993967" cy="498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483785" y="1776414"/>
            <a:ext cx="4796367" cy="390207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483351" y="1776414"/>
            <a:ext cx="4798483" cy="390207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</a:defRPr>
      </a:lvl2pPr>
      <a:lvl3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</a:defRPr>
      </a:lvl3pPr>
      <a:lvl4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</a:defRPr>
      </a:lvl4pPr>
      <a:lvl5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</a:defRPr>
      </a:lvl5pPr>
      <a:lvl6pPr marL="4572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</a:defRPr>
      </a:lvl6pPr>
      <a:lvl7pPr marL="9144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</a:defRPr>
      </a:lvl7pPr>
      <a:lvl8pPr marL="13716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</a:defRPr>
      </a:lvl8pPr>
      <a:lvl9pPr marL="18288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</a:defRPr>
      </a:lvl9pPr>
    </p:titleStyle>
    <p:bodyStyle>
      <a:lvl1pPr marL="342900" indent="-342900" algn="l">
        <a:spcBef>
          <a:spcPts val="0"/>
        </a:spcBef>
        <a:spcAft>
          <a:spcPts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>
        <a:spcBef>
          <a:spcPts val="0"/>
        </a:spcBef>
        <a:spcAft>
          <a:spcPts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>
        <a:spcBef>
          <a:spcPts val="0"/>
        </a:spcBef>
        <a:spcAft>
          <a:spcPts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>
        <a:spcBef>
          <a:spcPts val="0"/>
        </a:spcBef>
        <a:spcAft>
          <a:spcPts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neuralnetworksanddeeplearning.com/chap3.html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417442"/>
            <a:ext cx="10515600" cy="60529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dirty="0" smtClean="0"/>
              <a:t>Курс «Линейные модели»</a:t>
            </a:r>
            <a:endParaRPr lang="ru-RU" sz="3600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2800" dirty="0" smtClean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2800" dirty="0" smtClean="0">
              <a:latin typeface="Calibri"/>
            </a:endParaRPr>
          </a:p>
          <a:p>
            <a:pPr marL="0" indent="0" algn="ctr">
              <a:buNone/>
            </a:pPr>
            <a:r>
              <a:rPr lang="ru-RU" sz="2800" dirty="0" smtClean="0">
                <a:latin typeface="Calibri"/>
              </a:rPr>
              <a:t>Логистическая </a:t>
            </a:r>
            <a:r>
              <a:rPr lang="ru-RU" sz="2800" dirty="0">
                <a:latin typeface="Calibri"/>
              </a:rPr>
              <a:t>регрессия. Метрики качества</a:t>
            </a:r>
            <a:r>
              <a:rPr lang="ru-RU" sz="2800" dirty="0" smtClean="0">
                <a:latin typeface="Calibri"/>
              </a:rPr>
              <a:t>.</a:t>
            </a:r>
            <a:endParaRPr lang="en-US" sz="2800" dirty="0" smtClean="0">
              <a:latin typeface="Calibri"/>
            </a:endParaRPr>
          </a:p>
          <a:p>
            <a:pPr marL="0" indent="0" algn="ctr">
              <a:buNone/>
            </a:pPr>
            <a:endParaRPr lang="en-US" sz="3000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ru-RU" sz="3000" dirty="0" smtClean="0">
                <a:latin typeface="Calibri" panose="020F0502020204030204" pitchFamily="34" charset="0"/>
              </a:rPr>
              <a:t>Лекция </a:t>
            </a:r>
            <a:r>
              <a:rPr lang="en-US" sz="3000" dirty="0" smtClean="0">
                <a:latin typeface="Calibri" panose="020F0502020204030204" pitchFamily="34" charset="0"/>
              </a:rPr>
              <a:t>2</a:t>
            </a:r>
          </a:p>
          <a:p>
            <a:pPr marL="0" indent="0" algn="ctr">
              <a:buNone/>
            </a:pPr>
            <a:endParaRPr lang="ru-RU" sz="2800" dirty="0" smtClean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endParaRPr lang="ru-RU" sz="2800" dirty="0" smtClean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ru-RU" sz="2200" dirty="0" smtClean="0">
                <a:latin typeface="Calibri" panose="020F0502020204030204" pitchFamily="34" charset="0"/>
              </a:rPr>
              <a:t>Комаров </a:t>
            </a:r>
            <a:r>
              <a:rPr lang="ru-RU" sz="2200" dirty="0">
                <a:latin typeface="Calibri" panose="020F0502020204030204" pitchFamily="34" charset="0"/>
              </a:rPr>
              <a:t>Иван Владимирович (ЦФТ, </a:t>
            </a:r>
            <a:r>
              <a:rPr lang="ru-RU" sz="2200" dirty="0" smtClean="0">
                <a:latin typeface="Calibri" panose="020F0502020204030204" pitchFamily="34" charset="0"/>
              </a:rPr>
              <a:t>НГУ, </a:t>
            </a:r>
            <a:r>
              <a:rPr lang="en-US" sz="2200" dirty="0" smtClean="0">
                <a:latin typeface="Calibri" panose="020F0502020204030204" pitchFamily="34" charset="0"/>
              </a:rPr>
              <a:t>ODS</a:t>
            </a:r>
            <a:r>
              <a:rPr lang="ru-RU" sz="2200" dirty="0" smtClean="0">
                <a:latin typeface="Calibri" panose="020F0502020204030204" pitchFamily="34" charset="0"/>
              </a:rPr>
              <a:t>) </a:t>
            </a:r>
          </a:p>
          <a:p>
            <a:pPr marL="0" indent="0" algn="ctr">
              <a:buNone/>
            </a:pPr>
            <a:endParaRPr lang="en-US" sz="2200" dirty="0" smtClean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ru-RU" sz="2200" dirty="0" smtClean="0">
                <a:latin typeface="Calibri" panose="020F0502020204030204" pitchFamily="34" charset="0"/>
              </a:rPr>
              <a:t>Осень 2023</a:t>
            </a:r>
            <a:endParaRPr lang="ru-RU" sz="2200" dirty="0">
              <a:latin typeface="Calibri" panose="020F0502020204030204" pitchFamily="34" charset="0"/>
            </a:endParaRP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991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 bwMode="auto"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 dirty="0" smtClean="0">
                <a:solidFill>
                  <a:srgbClr val="006600"/>
                </a:solidFill>
              </a:rPr>
              <a:t>Зачем логарифм?</a:t>
            </a:r>
            <a:endParaRPr dirty="0"/>
          </a:p>
        </p:txBody>
      </p:sp>
      <p:sp>
        <p:nvSpPr>
          <p:cNvPr id="5" name="TextBox 6"/>
          <p:cNvSpPr txBox="1"/>
          <p:nvPr/>
        </p:nvSpPr>
        <p:spPr bwMode="auto">
          <a:xfrm>
            <a:off x="7796982" y="6243484"/>
            <a:ext cx="391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dirty="0"/>
              <a:t>*По </a:t>
            </a:r>
            <a:r>
              <a:rPr lang="en-US" dirty="0"/>
              <a:t>https://youtu.be/ARfXDSkQf1Y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268760"/>
            <a:ext cx="6828588" cy="21992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3497505"/>
            <a:ext cx="6828588" cy="247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5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 bwMode="auto">
          <a:xfrm>
            <a:off x="1538759" y="0"/>
            <a:ext cx="9406439" cy="101299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>
                <a:solidFill>
                  <a:srgbClr val="006600"/>
                </a:solidFill>
              </a:rPr>
              <a:t>Вероятность, отношение вероятностей, </a:t>
            </a:r>
            <a:endParaRPr lang="ru-RU" sz="2800" b="1" spc="0">
              <a:solidFill>
                <a:srgbClr val="006600"/>
              </a:solidFill>
            </a:endParaRPr>
          </a:p>
          <a:p>
            <a:pPr algn="r">
              <a:defRPr/>
            </a:pPr>
            <a:r>
              <a:rPr lang="ru-RU" sz="2800" b="1" spc="0">
                <a:solidFill>
                  <a:srgbClr val="006600"/>
                </a:solidFill>
              </a:rPr>
              <a:t>логарифм отношения вероятностей</a:t>
            </a:r>
            <a:endParaRPr/>
          </a:p>
        </p:txBody>
      </p:sp>
      <p:pic>
        <p:nvPicPr>
          <p:cNvPr id="6" name="Picture 6" descr="P(y=j|\mathbf{x}) = \frac{e^{\mathbf{x}^\mathsf{T}\mathbf{w}_j}}{\sum_{k=1}^K e^{\mathbf{x}^\mathsf{T}\mathbf{w}_k}}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3624737" y="11881363"/>
            <a:ext cx="2085975" cy="542926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1268760"/>
            <a:ext cx="6438900" cy="4533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135" y="900713"/>
            <a:ext cx="3633467" cy="27443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0135" y="3655376"/>
            <a:ext cx="3538128" cy="27317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 bwMode="auto">
          <a:xfrm>
            <a:off x="1538759" y="116632"/>
            <a:ext cx="9511214" cy="85428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en-US" sz="2800" b="1" spc="-1" dirty="0" smtClean="0">
                <a:solidFill>
                  <a:srgbClr val="006600"/>
                </a:solidFill>
              </a:rPr>
              <a:t>FICO score </a:t>
            </a:r>
            <a:r>
              <a:rPr lang="ru-RU" sz="2800" b="1" spc="-1" dirty="0" smtClean="0">
                <a:solidFill>
                  <a:srgbClr val="006600"/>
                </a:solidFill>
              </a:rPr>
              <a:t>основан</a:t>
            </a:r>
            <a:r>
              <a:rPr lang="en-US" sz="2800" b="1" spc="-1" dirty="0" smtClean="0">
                <a:solidFill>
                  <a:srgbClr val="006600"/>
                </a:solidFill>
              </a:rPr>
              <a:t> log(</a:t>
            </a:r>
            <a:r>
              <a:rPr lang="en-US" sz="2800" b="1" spc="-1" dirty="0" err="1" smtClean="0">
                <a:solidFill>
                  <a:srgbClr val="006600"/>
                </a:solidFill>
              </a:rPr>
              <a:t>OddsRatio</a:t>
            </a:r>
            <a:r>
              <a:rPr lang="en-US" sz="2800" b="1" spc="-1" dirty="0" smtClean="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5" name="TextBox 5"/>
          <p:cNvSpPr txBox="1"/>
          <p:nvPr/>
        </p:nvSpPr>
        <p:spPr bwMode="auto">
          <a:xfrm>
            <a:off x="6253018" y="6243484"/>
            <a:ext cx="584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*По книге </a:t>
            </a:r>
            <a:r>
              <a:rPr lang="en-US"/>
              <a:t>Phillips, R. L. (2018). </a:t>
            </a:r>
            <a:r>
              <a:rPr lang="en-US" i="1"/>
              <a:t>Pricing Credit Products</a:t>
            </a:r>
            <a:r>
              <a:rPr lang="en-US"/>
              <a:t> </a:t>
            </a:r>
            <a:endParaRPr/>
          </a:p>
        </p:txBody>
      </p:sp>
      <p:pic>
        <p:nvPicPr>
          <p:cNvPr id="6" name="Рисунок 8"/>
          <p:cNvPicPr/>
          <p:nvPr/>
        </p:nvPicPr>
        <p:blipFill>
          <a:blip r:embed="rId2"/>
          <a:stretch/>
        </p:blipFill>
        <p:spPr bwMode="auto">
          <a:xfrm>
            <a:off x="399472" y="1339850"/>
            <a:ext cx="4318000" cy="1130300"/>
          </a:xfrm>
          <a:prstGeom prst="rect">
            <a:avLst/>
          </a:prstGeom>
        </p:spPr>
      </p:pic>
      <p:pic>
        <p:nvPicPr>
          <p:cNvPr id="7" name="Рисунок 9"/>
          <p:cNvPicPr/>
          <p:nvPr/>
        </p:nvPicPr>
        <p:blipFill>
          <a:blip r:embed="rId3"/>
          <a:stretch/>
        </p:blipFill>
        <p:spPr bwMode="auto">
          <a:xfrm>
            <a:off x="5022099" y="1396132"/>
            <a:ext cx="5731510" cy="2211070"/>
          </a:xfrm>
          <a:prstGeom prst="rect">
            <a:avLst/>
          </a:prstGeom>
        </p:spPr>
      </p:pic>
      <p:pic>
        <p:nvPicPr>
          <p:cNvPr id="8" name="Рисунок 10"/>
          <p:cNvPicPr/>
          <p:nvPr/>
        </p:nvPicPr>
        <p:blipFill>
          <a:blip r:embed="rId4"/>
          <a:stretch/>
        </p:blipFill>
        <p:spPr bwMode="auto">
          <a:xfrm>
            <a:off x="6253018" y="3788354"/>
            <a:ext cx="4210355" cy="1938192"/>
          </a:xfrm>
          <a:prstGeom prst="rect">
            <a:avLst/>
          </a:prstGeom>
        </p:spPr>
      </p:pic>
      <p:pic>
        <p:nvPicPr>
          <p:cNvPr id="9" name="Рисунок 11"/>
          <p:cNvPicPr/>
          <p:nvPr/>
        </p:nvPicPr>
        <p:blipFill>
          <a:blip r:embed="rId5"/>
          <a:stretch/>
        </p:blipFill>
        <p:spPr bwMode="auto">
          <a:xfrm>
            <a:off x="399472" y="2760087"/>
            <a:ext cx="4362450" cy="381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444443" y="1496291"/>
            <a:ext cx="9923244" cy="4331855"/>
          </a:xfrm>
          <a:prstGeom prst="rect">
            <a:avLst/>
          </a:prstGeom>
        </p:spPr>
      </p:pic>
      <p:sp>
        <p:nvSpPr>
          <p:cNvPr id="5" name="TextShape 1"/>
          <p:cNvSpPr txBox="1"/>
          <p:nvPr/>
        </p:nvSpPr>
        <p:spPr bwMode="auto"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 dirty="0" smtClean="0">
                <a:solidFill>
                  <a:srgbClr val="006600"/>
                </a:solidFill>
              </a:rPr>
              <a:t>Появление </a:t>
            </a:r>
            <a:r>
              <a:rPr lang="ru-RU" sz="2800" b="1" spc="-1" dirty="0" err="1" smtClean="0">
                <a:solidFill>
                  <a:srgbClr val="006600"/>
                </a:solidFill>
              </a:rPr>
              <a:t>сигмоиды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 bwMode="auto">
          <a:xfrm>
            <a:off x="1538759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0" dirty="0" err="1" smtClean="0">
                <a:solidFill>
                  <a:srgbClr val="006600"/>
                </a:solidFill>
              </a:rPr>
              <a:t>Сигмоида</a:t>
            </a:r>
            <a:r>
              <a:rPr lang="ru-RU" sz="2800" b="1" spc="0" dirty="0" smtClean="0">
                <a:solidFill>
                  <a:srgbClr val="006600"/>
                </a:solidFill>
              </a:rPr>
              <a:t> </a:t>
            </a:r>
            <a:r>
              <a:rPr lang="ru-RU" sz="2800" b="1" spc="0" dirty="0">
                <a:solidFill>
                  <a:srgbClr val="006600"/>
                </a:solidFill>
              </a:rPr>
              <a:t>/ логистическая функция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48" b="37400"/>
          <a:stretch/>
        </p:blipFill>
        <p:spPr>
          <a:xfrm>
            <a:off x="58411" y="1484784"/>
            <a:ext cx="7432394" cy="429309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7464152" y="2636912"/>
            <a:ext cx="4727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Логистическая регрессия + правило:</a:t>
            </a:r>
          </a:p>
          <a:p>
            <a:endParaRPr lang="ru-RU" dirty="0"/>
          </a:p>
          <a:p>
            <a:r>
              <a:rPr lang="ru-RU" dirty="0" smtClean="0"/>
              <a:t>1. Если прогноз </a:t>
            </a:r>
            <a:r>
              <a:rPr lang="en-US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dirty="0" err="1" smtClean="0"/>
              <a:t>x</a:t>
            </a:r>
            <a:r>
              <a:rPr lang="en-US" dirty="0" smtClean="0"/>
              <a:t> ≥ </a:t>
            </a:r>
            <a:r>
              <a:rPr lang="ru-RU" dirty="0" smtClean="0"/>
              <a:t>порог, то «Спам»</a:t>
            </a:r>
          </a:p>
          <a:p>
            <a:r>
              <a:rPr lang="ru-RU" dirty="0" smtClean="0"/>
              <a:t>2. Если прогноз </a:t>
            </a:r>
            <a:r>
              <a:rPr lang="en-US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smtClean="0"/>
              <a:t> </a:t>
            </a:r>
            <a:r>
              <a:rPr lang="ru-RU" dirty="0" smtClean="0"/>
              <a:t>порог, </a:t>
            </a:r>
            <a:r>
              <a:rPr lang="ru-RU" dirty="0"/>
              <a:t>то </a:t>
            </a:r>
            <a:r>
              <a:rPr lang="ru-RU" dirty="0" smtClean="0"/>
              <a:t>«Не спам»</a:t>
            </a:r>
            <a:endParaRPr lang="ru-RU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 bwMode="auto">
          <a:xfrm>
            <a:off x="263352" y="0"/>
            <a:ext cx="11377264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 dirty="0" smtClean="0">
                <a:solidFill>
                  <a:srgbClr val="006600"/>
                </a:solidFill>
              </a:rPr>
              <a:t>Свойства вероятности события </a:t>
            </a:r>
          </a:p>
          <a:p>
            <a:pPr algn="r">
              <a:defRPr/>
            </a:pPr>
            <a:r>
              <a:rPr lang="ru-RU" sz="2800" b="1" spc="-1" dirty="0" smtClean="0">
                <a:solidFill>
                  <a:srgbClr val="006600"/>
                </a:solidFill>
              </a:rPr>
              <a:t>для логистической регрессии</a:t>
            </a:r>
            <a:endParaRPr lang="ru-RU" dirty="0"/>
          </a:p>
          <a:p>
            <a:pPr algn="r">
              <a:defRPr/>
            </a:pPr>
            <a:endParaRPr dirty="0"/>
          </a:p>
        </p:txBody>
      </p:sp>
      <p:pic>
        <p:nvPicPr>
          <p:cNvPr id="5" name="Рисунок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510867" y="1396015"/>
            <a:ext cx="7210425" cy="4838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auto">
          <a:xfrm>
            <a:off x="7802310" y="6263791"/>
            <a:ext cx="293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dirty="0"/>
              <a:t>*По </a:t>
            </a:r>
            <a:r>
              <a:rPr lang="ru-RU" dirty="0" smtClean="0"/>
              <a:t>описанию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 bwMode="auto"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 dirty="0" smtClean="0">
                <a:solidFill>
                  <a:srgbClr val="006600"/>
                </a:solidFill>
              </a:rPr>
              <a:t>Линейная и нелинейная </a:t>
            </a:r>
          </a:p>
          <a:p>
            <a:pPr algn="r">
              <a:defRPr/>
            </a:pPr>
            <a:r>
              <a:rPr lang="ru-RU" sz="2800" b="1" spc="-1" dirty="0" smtClean="0">
                <a:solidFill>
                  <a:srgbClr val="006600"/>
                </a:solidFill>
              </a:rPr>
              <a:t>граница решения</a:t>
            </a:r>
            <a:endParaRPr dirty="0"/>
          </a:p>
        </p:txBody>
      </p:sp>
      <p:sp>
        <p:nvSpPr>
          <p:cNvPr id="5" name="TextBox 6"/>
          <p:cNvSpPr txBox="1"/>
          <p:nvPr/>
        </p:nvSpPr>
        <p:spPr bwMode="auto">
          <a:xfrm>
            <a:off x="7796982" y="6243484"/>
            <a:ext cx="24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*По курсу </a:t>
            </a:r>
            <a:r>
              <a:rPr lang="en-US"/>
              <a:t>Andrew Ng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7" b="41600"/>
          <a:stretch/>
        </p:blipFill>
        <p:spPr>
          <a:xfrm>
            <a:off x="191344" y="2132856"/>
            <a:ext cx="5544616" cy="27486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1" b="45800"/>
          <a:stretch/>
        </p:blipFill>
        <p:spPr>
          <a:xfrm>
            <a:off x="5663952" y="2132856"/>
            <a:ext cx="6348054" cy="27443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756038" y="649417"/>
            <a:ext cx="6991350" cy="5924550"/>
          </a:xfrm>
          <a:prstGeom prst="rect">
            <a:avLst/>
          </a:prstGeom>
        </p:spPr>
      </p:pic>
      <p:sp>
        <p:nvSpPr>
          <p:cNvPr id="5" name="TextShape 1"/>
          <p:cNvSpPr txBox="1"/>
          <p:nvPr/>
        </p:nvSpPr>
        <p:spPr bwMode="auto">
          <a:xfrm>
            <a:off x="6251713" y="0"/>
            <a:ext cx="5827282" cy="132190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 dirty="0" smtClean="0">
                <a:solidFill>
                  <a:srgbClr val="006600"/>
                </a:solidFill>
              </a:rPr>
              <a:t>Нелинейная </a:t>
            </a:r>
            <a:r>
              <a:rPr lang="ru-RU" sz="2800" b="1" spc="-1" dirty="0">
                <a:solidFill>
                  <a:srgbClr val="006600"/>
                </a:solidFill>
              </a:rPr>
              <a:t>граница решения</a:t>
            </a:r>
            <a:endParaRPr sz="2000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9307422" y="6309320"/>
            <a:ext cx="293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dirty="0"/>
              <a:t>*По </a:t>
            </a:r>
            <a:r>
              <a:rPr lang="ru-RU" dirty="0" smtClean="0"/>
              <a:t>описанию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 bwMode="auto"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 dirty="0">
                <a:solidFill>
                  <a:srgbClr val="006600"/>
                </a:solidFill>
              </a:rPr>
              <a:t>Логистическая регрессия</a:t>
            </a:r>
            <a:endParaRPr dirty="0"/>
          </a:p>
          <a:p>
            <a:pPr algn="r">
              <a:defRPr/>
            </a:pPr>
            <a:r>
              <a:rPr lang="ru-RU" sz="2800" b="1" spc="-1" dirty="0">
                <a:solidFill>
                  <a:srgbClr val="006600"/>
                </a:solidFill>
              </a:rPr>
              <a:t>Поиск параметров</a:t>
            </a:r>
            <a:endParaRPr dirty="0"/>
          </a:p>
        </p:txBody>
      </p:sp>
      <p:sp>
        <p:nvSpPr>
          <p:cNvPr id="5" name="TextBox 6"/>
          <p:cNvSpPr txBox="1"/>
          <p:nvPr/>
        </p:nvSpPr>
        <p:spPr bwMode="auto">
          <a:xfrm>
            <a:off x="7796982" y="6243484"/>
            <a:ext cx="24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*По курсу </a:t>
            </a:r>
            <a:r>
              <a:rPr lang="en-US"/>
              <a:t>Andrew Ng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 bwMode="auto">
              <a:xfrm>
                <a:off x="2639616" y="1760542"/>
                <a:ext cx="6624736" cy="4404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y</a:t>
                </a:r>
                <a:r>
                  <a:rPr lang="en-US" sz="2000" baseline="-25000" dirty="0" smtClean="0"/>
                  <a:t>1</a:t>
                </a:r>
                <a:r>
                  <a:rPr lang="en-US" sz="2000" baseline="30000" dirty="0" smtClean="0"/>
                  <a:t>1	</a:t>
                </a:r>
                <a:r>
                  <a:rPr lang="en-US" sz="2000" dirty="0" smtClean="0"/>
                  <a:t>1	x</a:t>
                </a:r>
                <a:r>
                  <a:rPr lang="en-US" sz="2000" baseline="-25000" dirty="0" smtClean="0"/>
                  <a:t>1</a:t>
                </a:r>
                <a:r>
                  <a:rPr lang="en-US" sz="2000" baseline="30000" dirty="0" smtClean="0"/>
                  <a:t>1</a:t>
                </a:r>
                <a:r>
                  <a:rPr lang="en-US" sz="2000" dirty="0" smtClean="0"/>
                  <a:t>	x</a:t>
                </a:r>
                <a:r>
                  <a:rPr lang="en-US" sz="2000" baseline="-25000" dirty="0" smtClean="0"/>
                  <a:t>2</a:t>
                </a:r>
                <a:r>
                  <a:rPr lang="en-US" sz="2000" baseline="30000" dirty="0" smtClean="0"/>
                  <a:t>1</a:t>
                </a:r>
                <a:r>
                  <a:rPr lang="en-US" sz="2000" dirty="0" smtClean="0"/>
                  <a:t> 	…	x</a:t>
                </a:r>
                <a:r>
                  <a:rPr lang="en-US" sz="2000" baseline="-25000" dirty="0" smtClean="0"/>
                  <a:t>n</a:t>
                </a:r>
                <a:r>
                  <a:rPr lang="en-US" sz="2000" baseline="30000" dirty="0" smtClean="0"/>
                  <a:t>1</a:t>
                </a:r>
                <a:endParaRPr lang="ru-RU" sz="2000" baseline="30000" dirty="0" smtClean="0"/>
              </a:p>
              <a:p>
                <a:endParaRPr lang="ru-RU" sz="2000" dirty="0"/>
              </a:p>
              <a:p>
                <a:r>
                  <a:rPr lang="en-US" sz="2000" dirty="0" smtClean="0"/>
                  <a:t>y</a:t>
                </a:r>
                <a:r>
                  <a:rPr lang="en-US" sz="2000" baseline="-25000" dirty="0" smtClean="0"/>
                  <a:t>1</a:t>
                </a:r>
                <a:r>
                  <a:rPr lang="en-US" sz="2000" baseline="30000" dirty="0" smtClean="0"/>
                  <a:t>2 	</a:t>
                </a:r>
                <a:r>
                  <a:rPr lang="en-US" sz="2000" dirty="0" smtClean="0"/>
                  <a:t>1	x</a:t>
                </a:r>
                <a:r>
                  <a:rPr lang="en-US" sz="2000" baseline="-25000" dirty="0" smtClean="0"/>
                  <a:t>1</a:t>
                </a:r>
                <a:r>
                  <a:rPr lang="en-US" sz="2000" baseline="30000" dirty="0" smtClean="0"/>
                  <a:t>2	</a:t>
                </a:r>
                <a:r>
                  <a:rPr lang="en-US" sz="2000" dirty="0" smtClean="0"/>
                  <a:t>…		x</a:t>
                </a:r>
                <a:r>
                  <a:rPr lang="en-US" sz="2000" baseline="-25000" dirty="0" smtClean="0"/>
                  <a:t>n</a:t>
                </a:r>
                <a:r>
                  <a:rPr lang="en-US" sz="2000" baseline="30000" dirty="0" smtClean="0"/>
                  <a:t>2</a:t>
                </a:r>
                <a:endParaRPr lang="ru-RU" sz="2000" baseline="30000" dirty="0"/>
              </a:p>
              <a:p>
                <a:endParaRPr lang="ru-RU" sz="2000" dirty="0"/>
              </a:p>
              <a:p>
                <a:r>
                  <a:rPr lang="en-US" sz="2000" dirty="0" smtClean="0"/>
                  <a:t>…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y</a:t>
                </a:r>
                <a:r>
                  <a:rPr lang="en-US" sz="2000" baseline="-25000" dirty="0" smtClean="0"/>
                  <a:t>1</a:t>
                </a:r>
                <a:r>
                  <a:rPr lang="en-US" sz="2000" baseline="30000" dirty="0" smtClean="0"/>
                  <a:t>m 	</a:t>
                </a:r>
                <a:r>
                  <a:rPr lang="en-US" sz="2000" dirty="0" smtClean="0"/>
                  <a:t>1	x</a:t>
                </a:r>
                <a:r>
                  <a:rPr lang="en-US" sz="2000" baseline="-25000" dirty="0" smtClean="0"/>
                  <a:t>1</a:t>
                </a:r>
                <a:r>
                  <a:rPr lang="en-US" sz="2000" baseline="30000" dirty="0" smtClean="0"/>
                  <a:t>m	</a:t>
                </a:r>
                <a:r>
                  <a:rPr lang="en-US" sz="2000" dirty="0" smtClean="0"/>
                  <a:t>…		</a:t>
                </a:r>
                <a:r>
                  <a:rPr lang="en-US" sz="2000" dirty="0" err="1" smtClean="0"/>
                  <a:t>x</a:t>
                </a:r>
                <a:r>
                  <a:rPr lang="en-US" sz="2000" baseline="-25000" dirty="0" err="1" smtClean="0"/>
                  <a:t>n</a:t>
                </a:r>
                <a:r>
                  <a:rPr lang="en-US" sz="2000" baseline="30000" dirty="0" err="1"/>
                  <a:t>m</a:t>
                </a:r>
                <a:endParaRPr lang="ru-RU" sz="2000" baseline="30000" dirty="0" smtClean="0"/>
              </a:p>
              <a:p>
                <a:endParaRPr lang="ru-RU" sz="2000" dirty="0"/>
              </a:p>
              <a:p>
                <a:endParaRPr lang="ru-RU" sz="2000" dirty="0"/>
              </a:p>
              <a:p>
                <a:r>
                  <a:rPr lang="en-US" sz="2000" dirty="0"/>
                  <a:t>h</a:t>
                </a:r>
                <a:r>
                  <a:rPr lang="en-US" sz="2000" dirty="0" smtClean="0"/>
                  <a:t>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 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ru-RU" sz="2000" dirty="0" smtClean="0"/>
                  <a:t>Как найти </a:t>
                </a:r>
                <a:r>
                  <a:rPr lang="en-US" sz="2000" dirty="0" smtClean="0"/>
                  <a:t>w</a:t>
                </a:r>
                <a:r>
                  <a:rPr lang="ru-RU" sz="2000" dirty="0" smtClean="0"/>
                  <a:t> ?</a:t>
                </a:r>
                <a:endParaRPr lang="ru-RU" sz="2000" dirty="0"/>
              </a:p>
              <a:p>
                <a:pPr marL="342900" indent="-34290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39616" y="1760542"/>
                <a:ext cx="6624736" cy="4404219"/>
              </a:xfrm>
              <a:prstGeom prst="rect">
                <a:avLst/>
              </a:prstGeom>
              <a:blipFill>
                <a:blip r:embed="rId2"/>
                <a:stretch>
                  <a:fillRect l="-920" t="-6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 bwMode="auto"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 dirty="0" smtClean="0">
                <a:solidFill>
                  <a:srgbClr val="006600"/>
                </a:solidFill>
              </a:rPr>
              <a:t>Минимизация логистической </a:t>
            </a:r>
          </a:p>
          <a:p>
            <a:pPr algn="r">
              <a:defRPr/>
            </a:pPr>
            <a:r>
              <a:rPr lang="ru-RU" sz="2800" b="1" spc="-1" dirty="0" smtClean="0">
                <a:solidFill>
                  <a:srgbClr val="006600"/>
                </a:solidFill>
              </a:rPr>
              <a:t>функции </a:t>
            </a:r>
            <a:r>
              <a:rPr lang="ru-RU" sz="2800" b="1" spc="-1" dirty="0">
                <a:solidFill>
                  <a:srgbClr val="006600"/>
                </a:solidFill>
              </a:rPr>
              <a:t>потерь</a:t>
            </a:r>
            <a:endParaRPr dirty="0"/>
          </a:p>
        </p:txBody>
      </p:sp>
      <p:sp>
        <p:nvSpPr>
          <p:cNvPr id="5" name="TextBox 6"/>
          <p:cNvSpPr txBox="1"/>
          <p:nvPr/>
        </p:nvSpPr>
        <p:spPr bwMode="auto">
          <a:xfrm>
            <a:off x="7796982" y="6243484"/>
            <a:ext cx="24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*По курсу </a:t>
            </a:r>
            <a:r>
              <a:rPr lang="en-US"/>
              <a:t>Andrew Ng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 bwMode="auto">
              <a:xfrm>
                <a:off x="2567608" y="1628800"/>
                <a:ext cx="8100032" cy="4527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 smtClean="0"/>
                  <a:t>Функция потерь:</a:t>
                </a:r>
              </a:p>
              <a:p>
                <a:endParaRPr lang="ru-RU" sz="2400" dirty="0"/>
              </a:p>
              <a:p>
                <a:r>
                  <a:rPr lang="ru-RU" sz="2400" dirty="0" smtClean="0"/>
                  <a:t>Ф(</a:t>
                </a:r>
                <a:r>
                  <a:rPr lang="en-US" sz="2400" dirty="0" smtClean="0"/>
                  <a:t>w)</a:t>
                </a:r>
                <a:r>
                  <a:rPr lang="ru-RU" sz="2400" dirty="0" smtClean="0"/>
                  <a:t>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𝐶𝑜𝑠𝑡</m:t>
                        </m:r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 smtClean="0"/>
                  <a:t> = </a:t>
                </a:r>
              </a:p>
              <a:p>
                <a:endParaRPr lang="en-US" sz="2400" dirty="0"/>
              </a:p>
              <a:p>
                <a:pPr lvl="2"/>
                <a:r>
                  <a:rPr lang="en-US" sz="2400" dirty="0" smtClean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]</m:t>
                        </m:r>
                      </m:e>
                    </m:nary>
                  </m:oMath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dirty="0"/>
                  <a:t>h(x)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 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ru-RU" sz="2400" dirty="0" smtClean="0"/>
              </a:p>
              <a:p>
                <a:endParaRPr lang="ru-RU" sz="2400" dirty="0" smtClean="0"/>
              </a:p>
              <a:p>
                <a:endParaRPr lang="ru-RU" sz="2400" dirty="0"/>
              </a:p>
              <a:p>
                <a:r>
                  <a:rPr lang="ru-RU" sz="2400" dirty="0" smtClean="0"/>
                  <a:t>Решить: </a:t>
                </a:r>
                <a:r>
                  <a:rPr lang="en-US" sz="2400" dirty="0" smtClean="0"/>
                  <a:t>min </a:t>
                </a:r>
                <a:r>
                  <a:rPr lang="ru-RU" sz="2400" dirty="0" smtClean="0"/>
                  <a:t>Ф</a:t>
                </a:r>
                <a:r>
                  <a:rPr lang="en-US" sz="2400" dirty="0" smtClean="0"/>
                  <a:t>(w) </a:t>
                </a:r>
                <a:r>
                  <a:rPr lang="ru-RU" sz="2400" dirty="0" smtClean="0"/>
                  <a:t>по </a:t>
                </a:r>
                <a:r>
                  <a:rPr lang="en-US" sz="2400" dirty="0" smtClean="0"/>
                  <a:t>w</a:t>
                </a:r>
              </a:p>
              <a:p>
                <a:endParaRPr lang="en-US" sz="2400" baseline="30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7608" y="1628800"/>
                <a:ext cx="8100032" cy="4527778"/>
              </a:xfrm>
              <a:prstGeom prst="rect">
                <a:avLst/>
              </a:prstGeom>
              <a:blipFill>
                <a:blip r:embed="rId2"/>
                <a:stretch>
                  <a:fillRect l="-1129" t="-9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 bwMode="auto"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 dirty="0" smtClean="0">
                <a:solidFill>
                  <a:srgbClr val="006600"/>
                </a:solidFill>
              </a:rPr>
              <a:t>А </a:t>
            </a:r>
            <a:r>
              <a:rPr lang="ru-RU" sz="2800" b="1" spc="-1" dirty="0">
                <a:solidFill>
                  <a:srgbClr val="006600"/>
                </a:solidFill>
              </a:rPr>
              <a:t>если </a:t>
            </a:r>
            <a:r>
              <a:rPr lang="en-US" sz="2800" b="1" spc="-1" dirty="0">
                <a:solidFill>
                  <a:srgbClr val="006600"/>
                </a:solidFill>
              </a:rPr>
              <a:t>Y </a:t>
            </a:r>
            <a:r>
              <a:rPr lang="ru-RU" sz="2800" b="1" spc="-1" dirty="0">
                <a:solidFill>
                  <a:srgbClr val="006600"/>
                </a:solidFill>
              </a:rPr>
              <a:t>– бинарная переменная?</a:t>
            </a:r>
            <a:endParaRPr lang="ru-RU" sz="2800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959950" y="1882877"/>
            <a:ext cx="6286500" cy="2286000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245575" y="4435425"/>
            <a:ext cx="7715250" cy="1133475"/>
          </a:xfrm>
          <a:prstGeom prst="rect">
            <a:avLst/>
          </a:prstGeom>
        </p:spPr>
      </p:pic>
      <p:sp>
        <p:nvSpPr>
          <p:cNvPr id="7" name="TextBox 5"/>
          <p:cNvSpPr txBox="1"/>
          <p:nvPr/>
        </p:nvSpPr>
        <p:spPr bwMode="auto">
          <a:xfrm>
            <a:off x="7796982" y="6243484"/>
            <a:ext cx="24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*По курсу </a:t>
            </a:r>
            <a:r>
              <a:rPr lang="en-US"/>
              <a:t>Andrew 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 bwMode="auto"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 dirty="0" smtClean="0">
                <a:solidFill>
                  <a:srgbClr val="006600"/>
                </a:solidFill>
              </a:rPr>
              <a:t>Потери</a:t>
            </a:r>
            <a:endParaRPr dirty="0"/>
          </a:p>
        </p:txBody>
      </p:sp>
      <p:sp>
        <p:nvSpPr>
          <p:cNvPr id="5" name="TextBox 6"/>
          <p:cNvSpPr txBox="1"/>
          <p:nvPr/>
        </p:nvSpPr>
        <p:spPr bwMode="auto">
          <a:xfrm>
            <a:off x="7796982" y="6243484"/>
            <a:ext cx="24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*По курсу </a:t>
            </a:r>
            <a:r>
              <a:rPr lang="en-US"/>
              <a:t>Andrew Ng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4" b="41600"/>
          <a:stretch/>
        </p:blipFill>
        <p:spPr>
          <a:xfrm>
            <a:off x="191344" y="1700808"/>
            <a:ext cx="5821187" cy="2880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4" b="42650"/>
          <a:stretch/>
        </p:blipFill>
        <p:spPr>
          <a:xfrm>
            <a:off x="6133440" y="1700808"/>
            <a:ext cx="5927764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0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297905"/>
            <a:ext cx="7458075" cy="58673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7102089" y="3858446"/>
            <a:ext cx="4727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Пример:</a:t>
            </a:r>
          </a:p>
          <a:p>
            <a:endParaRPr lang="ru-RU" i="1" dirty="0"/>
          </a:p>
          <a:p>
            <a:r>
              <a:rPr lang="ru-RU" i="1" dirty="0" smtClean="0"/>
              <a:t>Вероятность </a:t>
            </a:r>
            <a:r>
              <a:rPr lang="en-US" i="1" dirty="0" smtClean="0"/>
              <a:t>p(y</a:t>
            </a:r>
            <a:r>
              <a:rPr lang="en-US" i="1" baseline="30000" dirty="0" smtClean="0"/>
              <a:t>1</a:t>
            </a:r>
            <a:r>
              <a:rPr lang="en-US" i="1" dirty="0" smtClean="0"/>
              <a:t>=0 </a:t>
            </a:r>
            <a:r>
              <a:rPr lang="ru-RU" i="1" dirty="0" smtClean="0"/>
              <a:t>и </a:t>
            </a:r>
            <a:r>
              <a:rPr lang="en-US" i="1" dirty="0" smtClean="0"/>
              <a:t>y</a:t>
            </a:r>
            <a:r>
              <a:rPr lang="en-US" i="1" baseline="30000" dirty="0" smtClean="0"/>
              <a:t>2</a:t>
            </a:r>
            <a:r>
              <a:rPr lang="en-US" i="1" dirty="0" smtClean="0"/>
              <a:t>=1 </a:t>
            </a:r>
            <a:r>
              <a:rPr lang="ru-RU" i="1" dirty="0" smtClean="0"/>
              <a:t>и </a:t>
            </a:r>
            <a:r>
              <a:rPr lang="en-US" i="1" dirty="0" smtClean="0"/>
              <a:t>… </a:t>
            </a:r>
            <a:r>
              <a:rPr lang="en-US" i="1" dirty="0" err="1" smtClean="0"/>
              <a:t>y</a:t>
            </a:r>
            <a:r>
              <a:rPr lang="en-US" i="1" baseline="30000" dirty="0" err="1" smtClean="0"/>
              <a:t>m</a:t>
            </a:r>
            <a:r>
              <a:rPr lang="en-US" i="1" dirty="0" smtClean="0"/>
              <a:t>=0) = </a:t>
            </a:r>
          </a:p>
          <a:p>
            <a:endParaRPr lang="en-US" i="1" dirty="0"/>
          </a:p>
          <a:p>
            <a:r>
              <a:rPr lang="en-US" i="1" dirty="0" smtClean="0"/>
              <a:t>= p(y</a:t>
            </a:r>
            <a:r>
              <a:rPr lang="en-US" i="1" baseline="30000" dirty="0" smtClean="0"/>
              <a:t>1</a:t>
            </a:r>
            <a:r>
              <a:rPr lang="en-US" i="1" dirty="0" smtClean="0"/>
              <a:t>=0) * p(y</a:t>
            </a:r>
            <a:r>
              <a:rPr lang="en-US" i="1" baseline="30000" dirty="0" smtClean="0"/>
              <a:t>2</a:t>
            </a:r>
            <a:r>
              <a:rPr lang="en-US" i="1" dirty="0" smtClean="0"/>
              <a:t>=1) * … * p(</a:t>
            </a:r>
            <a:r>
              <a:rPr lang="en-US" i="1" dirty="0" err="1" smtClean="0"/>
              <a:t>y</a:t>
            </a:r>
            <a:r>
              <a:rPr lang="en-US" i="1" baseline="30000" dirty="0" err="1" smtClean="0"/>
              <a:t>m</a:t>
            </a:r>
            <a:r>
              <a:rPr lang="en-US" i="1" dirty="0" smtClean="0"/>
              <a:t>=0</a:t>
            </a:r>
            <a:r>
              <a:rPr lang="en-US" i="1" dirty="0"/>
              <a:t>)</a:t>
            </a:r>
          </a:p>
        </p:txBody>
      </p:sp>
      <p:sp>
        <p:nvSpPr>
          <p:cNvPr id="5" name="TextShape 1"/>
          <p:cNvSpPr txBox="1"/>
          <p:nvPr/>
        </p:nvSpPr>
        <p:spPr bwMode="auto">
          <a:xfrm>
            <a:off x="4367808" y="428584"/>
            <a:ext cx="7595976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 dirty="0" smtClean="0">
                <a:solidFill>
                  <a:srgbClr val="006600"/>
                </a:solidFill>
              </a:rPr>
              <a:t>Метод Максимального Правдоподобия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 bwMode="auto">
              <a:xfrm>
                <a:off x="6649414" y="1270812"/>
                <a:ext cx="4824536" cy="2289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600" dirty="0" smtClean="0"/>
                  <a:t>Откуда такая функция потерь?</a:t>
                </a:r>
                <a:endParaRPr lang="ru-RU" sz="1600" dirty="0" smtClean="0"/>
              </a:p>
              <a:p>
                <a:endParaRPr lang="ru-RU" sz="1600" dirty="0"/>
              </a:p>
              <a:p>
                <a:r>
                  <a:rPr lang="ru-RU" sz="1600" dirty="0" smtClean="0"/>
                  <a:t>Ф(</a:t>
                </a:r>
                <a:r>
                  <a:rPr lang="en-US" sz="1600" dirty="0" smtClean="0"/>
                  <a:t>w)</a:t>
                </a:r>
                <a:r>
                  <a:rPr lang="ru-RU" sz="1600" dirty="0" smtClean="0"/>
                  <a:t> </a:t>
                </a:r>
                <a:r>
                  <a:rPr lang="en-US" sz="1600" dirty="0" smtClean="0"/>
                  <a:t>=</a:t>
                </a:r>
                <a:r>
                  <a:rPr lang="ru-RU" sz="1600" dirty="0" smtClean="0"/>
                  <a:t> </a:t>
                </a:r>
                <a:r>
                  <a:rPr lang="en-US" sz="1600" dirty="0" smtClean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[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fun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]</m:t>
                        </m:r>
                      </m:e>
                    </m:nary>
                  </m:oMath>
                </a14:m>
                <a:endParaRPr lang="en-US" sz="1600" dirty="0" smtClean="0"/>
              </a:p>
              <a:p>
                <a:endParaRPr lang="en-US" sz="1600" dirty="0" smtClean="0"/>
              </a:p>
              <a:p>
                <a:r>
                  <a:rPr lang="en-US" sz="1600" dirty="0"/>
                  <a:t>h(x)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 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ru-RU" sz="1600" dirty="0" smtClean="0"/>
              </a:p>
              <a:p>
                <a:endParaRPr lang="ru-RU" sz="1600" dirty="0"/>
              </a:p>
              <a:p>
                <a:r>
                  <a:rPr lang="ru-RU" sz="1600" b="1" dirty="0"/>
                  <a:t>Это </a:t>
                </a:r>
                <a:r>
                  <a:rPr lang="ru-RU" sz="1600" b="1" dirty="0" smtClean="0"/>
                  <a:t>отрицательная функция </a:t>
                </a:r>
                <a:r>
                  <a:rPr lang="ru-RU" sz="1600" b="1" dirty="0"/>
                  <a:t>максимального правдоподобия наблюдать такую выборку.</a:t>
                </a:r>
                <a:endParaRPr lang="en-US" sz="1600" b="1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49414" y="1270812"/>
                <a:ext cx="4824536" cy="2289729"/>
              </a:xfrm>
              <a:prstGeom prst="rect">
                <a:avLst/>
              </a:prstGeom>
              <a:blipFill>
                <a:blip r:embed="rId3"/>
                <a:stretch>
                  <a:fillRect l="-759" t="-798" b="-23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 bwMode="auto"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 dirty="0" smtClean="0">
                <a:solidFill>
                  <a:srgbClr val="006600"/>
                </a:solidFill>
              </a:rPr>
              <a:t>Градиентный </a:t>
            </a:r>
            <a:r>
              <a:rPr lang="ru-RU" sz="2800" b="1" spc="-1" dirty="0" smtClean="0">
                <a:solidFill>
                  <a:srgbClr val="006600"/>
                </a:solidFill>
              </a:rPr>
              <a:t>спуск</a:t>
            </a:r>
            <a:r>
              <a:rPr lang="en-US" sz="2800" b="1" spc="-1" dirty="0" smtClean="0">
                <a:solidFill>
                  <a:srgbClr val="006600"/>
                </a:solidFill>
              </a:rPr>
              <a:t> </a:t>
            </a:r>
            <a:r>
              <a:rPr lang="ru-RU" sz="2800" b="1" spc="-1" dirty="0" smtClean="0">
                <a:solidFill>
                  <a:srgbClr val="006600"/>
                </a:solidFill>
              </a:rPr>
              <a:t>и скорость обучения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8274260" y="6309320"/>
            <a:ext cx="3888432" cy="29880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sz="1400" dirty="0"/>
              <a:t>https://www.kaggle.com/ivankomarov/lecture3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196752"/>
            <a:ext cx="3674924" cy="38884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912" y="1196752"/>
            <a:ext cx="3168575" cy="43369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522" y="1196752"/>
            <a:ext cx="3232193" cy="43369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896" y="2204864"/>
            <a:ext cx="4183558" cy="35953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 bwMode="auto"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>
                <a:solidFill>
                  <a:srgbClr val="006600"/>
                </a:solidFill>
              </a:rPr>
              <a:t>Линейная регрессия</a:t>
            </a:r>
            <a:endParaRPr/>
          </a:p>
          <a:p>
            <a:pPr algn="r">
              <a:defRPr/>
            </a:pPr>
            <a:r>
              <a:rPr lang="ru-RU" sz="2800" b="1" spc="-1">
                <a:solidFill>
                  <a:srgbClr val="006600"/>
                </a:solidFill>
              </a:rPr>
              <a:t>Градиентный спуск</a:t>
            </a:r>
            <a:endParaRPr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13023" y="1053996"/>
            <a:ext cx="5331605" cy="2971351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13023" y="3602966"/>
            <a:ext cx="5331605" cy="3009849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953539" y="1053996"/>
            <a:ext cx="5529056" cy="3118719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906639" y="3526025"/>
            <a:ext cx="5622856" cy="3163732"/>
          </a:xfrm>
          <a:prstGeom prst="rect">
            <a:avLst/>
          </a:prstGeom>
        </p:spPr>
      </p:pic>
      <p:sp>
        <p:nvSpPr>
          <p:cNvPr id="9" name="TextBox 6"/>
          <p:cNvSpPr txBox="1"/>
          <p:nvPr/>
        </p:nvSpPr>
        <p:spPr bwMode="auto">
          <a:xfrm>
            <a:off x="7796982" y="6243484"/>
            <a:ext cx="24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*По курсу </a:t>
            </a:r>
            <a:r>
              <a:rPr lang="en-US"/>
              <a:t>Andrew 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 bwMode="auto"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 dirty="0">
                <a:solidFill>
                  <a:srgbClr val="006600"/>
                </a:solidFill>
              </a:rPr>
              <a:t>Линейная регрессия</a:t>
            </a:r>
            <a:endParaRPr dirty="0"/>
          </a:p>
          <a:p>
            <a:pPr algn="r">
              <a:defRPr/>
            </a:pPr>
            <a:r>
              <a:rPr lang="ru-RU" sz="2800" b="1" spc="-1" dirty="0">
                <a:solidFill>
                  <a:srgbClr val="006600"/>
                </a:solidFill>
              </a:rPr>
              <a:t>Градиентный спуск</a:t>
            </a:r>
            <a:endParaRPr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1059553"/>
            <a:ext cx="5402690" cy="3035370"/>
          </a:xfrm>
          <a:prstGeom prst="rect">
            <a:avLst/>
          </a:prstGeom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3617845"/>
            <a:ext cx="5437535" cy="3064546"/>
          </a:xfrm>
          <a:prstGeom prst="rect">
            <a:avLst/>
          </a:prstGeom>
        </p:spPr>
      </p:pic>
      <p:pic>
        <p:nvPicPr>
          <p:cNvPr id="7" name="Picture 9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815354" y="1059553"/>
            <a:ext cx="5384756" cy="3035370"/>
          </a:xfrm>
          <a:prstGeom prst="rect">
            <a:avLst/>
          </a:prstGeom>
        </p:spPr>
      </p:pic>
      <p:pic>
        <p:nvPicPr>
          <p:cNvPr id="8" name="Picture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815354" y="3572686"/>
            <a:ext cx="5513076" cy="3109705"/>
          </a:xfrm>
          <a:prstGeom prst="rect">
            <a:avLst/>
          </a:prstGeom>
        </p:spPr>
      </p:pic>
      <p:sp>
        <p:nvSpPr>
          <p:cNvPr id="9" name="TextBox 6"/>
          <p:cNvSpPr txBox="1"/>
          <p:nvPr/>
        </p:nvSpPr>
        <p:spPr bwMode="auto">
          <a:xfrm>
            <a:off x="7796982" y="6243484"/>
            <a:ext cx="24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*По курсу </a:t>
            </a:r>
            <a:r>
              <a:rPr lang="en-US"/>
              <a:t>Andrew 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 bwMode="auto">
          <a:xfrm>
            <a:off x="3411638" y="1436414"/>
            <a:ext cx="34764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a.k.a. </a:t>
            </a:r>
            <a:endParaRPr lang="ru-RU" dirty="0" smtClean="0"/>
          </a:p>
          <a:p>
            <a:pPr>
              <a:defRPr/>
            </a:pPr>
            <a:r>
              <a:rPr lang="en-US" dirty="0" err="1" smtClean="0"/>
              <a:t>logloss</a:t>
            </a:r>
            <a:endParaRPr lang="ru-RU" dirty="0"/>
          </a:p>
          <a:p>
            <a:pPr>
              <a:defRPr/>
            </a:pPr>
            <a:r>
              <a:rPr lang="en-US" dirty="0" smtClean="0"/>
              <a:t>cross-entropy </a:t>
            </a:r>
            <a:r>
              <a:rPr lang="en-US" dirty="0"/>
              <a:t>loss</a:t>
            </a:r>
          </a:p>
        </p:txBody>
      </p:sp>
      <p:sp>
        <p:nvSpPr>
          <p:cNvPr id="5" name="TextShape 1"/>
          <p:cNvSpPr txBox="1"/>
          <p:nvPr/>
        </p:nvSpPr>
        <p:spPr bwMode="auto"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 dirty="0" smtClean="0">
                <a:solidFill>
                  <a:srgbClr val="006600"/>
                </a:solidFill>
              </a:rPr>
              <a:t>Метрики качества:</a:t>
            </a:r>
          </a:p>
          <a:p>
            <a:pPr algn="r">
              <a:defRPr/>
            </a:pPr>
            <a:r>
              <a:rPr lang="ru-RU" sz="2800" b="1" spc="-1" dirty="0" smtClean="0">
                <a:solidFill>
                  <a:srgbClr val="006600"/>
                </a:solidFill>
              </a:rPr>
              <a:t>значение функции потерь</a:t>
            </a:r>
            <a:endParaRPr lang="ru-RU" sz="2800" b="1" spc="-1" dirty="0">
              <a:solidFill>
                <a:srgbClr val="006600"/>
              </a:solidFill>
            </a:endParaRPr>
          </a:p>
        </p:txBody>
      </p:sp>
      <p:sp>
        <p:nvSpPr>
          <p:cNvPr id="6" name="Rectangle 10"/>
          <p:cNvSpPr/>
          <p:nvPr/>
        </p:nvSpPr>
        <p:spPr bwMode="auto">
          <a:xfrm>
            <a:off x="3055199" y="262875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arenR"/>
              <a:defRPr/>
            </a:pPr>
            <a:r>
              <a:rPr lang="ru-RU" dirty="0"/>
              <a:t>Сильно наказывает за неправильные ответы.</a:t>
            </a:r>
            <a:endParaRPr dirty="0"/>
          </a:p>
          <a:p>
            <a:pPr marL="342900" indent="-342900">
              <a:buAutoNum type="arabicParenR"/>
              <a:defRPr/>
            </a:pPr>
            <a:endParaRPr lang="ru-RU" dirty="0"/>
          </a:p>
          <a:p>
            <a:pPr marL="342900" indent="-342900">
              <a:buAutoNum type="arabicParenR"/>
              <a:defRPr/>
            </a:pPr>
            <a:r>
              <a:rPr lang="ru-RU" dirty="0"/>
              <a:t>Позволяет быстро учиться на </a:t>
            </a:r>
            <a:r>
              <a:rPr lang="ru-RU" dirty="0" smtClean="0"/>
              <a:t>ошибках</a:t>
            </a:r>
            <a:r>
              <a:rPr lang="en-US" dirty="0" smtClean="0"/>
              <a:t> (</a:t>
            </a:r>
            <a:r>
              <a:rPr lang="ru-RU" dirty="0" smtClean="0"/>
              <a:t>не в пример </a:t>
            </a:r>
            <a:r>
              <a:rPr lang="ru-RU" dirty="0" smtClean="0"/>
              <a:t>среднеквадратичной ошибке в регрессии)</a:t>
            </a:r>
            <a:r>
              <a:rPr lang="ru-RU" dirty="0" smtClean="0"/>
              <a:t>.</a:t>
            </a:r>
            <a:endParaRPr dirty="0"/>
          </a:p>
          <a:p>
            <a:pPr marL="342900" indent="-342900">
              <a:buAutoNum type="arabicParenR"/>
              <a:defRPr/>
            </a:pPr>
            <a:endParaRPr lang="ru-RU" dirty="0"/>
          </a:p>
          <a:p>
            <a:pPr>
              <a:defRPr/>
            </a:pPr>
            <a:r>
              <a:rPr lang="en-US" u="sng" dirty="0">
                <a:hlinkClick r:id="rId2" tooltip="http://neuralnetworksanddeeplearning.com/chap3.html"/>
              </a:rPr>
              <a:t>http://neuralnetworksanddeeplearning.com/chap3.html</a:t>
            </a:r>
            <a:r>
              <a:rPr lang="ru-RU" dirty="0"/>
              <a:t>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 bwMode="auto"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>
                <a:solidFill>
                  <a:srgbClr val="006600"/>
                </a:solidFill>
              </a:rPr>
              <a:t>Метрики качества</a:t>
            </a:r>
          </a:p>
          <a:p>
            <a:pPr algn="r">
              <a:defRPr/>
            </a:pPr>
            <a:r>
              <a:rPr lang="ru-RU" sz="2800" b="1" spc="-1">
                <a:solidFill>
                  <a:srgbClr val="006600"/>
                </a:solidFill>
              </a:rPr>
              <a:t>Матрица ошибок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565913" y="2302810"/>
            <a:ext cx="5933661" cy="304698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ru-RU" sz="2400" dirty="0">
                <a:latin typeface="Calibri"/>
                <a:cs typeface="Calibri"/>
              </a:rPr>
              <a:t>По </a:t>
            </a:r>
            <a:r>
              <a:rPr lang="en-US" sz="2400" dirty="0" err="1" smtClean="0">
                <a:latin typeface="Calibri"/>
                <a:cs typeface="Calibri"/>
              </a:rPr>
              <a:t>scikit</a:t>
            </a:r>
            <a:r>
              <a:rPr lang="en-US" sz="2400" dirty="0" smtClean="0">
                <a:latin typeface="Calibri"/>
                <a:cs typeface="Calibri"/>
              </a:rPr>
              <a:t>-learn </a:t>
            </a:r>
            <a:r>
              <a:rPr lang="ru-RU" sz="2400" dirty="0" smtClean="0">
                <a:latin typeface="Calibri"/>
                <a:cs typeface="Calibri"/>
              </a:rPr>
              <a:t>(следите </a:t>
            </a:r>
            <a:r>
              <a:rPr lang="ru-RU" sz="2400" dirty="0">
                <a:latin typeface="Calibri"/>
                <a:cs typeface="Calibri"/>
              </a:rPr>
              <a:t>за </a:t>
            </a:r>
            <a:r>
              <a:rPr lang="ru-RU" sz="2400" dirty="0" smtClean="0">
                <a:latin typeface="Calibri"/>
                <a:cs typeface="Calibri"/>
              </a:rPr>
              <a:t>осями)</a:t>
            </a:r>
            <a:endParaRPr dirty="0"/>
          </a:p>
          <a:p>
            <a:pPr algn="l">
              <a:spcBef>
                <a:spcPts val="0"/>
              </a:spcBef>
              <a:defRPr/>
            </a:pPr>
            <a:endParaRPr lang="ru-RU" sz="2400" dirty="0" smtClean="0">
              <a:latin typeface="Calibri"/>
              <a:cs typeface="Calibri"/>
            </a:endParaRPr>
          </a:p>
          <a:p>
            <a:pPr algn="l">
              <a:spcBef>
                <a:spcPts val="0"/>
              </a:spcBef>
              <a:defRPr/>
            </a:pPr>
            <a:r>
              <a:rPr lang="ru-RU" sz="2400" dirty="0" smtClean="0">
                <a:latin typeface="Calibri"/>
                <a:cs typeface="Calibri"/>
              </a:rPr>
              <a:t>2 </a:t>
            </a:r>
            <a:r>
              <a:rPr lang="ru-RU" sz="2400" dirty="0">
                <a:latin typeface="Calibri"/>
                <a:cs typeface="Calibri"/>
              </a:rPr>
              <a:t>типа ошибок: </a:t>
            </a:r>
            <a:endParaRPr dirty="0"/>
          </a:p>
          <a:p>
            <a:pPr marL="342900" indent="-342900" algn="l">
              <a:spcBef>
                <a:spcPts val="0"/>
              </a:spcBef>
              <a:buFont typeface="Arial"/>
              <a:buChar char="•"/>
              <a:defRPr/>
            </a:pPr>
            <a:r>
              <a:rPr lang="ru-RU" sz="2400" dirty="0">
                <a:latin typeface="Calibri"/>
                <a:cs typeface="Calibri"/>
              </a:rPr>
              <a:t>ложно положительные (предсказываем «событие», но оно не происходит) и </a:t>
            </a:r>
            <a:endParaRPr dirty="0"/>
          </a:p>
          <a:p>
            <a:pPr marL="342900" indent="-342900" algn="l">
              <a:spcBef>
                <a:spcPts val="0"/>
              </a:spcBef>
              <a:buFont typeface="Arial"/>
              <a:buChar char="•"/>
              <a:defRPr/>
            </a:pPr>
            <a:r>
              <a:rPr lang="ru-RU" sz="2400" dirty="0">
                <a:latin typeface="Calibri"/>
                <a:cs typeface="Calibri"/>
              </a:rPr>
              <a:t>ложно отрицательные (предсказываем, что «события» не будет, оно происходит).</a:t>
            </a:r>
            <a:endParaRPr dirty="0"/>
          </a:p>
        </p:txBody>
      </p:sp>
      <p:graphicFrame>
        <p:nvGraphicFramePr>
          <p:cNvPr id="6" name="Table 3"/>
          <p:cNvGraphicFramePr>
            <a:graphicFrameLocks/>
          </p:cNvGraphicFramePr>
          <p:nvPr/>
        </p:nvGraphicFramePr>
        <p:xfrm>
          <a:off x="546652" y="1685759"/>
          <a:ext cx="4810794" cy="4128886"/>
        </p:xfrm>
        <a:graphic>
          <a:graphicData uri="http://schemas.openxmlformats.org/drawingml/2006/table">
            <a:tbl>
              <a:tblPr>
                <a:tableStyleId>{C1A3C9F5-1AFC-D6E0-A95A-B7219852F1F0}</a:tableStyleId>
              </a:tblPr>
              <a:tblGrid>
                <a:gridCol w="61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0418">
                <a:tc>
                  <a:txBody>
                    <a:bodyPr/>
                    <a:lstStyle/>
                    <a:p>
                      <a:pPr marL="0" algn="ctr" defTabSz="914400">
                        <a:defRPr/>
                      </a:pPr>
                      <a:endParaRPr lang="en-US" sz="1600" strike="noStrike" spc="-1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81644" marR="81644" marT="41475" marB="41475" anchor="ctr">
                    <a:lnL w="9525" algn="ctr">
                      <a:noFill/>
                    </a:lnL>
                    <a:lnR w="9525" algn="ctr">
                      <a:noFill/>
                    </a:lnR>
                    <a:lnT w="9525" algn="ctr">
                      <a:noFill/>
                    </a:lnT>
                    <a:lnB w="9525" algn="ctr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>
                        <a:defRPr/>
                      </a:pPr>
                      <a:endParaRPr lang="en-US" sz="1600" strike="noStrike" spc="-1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81644" marR="81644" marT="41475" marB="41475" anchor="ctr">
                    <a:lnL w="9525" algn="ctr">
                      <a:noFill/>
                    </a:lnL>
                    <a:lnR w="12700" algn="ctr">
                      <a:solidFill>
                        <a:schemeClr val="tx1"/>
                      </a:solidFill>
                    </a:lnR>
                    <a:lnT w="9525" algn="ctr">
                      <a:noFill/>
                    </a:lnT>
                    <a:lnB w="9525" algn="ctr">
                      <a:noFill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600" strike="noStrike" spc="-1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Модель</a:t>
                      </a:r>
                      <a:endParaRPr/>
                    </a:p>
                  </a:txBody>
                  <a:tcPr marL="81644" marR="81644" marT="41475" marB="41475" anchor="ctr">
                    <a:lnL w="12700" algn="ctr">
                      <a:solidFill>
                        <a:schemeClr val="tx1"/>
                      </a:solidFill>
                    </a:lnL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080">
                <a:tc>
                  <a:txBody>
                    <a:bodyPr/>
                    <a:lstStyle/>
                    <a:p>
                      <a:pPr marL="0" marR="0" indent="0" algn="l" defTabSz="1007943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ru-RU" sz="1600" b="0" strike="noStrike" spc="-1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81644" marR="81644" marT="41475" marB="41475" anchor="ctr">
                    <a:lnL w="9525" algn="ctr">
                      <a:noFill/>
                    </a:lnL>
                    <a:lnR w="9525" algn="ctr">
                      <a:noFill/>
                    </a:lnR>
                    <a:lnT w="9525" algn="ctr">
                      <a:noFill/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07943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ru-RU" sz="1600" b="0" strike="noStrike" spc="-1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81644" marR="81644" marT="41475" marB="41475" anchor="ctr">
                    <a:lnL w="9525" algn="ctr">
                      <a:noFill/>
                    </a:lnL>
                    <a:lnR w="12700" algn="ctr">
                      <a:solidFill>
                        <a:schemeClr val="tx1"/>
                      </a:solidFill>
                    </a:lnR>
                    <a:lnT w="9525" algn="ctr">
                      <a:noFill/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400" strike="noStrike" spc="-1">
                          <a:latin typeface="Calibri"/>
                          <a:cs typeface="Calibri"/>
                        </a:rPr>
                        <a:t>Положительно</a:t>
                      </a:r>
                      <a:endParaRPr lang="ru-RU" sz="1400" b="1" strike="noStrike" spc="-1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81644" marR="81644" marT="41475" marB="41475" anchor="ctr">
                    <a:lnL w="12700" algn="ctr">
                      <a:solidFill>
                        <a:schemeClr val="tx1"/>
                      </a:solidFill>
                    </a:lnL>
                    <a:lnT w="12700" algn="ctr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400" strike="noStrike" spc="-1">
                          <a:latin typeface="Calibri"/>
                          <a:cs typeface="Calibri"/>
                        </a:rPr>
                        <a:t>Отрицательно</a:t>
                      </a:r>
                      <a:endParaRPr lang="ru-RU" sz="1400" b="1" strike="noStrike" spc="-1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81644" marR="81644" marT="41475" marB="41475" anchor="ctr">
                    <a:lnT w="12700" algn="ctr">
                      <a:solidFill>
                        <a:schemeClr val="tx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694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 strike="noStrike" spc="-1">
                          <a:latin typeface="Calibri"/>
                          <a:cs typeface="Calibri"/>
                        </a:rPr>
                        <a:t>Реальность</a:t>
                      </a:r>
                      <a:endParaRPr lang="ru-RU" sz="1800" b="1" strike="noStrike" spc="-1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81644" marR="81644" marT="41475" marB="41475" vert="vert270" anchor="ctr">
                    <a:lnT w="12700" algn="ctr">
                      <a:solidFill>
                        <a:schemeClr val="tx1"/>
                      </a:solidFill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strike="noStrike" spc="-1">
                          <a:latin typeface="Calibri"/>
                          <a:cs typeface="Calibri"/>
                        </a:rPr>
                        <a:t>Положительно </a:t>
                      </a:r>
                      <a:endParaRPr/>
                    </a:p>
                  </a:txBody>
                  <a:tcPr marL="81644" marR="81644" marT="41475" marB="41475" anchor="ctr">
                    <a:lnT w="12700" algn="ctr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 strike="noStrike" spc="-1">
                          <a:latin typeface="Calibri"/>
                          <a:cs typeface="Calibri"/>
                        </a:rPr>
                        <a:t>5 </a:t>
                      </a:r>
                    </a:p>
                    <a:p>
                      <a:pPr algn="ctr">
                        <a:defRPr/>
                      </a:pPr>
                      <a:r>
                        <a:rPr lang="ru-RU" sz="1600" strike="noStrike" spc="-1">
                          <a:latin typeface="Calibri"/>
                          <a:cs typeface="Calibri"/>
                        </a:rPr>
                        <a:t>Истинно </a:t>
                      </a:r>
                      <a:r>
                        <a:rPr lang="ru-RU" sz="1200" strike="noStrike" spc="-1">
                          <a:latin typeface="Calibri"/>
                          <a:cs typeface="Calibri"/>
                        </a:rPr>
                        <a:t>положительные</a:t>
                      </a:r>
                      <a:endParaRPr/>
                    </a:p>
                    <a:p>
                      <a:pPr algn="ctr">
                        <a:defRPr/>
                      </a:pPr>
                      <a:r>
                        <a:rPr lang="en-US" sz="1200" b="1" strike="noStrike" spc="-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TP</a:t>
                      </a:r>
                      <a:endParaRPr lang="ru-RU" sz="1200" b="1" strike="noStrike" spc="-1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L="81644" marR="81644" marT="41475" marB="41475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 strike="noStrike" spc="-1">
                          <a:latin typeface="Calibri"/>
                          <a:cs typeface="Calibri"/>
                        </a:rPr>
                        <a:t>2 </a:t>
                      </a:r>
                    </a:p>
                    <a:p>
                      <a:pPr algn="ctr">
                        <a:defRPr/>
                      </a:pPr>
                      <a:r>
                        <a:rPr lang="ru-RU" sz="1600" strike="noStrike" spc="-1">
                          <a:latin typeface="Calibri"/>
                          <a:cs typeface="Calibri"/>
                        </a:rPr>
                        <a:t>Ложно</a:t>
                      </a:r>
                      <a:br>
                        <a:rPr lang="ru-RU" sz="1600" strike="noStrike" spc="-1">
                          <a:latin typeface="Calibri"/>
                          <a:cs typeface="Calibri"/>
                        </a:rPr>
                      </a:br>
                      <a:r>
                        <a:rPr lang="ru-RU" sz="1200" strike="noStrike" spc="-1">
                          <a:latin typeface="Calibri"/>
                          <a:cs typeface="Calibri"/>
                        </a:rPr>
                        <a:t>отрицательные</a:t>
                      </a:r>
                      <a:endParaRPr lang="en-US" sz="1200" strike="noStrike" spc="-1">
                        <a:latin typeface="Calibri"/>
                        <a:cs typeface="Calibri"/>
                      </a:endParaRPr>
                    </a:p>
                    <a:p>
                      <a:pPr algn="ctr">
                        <a:defRPr/>
                      </a:pPr>
                      <a:r>
                        <a:rPr lang="en-US" sz="1200" b="1" strike="noStrike" spc="-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FN</a:t>
                      </a:r>
                      <a:endParaRPr lang="ru-RU" sz="1200" b="1" strike="noStrike" spc="-1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L="81644" marR="81644" marT="41475" marB="414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69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ru-RU" sz="1600" b="1" strike="noStrike" spc="-1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marL="81644" marR="81644" marT="41475" marB="41475"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strike="noStrike" spc="-1">
                          <a:latin typeface="Calibri"/>
                          <a:cs typeface="Calibri"/>
                        </a:rPr>
                        <a:t>Отрицательно</a:t>
                      </a:r>
                      <a:endParaRPr lang="ru-RU" sz="1400" b="1" strike="noStrike" spc="-1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81644" marR="81644" marT="41475" marB="41475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 strike="noStrike" spc="-1">
                          <a:latin typeface="Calibri"/>
                          <a:cs typeface="Calibri"/>
                        </a:rPr>
                        <a:t>3</a:t>
                      </a:r>
                      <a:r>
                        <a:rPr lang="ru-RU" sz="1400" strike="noStrike" spc="-1">
                          <a:latin typeface="Calibri"/>
                          <a:cs typeface="Calibri"/>
                        </a:rPr>
                        <a:t> </a:t>
                      </a:r>
                    </a:p>
                    <a:p>
                      <a:pPr algn="ctr">
                        <a:defRPr/>
                      </a:pPr>
                      <a:r>
                        <a:rPr lang="ru-RU" sz="1600" strike="noStrike" spc="-1">
                          <a:latin typeface="Calibri"/>
                          <a:cs typeface="Calibri"/>
                        </a:rPr>
                        <a:t>Ложно</a:t>
                      </a:r>
                      <a:br>
                        <a:rPr lang="ru-RU" sz="1600" strike="noStrike" spc="-1">
                          <a:latin typeface="Calibri"/>
                          <a:cs typeface="Calibri"/>
                        </a:rPr>
                      </a:br>
                      <a:r>
                        <a:rPr lang="ru-RU" sz="1200" strike="noStrike" spc="-1">
                          <a:latin typeface="Calibri"/>
                          <a:cs typeface="Calibri"/>
                        </a:rPr>
                        <a:t>положительные</a:t>
                      </a:r>
                      <a:endParaRPr lang="en-US" sz="1200" strike="noStrike" spc="-1">
                        <a:latin typeface="Calibri"/>
                        <a:cs typeface="Calibri"/>
                      </a:endParaRPr>
                    </a:p>
                    <a:p>
                      <a:pPr algn="ctr">
                        <a:defRPr/>
                      </a:pPr>
                      <a:r>
                        <a:rPr lang="en-US" sz="1200" b="1" strike="noStrike" spc="-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FP</a:t>
                      </a:r>
                      <a:endParaRPr lang="ru-RU" sz="1200" b="1" strike="noStrike" spc="-1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L="81644" marR="81644" marT="41475" marB="41475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 strike="noStrike" spc="-1">
                          <a:latin typeface="Calibri"/>
                          <a:cs typeface="Calibri"/>
                        </a:rPr>
                        <a:t>17 </a:t>
                      </a:r>
                    </a:p>
                    <a:p>
                      <a:pPr algn="ctr">
                        <a:defRPr/>
                      </a:pPr>
                      <a:r>
                        <a:rPr lang="ru-RU" sz="1600" strike="noStrike" spc="-1">
                          <a:latin typeface="Calibri"/>
                          <a:cs typeface="Calibri"/>
                        </a:rPr>
                        <a:t>Истинно </a:t>
                      </a:r>
                      <a:r>
                        <a:rPr lang="ru-RU" sz="1200" strike="noStrike" spc="-1">
                          <a:latin typeface="Calibri"/>
                          <a:cs typeface="Calibri"/>
                        </a:rPr>
                        <a:t>отрицательные</a:t>
                      </a:r>
                      <a:endParaRPr lang="en-US" sz="1200" strike="noStrike" spc="-1">
                        <a:latin typeface="Calibri"/>
                        <a:cs typeface="Calibri"/>
                      </a:endParaRPr>
                    </a:p>
                    <a:p>
                      <a:pPr algn="ctr">
                        <a:defRPr/>
                      </a:pPr>
                      <a:r>
                        <a:rPr lang="en-US" sz="1200" b="1" strike="noStrike" spc="-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TN</a:t>
                      </a:r>
                      <a:endParaRPr lang="ru-RU" sz="1200" b="1" strike="noStrike" spc="-1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L="81644" marR="81644" marT="41475" marB="414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 bwMode="auto"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 dirty="0">
                <a:solidFill>
                  <a:srgbClr val="006600"/>
                </a:solidFill>
              </a:rPr>
              <a:t>Метрики качества</a:t>
            </a:r>
          </a:p>
          <a:p>
            <a:pPr algn="r">
              <a:defRPr/>
            </a:pPr>
            <a:r>
              <a:rPr lang="ru-RU" sz="2800" b="1" spc="-1" dirty="0">
                <a:solidFill>
                  <a:srgbClr val="006600"/>
                </a:solidFill>
              </a:rPr>
              <a:t>Ошибки </a:t>
            </a:r>
            <a:r>
              <a:rPr lang="ru-RU" sz="2800" b="1" spc="-1" dirty="0" smtClean="0">
                <a:solidFill>
                  <a:srgbClr val="006600"/>
                </a:solidFill>
              </a:rPr>
              <a:t>1,2(,3) </a:t>
            </a:r>
            <a:r>
              <a:rPr lang="ru-RU" sz="2800" b="1" spc="-1" dirty="0">
                <a:solidFill>
                  <a:srgbClr val="006600"/>
                </a:solidFill>
              </a:rPr>
              <a:t>рода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05105" y="1714883"/>
            <a:ext cx="10796189" cy="397031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ru-RU" sz="2400" dirty="0" smtClean="0">
                <a:latin typeface="Calibri"/>
                <a:cs typeface="Calibri"/>
              </a:rPr>
              <a:t>Есть инструментарий при </a:t>
            </a:r>
            <a:r>
              <a:rPr lang="ru-RU" sz="2400" dirty="0" smtClean="0">
                <a:latin typeface="Calibri"/>
                <a:cs typeface="Calibri"/>
              </a:rPr>
              <a:t>оценке гипотез:</a:t>
            </a:r>
          </a:p>
          <a:p>
            <a:pPr algn="ctr">
              <a:spcBef>
                <a:spcPts val="0"/>
              </a:spcBef>
              <a:defRPr/>
            </a:pPr>
            <a:endParaRPr dirty="0"/>
          </a:p>
          <a:p>
            <a:pPr>
              <a:defRPr/>
            </a:pPr>
            <a:r>
              <a:rPr lang="ru-RU" sz="2400" b="1" dirty="0">
                <a:latin typeface="Calibri"/>
                <a:cs typeface="Calibri"/>
              </a:rPr>
              <a:t>Ошибка первого рода </a:t>
            </a:r>
            <a:r>
              <a:rPr lang="ru-RU" sz="2400" dirty="0">
                <a:latin typeface="Calibri"/>
                <a:cs typeface="Calibri"/>
              </a:rPr>
              <a:t>— это вероятность того, что нулевая гипотеза (коэффициент равен нулю) отвергнута (</a:t>
            </a:r>
            <a:r>
              <a:rPr lang="en-US" sz="2400" dirty="0">
                <a:latin typeface="Calibri"/>
                <a:cs typeface="Calibri"/>
              </a:rPr>
              <a:t>p-value</a:t>
            </a:r>
            <a:r>
              <a:rPr lang="ru-RU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&lt;</a:t>
            </a:r>
            <a:r>
              <a:rPr lang="ru-RU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0.05) </a:t>
            </a:r>
            <a:r>
              <a:rPr lang="ru-RU" sz="2400" dirty="0">
                <a:latin typeface="Calibri"/>
                <a:cs typeface="Calibri"/>
              </a:rPr>
              <a:t>неверно.</a:t>
            </a:r>
          </a:p>
          <a:p>
            <a:pPr>
              <a:defRPr/>
            </a:pPr>
            <a:r>
              <a:rPr lang="ru-RU" sz="2400" dirty="0">
                <a:latin typeface="Calibri"/>
                <a:cs typeface="Calibri"/>
              </a:rPr>
              <a:t/>
            </a:r>
            <a:br>
              <a:rPr lang="ru-RU" sz="2400" dirty="0">
                <a:latin typeface="Calibri"/>
                <a:cs typeface="Calibri"/>
              </a:rPr>
            </a:br>
            <a:r>
              <a:rPr lang="ru-RU" sz="2400" b="1" dirty="0">
                <a:latin typeface="Calibri"/>
                <a:cs typeface="Calibri"/>
              </a:rPr>
              <a:t>Ошибка второго рода  </a:t>
            </a:r>
            <a:r>
              <a:rPr lang="ru-RU" sz="2400" dirty="0">
                <a:latin typeface="Calibri"/>
                <a:cs typeface="Calibri"/>
              </a:rPr>
              <a:t>— это вероятность того, что нулевая гипотеза (коэффициент равен нулю) принята (</a:t>
            </a:r>
            <a:r>
              <a:rPr lang="en-US" sz="2400" dirty="0">
                <a:latin typeface="Calibri"/>
                <a:cs typeface="Calibri"/>
              </a:rPr>
              <a:t>p-value</a:t>
            </a:r>
            <a:r>
              <a:rPr lang="ru-RU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&gt;=</a:t>
            </a:r>
            <a:r>
              <a:rPr lang="ru-RU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0.05) </a:t>
            </a:r>
            <a:r>
              <a:rPr lang="ru-RU" sz="2400" dirty="0">
                <a:latin typeface="Calibri"/>
                <a:cs typeface="Calibri"/>
              </a:rPr>
              <a:t>неверно.</a:t>
            </a:r>
            <a:r>
              <a:rPr lang="en-US" sz="2400" dirty="0">
                <a:latin typeface="Calibri"/>
                <a:cs typeface="Calibri"/>
              </a:rPr>
              <a:t> </a:t>
            </a:r>
            <a:endParaRPr dirty="0"/>
          </a:p>
          <a:p>
            <a:pPr>
              <a:defRPr/>
            </a:pPr>
            <a:endParaRPr lang="en-US" dirty="0">
              <a:latin typeface="Calibri"/>
              <a:cs typeface="Calibri"/>
            </a:endParaRPr>
          </a:p>
          <a:p>
            <a:pPr>
              <a:defRPr/>
            </a:pPr>
            <a:r>
              <a:rPr lang="en-US" dirty="0">
                <a:latin typeface="Calibri"/>
                <a:cs typeface="Calibri"/>
              </a:rPr>
              <a:t>Type I error is like convicting an innocent person and Type II error is like failing to convict a guilty person. </a:t>
            </a:r>
            <a:endParaRPr lang="ru-RU" dirty="0">
              <a:latin typeface="Calibri"/>
              <a:cs typeface="Calibri"/>
            </a:endParaRPr>
          </a:p>
          <a:p>
            <a:pPr>
              <a:defRPr/>
            </a:pPr>
            <a:endParaRPr lang="ru-RU" dirty="0">
              <a:latin typeface="Calibri"/>
              <a:cs typeface="Calibri"/>
            </a:endParaRPr>
          </a:p>
          <a:p>
            <a:pPr>
              <a:defRPr/>
            </a:pPr>
            <a:r>
              <a:rPr lang="ru-RU" b="1" dirty="0">
                <a:latin typeface="Calibri"/>
                <a:cs typeface="Calibri"/>
              </a:rPr>
              <a:t>«Ошибка третьего рода» </a:t>
            </a:r>
            <a:r>
              <a:rPr lang="ru-RU" dirty="0">
                <a:latin typeface="Calibri"/>
                <a:cs typeface="Calibri"/>
              </a:rPr>
              <a:t>—</a:t>
            </a:r>
            <a:r>
              <a:rPr lang="en-US" dirty="0">
                <a:latin typeface="Calibri"/>
                <a:cs typeface="Calibri"/>
              </a:rPr>
              <a:t> It’s kind of a statistics joke: it refers to correctly rejecting the wrong null hypothesis. In other words, using all the right math to answer the wrong question. (Cassie </a:t>
            </a:r>
            <a:r>
              <a:rPr lang="en-US" dirty="0" err="1">
                <a:latin typeface="Calibri"/>
                <a:cs typeface="Calibri"/>
              </a:rPr>
              <a:t>Kozyrkov</a:t>
            </a:r>
            <a:r>
              <a:rPr lang="en-US" dirty="0">
                <a:latin typeface="Calibri"/>
                <a:cs typeface="Calibri"/>
              </a:rPr>
              <a:t>)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 bwMode="auto"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>
                <a:solidFill>
                  <a:srgbClr val="006600"/>
                </a:solidFill>
              </a:rPr>
              <a:t>Метрики качества</a:t>
            </a:r>
          </a:p>
          <a:p>
            <a:pPr algn="r">
              <a:defRPr/>
            </a:pPr>
            <a:r>
              <a:rPr lang="ru-RU" sz="2800" b="1" spc="-1">
                <a:solidFill>
                  <a:srgbClr val="006600"/>
                </a:solidFill>
              </a:rPr>
              <a:t>Точность и полнота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05104" y="1193275"/>
            <a:ext cx="5725513" cy="189282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ru-RU" u="sng">
                <a:latin typeface="Calibri"/>
                <a:cs typeface="Calibri"/>
              </a:rPr>
              <a:t>Точность:</a:t>
            </a:r>
            <a:endParaRPr/>
          </a:p>
          <a:p>
            <a:pPr algn="ctr">
              <a:spcBef>
                <a:spcPts val="0"/>
              </a:spcBef>
              <a:defRPr/>
            </a:pPr>
            <a:endParaRPr lang="ru-RU">
              <a:latin typeface="Calibri"/>
              <a:cs typeface="Calibri"/>
            </a:endParaRPr>
          </a:p>
          <a:p>
            <a:pPr algn="ctr">
              <a:defRPr/>
            </a:pPr>
            <a:r>
              <a:rPr lang="en-US">
                <a:latin typeface="Calibri"/>
                <a:cs typeface="Calibri"/>
              </a:rPr>
              <a:t>TP</a:t>
            </a:r>
            <a:endParaRPr/>
          </a:p>
          <a:p>
            <a:pPr algn="ctr">
              <a:defRPr/>
            </a:pPr>
            <a:r>
              <a:rPr lang="en-US">
                <a:latin typeface="Calibri"/>
                <a:cs typeface="Calibri"/>
              </a:rPr>
              <a:t>---------------------------------------</a:t>
            </a:r>
            <a:endParaRPr/>
          </a:p>
          <a:p>
            <a:pPr algn="ctr">
              <a:defRPr/>
            </a:pPr>
            <a:r>
              <a:rPr lang="en-US">
                <a:latin typeface="Calibri"/>
                <a:cs typeface="Calibri"/>
              </a:rPr>
              <a:t>(TP + FP) = all model positives</a:t>
            </a:r>
            <a:endParaRPr lang="ru-RU">
              <a:latin typeface="Calibri"/>
              <a:cs typeface="Calibri"/>
            </a:endParaRPr>
          </a:p>
          <a:p>
            <a:pPr algn="ctr"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05104" y="3725900"/>
            <a:ext cx="5725513" cy="189282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ru-RU" u="sng">
                <a:latin typeface="Calibri"/>
                <a:cs typeface="Calibri"/>
              </a:rPr>
              <a:t>Полнота:</a:t>
            </a:r>
            <a:endParaRPr/>
          </a:p>
          <a:p>
            <a:pPr algn="ctr">
              <a:spcBef>
                <a:spcPts val="0"/>
              </a:spcBef>
              <a:defRPr/>
            </a:pPr>
            <a:endParaRPr lang="ru-RU">
              <a:latin typeface="Calibri"/>
              <a:cs typeface="Calibri"/>
            </a:endParaRPr>
          </a:p>
          <a:p>
            <a:pPr algn="ctr">
              <a:defRPr/>
            </a:pPr>
            <a:r>
              <a:rPr lang="en-US">
                <a:latin typeface="Calibri"/>
                <a:cs typeface="Calibri"/>
              </a:rPr>
              <a:t>TP</a:t>
            </a:r>
            <a:endParaRPr/>
          </a:p>
          <a:p>
            <a:pPr algn="ctr">
              <a:defRPr/>
            </a:pPr>
            <a:r>
              <a:rPr lang="en-US">
                <a:latin typeface="Calibri"/>
                <a:cs typeface="Calibri"/>
              </a:rPr>
              <a:t>-----------------------------------</a:t>
            </a:r>
            <a:endParaRPr/>
          </a:p>
          <a:p>
            <a:pPr algn="ctr">
              <a:defRPr/>
            </a:pPr>
            <a:r>
              <a:rPr lang="en-US">
                <a:latin typeface="Calibri"/>
                <a:cs typeface="Calibri"/>
              </a:rPr>
              <a:t>(TP + FN) = all real positives</a:t>
            </a:r>
            <a:endParaRPr lang="ru-RU">
              <a:latin typeface="Calibri"/>
              <a:cs typeface="Calibri"/>
            </a:endParaRPr>
          </a:p>
          <a:p>
            <a:pPr algn="ctr">
              <a:defRPr/>
            </a:pPr>
            <a:endParaRPr lang="en-US">
              <a:latin typeface="Calibri"/>
              <a:cs typeface="Calibri"/>
            </a:endParaRPr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152861" y="1838739"/>
            <a:ext cx="4585252" cy="34389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 bwMode="auto"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>
                <a:solidFill>
                  <a:srgbClr val="006600"/>
                </a:solidFill>
              </a:rPr>
              <a:t>Метрики качества</a:t>
            </a:r>
          </a:p>
          <a:p>
            <a:pPr algn="r">
              <a:defRPr/>
            </a:pPr>
            <a:r>
              <a:rPr lang="en-US" sz="2800" b="1" spc="-1">
                <a:solidFill>
                  <a:srgbClr val="006600"/>
                </a:solidFill>
              </a:rPr>
              <a:t>F1 </a:t>
            </a:r>
            <a:r>
              <a:rPr lang="ru-RU" sz="2800" b="1" spc="-1">
                <a:solidFill>
                  <a:srgbClr val="006600"/>
                </a:solidFill>
              </a:rPr>
              <a:t>мера, полная точность</a:t>
            </a:r>
            <a:r>
              <a:rPr lang="en-US" sz="2800" b="1" spc="-1">
                <a:solidFill>
                  <a:srgbClr val="006600"/>
                </a:solidFill>
              </a:rPr>
              <a:t>(accuracy</a:t>
            </a:r>
            <a:r>
              <a:rPr lang="ru-RU" sz="2800" b="1" spc="-1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05104" y="1610718"/>
            <a:ext cx="10796189" cy="189282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u="sng">
                <a:latin typeface="Calibri"/>
                <a:cs typeface="Calibri"/>
              </a:rPr>
              <a:t>F1 (</a:t>
            </a:r>
            <a:r>
              <a:rPr lang="ru-RU" u="sng">
                <a:latin typeface="Calibri"/>
                <a:cs typeface="Calibri"/>
              </a:rPr>
              <a:t>гармоническое среднее, среднее отношений):</a:t>
            </a:r>
            <a:endParaRPr/>
          </a:p>
          <a:p>
            <a:pPr algn="ctr">
              <a:spcBef>
                <a:spcPts val="0"/>
              </a:spcBef>
              <a:defRPr/>
            </a:pPr>
            <a:endParaRPr lang="ru-RU">
              <a:latin typeface="Calibri"/>
              <a:cs typeface="Calibri"/>
            </a:endParaRPr>
          </a:p>
          <a:p>
            <a:pPr algn="ctr">
              <a:defRPr/>
            </a:pPr>
            <a:r>
              <a:rPr lang="en-US">
                <a:latin typeface="Calibri"/>
                <a:cs typeface="Calibri"/>
              </a:rPr>
              <a:t>precision * recall</a:t>
            </a:r>
            <a:endParaRPr/>
          </a:p>
          <a:p>
            <a:pPr algn="ctr">
              <a:defRPr/>
            </a:pPr>
            <a:r>
              <a:rPr lang="en-US">
                <a:latin typeface="Calibri"/>
                <a:cs typeface="Calibri"/>
              </a:rPr>
              <a:t>2 * -----------------------------------</a:t>
            </a:r>
            <a:endParaRPr/>
          </a:p>
          <a:p>
            <a:pPr algn="ctr">
              <a:defRPr/>
            </a:pPr>
            <a:r>
              <a:rPr lang="en-US">
                <a:latin typeface="Calibri"/>
                <a:cs typeface="Calibri"/>
              </a:rPr>
              <a:t>precision + recall</a:t>
            </a:r>
            <a:endParaRPr/>
          </a:p>
          <a:p>
            <a:pPr algn="ctr"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05104" y="4143343"/>
            <a:ext cx="10796189" cy="189282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ru-RU" u="sng" dirty="0">
                <a:latin typeface="Calibri"/>
                <a:cs typeface="Calibri"/>
              </a:rPr>
              <a:t>Доля правильных ответов </a:t>
            </a:r>
            <a:r>
              <a:rPr lang="en-US" u="sng" dirty="0">
                <a:latin typeface="Calibri"/>
                <a:cs typeface="Calibri"/>
              </a:rPr>
              <a:t>(accuracy)</a:t>
            </a:r>
            <a:r>
              <a:rPr lang="ru-RU" u="sng" dirty="0">
                <a:latin typeface="Calibri"/>
                <a:cs typeface="Calibri"/>
              </a:rPr>
              <a:t>:</a:t>
            </a:r>
            <a:endParaRPr dirty="0"/>
          </a:p>
          <a:p>
            <a:pPr algn="ctr">
              <a:spcBef>
                <a:spcPts val="0"/>
              </a:spcBef>
              <a:defRPr/>
            </a:pPr>
            <a:endParaRPr lang="ru-RU" dirty="0">
              <a:latin typeface="Calibri"/>
              <a:cs typeface="Calibri"/>
            </a:endParaRPr>
          </a:p>
          <a:p>
            <a:pPr algn="ctr">
              <a:defRPr/>
            </a:pPr>
            <a:r>
              <a:rPr lang="en-US" dirty="0">
                <a:latin typeface="Calibri"/>
                <a:cs typeface="Calibri"/>
              </a:rPr>
              <a:t>(TP</a:t>
            </a:r>
            <a:r>
              <a:rPr lang="ru-RU" dirty="0">
                <a:latin typeface="Calibri"/>
                <a:cs typeface="Calibri"/>
              </a:rPr>
              <a:t> + </a:t>
            </a:r>
            <a:r>
              <a:rPr lang="en-US" dirty="0">
                <a:latin typeface="Calibri"/>
                <a:cs typeface="Calibri"/>
              </a:rPr>
              <a:t>TN) = true hits</a:t>
            </a:r>
            <a:endParaRPr dirty="0"/>
          </a:p>
          <a:p>
            <a:pPr algn="ctr">
              <a:defRPr/>
            </a:pPr>
            <a:r>
              <a:rPr lang="en-US" dirty="0">
                <a:latin typeface="Calibri"/>
                <a:cs typeface="Calibri"/>
              </a:rPr>
              <a:t>----------------------------------------------</a:t>
            </a:r>
            <a:endParaRPr dirty="0"/>
          </a:p>
          <a:p>
            <a:pPr algn="ctr">
              <a:defRPr/>
            </a:pPr>
            <a:r>
              <a:rPr lang="en-US" dirty="0">
                <a:latin typeface="Calibri"/>
                <a:cs typeface="Calibri"/>
              </a:rPr>
              <a:t>(TP + TN + FP + FN) = all predictions</a:t>
            </a:r>
            <a:endParaRPr lang="ru-RU" dirty="0">
              <a:latin typeface="Calibri"/>
              <a:cs typeface="Calibri"/>
            </a:endParaRPr>
          </a:p>
          <a:p>
            <a:pPr algn="ctr">
              <a:defRPr/>
            </a:pPr>
            <a:endParaRPr lang="en-US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 bwMode="auto"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 dirty="0" smtClean="0">
                <a:solidFill>
                  <a:srgbClr val="006600"/>
                </a:solidFill>
              </a:rPr>
              <a:t>Линейная регрессия и бинарный </a:t>
            </a:r>
            <a:r>
              <a:rPr lang="en-US" sz="2800" b="1" spc="-1" dirty="0" smtClean="0">
                <a:solidFill>
                  <a:srgbClr val="006600"/>
                </a:solidFill>
              </a:rPr>
              <a:t>Y</a:t>
            </a:r>
            <a:endParaRPr dirty="0"/>
          </a:p>
        </p:txBody>
      </p:sp>
      <p:sp>
        <p:nvSpPr>
          <p:cNvPr id="6" name="TextBox 6"/>
          <p:cNvSpPr txBox="1"/>
          <p:nvPr/>
        </p:nvSpPr>
        <p:spPr bwMode="auto">
          <a:xfrm>
            <a:off x="7796982" y="6243484"/>
            <a:ext cx="24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dirty="0"/>
              <a:t>*По курсу </a:t>
            </a:r>
            <a:r>
              <a:rPr lang="en-US" dirty="0"/>
              <a:t>Andrew Ng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50"/>
          <a:stretch/>
        </p:blipFill>
        <p:spPr>
          <a:xfrm>
            <a:off x="1335705" y="1113858"/>
            <a:ext cx="9331935" cy="36450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87488" y="4923592"/>
            <a:ext cx="50405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Линейная регрессия + правило:</a:t>
            </a:r>
          </a:p>
          <a:p>
            <a:endParaRPr lang="ru-RU" dirty="0"/>
          </a:p>
          <a:p>
            <a:r>
              <a:rPr lang="ru-RU" dirty="0" smtClean="0"/>
              <a:t>1. Если прогноз </a:t>
            </a:r>
            <a:r>
              <a:rPr lang="en-US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dirty="0" err="1" smtClean="0"/>
              <a:t>x</a:t>
            </a:r>
            <a:r>
              <a:rPr lang="en-US" dirty="0" smtClean="0"/>
              <a:t> ≥ 0.5</a:t>
            </a:r>
            <a:r>
              <a:rPr lang="ru-RU" dirty="0" smtClean="0"/>
              <a:t>, то «Спам»</a:t>
            </a:r>
          </a:p>
          <a:p>
            <a:r>
              <a:rPr lang="ru-RU" dirty="0" smtClean="0"/>
              <a:t>2. Если прогноз </a:t>
            </a:r>
            <a:r>
              <a:rPr lang="en-US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smtClean="0"/>
              <a:t> </a:t>
            </a:r>
            <a:r>
              <a:rPr lang="en-US" dirty="0"/>
              <a:t>0.5</a:t>
            </a:r>
            <a:r>
              <a:rPr lang="ru-RU" dirty="0"/>
              <a:t>, то </a:t>
            </a:r>
            <a:r>
              <a:rPr lang="ru-RU" dirty="0" smtClean="0"/>
              <a:t>«Не спам»</a:t>
            </a:r>
            <a:endParaRPr lang="ru-RU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 bwMode="auto"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>
                <a:solidFill>
                  <a:srgbClr val="006600"/>
                </a:solidFill>
              </a:rPr>
              <a:t>Метрики качества</a:t>
            </a:r>
          </a:p>
          <a:p>
            <a:pPr algn="r">
              <a:defRPr/>
            </a:pPr>
            <a:r>
              <a:rPr lang="ru-RU" sz="2800" b="1" spc="-1">
                <a:solidFill>
                  <a:srgbClr val="006600"/>
                </a:solidFill>
              </a:rPr>
              <a:t>Отсечение и </a:t>
            </a:r>
            <a:r>
              <a:rPr lang="en-US" sz="2800" b="1" spc="-1">
                <a:solidFill>
                  <a:srgbClr val="006600"/>
                </a:solidFill>
              </a:rPr>
              <a:t>ROC AUC</a:t>
            </a:r>
            <a:endParaRPr lang="ru-RU" sz="2800" b="1" spc="-1">
              <a:solidFill>
                <a:srgbClr val="006600"/>
              </a:solidFill>
            </a:endParaRPr>
          </a:p>
        </p:txBody>
      </p:sp>
      <p:sp>
        <p:nvSpPr>
          <p:cNvPr id="5" name="Rectangle 2"/>
          <p:cNvSpPr/>
          <p:nvPr/>
        </p:nvSpPr>
        <p:spPr bwMode="auto">
          <a:xfrm>
            <a:off x="129209" y="6167321"/>
            <a:ext cx="490661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/>
              <a:t>By Sharpr - Own work, CC BY-SA 3.0, https://commons.wikimedia.org/w/index.php?curid=44059691</a:t>
            </a:r>
            <a:endParaRPr lang="ru-RU" sz="1050"/>
          </a:p>
        </p:txBody>
      </p:sp>
      <p:sp>
        <p:nvSpPr>
          <p:cNvPr id="6" name="Rectangle 6"/>
          <p:cNvSpPr/>
          <p:nvPr/>
        </p:nvSpPr>
        <p:spPr bwMode="auto">
          <a:xfrm>
            <a:off x="7574191" y="6167321"/>
            <a:ext cx="38657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/>
              <a:t>By BOR at the English language Wikipedia, CC BY-SA 3.0, https://commons.wikimedia.org/w/index.php?curid=10714489</a:t>
            </a:r>
            <a:endParaRPr lang="ru-RU" sz="1050"/>
          </a:p>
        </p:txBody>
      </p:sp>
      <p:pic>
        <p:nvPicPr>
          <p:cNvPr id="7" name="Picture 9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29209" y="1261530"/>
            <a:ext cx="6161596" cy="4615180"/>
          </a:xfrm>
          <a:prstGeom prst="rect">
            <a:avLst/>
          </a:prstGeom>
        </p:spPr>
      </p:pic>
      <p:pic>
        <p:nvPicPr>
          <p:cNvPr id="8" name="Picture 2" descr="https://upload.wikimedia.org/wikipedia/commons/6/6b/Roccurves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6677439" y="1419984"/>
            <a:ext cx="4762500" cy="4619625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7065" y="3356992"/>
            <a:ext cx="1932874" cy="1475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 bwMode="auto"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>
                <a:solidFill>
                  <a:srgbClr val="006600"/>
                </a:solidFill>
              </a:rPr>
              <a:t>Метрики качества</a:t>
            </a:r>
          </a:p>
          <a:p>
            <a:pPr algn="r">
              <a:defRPr/>
            </a:pPr>
            <a:r>
              <a:rPr lang="en-US" sz="2800" b="1" spc="-1">
                <a:solidFill>
                  <a:srgbClr val="006600"/>
                </a:solidFill>
              </a:rPr>
              <a:t>Gini</a:t>
            </a:r>
            <a:r>
              <a:rPr lang="ru-RU" sz="2800" b="1" spc="-1">
                <a:solidFill>
                  <a:srgbClr val="006600"/>
                </a:solidFill>
              </a:rPr>
              <a:t> и </a:t>
            </a:r>
            <a:r>
              <a:rPr lang="en-US" sz="2800" b="1" spc="-1">
                <a:solidFill>
                  <a:srgbClr val="006600"/>
                </a:solidFill>
              </a:rPr>
              <a:t>ROC AUC</a:t>
            </a:r>
            <a:endParaRPr lang="ru-RU" sz="2800" b="1" spc="-1">
              <a:solidFill>
                <a:srgbClr val="006600"/>
              </a:solidFill>
            </a:endParaRPr>
          </a:p>
        </p:txBody>
      </p:sp>
      <p:sp>
        <p:nvSpPr>
          <p:cNvPr id="6" name="Rectangle 9"/>
          <p:cNvSpPr/>
          <p:nvPr/>
        </p:nvSpPr>
        <p:spPr bwMode="auto">
          <a:xfrm>
            <a:off x="4295800" y="1844824"/>
            <a:ext cx="2736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Calibri"/>
                <a:cs typeface="Calibri"/>
              </a:rPr>
              <a:t>Gini </a:t>
            </a:r>
            <a:r>
              <a:rPr lang="en-US" sz="2800" dirty="0" smtClean="0">
                <a:latin typeface="Calibri"/>
                <a:cs typeface="Calibri"/>
              </a:rPr>
              <a:t>= </a:t>
            </a:r>
            <a:r>
              <a:rPr lang="en-US" sz="2800" dirty="0">
                <a:latin typeface="Calibri"/>
                <a:cs typeface="Calibri"/>
              </a:rPr>
              <a:t>2*AUC – 1</a:t>
            </a:r>
            <a:endParaRPr sz="2800" dirty="0"/>
          </a:p>
        </p:txBody>
      </p:sp>
      <p:sp>
        <p:nvSpPr>
          <p:cNvPr id="7" name="Rectangle 10"/>
          <p:cNvSpPr/>
          <p:nvPr/>
        </p:nvSpPr>
        <p:spPr bwMode="auto">
          <a:xfrm>
            <a:off x="3143672" y="285293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latin typeface="Calibri"/>
                <a:cs typeface="Calibri"/>
              </a:rPr>
              <a:t>Gini</a:t>
            </a:r>
            <a:r>
              <a:rPr lang="ru-RU" dirty="0" smtClean="0">
                <a:latin typeface="Calibri"/>
                <a:cs typeface="Calibri"/>
              </a:rPr>
              <a:t> находится в пределах от 0 до 1, в отличие от </a:t>
            </a:r>
            <a:r>
              <a:rPr lang="en-US" dirty="0" smtClean="0">
                <a:latin typeface="Calibri"/>
                <a:cs typeface="Calibri"/>
              </a:rPr>
              <a:t>AUC ROC</a:t>
            </a:r>
            <a:r>
              <a:rPr lang="ru-RU" dirty="0" smtClean="0">
                <a:latin typeface="Calibri"/>
                <a:cs typeface="Calibri"/>
              </a:rPr>
              <a:t>, который находится в пределах от 0.5 до 1.</a:t>
            </a:r>
          </a:p>
          <a:p>
            <a:pPr>
              <a:defRPr/>
            </a:pPr>
            <a:endParaRPr lang="ru-RU" dirty="0">
              <a:latin typeface="Calibri"/>
              <a:cs typeface="Calibri"/>
            </a:endParaRPr>
          </a:p>
          <a:p>
            <a:pPr>
              <a:defRPr/>
            </a:pPr>
            <a:r>
              <a:rPr lang="ru-RU" dirty="0" smtClean="0">
                <a:latin typeface="Calibri"/>
                <a:cs typeface="Calibri"/>
              </a:rPr>
              <a:t>Показывает в % насколько модель лучше</a:t>
            </a:r>
            <a:r>
              <a:rPr lang="ru-RU" dirty="0">
                <a:latin typeface="Calibri"/>
                <a:cs typeface="Calibri"/>
              </a:rPr>
              <a:t>, чем случайно </a:t>
            </a:r>
            <a:r>
              <a:rPr lang="ru-RU" dirty="0" smtClean="0">
                <a:latin typeface="Calibri"/>
                <a:cs typeface="Calibri"/>
              </a:rPr>
              <a:t>работающая модель.</a:t>
            </a:r>
          </a:p>
          <a:p>
            <a:pPr>
              <a:defRPr/>
            </a:pPr>
            <a:endParaRPr lang="ru-RU" dirty="0">
              <a:latin typeface="Calibri"/>
              <a:cs typeface="Calibri"/>
            </a:endParaRPr>
          </a:p>
          <a:p>
            <a:pPr>
              <a:defRPr/>
            </a:pPr>
            <a:r>
              <a:rPr lang="ru-RU" dirty="0" smtClean="0">
                <a:latin typeface="Calibri"/>
                <a:cs typeface="Calibri"/>
              </a:rPr>
              <a:t>0% = </a:t>
            </a:r>
            <a:r>
              <a:rPr lang="ru-RU" dirty="0" smtClean="0">
                <a:latin typeface="Calibri"/>
                <a:cs typeface="Calibri"/>
              </a:rPr>
              <a:t>предсказания случайны, </a:t>
            </a:r>
            <a:r>
              <a:rPr lang="ru-RU" dirty="0" smtClean="0">
                <a:latin typeface="Calibri"/>
                <a:cs typeface="Calibri"/>
              </a:rPr>
              <a:t>100% = </a:t>
            </a:r>
            <a:r>
              <a:rPr lang="ru-RU" dirty="0" smtClean="0">
                <a:latin typeface="Calibri"/>
                <a:cs typeface="Calibri"/>
              </a:rPr>
              <a:t>ясновидец</a:t>
            </a:r>
            <a:r>
              <a:rPr lang="ru-RU" dirty="0" smtClean="0">
                <a:latin typeface="Calibri"/>
                <a:cs typeface="Calibri"/>
              </a:rPr>
              <a:t>.</a:t>
            </a:r>
            <a:endParaRPr lang="en-US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 bwMode="auto"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 dirty="0">
                <a:solidFill>
                  <a:srgbClr val="006600"/>
                </a:solidFill>
              </a:rPr>
              <a:t>Л</a:t>
            </a:r>
            <a:r>
              <a:rPr lang="ru-RU" sz="2800" b="1" spc="-1" dirty="0" smtClean="0">
                <a:solidFill>
                  <a:srgbClr val="006600"/>
                </a:solidFill>
              </a:rPr>
              <a:t>инейная </a:t>
            </a:r>
            <a:r>
              <a:rPr lang="ru-RU" sz="2800" b="1" spc="-1" dirty="0">
                <a:solidFill>
                  <a:srgbClr val="006600"/>
                </a:solidFill>
              </a:rPr>
              <a:t>регрессия</a:t>
            </a:r>
            <a:r>
              <a:rPr lang="en-US" sz="2800" b="1" spc="-1" dirty="0">
                <a:solidFill>
                  <a:srgbClr val="006600"/>
                </a:solidFill>
              </a:rPr>
              <a:t> </a:t>
            </a:r>
            <a:r>
              <a:rPr lang="ru-RU" sz="2800" b="1" spc="-1" dirty="0" smtClean="0">
                <a:solidFill>
                  <a:srgbClr val="006600"/>
                </a:solidFill>
              </a:rPr>
              <a:t>:</a:t>
            </a:r>
          </a:p>
          <a:p>
            <a:pPr algn="r">
              <a:defRPr/>
            </a:pPr>
            <a:r>
              <a:rPr lang="ru-RU" sz="2800" b="1" spc="-1" dirty="0">
                <a:solidFill>
                  <a:srgbClr val="006600"/>
                </a:solidFill>
              </a:rPr>
              <a:t>г</a:t>
            </a:r>
            <a:r>
              <a:rPr lang="ru-RU" sz="2800" b="1" spc="-1" dirty="0" smtClean="0">
                <a:solidFill>
                  <a:srgbClr val="006600"/>
                </a:solidFill>
              </a:rPr>
              <a:t>раница смещается от выбросов</a:t>
            </a:r>
            <a:endParaRPr dirty="0"/>
          </a:p>
        </p:txBody>
      </p:sp>
      <p:sp>
        <p:nvSpPr>
          <p:cNvPr id="6" name="TextBox 6"/>
          <p:cNvSpPr txBox="1"/>
          <p:nvPr/>
        </p:nvSpPr>
        <p:spPr bwMode="auto">
          <a:xfrm>
            <a:off x="7796982" y="6243484"/>
            <a:ext cx="24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*По курсу </a:t>
            </a:r>
            <a:r>
              <a:rPr lang="en-US"/>
              <a:t>Andrew Ng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50"/>
          <a:stretch/>
        </p:blipFill>
        <p:spPr>
          <a:xfrm>
            <a:off x="1976313" y="1484784"/>
            <a:ext cx="8691327" cy="3933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 bwMode="auto"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 dirty="0">
                <a:solidFill>
                  <a:srgbClr val="006600"/>
                </a:solidFill>
              </a:rPr>
              <a:t>Л</a:t>
            </a:r>
            <a:r>
              <a:rPr lang="ru-RU" sz="2800" b="1" spc="-1" dirty="0" smtClean="0">
                <a:solidFill>
                  <a:srgbClr val="006600"/>
                </a:solidFill>
              </a:rPr>
              <a:t>инейная регрессия:</a:t>
            </a:r>
          </a:p>
          <a:p>
            <a:pPr algn="r">
              <a:defRPr/>
            </a:pPr>
            <a:r>
              <a:rPr lang="ru-RU" sz="2800" b="1" dirty="0">
                <a:solidFill>
                  <a:srgbClr val="006600"/>
                </a:solidFill>
              </a:rPr>
              <a:t>о</a:t>
            </a:r>
            <a:r>
              <a:rPr lang="ru-RU" sz="2800" b="1" spc="0" dirty="0" smtClean="0">
                <a:solidFill>
                  <a:srgbClr val="006600"/>
                </a:solidFill>
              </a:rPr>
              <a:t>шибки и прогнозы не очень</a:t>
            </a:r>
            <a:endParaRPr dirty="0"/>
          </a:p>
        </p:txBody>
      </p:sp>
      <p:sp>
        <p:nvSpPr>
          <p:cNvPr id="6" name="TextBox 3"/>
          <p:cNvSpPr txBox="1"/>
          <p:nvPr/>
        </p:nvSpPr>
        <p:spPr bwMode="auto">
          <a:xfrm>
            <a:off x="1649151" y="3068960"/>
            <a:ext cx="8908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2400" dirty="0" smtClean="0"/>
              <a:t>Ошибки </a:t>
            </a:r>
            <a:r>
              <a:rPr lang="ru-RU" sz="2400" dirty="0" err="1" smtClean="0"/>
              <a:t>гетероскедастичны</a:t>
            </a:r>
            <a:r>
              <a:rPr lang="ru-RU" sz="2400" dirty="0" smtClean="0"/>
              <a:t>, значит интерпретация коэффициентов не работает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2400" dirty="0"/>
              <a:t>Сами предсказания мало что значат 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 bwMode="auto"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 dirty="0" smtClean="0">
                <a:solidFill>
                  <a:srgbClr val="006600"/>
                </a:solidFill>
              </a:rPr>
              <a:t>Чего хотелось бы?</a:t>
            </a:r>
            <a:endParaRPr dirty="0"/>
          </a:p>
        </p:txBody>
      </p:sp>
      <p:sp>
        <p:nvSpPr>
          <p:cNvPr id="5" name="TextBox 6"/>
          <p:cNvSpPr txBox="1"/>
          <p:nvPr/>
        </p:nvSpPr>
        <p:spPr bwMode="auto">
          <a:xfrm>
            <a:off x="7796982" y="6243484"/>
            <a:ext cx="24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dirty="0"/>
              <a:t>*По курсу </a:t>
            </a:r>
            <a:r>
              <a:rPr lang="en-US" dirty="0"/>
              <a:t>Andrew Ng</a:t>
            </a:r>
            <a:endParaRPr dirty="0"/>
          </a:p>
        </p:txBody>
      </p:sp>
      <p:sp>
        <p:nvSpPr>
          <p:cNvPr id="7" name="TextBox 3"/>
          <p:cNvSpPr txBox="1"/>
          <p:nvPr/>
        </p:nvSpPr>
        <p:spPr bwMode="auto">
          <a:xfrm>
            <a:off x="1271464" y="1484784"/>
            <a:ext cx="102971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ru-RU" sz="2400" dirty="0"/>
          </a:p>
          <a:p>
            <a:pPr>
              <a:defRPr/>
            </a:pPr>
            <a:r>
              <a:rPr lang="en-US" sz="2400" dirty="0" smtClean="0"/>
              <a:t>h(x) = </a:t>
            </a:r>
            <a:r>
              <a:rPr lang="ru-RU" sz="2400" dirty="0" smtClean="0"/>
              <a:t>оценка вероятности, что </a:t>
            </a:r>
            <a:r>
              <a:rPr lang="en-US" sz="2400" dirty="0" smtClean="0"/>
              <a:t>Y = 1 </a:t>
            </a:r>
            <a:endParaRPr lang="ru-RU" sz="2400" dirty="0" smtClean="0"/>
          </a:p>
          <a:p>
            <a:pPr>
              <a:defRPr/>
            </a:pPr>
            <a:endParaRPr lang="ru-RU" sz="2400" dirty="0"/>
          </a:p>
          <a:p>
            <a:pPr>
              <a:defRPr/>
            </a:pPr>
            <a:r>
              <a:rPr lang="ru-RU" sz="2400" dirty="0" smtClean="0"/>
              <a:t>Если </a:t>
            </a:r>
            <a:r>
              <a:rPr lang="en-US" sz="2400" dirty="0" smtClean="0"/>
              <a:t>x = [ x0 ; x1 ] = [ 1 ; </a:t>
            </a:r>
            <a:r>
              <a:rPr lang="ru-RU" sz="2400" dirty="0" smtClean="0"/>
              <a:t>сколько встретилось слово «купить» </a:t>
            </a:r>
            <a:r>
              <a:rPr lang="en-US" sz="2400" dirty="0" smtClean="0"/>
              <a:t>]</a:t>
            </a:r>
            <a:r>
              <a:rPr lang="ru-RU" sz="2400" dirty="0" smtClean="0"/>
              <a:t>, то</a:t>
            </a:r>
          </a:p>
          <a:p>
            <a:pPr>
              <a:defRPr/>
            </a:pPr>
            <a:endParaRPr lang="ru-RU" sz="2400" dirty="0"/>
          </a:p>
          <a:p>
            <a:pPr>
              <a:defRPr/>
            </a:pPr>
            <a:r>
              <a:rPr lang="en-US" sz="2400" dirty="0" smtClean="0"/>
              <a:t>h(x) = 0.8 </a:t>
            </a:r>
            <a:endParaRPr lang="ru-RU" sz="2400" dirty="0" smtClean="0"/>
          </a:p>
          <a:p>
            <a:pPr>
              <a:defRPr/>
            </a:pPr>
            <a:endParaRPr lang="ru-RU" sz="2400" dirty="0"/>
          </a:p>
          <a:p>
            <a:pPr>
              <a:defRPr/>
            </a:pPr>
            <a:r>
              <a:rPr lang="ru-RU" sz="2400" dirty="0" smtClean="0"/>
              <a:t>Вероятность, что этот </a:t>
            </a:r>
            <a:r>
              <a:rPr lang="ru-RU" sz="2400" dirty="0" err="1" smtClean="0"/>
              <a:t>имэйл</a:t>
            </a:r>
            <a:r>
              <a:rPr lang="ru-RU" sz="2400" dirty="0" smtClean="0"/>
              <a:t> «Спам» = 80%</a:t>
            </a:r>
            <a:endParaRPr lang="en-US" sz="2400" dirty="0" smtClean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Рисунок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511824" y="2132856"/>
            <a:ext cx="4134107" cy="3168352"/>
          </a:xfrm>
          <a:prstGeom prst="rect">
            <a:avLst/>
          </a:prstGeom>
        </p:spPr>
      </p:pic>
      <p:sp>
        <p:nvSpPr>
          <p:cNvPr id="6" name="TextShape 1"/>
          <p:cNvSpPr txBox="1"/>
          <p:nvPr/>
        </p:nvSpPr>
        <p:spPr bwMode="auto">
          <a:xfrm>
            <a:off x="1551639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 dirty="0" smtClean="0">
                <a:solidFill>
                  <a:srgbClr val="006600"/>
                </a:solidFill>
              </a:rPr>
              <a:t>Вероятность «</a:t>
            </a:r>
            <a:r>
              <a:rPr lang="en-US" sz="2800" b="1" spc="-1" dirty="0" smtClean="0">
                <a:solidFill>
                  <a:srgbClr val="006600"/>
                </a:solidFill>
              </a:rPr>
              <a:t>Y=1</a:t>
            </a:r>
            <a:r>
              <a:rPr lang="ru-RU" sz="2800" b="1" spc="-1" dirty="0" smtClean="0">
                <a:solidFill>
                  <a:srgbClr val="006600"/>
                </a:solidFill>
              </a:rPr>
              <a:t>»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 bwMode="auto"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 dirty="0" smtClean="0">
                <a:solidFill>
                  <a:srgbClr val="006600"/>
                </a:solidFill>
              </a:rPr>
              <a:t>Кредитный </a:t>
            </a:r>
            <a:r>
              <a:rPr lang="ru-RU" sz="2800" b="1" spc="-1" dirty="0" err="1" smtClean="0">
                <a:solidFill>
                  <a:srgbClr val="006600"/>
                </a:solidFill>
              </a:rPr>
              <a:t>скоринг</a:t>
            </a:r>
            <a:r>
              <a:rPr lang="ru-RU" sz="2800" b="1" spc="-1" dirty="0" smtClean="0">
                <a:solidFill>
                  <a:srgbClr val="006600"/>
                </a:solidFill>
              </a:rPr>
              <a:t>: </a:t>
            </a:r>
          </a:p>
          <a:p>
            <a:pPr algn="r">
              <a:defRPr/>
            </a:pPr>
            <a:r>
              <a:rPr lang="ru-RU" sz="2800" b="1" spc="-1" dirty="0" smtClean="0">
                <a:solidFill>
                  <a:srgbClr val="006600"/>
                </a:solidFill>
              </a:rPr>
              <a:t>поиск порога</a:t>
            </a:r>
            <a:endParaRPr lang="ru-RU" sz="2800" dirty="0"/>
          </a:p>
        </p:txBody>
      </p:sp>
      <p:sp>
        <p:nvSpPr>
          <p:cNvPr id="5" name="TextBox 5"/>
          <p:cNvSpPr txBox="1"/>
          <p:nvPr/>
        </p:nvSpPr>
        <p:spPr bwMode="auto">
          <a:xfrm>
            <a:off x="6253018" y="6243484"/>
            <a:ext cx="584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dirty="0"/>
              <a:t>*По книге </a:t>
            </a:r>
            <a:r>
              <a:rPr lang="en-US" dirty="0"/>
              <a:t>Phillips, R. L. (2018). </a:t>
            </a:r>
            <a:r>
              <a:rPr lang="en-US" i="1" dirty="0"/>
              <a:t>Pricing Credit Products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6" name="Рисунок 6"/>
          <p:cNvPicPr/>
          <p:nvPr/>
        </p:nvPicPr>
        <p:blipFill>
          <a:blip r:embed="rId2"/>
          <a:stretch/>
        </p:blipFill>
        <p:spPr bwMode="auto">
          <a:xfrm>
            <a:off x="420253" y="1666587"/>
            <a:ext cx="4789055" cy="3708976"/>
          </a:xfrm>
          <a:prstGeom prst="rect">
            <a:avLst/>
          </a:prstGeom>
        </p:spPr>
      </p:pic>
      <p:pic>
        <p:nvPicPr>
          <p:cNvPr id="7" name="Рисунок 7"/>
          <p:cNvPicPr/>
          <p:nvPr/>
        </p:nvPicPr>
        <p:blipFill>
          <a:blip r:embed="rId3"/>
          <a:stretch/>
        </p:blipFill>
        <p:spPr bwMode="auto">
          <a:xfrm>
            <a:off x="5375564" y="1444336"/>
            <a:ext cx="6557817" cy="44299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AutoShape 2" descr="$P(X)$"/>
          <p:cNvSpPr>
            <a:spLocks noChangeAspect="1" noChangeArrowheads="1"/>
          </p:cNvSpPr>
          <p:nvPr/>
        </p:nvSpPr>
        <p:spPr bwMode="auto">
          <a:xfrm>
            <a:off x="2259013" y="-10033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ru-RU"/>
          </a:p>
        </p:txBody>
      </p:sp>
      <p:sp>
        <p:nvSpPr>
          <p:cNvPr id="5" name="AutoShape 3" descr="$X$"/>
          <p:cNvSpPr>
            <a:spLocks noChangeAspect="1" noChangeArrowheads="1"/>
          </p:cNvSpPr>
          <p:nvPr/>
        </p:nvSpPr>
        <p:spPr bwMode="auto">
          <a:xfrm>
            <a:off x="4735513" y="-10033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ru-RU"/>
          </a:p>
        </p:txBody>
      </p:sp>
      <p:sp>
        <p:nvSpPr>
          <p:cNvPr id="6" name="AutoShape 4" descr="$OR(X)$"/>
          <p:cNvSpPr>
            <a:spLocks noChangeAspect="1" noChangeArrowheads="1"/>
          </p:cNvSpPr>
          <p:nvPr/>
        </p:nvSpPr>
        <p:spPr bwMode="auto">
          <a:xfrm>
            <a:off x="6808788" y="-10033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ru-RU"/>
          </a:p>
        </p:txBody>
      </p:sp>
      <p:sp>
        <p:nvSpPr>
          <p:cNvPr id="7" name="AutoShape 5" descr="$\frac{P(X)}{1-P(X)}$"/>
          <p:cNvSpPr>
            <a:spLocks noChangeAspect="1" noChangeArrowheads="1"/>
          </p:cNvSpPr>
          <p:nvPr/>
        </p:nvSpPr>
        <p:spPr bwMode="auto">
          <a:xfrm>
            <a:off x="7970838" y="-10033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ru-RU"/>
          </a:p>
        </p:txBody>
      </p:sp>
      <p:sp>
        <p:nvSpPr>
          <p:cNvPr id="8" name="AutoShape 6" descr="$P(X)$"/>
          <p:cNvSpPr>
            <a:spLocks noChangeAspect="1" noChangeArrowheads="1"/>
          </p:cNvSpPr>
          <p:nvPr/>
        </p:nvSpPr>
        <p:spPr bwMode="auto">
          <a:xfrm>
            <a:off x="1774825" y="-71437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ru-RU"/>
          </a:p>
        </p:txBody>
      </p:sp>
      <p:sp>
        <p:nvSpPr>
          <p:cNvPr id="9" name="AutoShape 7" descr="$OR(X)$"/>
          <p:cNvSpPr>
            <a:spLocks noChangeAspect="1" noChangeArrowheads="1"/>
          </p:cNvSpPr>
          <p:nvPr/>
        </p:nvSpPr>
        <p:spPr bwMode="auto">
          <a:xfrm>
            <a:off x="3841750" y="-71437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ru-RU"/>
          </a:p>
        </p:txBody>
      </p:sp>
      <p:sp>
        <p:nvSpPr>
          <p:cNvPr id="10" name="AutoShape 8" descr="$\infty$"/>
          <p:cNvSpPr>
            <a:spLocks noChangeAspect="1" noChangeArrowheads="1"/>
          </p:cNvSpPr>
          <p:nvPr/>
        </p:nvSpPr>
        <p:spPr bwMode="auto">
          <a:xfrm>
            <a:off x="5768975" y="-71437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ru-RU"/>
          </a:p>
        </p:txBody>
      </p:sp>
      <p:sp>
        <p:nvSpPr>
          <p:cNvPr id="11" name="AutoShape 9" descr="$OR(X)$"/>
          <p:cNvSpPr>
            <a:spLocks noChangeAspect="1" noChangeArrowheads="1"/>
          </p:cNvSpPr>
          <p:nvPr/>
        </p:nvSpPr>
        <p:spPr bwMode="auto">
          <a:xfrm>
            <a:off x="3184525" y="-42545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ru-RU"/>
          </a:p>
        </p:txBody>
      </p:sp>
      <p:sp>
        <p:nvSpPr>
          <p:cNvPr id="12" name="AutoShape 10" descr="$\log{OR(X)} \in \mathbb{R}$"/>
          <p:cNvSpPr>
            <a:spLocks noChangeAspect="1" noChangeArrowheads="1"/>
          </p:cNvSpPr>
          <p:nvPr/>
        </p:nvSpPr>
        <p:spPr bwMode="auto">
          <a:xfrm>
            <a:off x="9528175" y="-42545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ru-RU"/>
          </a:p>
        </p:txBody>
      </p:sp>
      <p:sp>
        <p:nvSpPr>
          <p:cNvPr id="13" name="AutoShape 11" descr="$p_+ = \text{P}\left(y_i = 1 \mid \textbf{x}_\text{i}, \textbf{w}\right)$"/>
          <p:cNvSpPr>
            <a:spLocks noChangeAspect="1" noChangeArrowheads="1"/>
          </p:cNvSpPr>
          <p:nvPr/>
        </p:nvSpPr>
        <p:spPr bwMode="auto">
          <a:xfrm>
            <a:off x="5337174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ru-RU"/>
          </a:p>
        </p:txBody>
      </p:sp>
      <p:sp>
        <p:nvSpPr>
          <p:cNvPr id="14" name="AutoShape 12" descr="$\textbf{w}$"/>
          <p:cNvSpPr>
            <a:spLocks noChangeAspect="1" noChangeArrowheads="1"/>
          </p:cNvSpPr>
          <p:nvPr/>
        </p:nvSpPr>
        <p:spPr bwMode="auto">
          <a:xfrm>
            <a:off x="6908799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ru-RU"/>
          </a:p>
        </p:txBody>
      </p:sp>
      <p:sp>
        <p:nvSpPr>
          <p:cNvPr id="15" name="AutoShape 13" descr="$w_{0}+w_{1}x_1 + w_{2}x_2 + ... = \textbf{w}^\text{T}\textbf{x}$"/>
          <p:cNvSpPr>
            <a:spLocks noChangeAspect="1" noChangeArrowheads="1"/>
          </p:cNvSpPr>
          <p:nvPr/>
        </p:nvSpPr>
        <p:spPr bwMode="auto">
          <a:xfrm>
            <a:off x="3248025" y="1524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ru-RU"/>
          </a:p>
        </p:txBody>
      </p:sp>
      <p:sp>
        <p:nvSpPr>
          <p:cNvPr id="16" name="AutoShape 14" descr="$\textbf{w}^\text{T}\textbf{x} = 0$"/>
          <p:cNvSpPr>
            <a:spLocks noChangeAspect="1" noChangeArrowheads="1"/>
          </p:cNvSpPr>
          <p:nvPr/>
        </p:nvSpPr>
        <p:spPr bwMode="auto">
          <a:xfrm>
            <a:off x="4398963" y="1524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ru-RU"/>
          </a:p>
        </p:txBody>
      </p:sp>
      <p:sp>
        <p:nvSpPr>
          <p:cNvPr id="17" name="AutoShape 15" descr="$ \log(OR_{+}) =  \textbf{w}^\text{T}\textbf{x}$"/>
          <p:cNvSpPr>
            <a:spLocks noChangeAspect="1" noChangeArrowheads="1"/>
          </p:cNvSpPr>
          <p:nvPr/>
        </p:nvSpPr>
        <p:spPr bwMode="auto">
          <a:xfrm>
            <a:off x="4492625" y="4413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ru-RU"/>
          </a:p>
        </p:txBody>
      </p:sp>
      <p:sp>
        <p:nvSpPr>
          <p:cNvPr id="18" name="AutoShape 16" descr="$OR_{+}$"/>
          <p:cNvSpPr>
            <a:spLocks noChangeAspect="1" noChangeArrowheads="1"/>
          </p:cNvSpPr>
          <p:nvPr/>
        </p:nvSpPr>
        <p:spPr bwMode="auto">
          <a:xfrm>
            <a:off x="4941888" y="73025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ru-RU"/>
          </a:p>
        </p:txBody>
      </p:sp>
      <p:sp>
        <p:nvSpPr>
          <p:cNvPr id="19" name="AutoShape 17" descr="$p_{+}$"/>
          <p:cNvSpPr>
            <a:spLocks noChangeAspect="1" noChangeArrowheads="1"/>
          </p:cNvSpPr>
          <p:nvPr/>
        </p:nvSpPr>
        <p:spPr bwMode="auto">
          <a:xfrm>
            <a:off x="6061075" y="73025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ru-RU"/>
          </a:p>
        </p:txBody>
      </p:sp>
      <p:sp>
        <p:nvSpPr>
          <p:cNvPr id="20" name="AutoShape 18" descr="$$\Large p_{+} = \frac{OR_{+}}{1 + OR_{+}} = \frac{\exp^{\textbf{w}^\text{T}\textbf{x}}}{1 + \exp^{\textbf{w}^\text{T}\textbf{x}}} =  \frac{1}{1 + \exp^{-\textbf{w}^\text{T}\textbf{x}}} = \sigma(\textbf{w}^\text{T}\textbf{x})$$"/>
          <p:cNvSpPr>
            <a:spLocks noChangeAspect="1" noChangeArrowheads="1"/>
          </p:cNvSpPr>
          <p:nvPr/>
        </p:nvSpPr>
        <p:spPr bwMode="auto">
          <a:xfrm>
            <a:off x="1558925" y="1019174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ru-RU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69454" y="2208212"/>
            <a:ext cx="11594546" cy="2193922"/>
          </a:xfrm>
          <a:prstGeom prst="rect">
            <a:avLst/>
          </a:prstGeom>
        </p:spPr>
      </p:pic>
      <p:sp>
        <p:nvSpPr>
          <p:cNvPr id="22" name="TextShape 1"/>
          <p:cNvSpPr txBox="1"/>
          <p:nvPr/>
        </p:nvSpPr>
        <p:spPr bwMode="auto"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en-US" sz="2800" b="1" i="0" u="none" strike="noStrike" cap="none" spc="0" dirty="0" smtClean="0">
                <a:solidFill>
                  <a:srgbClr val="006600"/>
                </a:solidFill>
                <a:latin typeface="+mn-lt"/>
                <a:ea typeface="+mn-ea"/>
                <a:cs typeface="+mn-cs"/>
              </a:rPr>
              <a:t>log(OR</a:t>
            </a:r>
            <a:r>
              <a:rPr lang="en-US" sz="2800" b="1" i="0" u="none" strike="noStrike" cap="none" spc="0" dirty="0">
                <a:solidFill>
                  <a:srgbClr val="006600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2800" b="1" spc="0" dirty="0">
                <a:solidFill>
                  <a:srgbClr val="006600"/>
                </a:solidFill>
              </a:rPr>
              <a:t> </a:t>
            </a:r>
            <a:endParaRPr dirty="0"/>
          </a:p>
          <a:p>
            <a:pPr algn="r">
              <a:defRPr/>
            </a:pPr>
            <a:endParaRPr lang="en-US" sz="2800" b="1" spc="-1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xfrm>
          <a:off x="0" y="0"/>
          <a:ext cx="1" cy="1"/>
        </a:xfrm>
        <a:prstGeom prst="rect">
          <a:avLst/>
        </a:pr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spDef>
    <a:lnDef>
      <a:spPr bwMode="auto">
        <a:xfrm>
          <a:off x="0" y="0"/>
          <a:ext cx="1" cy="1"/>
        </a:xfrm>
        <a:prstGeom prst="rect">
          <a:avLst/>
        </a:pr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693</Words>
  <Application>Microsoft Office PowerPoint</Application>
  <DocSecurity>0</DocSecurity>
  <PresentationFormat>Widescreen</PresentationFormat>
  <Paragraphs>195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Cambria Math</vt:lpstr>
      <vt:lpstr>Оформление по умолчанию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Презентации к курсу</dc:title>
  <dc:subject/>
  <dc:creator>Комаров И.В.</dc:creator>
  <cp:keywords/>
  <dc:description/>
  <cp:lastModifiedBy>Windows User</cp:lastModifiedBy>
  <cp:revision>457</cp:revision>
  <dcterms:created xsi:type="dcterms:W3CDTF">2008-05-03T12:27:01Z</dcterms:created>
  <dcterms:modified xsi:type="dcterms:W3CDTF">2023-09-02T13:21:11Z</dcterms:modified>
  <cp:category/>
  <dc:identifier/>
  <cp:contentStatus/>
  <dc:language>ru-RU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