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3" r:id="rId5"/>
    <p:sldId id="260" r:id="rId6"/>
    <p:sldId id="261" r:id="rId7"/>
    <p:sldId id="266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691731"/>
          </a:xfrm>
        </p:spPr>
        <p:txBody>
          <a:bodyPr>
            <a:normAutofit/>
          </a:bodyPr>
          <a:lstStyle/>
          <a:p>
            <a:r>
              <a:rPr lang="es-MX" dirty="0" smtClean="0"/>
              <a:t>Pronósticos del precio </a:t>
            </a:r>
            <a:r>
              <a:rPr lang="es-MX" dirty="0" smtClean="0"/>
              <a:t>de </a:t>
            </a:r>
            <a:r>
              <a:rPr lang="es-MX" dirty="0" err="1" smtClean="0"/>
              <a:t>criptomonedas</a:t>
            </a:r>
            <a:r>
              <a:rPr lang="es-MX" dirty="0" smtClean="0"/>
              <a:t> usando el modelo híbrido ARIMA-LSTM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MX" dirty="0" smtClean="0"/>
              <a:t>Alan Antonio Macías López</a:t>
            </a:r>
          </a:p>
          <a:p>
            <a:r>
              <a:rPr lang="es-MX" dirty="0" smtClean="0"/>
              <a:t>Alfonso </a:t>
            </a:r>
            <a:r>
              <a:rPr lang="es-MX" smtClean="0"/>
              <a:t>Gómez Espinosa</a:t>
            </a:r>
            <a:endParaRPr lang="es-MX" dirty="0" smtClean="0"/>
          </a:p>
          <a:p>
            <a:r>
              <a:rPr lang="es-MX" dirty="0" smtClean="0"/>
              <a:t>Benjamín Valdés Aguirre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LSTM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" y="1556792"/>
            <a:ext cx="9132721" cy="4680519"/>
          </a:xfrm>
        </p:spPr>
      </p:pic>
    </p:spTree>
    <p:extLst>
      <p:ext uri="{BB962C8B-B14F-4D97-AF65-F5344CB8AC3E}">
        <p14:creationId xmlns:p14="http://schemas.microsoft.com/office/powerpoint/2010/main" val="13800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ARIMA-LSTM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" y="1556792"/>
            <a:ext cx="9132721" cy="4680519"/>
          </a:xfrm>
        </p:spPr>
      </p:pic>
    </p:spTree>
    <p:extLst>
      <p:ext uri="{BB962C8B-B14F-4D97-AF65-F5344CB8AC3E}">
        <p14:creationId xmlns:p14="http://schemas.microsoft.com/office/powerpoint/2010/main" val="290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Evaluación de resultados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67106"/>
            <a:ext cx="2867425" cy="2553056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29000"/>
            <a:ext cx="2905531" cy="259116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99818"/>
            <a:ext cx="3811524" cy="1220773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2816"/>
            <a:ext cx="3714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El objetivo de Investigación se logró.</a:t>
            </a:r>
          </a:p>
          <a:p>
            <a:pPr algn="just"/>
            <a:r>
              <a:rPr lang="es-MX" dirty="0" smtClean="0"/>
              <a:t>Aprovechando las ventajas de cada modelo se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hicieron pronósticos más precisos.</a:t>
            </a:r>
          </a:p>
          <a:p>
            <a:pPr algn="just"/>
            <a:r>
              <a:rPr lang="es-MX" dirty="0" smtClean="0"/>
              <a:t>Posibles trabajos futuros:</a:t>
            </a:r>
          </a:p>
          <a:p>
            <a:pPr lvl="1" algn="just"/>
            <a:r>
              <a:rPr lang="es-MX" dirty="0" smtClean="0"/>
              <a:t>Plan de inversión basado en el modelo</a:t>
            </a:r>
          </a:p>
          <a:p>
            <a:pPr lvl="1" algn="just"/>
            <a:r>
              <a:rPr lang="es-MX" dirty="0" smtClean="0"/>
              <a:t>Implementación de un modelo que implique el</a:t>
            </a:r>
            <a:br>
              <a:rPr lang="es-MX" dirty="0" smtClean="0"/>
            </a:br>
            <a:r>
              <a:rPr lang="es-MX" dirty="0" smtClean="0"/>
              <a:t>uso de datos tanto cuantitativos (series de tiempo) como</a:t>
            </a:r>
            <a:br>
              <a:rPr lang="es-MX" dirty="0" smtClean="0"/>
            </a:br>
            <a:r>
              <a:rPr lang="es-MX" dirty="0" smtClean="0"/>
              <a:t>cualitativos (análisis de sentimiento)</a:t>
            </a:r>
          </a:p>
        </p:txBody>
      </p:sp>
    </p:spTree>
    <p:extLst>
      <p:ext uri="{BB962C8B-B14F-4D97-AF65-F5344CB8AC3E}">
        <p14:creationId xmlns:p14="http://schemas.microsoft.com/office/powerpoint/2010/main" val="352661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dirty="0"/>
              <a:t>[1] M. </a:t>
            </a:r>
            <a:r>
              <a:rPr lang="es-MX" dirty="0" err="1"/>
              <a:t>Rahouti</a:t>
            </a:r>
            <a:r>
              <a:rPr lang="es-MX" dirty="0"/>
              <a:t>, K. </a:t>
            </a:r>
            <a:r>
              <a:rPr lang="es-MX" dirty="0" err="1"/>
              <a:t>Xiong</a:t>
            </a:r>
            <a:r>
              <a:rPr lang="es-MX" dirty="0"/>
              <a:t> and N. </a:t>
            </a:r>
            <a:r>
              <a:rPr lang="es-MX" dirty="0" err="1"/>
              <a:t>Ghani</a:t>
            </a:r>
            <a:r>
              <a:rPr lang="es-MX" dirty="0"/>
              <a:t>, ”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Concepts</a:t>
            </a:r>
            <a:r>
              <a:rPr lang="es-MX" dirty="0"/>
              <a:t>, </a:t>
            </a:r>
            <a:r>
              <a:rPr lang="es-MX" dirty="0" err="1"/>
              <a:t>Threats</a:t>
            </a:r>
            <a:r>
              <a:rPr lang="es-MX" dirty="0"/>
              <a:t>, and Machine-</a:t>
            </a:r>
            <a:r>
              <a:rPr lang="es-MX" dirty="0" err="1"/>
              <a:t>Learning</a:t>
            </a:r>
            <a:r>
              <a:rPr lang="es-MX" dirty="0"/>
              <a:t> Security </a:t>
            </a:r>
            <a:r>
              <a:rPr lang="es-MX" dirty="0" err="1"/>
              <a:t>Solutions</a:t>
            </a:r>
            <a:r>
              <a:rPr lang="es-MX" dirty="0"/>
              <a:t>,¨ın IEEE Access, vol. 6, pp. 67189-67205, 2018.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2] </a:t>
            </a:r>
            <a:r>
              <a:rPr lang="es-MX" dirty="0" err="1"/>
              <a:t>Asante</a:t>
            </a:r>
            <a:r>
              <a:rPr lang="es-MX" dirty="0"/>
              <a:t>, S. Are </a:t>
            </a:r>
            <a:r>
              <a:rPr lang="es-MX" dirty="0" err="1"/>
              <a:t>Bitcoins</a:t>
            </a:r>
            <a:r>
              <a:rPr lang="es-MX" dirty="0"/>
              <a:t> </a:t>
            </a:r>
            <a:r>
              <a:rPr lang="es-MX" dirty="0" err="1"/>
              <a:t>price</a:t>
            </a:r>
            <a:r>
              <a:rPr lang="es-MX" dirty="0"/>
              <a:t> </a:t>
            </a:r>
            <a:r>
              <a:rPr lang="es-MX" dirty="0" err="1"/>
              <a:t>predictable</a:t>
            </a:r>
            <a:r>
              <a:rPr lang="es-MX" dirty="0"/>
              <a:t>? </a:t>
            </a:r>
            <a:r>
              <a:rPr lang="es-MX" dirty="0" err="1"/>
              <a:t>Evidence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techniques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technical</a:t>
            </a:r>
            <a:r>
              <a:rPr lang="es-MX" dirty="0"/>
              <a:t> </a:t>
            </a:r>
            <a:r>
              <a:rPr lang="es-MX" dirty="0" err="1"/>
              <a:t>indicators</a:t>
            </a:r>
            <a:r>
              <a:rPr lang="es-MX" dirty="0"/>
              <a:t>. 2019. pp. 2.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3] Beck et al. </a:t>
            </a:r>
            <a:r>
              <a:rPr lang="es-MX" dirty="0" err="1"/>
              <a:t>Sensing</a:t>
            </a:r>
            <a:r>
              <a:rPr lang="es-MX" dirty="0"/>
              <a:t> Social Media </a:t>
            </a:r>
            <a:r>
              <a:rPr lang="es-MX" dirty="0" err="1"/>
              <a:t>Signals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Cryptocurrency</a:t>
            </a:r>
            <a:r>
              <a:rPr lang="es-MX" dirty="0"/>
              <a:t> News . 2019. pp. 1-2.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4] </a:t>
            </a:r>
            <a:r>
              <a:rPr lang="es-MX" dirty="0" err="1"/>
              <a:t>Bovaird</a:t>
            </a:r>
            <a:r>
              <a:rPr lang="es-MX" dirty="0"/>
              <a:t>, C. (2020).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Lost</a:t>
            </a:r>
            <a:r>
              <a:rPr lang="es-MX" dirty="0"/>
              <a:t> </a:t>
            </a:r>
            <a:r>
              <a:rPr lang="es-MX" dirty="0" err="1"/>
              <a:t>Roughly</a:t>
            </a:r>
            <a:r>
              <a:rPr lang="es-MX" dirty="0"/>
              <a:t> 50 % Of </a:t>
            </a:r>
            <a:r>
              <a:rPr lang="es-MX" dirty="0" err="1"/>
              <a:t>Its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In A Day. Mayo 4, 2020, de Forbes Sitio web: https://www.forbes.com/sites/cbovaird/2020/03/12/ bitcoin-lost-roughly-50-of-its-value-in-a-day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5] </a:t>
            </a:r>
            <a:r>
              <a:rPr lang="es-MX" dirty="0" err="1"/>
              <a:t>Adhikari</a:t>
            </a:r>
            <a:r>
              <a:rPr lang="es-MX" dirty="0"/>
              <a:t>, R; </a:t>
            </a:r>
            <a:r>
              <a:rPr lang="es-MX" dirty="0" err="1"/>
              <a:t>Agrawal</a:t>
            </a:r>
            <a:r>
              <a:rPr lang="es-MX" dirty="0"/>
              <a:t> R.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Introductory</a:t>
            </a:r>
            <a:r>
              <a:rPr lang="es-MX" dirty="0"/>
              <a:t> </a:t>
            </a:r>
            <a:r>
              <a:rPr lang="es-MX" dirty="0" err="1"/>
              <a:t>Study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Time Series </a:t>
            </a:r>
            <a:r>
              <a:rPr lang="es-MX" dirty="0" err="1"/>
              <a:t>Modeling</a:t>
            </a:r>
            <a:r>
              <a:rPr lang="es-MX" dirty="0"/>
              <a:t> and </a:t>
            </a:r>
            <a:r>
              <a:rPr lang="es-MX" dirty="0" err="1"/>
              <a:t>Forecasting</a:t>
            </a:r>
            <a:r>
              <a:rPr lang="es-MX" dirty="0"/>
              <a:t>. pp. 12-13.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6] John H. Cochrane, “Time Series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Macroeconomics</a:t>
            </a:r>
            <a:r>
              <a:rPr lang="es-MX" dirty="0"/>
              <a:t> and </a:t>
            </a:r>
            <a:r>
              <a:rPr lang="es-MX" dirty="0" err="1"/>
              <a:t>Finance</a:t>
            </a:r>
            <a:r>
              <a:rPr lang="es-MX" dirty="0"/>
              <a:t>”, </a:t>
            </a:r>
            <a:r>
              <a:rPr lang="es-MX" dirty="0" err="1"/>
              <a:t>Graduate</a:t>
            </a:r>
            <a:r>
              <a:rPr lang="es-MX" dirty="0"/>
              <a:t> </a:t>
            </a:r>
            <a:r>
              <a:rPr lang="es-MX" dirty="0" err="1"/>
              <a:t>School</a:t>
            </a:r>
            <a:r>
              <a:rPr lang="es-MX" dirty="0"/>
              <a:t> of Business, </a:t>
            </a:r>
            <a:r>
              <a:rPr lang="es-MX" dirty="0" err="1"/>
              <a:t>University</a:t>
            </a:r>
            <a:r>
              <a:rPr lang="es-MX" dirty="0"/>
              <a:t> of Chicago, </a:t>
            </a:r>
            <a:r>
              <a:rPr lang="es-MX" dirty="0" err="1"/>
              <a:t>spring</a:t>
            </a:r>
            <a:r>
              <a:rPr lang="es-MX" dirty="0"/>
              <a:t> 1997.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7] G.P. Zhang, “A neural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ensemble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jittered</a:t>
            </a:r>
            <a:r>
              <a:rPr lang="es-MX" dirty="0"/>
              <a:t> training data </a:t>
            </a:r>
            <a:r>
              <a:rPr lang="es-MX" dirty="0" err="1"/>
              <a:t>for</a:t>
            </a:r>
            <a:r>
              <a:rPr lang="es-MX" dirty="0"/>
              <a:t> time series </a:t>
            </a:r>
            <a:r>
              <a:rPr lang="es-MX" dirty="0" err="1"/>
              <a:t>forecasting</a:t>
            </a:r>
            <a:r>
              <a:rPr lang="es-MX" dirty="0"/>
              <a:t>”,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Sciences</a:t>
            </a:r>
            <a:r>
              <a:rPr lang="es-MX" dirty="0"/>
              <a:t> 177 (2007), </a:t>
            </a:r>
            <a:r>
              <a:rPr lang="es-MX" dirty="0" err="1"/>
              <a:t>pp</a:t>
            </a:r>
            <a:r>
              <a:rPr lang="es-MX" dirty="0"/>
              <a:t>: 5329–5346.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8] G.P. Zhang, “Time series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a </a:t>
            </a:r>
            <a:r>
              <a:rPr lang="es-MX" dirty="0" err="1"/>
              <a:t>hybrid</a:t>
            </a:r>
            <a:r>
              <a:rPr lang="es-MX" dirty="0"/>
              <a:t> ARIMA and neural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”, </a:t>
            </a:r>
            <a:r>
              <a:rPr lang="es-MX" dirty="0" err="1"/>
              <a:t>Neurocomputing</a:t>
            </a:r>
            <a:r>
              <a:rPr lang="es-MX" dirty="0"/>
              <a:t> 50 (2003), </a:t>
            </a:r>
            <a:r>
              <a:rPr lang="es-MX" dirty="0" err="1"/>
              <a:t>pp</a:t>
            </a:r>
            <a:r>
              <a:rPr lang="es-MX" dirty="0"/>
              <a:t>: 159–175.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9] Wang, Z., &amp; Lou, Y. (2019). </a:t>
            </a:r>
            <a:r>
              <a:rPr lang="es-MX" dirty="0" err="1"/>
              <a:t>Hydrological</a:t>
            </a:r>
            <a:r>
              <a:rPr lang="es-MX" dirty="0"/>
              <a:t> time series </a:t>
            </a:r>
            <a:r>
              <a:rPr lang="es-MX" dirty="0" err="1"/>
              <a:t>forecast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wavelet de-</a:t>
            </a:r>
            <a:r>
              <a:rPr lang="es-MX" dirty="0" err="1"/>
              <a:t>noising</a:t>
            </a:r>
            <a:r>
              <a:rPr lang="es-MX" dirty="0"/>
              <a:t> and ARIMA-LSTM. 2019 IEEE 3rd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Technology</a:t>
            </a:r>
            <a:r>
              <a:rPr lang="es-MX" dirty="0"/>
              <a:t>, </a:t>
            </a:r>
            <a:r>
              <a:rPr lang="es-MX" dirty="0" err="1"/>
              <a:t>Networking</a:t>
            </a:r>
            <a:r>
              <a:rPr lang="es-MX" dirty="0"/>
              <a:t>, </a:t>
            </a:r>
            <a:r>
              <a:rPr lang="es-MX" dirty="0" err="1"/>
              <a:t>Electronic</a:t>
            </a:r>
            <a:r>
              <a:rPr lang="es-MX" dirty="0"/>
              <a:t> and </a:t>
            </a:r>
            <a:r>
              <a:rPr lang="es-MX" dirty="0" err="1"/>
              <a:t>Automation</a:t>
            </a:r>
            <a:r>
              <a:rPr lang="es-MX" dirty="0"/>
              <a:t> Control </a:t>
            </a:r>
            <a:r>
              <a:rPr lang="es-MX" dirty="0" err="1"/>
              <a:t>Conference</a:t>
            </a:r>
            <a:r>
              <a:rPr lang="es-MX" dirty="0"/>
              <a:t> (ITNEC).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10] </a:t>
            </a:r>
            <a:r>
              <a:rPr lang="es-MX" dirty="0" err="1"/>
              <a:t>Yenidogan</a:t>
            </a:r>
            <a:r>
              <a:rPr lang="es-MX" dirty="0"/>
              <a:t>, I., </a:t>
            </a:r>
            <a:r>
              <a:rPr lang="es-MX" dirty="0" err="1"/>
              <a:t>Cayir</a:t>
            </a:r>
            <a:r>
              <a:rPr lang="es-MX" dirty="0"/>
              <a:t>, A., </a:t>
            </a:r>
            <a:r>
              <a:rPr lang="es-MX" dirty="0" err="1"/>
              <a:t>Kozan</a:t>
            </a:r>
            <a:r>
              <a:rPr lang="es-MX" dirty="0"/>
              <a:t>, O., </a:t>
            </a:r>
            <a:r>
              <a:rPr lang="es-MX" dirty="0" err="1"/>
              <a:t>Dag</a:t>
            </a:r>
            <a:r>
              <a:rPr lang="es-MX" dirty="0"/>
              <a:t>, T., &amp; </a:t>
            </a:r>
            <a:r>
              <a:rPr lang="es-MX" dirty="0" err="1"/>
              <a:t>Arslan</a:t>
            </a:r>
            <a:r>
              <a:rPr lang="es-MX" dirty="0"/>
              <a:t>, C. (2018).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ARIMA and PROPHET. 2018 3rd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 and </a:t>
            </a:r>
            <a:r>
              <a:rPr lang="es-MX" dirty="0" err="1"/>
              <a:t>Engineering</a:t>
            </a:r>
            <a:r>
              <a:rPr lang="es-MX" dirty="0"/>
              <a:t> (UBMK). 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321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dirty="0"/>
              <a:t>[11] </a:t>
            </a:r>
            <a:r>
              <a:rPr lang="es-MX" dirty="0" err="1"/>
              <a:t>Anupriya</a:t>
            </a:r>
            <a:r>
              <a:rPr lang="es-MX" dirty="0"/>
              <a:t>, &amp; </a:t>
            </a:r>
            <a:r>
              <a:rPr lang="es-MX" dirty="0" err="1"/>
              <a:t>Garg</a:t>
            </a:r>
            <a:r>
              <a:rPr lang="es-MX" dirty="0"/>
              <a:t>, S. (2018). </a:t>
            </a:r>
            <a:r>
              <a:rPr lang="es-MX" dirty="0" err="1"/>
              <a:t>Autoregressive</a:t>
            </a:r>
            <a:r>
              <a:rPr lang="es-MX" dirty="0"/>
              <a:t> 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Moving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of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Close</a:t>
            </a:r>
            <a:r>
              <a:rPr lang="es-MX" dirty="0"/>
              <a:t> Price. 2018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Smart </a:t>
            </a:r>
            <a:r>
              <a:rPr lang="es-MX" dirty="0" err="1"/>
              <a:t>Systems</a:t>
            </a:r>
            <a:r>
              <a:rPr lang="es-MX" dirty="0"/>
              <a:t> and </a:t>
            </a:r>
            <a:r>
              <a:rPr lang="es-MX" dirty="0" err="1"/>
              <a:t>Inventive</a:t>
            </a:r>
            <a:r>
              <a:rPr lang="es-MX" dirty="0"/>
              <a:t> </a:t>
            </a:r>
            <a:r>
              <a:rPr lang="es-MX" dirty="0" err="1"/>
              <a:t>Technology</a:t>
            </a:r>
            <a:r>
              <a:rPr lang="es-MX" dirty="0"/>
              <a:t> (ICSSIT</a:t>
            </a:r>
            <a:r>
              <a:rPr lang="es-MX" dirty="0" smtClean="0"/>
              <a:t>)</a:t>
            </a:r>
          </a:p>
          <a:p>
            <a:r>
              <a:rPr lang="es-MX" dirty="0" smtClean="0"/>
              <a:t>[</a:t>
            </a:r>
            <a:r>
              <a:rPr lang="es-MX" dirty="0"/>
              <a:t>12] </a:t>
            </a:r>
            <a:r>
              <a:rPr lang="es-MX" dirty="0" err="1"/>
              <a:t>Wu</a:t>
            </a:r>
            <a:r>
              <a:rPr lang="es-MX" dirty="0"/>
              <a:t>, C.-H., Lu, C.-C., </a:t>
            </a:r>
            <a:r>
              <a:rPr lang="es-MX" dirty="0" err="1"/>
              <a:t>Ma</a:t>
            </a:r>
            <a:r>
              <a:rPr lang="es-MX" dirty="0"/>
              <a:t>, Y.-F., &amp; Lu, R.-S. (2018). A New </a:t>
            </a:r>
            <a:r>
              <a:rPr lang="es-MX" dirty="0" err="1"/>
              <a:t>Forecasting</a:t>
            </a:r>
            <a:r>
              <a:rPr lang="es-MX" dirty="0"/>
              <a:t> Framework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Bitcoin</a:t>
            </a:r>
            <a:r>
              <a:rPr lang="es-MX" dirty="0"/>
              <a:t> Price </a:t>
            </a:r>
            <a:r>
              <a:rPr lang="es-MX" dirty="0" err="1"/>
              <a:t>with</a:t>
            </a:r>
            <a:r>
              <a:rPr lang="es-MX" dirty="0"/>
              <a:t> LSTM. 2018 IEEE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Data </a:t>
            </a:r>
            <a:r>
              <a:rPr lang="es-MX" dirty="0" err="1"/>
              <a:t>Mining</a:t>
            </a:r>
            <a:r>
              <a:rPr lang="es-MX" dirty="0"/>
              <a:t> </a:t>
            </a:r>
            <a:r>
              <a:rPr lang="es-MX" dirty="0" err="1"/>
              <a:t>Workshops</a:t>
            </a:r>
            <a:r>
              <a:rPr lang="es-MX" dirty="0"/>
              <a:t> (ICDMW).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13] S. </a:t>
            </a:r>
            <a:r>
              <a:rPr lang="es-MX" dirty="0" err="1"/>
              <a:t>Tandon</a:t>
            </a:r>
            <a:r>
              <a:rPr lang="es-MX" dirty="0"/>
              <a:t>, S. </a:t>
            </a:r>
            <a:r>
              <a:rPr lang="es-MX" dirty="0" err="1"/>
              <a:t>Tripathi</a:t>
            </a:r>
            <a:r>
              <a:rPr lang="es-MX" dirty="0"/>
              <a:t>, P. </a:t>
            </a:r>
            <a:r>
              <a:rPr lang="es-MX" dirty="0" err="1"/>
              <a:t>Saraswat</a:t>
            </a:r>
            <a:r>
              <a:rPr lang="es-MX" dirty="0"/>
              <a:t> and C. Dabas, ”</a:t>
            </a:r>
            <a:r>
              <a:rPr lang="es-MX" dirty="0" err="1"/>
              <a:t>Bitcoin</a:t>
            </a:r>
            <a:r>
              <a:rPr lang="es-MX" dirty="0"/>
              <a:t> Price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LSTM and 10-Fold Cross validation,”2019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Signal</a:t>
            </a:r>
            <a:r>
              <a:rPr lang="es-MX" dirty="0"/>
              <a:t> </a:t>
            </a:r>
            <a:r>
              <a:rPr lang="es-MX" dirty="0" err="1"/>
              <a:t>Processing</a:t>
            </a:r>
            <a:r>
              <a:rPr lang="es-MX" dirty="0"/>
              <a:t> and </a:t>
            </a:r>
            <a:r>
              <a:rPr lang="es-MX" dirty="0" err="1"/>
              <a:t>Communication</a:t>
            </a:r>
            <a:r>
              <a:rPr lang="es-MX" dirty="0"/>
              <a:t> (ICSC), NOIDA, India, 2019, pp. 323-328.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14] </a:t>
            </a:r>
            <a:r>
              <a:rPr lang="es-MX" dirty="0" err="1"/>
              <a:t>Liu</a:t>
            </a:r>
            <a:r>
              <a:rPr lang="es-MX" dirty="0"/>
              <a:t>, J., Tan, X., &amp; Wang, Y. (2019). CSSAP: Software </a:t>
            </a:r>
            <a:r>
              <a:rPr lang="es-MX" dirty="0" err="1"/>
              <a:t>Aging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Cloud </a:t>
            </a:r>
            <a:r>
              <a:rPr lang="es-MX" dirty="0" err="1"/>
              <a:t>Services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ARIMA-LSTM </a:t>
            </a:r>
            <a:r>
              <a:rPr lang="es-MX" dirty="0" err="1"/>
              <a:t>Hybrid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. 2019 IEEE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Web </a:t>
            </a:r>
            <a:r>
              <a:rPr lang="es-MX" dirty="0" err="1"/>
              <a:t>Services</a:t>
            </a:r>
            <a:r>
              <a:rPr lang="es-MX" dirty="0"/>
              <a:t> (ICWS).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15] Kaplan, M. (2018).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crash</a:t>
            </a:r>
            <a:r>
              <a:rPr lang="es-MX" dirty="0"/>
              <a:t>: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man</a:t>
            </a:r>
            <a:r>
              <a:rPr lang="es-MX" dirty="0"/>
              <a:t> </a:t>
            </a:r>
            <a:r>
              <a:rPr lang="es-MX" dirty="0" err="1"/>
              <a:t>lost</a:t>
            </a:r>
            <a:r>
              <a:rPr lang="es-MX" dirty="0"/>
              <a:t> </a:t>
            </a:r>
            <a:r>
              <a:rPr lang="es-MX" dirty="0" err="1"/>
              <a:t>his</a:t>
            </a:r>
            <a:r>
              <a:rPr lang="es-MX" dirty="0"/>
              <a:t> </a:t>
            </a:r>
            <a:r>
              <a:rPr lang="es-MX" dirty="0" err="1"/>
              <a:t>savings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cryptocurrencies</a:t>
            </a:r>
            <a:r>
              <a:rPr lang="es-MX" dirty="0"/>
              <a:t> </a:t>
            </a:r>
            <a:r>
              <a:rPr lang="es-MX" dirty="0" err="1"/>
              <a:t>plunged</a:t>
            </a:r>
            <a:r>
              <a:rPr lang="es-MX" dirty="0"/>
              <a:t>. Mayo 16, 2020, de CNN Sitio web: https://money.cnn.com/2018/09/11/investing/bitcoincrash-victim/index.html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16] https://coinmarketcap.com/currencies/bitcoin/historical-data/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17] https://coinmarketcap.com/currencies/litecoin/historical-data/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18] </a:t>
            </a:r>
            <a:r>
              <a:rPr lang="es-MX" dirty="0" err="1"/>
              <a:t>Nielsen</a:t>
            </a:r>
            <a:r>
              <a:rPr lang="es-MX" dirty="0"/>
              <a:t>, M. A. (2018). Neural Networks and </a:t>
            </a:r>
            <a:r>
              <a:rPr lang="es-MX" dirty="0" err="1"/>
              <a:t>Deep</a:t>
            </a:r>
            <a:r>
              <a:rPr lang="es-MX" dirty="0"/>
              <a:t> </a:t>
            </a:r>
            <a:r>
              <a:rPr lang="es-MX" dirty="0" err="1"/>
              <a:t>Learning</a:t>
            </a:r>
            <a:r>
              <a:rPr lang="es-MX" dirty="0"/>
              <a:t> [</a:t>
            </a:r>
            <a:r>
              <a:rPr lang="es-MX" dirty="0" err="1"/>
              <a:t>misc</a:t>
            </a:r>
            <a:r>
              <a:rPr lang="es-MX" dirty="0"/>
              <a:t>]. </a:t>
            </a:r>
            <a:r>
              <a:rPr lang="es-MX" dirty="0" err="1"/>
              <a:t>Determination</a:t>
            </a:r>
            <a:r>
              <a:rPr lang="es-MX" dirty="0"/>
              <a:t> </a:t>
            </a:r>
            <a:r>
              <a:rPr lang="es-MX" dirty="0" err="1"/>
              <a:t>Press</a:t>
            </a:r>
            <a:r>
              <a:rPr lang="es-MX" dirty="0"/>
              <a:t>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19] </a:t>
            </a:r>
            <a:r>
              <a:rPr lang="es-MX" dirty="0" err="1"/>
              <a:t>Brownlee</a:t>
            </a:r>
            <a:r>
              <a:rPr lang="es-MX" dirty="0"/>
              <a:t>, J. (2017). </a:t>
            </a:r>
            <a:r>
              <a:rPr lang="es-MX" dirty="0" err="1"/>
              <a:t>Introduction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Time Series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Python</a:t>
            </a:r>
            <a:r>
              <a:rPr lang="es-MX" dirty="0"/>
              <a:t>: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Prepare Data and </a:t>
            </a:r>
            <a:r>
              <a:rPr lang="es-MX" dirty="0" err="1"/>
              <a:t>Develop</a:t>
            </a:r>
            <a:r>
              <a:rPr lang="es-MX" dirty="0"/>
              <a:t> </a:t>
            </a:r>
            <a:r>
              <a:rPr lang="es-MX" dirty="0" err="1"/>
              <a:t>Models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Predict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Future</a:t>
            </a:r>
            <a:r>
              <a:rPr lang="es-MX" dirty="0"/>
              <a:t>. 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Mastery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91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Propuesta</a:t>
            </a:r>
          </a:p>
          <a:p>
            <a:r>
              <a:rPr lang="es-MX" dirty="0" smtClean="0"/>
              <a:t>Implementación</a:t>
            </a:r>
          </a:p>
          <a:p>
            <a:pPr lvl="1"/>
            <a:r>
              <a:rPr lang="es-MX" dirty="0" smtClean="0"/>
              <a:t>Datos</a:t>
            </a:r>
          </a:p>
          <a:p>
            <a:pPr lvl="1"/>
            <a:r>
              <a:rPr lang="es-MX" dirty="0" smtClean="0"/>
              <a:t>ARIMA</a:t>
            </a:r>
          </a:p>
          <a:p>
            <a:pPr lvl="1"/>
            <a:r>
              <a:rPr lang="es-MX" dirty="0" smtClean="0"/>
              <a:t>LSTM</a:t>
            </a:r>
          </a:p>
          <a:p>
            <a:pPr lvl="1"/>
            <a:r>
              <a:rPr lang="es-MX" dirty="0" smtClean="0"/>
              <a:t>ARIMA-LSTM</a:t>
            </a:r>
          </a:p>
          <a:p>
            <a:r>
              <a:rPr lang="es-MX" dirty="0" smtClean="0"/>
              <a:t>Visualización de pronósticos</a:t>
            </a:r>
          </a:p>
          <a:p>
            <a:r>
              <a:rPr lang="es-MX" dirty="0" smtClean="0"/>
              <a:t>Evaluación de resultados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562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Propuesta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MX" dirty="0" smtClean="0"/>
              <a:t>ARIMA-LSTM no se ha utilizado para hacer pronósticos de Criptomonedas.</a:t>
            </a:r>
          </a:p>
          <a:p>
            <a:pPr algn="just"/>
            <a:r>
              <a:rPr lang="es-MX" dirty="0" smtClean="0"/>
              <a:t>Implementar </a:t>
            </a:r>
            <a:r>
              <a:rPr lang="es-MX" dirty="0" smtClean="0"/>
              <a:t>los modelos:</a:t>
            </a:r>
          </a:p>
          <a:p>
            <a:pPr lvl="1" algn="just"/>
            <a:r>
              <a:rPr lang="es-MX" dirty="0" smtClean="0"/>
              <a:t>ARIMA</a:t>
            </a:r>
          </a:p>
          <a:p>
            <a:pPr lvl="1" algn="just"/>
            <a:r>
              <a:rPr lang="es-MX" dirty="0" smtClean="0"/>
              <a:t>LSTM</a:t>
            </a:r>
            <a:endParaRPr lang="es-MX" dirty="0"/>
          </a:p>
          <a:p>
            <a:pPr lvl="1" algn="just"/>
            <a:r>
              <a:rPr lang="es-MX" dirty="0" smtClean="0"/>
              <a:t>ARIMA-LSTM</a:t>
            </a:r>
            <a:endParaRPr lang="es-MX" dirty="0"/>
          </a:p>
          <a:p>
            <a:pPr algn="just"/>
            <a:r>
              <a:rPr lang="es-MX" dirty="0" smtClean="0"/>
              <a:t>Pronosticar los </a:t>
            </a:r>
            <a:r>
              <a:rPr lang="es-MX" dirty="0"/>
              <a:t>valores de </a:t>
            </a:r>
            <a:r>
              <a:rPr lang="es-MX" dirty="0" err="1"/>
              <a:t>Bitcoin</a:t>
            </a:r>
            <a:r>
              <a:rPr lang="es-MX" dirty="0"/>
              <a:t> y </a:t>
            </a:r>
            <a:r>
              <a:rPr lang="es-MX" dirty="0" smtClean="0"/>
              <a:t>Litecoin.</a:t>
            </a:r>
          </a:p>
          <a:p>
            <a:pPr algn="just"/>
            <a:r>
              <a:rPr lang="es-MX" dirty="0" smtClean="0"/>
              <a:t>Objetivo de Investigación:</a:t>
            </a:r>
            <a:endParaRPr lang="es-MX" dirty="0" smtClean="0"/>
          </a:p>
          <a:p>
            <a:pPr algn="just"/>
            <a:r>
              <a:rPr lang="es-MX" dirty="0" smtClean="0"/>
              <a:t>Determinar </a:t>
            </a:r>
            <a:r>
              <a:rPr lang="es-MX" dirty="0"/>
              <a:t>si los </a:t>
            </a:r>
            <a:r>
              <a:rPr lang="es-MX" dirty="0" smtClean="0"/>
              <a:t>pronósticos </a:t>
            </a:r>
            <a:r>
              <a:rPr lang="es-MX" dirty="0"/>
              <a:t>del precio </a:t>
            </a:r>
            <a:r>
              <a:rPr lang="es-MX" dirty="0" smtClean="0"/>
              <a:t>de </a:t>
            </a:r>
            <a:r>
              <a:rPr lang="es-MX" dirty="0" err="1" smtClean="0"/>
              <a:t>criptomonedas</a:t>
            </a:r>
            <a:r>
              <a:rPr lang="es-MX" dirty="0" smtClean="0"/>
              <a:t> </a:t>
            </a:r>
            <a:r>
              <a:rPr lang="es-MX" dirty="0"/>
              <a:t>hechos por el modelo </a:t>
            </a:r>
            <a:r>
              <a:rPr lang="es-MX" dirty="0" smtClean="0"/>
              <a:t>híbrido </a:t>
            </a:r>
            <a:r>
              <a:rPr lang="es-MX" dirty="0"/>
              <a:t>ARIMA-LSTM son </a:t>
            </a:r>
            <a:r>
              <a:rPr lang="es-MX" dirty="0" smtClean="0"/>
              <a:t>más </a:t>
            </a:r>
            <a:r>
              <a:rPr lang="es-MX" dirty="0"/>
              <a:t>precisos que los </a:t>
            </a:r>
            <a:r>
              <a:rPr lang="es-MX" dirty="0" smtClean="0"/>
              <a:t>pronósticos </a:t>
            </a:r>
            <a:r>
              <a:rPr lang="es-MX" dirty="0"/>
              <a:t>de </a:t>
            </a:r>
            <a:r>
              <a:rPr lang="es-MX" dirty="0" smtClean="0"/>
              <a:t>cada modelo por separado.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7558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Datos (Obtención y Preprocesamiento)</a:t>
            </a:r>
            <a:endParaRPr lang="es-MX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3848100"/>
            <a:ext cx="8153400" cy="249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https://coinmarketcap.com</a:t>
            </a:r>
          </a:p>
          <a:p>
            <a:r>
              <a:rPr lang="es-MX" dirty="0" err="1" smtClean="0"/>
              <a:t>Bitcoin</a:t>
            </a:r>
            <a:r>
              <a:rPr lang="es-MX" dirty="0" smtClean="0"/>
              <a:t> y Litecoin (A partir del 2017)</a:t>
            </a:r>
          </a:p>
          <a:p>
            <a:r>
              <a:rPr lang="es-MX" dirty="0" smtClean="0"/>
              <a:t>Se desecharon todas las columnas excepto la </a:t>
            </a:r>
            <a:br>
              <a:rPr lang="es-MX" dirty="0" smtClean="0"/>
            </a:br>
            <a:r>
              <a:rPr lang="es-MX" dirty="0" smtClean="0"/>
              <a:t>fecha y el precio de cierre</a:t>
            </a:r>
          </a:p>
        </p:txBody>
      </p:sp>
    </p:spTree>
    <p:extLst>
      <p:ext uri="{BB962C8B-B14F-4D97-AF65-F5344CB8AC3E}">
        <p14:creationId xmlns:p14="http://schemas.microsoft.com/office/powerpoint/2010/main" val="3820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No se requirió de ningún preprocesamiento adicional de los datos.</a:t>
            </a:r>
          </a:p>
          <a:p>
            <a:r>
              <a:rPr lang="es-MX" dirty="0" smtClean="0"/>
              <a:t>Uso de la función </a:t>
            </a:r>
            <a:r>
              <a:rPr lang="es-MX" i="1" dirty="0" smtClean="0"/>
              <a:t>auto_arima</a:t>
            </a:r>
            <a:r>
              <a:rPr lang="es-MX" dirty="0" smtClean="0"/>
              <a:t> para encontrar los parámetros más óptimos.</a:t>
            </a:r>
          </a:p>
          <a:p>
            <a:r>
              <a:rPr lang="es-MX" dirty="0" smtClean="0"/>
              <a:t>Pasos: </a:t>
            </a:r>
          </a:p>
          <a:p>
            <a:pPr lvl="1"/>
            <a:r>
              <a:rPr lang="es-MX" dirty="0"/>
              <a:t>1. Pronosticar el precio de cierre para la fecha correspondiente</a:t>
            </a:r>
          </a:p>
          <a:p>
            <a:pPr lvl="1"/>
            <a:r>
              <a:rPr lang="es-MX" dirty="0"/>
              <a:t>2. Agregar el precio real a los precios usados para el entrenamiento. </a:t>
            </a:r>
            <a:endParaRPr lang="es-MX" dirty="0" smtClean="0"/>
          </a:p>
          <a:p>
            <a:pPr lvl="1"/>
            <a:r>
              <a:rPr lang="es-MX" dirty="0" smtClean="0"/>
              <a:t>3</a:t>
            </a:r>
            <a:r>
              <a:rPr lang="es-MX" dirty="0"/>
              <a:t>. Reentrenar el modelo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39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LSTM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Se requirió preprocesamiento adicional</a:t>
            </a:r>
          </a:p>
          <a:p>
            <a:pPr lvl="1"/>
            <a:r>
              <a:rPr lang="es-MX" dirty="0" smtClean="0"/>
              <a:t>Normalización</a:t>
            </a:r>
          </a:p>
          <a:p>
            <a:pPr lvl="1"/>
            <a:r>
              <a:rPr lang="es-MX" dirty="0" smtClean="0"/>
              <a:t>Ventana Deslizante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19935"/>
            <a:ext cx="2924583" cy="311511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348514"/>
            <a:ext cx="2934110" cy="3086531"/>
          </a:xfrm>
          <a:prstGeom prst="rect">
            <a:avLst/>
          </a:prstGeom>
        </p:spPr>
      </p:pic>
      <p:sp>
        <p:nvSpPr>
          <p:cNvPr id="8" name="7 Flecha derecha"/>
          <p:cNvSpPr/>
          <p:nvPr/>
        </p:nvSpPr>
        <p:spPr>
          <a:xfrm>
            <a:off x="4139952" y="4509120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6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ARIMA-LSTM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1. Entrenar</a:t>
            </a:r>
            <a:r>
              <a:rPr lang="es-MX" dirty="0" smtClean="0"/>
              <a:t> modelo ARIMA</a:t>
            </a:r>
            <a:endParaRPr lang="es-MX" dirty="0" smtClean="0"/>
          </a:p>
          <a:p>
            <a:r>
              <a:rPr lang="es-MX" dirty="0" smtClean="0"/>
              <a:t>2. Obtener </a:t>
            </a:r>
            <a:r>
              <a:rPr lang="es-MX" dirty="0" smtClean="0"/>
              <a:t>secuencia </a:t>
            </a:r>
            <a:r>
              <a:rPr lang="es-MX" dirty="0" smtClean="0"/>
              <a:t>residual</a:t>
            </a:r>
            <a:endParaRPr lang="es-MX" dirty="0" smtClean="0"/>
          </a:p>
          <a:p>
            <a:r>
              <a:rPr lang="es-MX" dirty="0" smtClean="0"/>
              <a:t>3. Entrenar </a:t>
            </a:r>
            <a:r>
              <a:rPr lang="es-MX" dirty="0" smtClean="0"/>
              <a:t>LSTM </a:t>
            </a:r>
            <a:r>
              <a:rPr lang="es-MX" dirty="0"/>
              <a:t>(</a:t>
            </a:r>
            <a:r>
              <a:rPr lang="es-MX" dirty="0" smtClean="0"/>
              <a:t>residuos)</a:t>
            </a:r>
            <a:endParaRPr lang="es-MX" dirty="0" smtClean="0"/>
          </a:p>
          <a:p>
            <a:r>
              <a:rPr lang="es-MX" dirty="0" smtClean="0"/>
              <a:t>4. Pronóstico de ARIMA</a:t>
            </a:r>
            <a:endParaRPr lang="es-MX" dirty="0" smtClean="0"/>
          </a:p>
          <a:p>
            <a:r>
              <a:rPr lang="es-MX" dirty="0" smtClean="0"/>
              <a:t>5. Pronóstico de LSTM</a:t>
            </a:r>
            <a:endParaRPr lang="es-MX" dirty="0" smtClean="0"/>
          </a:p>
          <a:p>
            <a:r>
              <a:rPr lang="es-MX" dirty="0" smtClean="0"/>
              <a:t>6. Suma </a:t>
            </a:r>
            <a:r>
              <a:rPr lang="es-MX" dirty="0" smtClean="0"/>
              <a:t>de </a:t>
            </a:r>
            <a:r>
              <a:rPr lang="es-MX" dirty="0" smtClean="0"/>
              <a:t>pronósticos para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obtener </a:t>
            </a:r>
            <a:r>
              <a:rPr lang="es-MX" dirty="0" smtClean="0"/>
              <a:t>el pronóstico</a:t>
            </a:r>
            <a:r>
              <a:rPr lang="es-MX" dirty="0" smtClean="0"/>
              <a:t> final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98" y="1511587"/>
            <a:ext cx="364921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Visualización de pronósticos</a:t>
            </a:r>
            <a:endParaRPr lang="es-MX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" y="1556792"/>
            <a:ext cx="9132721" cy="4680519"/>
          </a:xfrm>
        </p:spPr>
      </p:pic>
    </p:spTree>
    <p:extLst>
      <p:ext uri="{BB962C8B-B14F-4D97-AF65-F5344CB8AC3E}">
        <p14:creationId xmlns:p14="http://schemas.microsoft.com/office/powerpoint/2010/main" val="3423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</a:t>
            </a:r>
            <a:endParaRPr lang="es-MX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60319" cy="4694663"/>
          </a:xfrm>
        </p:spPr>
      </p:pic>
    </p:spTree>
    <p:extLst>
      <p:ext uri="{BB962C8B-B14F-4D97-AF65-F5344CB8AC3E}">
        <p14:creationId xmlns:p14="http://schemas.microsoft.com/office/powerpoint/2010/main" val="42367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570</TotalTime>
  <Words>854</Words>
  <Application>Microsoft Office PowerPoint</Application>
  <PresentationFormat>Presentación en pantalla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Intermedio</vt:lpstr>
      <vt:lpstr>Pronósticos del precio de criptomonedas usando el modelo híbrido ARIMA-LSTM</vt:lpstr>
      <vt:lpstr>Agenda</vt:lpstr>
      <vt:lpstr>Propuesta</vt:lpstr>
      <vt:lpstr>Datos (Obtención y Preprocesamiento)</vt:lpstr>
      <vt:lpstr>ARIMA</vt:lpstr>
      <vt:lpstr>LSTM</vt:lpstr>
      <vt:lpstr>ARIMA-LSTM</vt:lpstr>
      <vt:lpstr>Visualización de pronósticos</vt:lpstr>
      <vt:lpstr>ARIMA</vt:lpstr>
      <vt:lpstr>LSTM</vt:lpstr>
      <vt:lpstr>ARIMA-LSTM</vt:lpstr>
      <vt:lpstr>Evaluación de resultados</vt:lpstr>
      <vt:lpstr>Conclusión</vt:lpstr>
      <vt:lpstr>Bibliografía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ZBook15</dc:creator>
  <cp:lastModifiedBy>ZBook15</cp:lastModifiedBy>
  <cp:revision>40</cp:revision>
  <dcterms:created xsi:type="dcterms:W3CDTF">2020-05-24T02:04:35Z</dcterms:created>
  <dcterms:modified xsi:type="dcterms:W3CDTF">2020-05-25T01:47:57Z</dcterms:modified>
</cp:coreProperties>
</file>