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278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March 16,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4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March 16,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3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March 16,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6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March 16,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4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March 16,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9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March 16,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March 16,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9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March 16,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8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March 16,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4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March 16,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8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March 16,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March 16,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04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s.usda.gov/data-products/food-environment-atlas/data-access-and-documentation-downloads/" TargetMode="External"/><Relationship Id="rId2" Type="http://schemas.openxmlformats.org/officeDocument/2006/relationships/hyperlink" Target="https://www.ers.usda.gov/webdocs/publications/45020/30967_err14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rs.usda.gov/webdocs/publications/84973/err-237.pdf?v=219.4" TargetMode="External"/><Relationship Id="rId5" Type="http://schemas.openxmlformats.org/officeDocument/2006/relationships/hyperlink" Target="https://www.ers.usda.gov/webdocs/publications/45265/48787_err173.pdf" TargetMode="External"/><Relationship Id="rId4" Type="http://schemas.openxmlformats.org/officeDocument/2006/relationships/hyperlink" Target="https://www.ers.usda.gov/webdocs/publications/44906/6893_err125_2_.pdf?v=524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quickdatabasediagrams.com/#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1C511-6182-48C2-82C5-B02B780F1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9648" y="419101"/>
            <a:ext cx="5015638" cy="2795737"/>
          </a:xfrm>
        </p:spPr>
        <p:txBody>
          <a:bodyPr>
            <a:normAutofit/>
          </a:bodyPr>
          <a:lstStyle/>
          <a:p>
            <a:r>
              <a:rPr lang="en-US" dirty="0"/>
              <a:t>FOOD INSECURITY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17C20-5BFA-7433-2A6B-61A20D386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5450" y="3830398"/>
            <a:ext cx="6438899" cy="26085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GROUP 6</a:t>
            </a:r>
          </a:p>
          <a:p>
            <a:r>
              <a:rPr lang="en-US" sz="1800" dirty="0"/>
              <a:t>MICHAEL CICCHINO</a:t>
            </a:r>
          </a:p>
          <a:p>
            <a:r>
              <a:rPr lang="en-US" sz="1800" dirty="0"/>
              <a:t>VASILIY KONDRATYEV</a:t>
            </a:r>
          </a:p>
          <a:p>
            <a:r>
              <a:rPr lang="en-US" sz="1800" dirty="0"/>
              <a:t>BRENTON FENDER</a:t>
            </a:r>
          </a:p>
          <a:p>
            <a:r>
              <a:rPr lang="en-US" sz="1800" dirty="0"/>
              <a:t>EMERY SCOTT</a:t>
            </a:r>
          </a:p>
          <a:p>
            <a:r>
              <a:rPr lang="en-US" sz="1800" dirty="0"/>
              <a:t>WOYRAM ALMARANTE</a:t>
            </a:r>
          </a:p>
          <a:p>
            <a:endParaRPr lang="en-US" dirty="0"/>
          </a:p>
        </p:txBody>
      </p:sp>
      <p:pic>
        <p:nvPicPr>
          <p:cNvPr id="4" name="Picture 3" descr="A display of stack of bread">
            <a:extLst>
              <a:ext uri="{FF2B5EF4-FFF2-40B4-BE49-F238E27FC236}">
                <a16:creationId xmlns:a16="http://schemas.microsoft.com/office/drawing/2014/main" id="{06152A06-A799-FD20-4558-2908133C0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33" r="17148" b="-1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8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0C66-5058-527E-0476-DFD8CBC8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0477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7140-A46C-9DCA-2EA8-ABE5FCC0F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205866"/>
            <a:ext cx="10728325" cy="477202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USDA, 2023</a:t>
            </a:r>
          </a:p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https://www.ers.usda.gov/webdocs/publications/45020/30967_err141.pdf</a:t>
            </a:r>
            <a:endParaRPr lang="en-US" b="0" i="0" u="none" strike="noStrike" dirty="0">
              <a:solidFill>
                <a:schemeClr val="tx1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715CC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USDA ERS - Data Access and Documentation 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Downloads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Slack-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https://www.ers.usda.gov/webdocs/publications/44906/6893_err125_2_.pdf?v=5244</a:t>
            </a:r>
            <a:endParaRPr lang="en-US" b="0" i="0" u="none" strike="noStrike" dirty="0">
              <a:solidFill>
                <a:schemeClr val="tx1"/>
              </a:solidFill>
              <a:effectLst/>
              <a:latin typeface="Slack-Lato"/>
            </a:endParaRPr>
          </a:p>
          <a:p>
            <a:pPr marL="0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b="0" i="0" dirty="0">
                <a:solidFill>
                  <a:schemeClr val="tx1"/>
                </a:solidFill>
                <a:effectLst/>
                <a:latin typeface="Slack-Lato"/>
              </a:rPr>
              <a:t>2009-2011 food insecurity data </a:t>
            </a:r>
          </a:p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Slack-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https://www.ers.usda.gov/webdocs/publications/45020/30967_err141.pdf</a:t>
            </a:r>
            <a:endParaRPr lang="en-US" b="0" i="0" u="none" strike="noStrike" dirty="0">
              <a:solidFill>
                <a:schemeClr val="tx1"/>
              </a:solidFill>
              <a:effectLst/>
              <a:latin typeface="Slack-Lato"/>
            </a:endParaRPr>
          </a:p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lack-Lato"/>
              </a:rPr>
              <a:t>2011-2013 food insecurity data 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Slack-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https://www.ers.usda.gov/webdocs/publications/45265/48787_err173.pdf</a:t>
            </a:r>
            <a:endParaRPr lang="en-US" b="0" i="0" u="none" strike="noStrike" dirty="0">
              <a:solidFill>
                <a:schemeClr val="tx1"/>
              </a:solidFill>
              <a:effectLst/>
              <a:latin typeface="Slack-Lato"/>
            </a:endParaRPr>
          </a:p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lack-Lato"/>
              </a:rPr>
              <a:t>2014-2016 food insecurity data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Slack-La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https://www.ers.usda.gov/webdocs/publications/84973/err-237.pdf?v=219.4</a:t>
            </a:r>
            <a:endParaRPr lang="en-US" dirty="0">
              <a:solidFill>
                <a:schemeClr val="tx1"/>
              </a:solidFill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3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3AF15-E217-76FE-EA3D-4B1D81163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72382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TOPIC AND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51B16-CFE2-60C3-EA44-C80FB11A8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628776"/>
            <a:ext cx="5137875" cy="412909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Food Insecurity is defined as “a lack of consistent access to enough food for every person in a household to live an active, healthy life”. (USDA, 2023). </a:t>
            </a:r>
          </a:p>
          <a:p>
            <a:pPr>
              <a:lnSpc>
                <a:spcPct val="110000"/>
              </a:lnSpc>
            </a:pPr>
            <a:r>
              <a:rPr lang="en-US" dirty="0"/>
              <a:t>Based on the increasing rate of inflation following the recent global events, how secure are households in the USA? </a:t>
            </a:r>
          </a:p>
          <a:p>
            <a:pPr>
              <a:lnSpc>
                <a:spcPct val="110000"/>
              </a:lnSpc>
            </a:pPr>
            <a:r>
              <a:rPr lang="en-US" dirty="0"/>
              <a:t>What are the factors that impact food insecurity?</a:t>
            </a:r>
          </a:p>
          <a:p>
            <a:pPr>
              <a:lnSpc>
                <a:spcPct val="110000"/>
              </a:lnSpc>
            </a:pPr>
            <a:r>
              <a:rPr lang="en-US" dirty="0"/>
              <a:t> Is there enough data to reveal trends and predict how access to food sources  impact food insecurity.</a:t>
            </a:r>
          </a:p>
        </p:txBody>
      </p:sp>
      <p:pic>
        <p:nvPicPr>
          <p:cNvPr id="5" name="Picture 4" descr="Complete puzzle with one piece lit up">
            <a:extLst>
              <a:ext uri="{FF2B5EF4-FFF2-40B4-BE49-F238E27FC236}">
                <a16:creationId xmlns:a16="http://schemas.microsoft.com/office/drawing/2014/main" id="{948F8765-8AD0-010C-4605-D7699580A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85" r="23184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3171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7BE26-CCCF-0E3D-A72E-03F7139F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8412570" cy="864367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DESCRIPTION OF DATA :  RESTAURANT DATA</a:t>
            </a:r>
            <a:br>
              <a:rPr lang="en-US" dirty="0"/>
            </a:br>
            <a:r>
              <a:rPr lang="en-US" dirty="0"/>
              <a:t>(X-FEATURE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2846-666F-DC8D-3C41-4B591EC78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977390"/>
            <a:ext cx="10716487" cy="3791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Fast-food restaurants/1,000 pop (% change), 2011-16         </a:t>
            </a:r>
          </a:p>
          <a:p>
            <a:pPr marL="0" indent="0">
              <a:buNone/>
            </a:pPr>
            <a:r>
              <a:rPr lang="en-US" sz="3000" dirty="0"/>
              <a:t>Full-service restaurants/1,000 pop (% change), 2011-16</a:t>
            </a:r>
          </a:p>
          <a:p>
            <a:pPr marL="0" indent="0">
              <a:buNone/>
            </a:pPr>
            <a:r>
              <a:rPr lang="en-US" sz="3000" dirty="0"/>
              <a:t>Expenditures per capita, fast food, (% change) 2007-12       </a:t>
            </a:r>
          </a:p>
          <a:p>
            <a:pPr marL="0" indent="0">
              <a:buNone/>
            </a:pPr>
            <a:r>
              <a:rPr lang="en-US" sz="3000" dirty="0"/>
              <a:t>Expenditures per capita, restaurants, (% change) 2007-12     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2491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7BE26-CCCF-0E3D-A72E-03F7139F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en-US" dirty="0"/>
              <a:t>DESCRIPTION OF DATA: STORES DATA (X-FEATURE)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2846-666F-DC8D-3C41-4B591EC78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56" y="2022400"/>
            <a:ext cx="10716487" cy="4216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800" dirty="0"/>
              <a:t>VARIABLES </a:t>
            </a:r>
          </a:p>
          <a:p>
            <a:pPr marL="0" indent="0">
              <a:buNone/>
            </a:pPr>
            <a:r>
              <a:rPr lang="en-US" sz="4800" dirty="0"/>
              <a:t>Grocery stores/1,000 pop (% change), 2011-16                </a:t>
            </a:r>
          </a:p>
          <a:p>
            <a:pPr marL="0" indent="0">
              <a:buNone/>
            </a:pPr>
            <a:r>
              <a:rPr lang="en-US" sz="4800" dirty="0"/>
              <a:t>Supercenters &amp; club stores/1,000 pop (% change), 2011-16    </a:t>
            </a:r>
          </a:p>
          <a:p>
            <a:pPr marL="0" indent="0">
              <a:buNone/>
            </a:pPr>
            <a:r>
              <a:rPr lang="en-US" sz="4800" dirty="0"/>
              <a:t>Convenience stores/1,000 pop (% change), 2011-16            </a:t>
            </a:r>
          </a:p>
          <a:p>
            <a:pPr marL="0" indent="0">
              <a:buNone/>
            </a:pPr>
            <a:r>
              <a:rPr lang="en-US" sz="4800" dirty="0"/>
              <a:t>Specialized food stores/1,000 pop (% change), 2011-16       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7301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7BE26-CCCF-0E3D-A72E-03F7139F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9095804" cy="1237592"/>
          </a:xfrm>
        </p:spPr>
        <p:txBody>
          <a:bodyPr>
            <a:normAutofit/>
          </a:bodyPr>
          <a:lstStyle/>
          <a:p>
            <a:r>
              <a:rPr lang="en-US" dirty="0"/>
              <a:t>DESCRIPTION OF DATA: INSECURITY DATA(Y)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2846-666F-DC8D-3C41-4B591EC78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856792"/>
            <a:ext cx="10716487" cy="3912183"/>
          </a:xfrm>
        </p:spPr>
        <p:txBody>
          <a:bodyPr>
            <a:normAutofit/>
          </a:bodyPr>
          <a:lstStyle/>
          <a:p>
            <a:r>
              <a:rPr lang="en-US" sz="3000" dirty="0"/>
              <a:t>Household food insecurity (%, three-year average), 2017-19* </a:t>
            </a:r>
          </a:p>
          <a:p>
            <a:r>
              <a:rPr lang="en-US" sz="3000" dirty="0"/>
              <a:t>Household food insecurity (change %),2014-16 to 2017-19* </a:t>
            </a:r>
          </a:p>
          <a:p>
            <a:r>
              <a:rPr lang="en-US" sz="3000" dirty="0" err="1"/>
              <a:t>BI_Model</a:t>
            </a:r>
            <a:r>
              <a:rPr lang="en-US" sz="3000" dirty="0"/>
              <a:t>-Household food insecurity (change %),2014-16 to 2017-19*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325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B3CBE-1D90-1013-35FA-984E211E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14" y="188155"/>
            <a:ext cx="4001290" cy="186458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RESEARCH QUESTION</a:t>
            </a:r>
          </a:p>
        </p:txBody>
      </p:sp>
      <p:pic>
        <p:nvPicPr>
          <p:cNvPr id="33" name="Picture 32" descr="Magnifying glass and question mark">
            <a:extLst>
              <a:ext uri="{FF2B5EF4-FFF2-40B4-BE49-F238E27FC236}">
                <a16:creationId xmlns:a16="http://schemas.microsoft.com/office/drawing/2014/main" id="{C015A085-2F8D-D8A8-61E3-C0D64C72E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17" r="22335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7A50C42-ECE8-BA3A-D37A-D2E305CE454F}"/>
              </a:ext>
            </a:extLst>
          </p:cNvPr>
          <p:cNvSpPr txBox="1">
            <a:spLocks/>
          </p:cNvSpPr>
          <p:nvPr/>
        </p:nvSpPr>
        <p:spPr>
          <a:xfrm>
            <a:off x="186612" y="2386799"/>
            <a:ext cx="6699380" cy="342617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600" spc="-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A1A76-6158-BA9E-749B-34E327434056}"/>
              </a:ext>
            </a:extLst>
          </p:cNvPr>
          <p:cNvSpPr txBox="1"/>
          <p:nvPr/>
        </p:nvSpPr>
        <p:spPr>
          <a:xfrm>
            <a:off x="328114" y="2240890"/>
            <a:ext cx="700574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-apple-system"/>
              </a:rPr>
              <a:t>Main Hypothesis:</a:t>
            </a:r>
          </a:p>
          <a:p>
            <a:pPr algn="l"/>
            <a:r>
              <a:rPr lang="en-US" sz="2400" b="0" i="0" dirty="0">
                <a:effectLst/>
                <a:latin typeface="-apple-system"/>
              </a:rPr>
              <a:t>How does physical access to food through restaurants and  grocery stores impact food insecurity?</a:t>
            </a: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algn="l"/>
            <a:r>
              <a:rPr lang="en-US" b="1" i="0" dirty="0">
                <a:effectLst/>
                <a:latin typeface="-apple-system"/>
              </a:rPr>
              <a:t>Sub Hypotheses: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-apple-system"/>
              </a:rPr>
              <a:t>How is fast-food expenditure related to food insecurity?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Does restaurant availability contribute to lowering food insecurity?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Which has a higher positive impact on food access: having more farmers markets or more general grocery stores?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How does agritourism influence food insecurity?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How do community supported farms verses regular farms have an impact on food insecurity?</a:t>
            </a:r>
          </a:p>
        </p:txBody>
      </p:sp>
    </p:spTree>
    <p:extLst>
      <p:ext uri="{BB962C8B-B14F-4D97-AF65-F5344CB8AC3E}">
        <p14:creationId xmlns:p14="http://schemas.microsoft.com/office/powerpoint/2010/main" val="405369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F6964C7-4422-41D3-BFD7-121069A32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69CB96-0A96-471A-BF21-CCA92128D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A5A34984-5CF0-4646-BBCE-D71144386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28406" cy="6858000"/>
          </a:xfrm>
          <a:custGeom>
            <a:avLst/>
            <a:gdLst>
              <a:gd name="connsiteX0" fmla="*/ 0 w 7928406"/>
              <a:gd name="connsiteY0" fmla="*/ 0 h 6858000"/>
              <a:gd name="connsiteX1" fmla="*/ 7127397 w 7928406"/>
              <a:gd name="connsiteY1" fmla="*/ 0 h 6858000"/>
              <a:gd name="connsiteX2" fmla="*/ 7302120 w 7928406"/>
              <a:gd name="connsiteY2" fmla="*/ 279455 h 6858000"/>
              <a:gd name="connsiteX3" fmla="*/ 7928406 w 7928406"/>
              <a:gd name="connsiteY3" fmla="*/ 3061922 h 6858000"/>
              <a:gd name="connsiteX4" fmla="*/ 7746627 w 7928406"/>
              <a:gd name="connsiteY4" fmla="*/ 4515619 h 6858000"/>
              <a:gd name="connsiteX5" fmla="*/ 7201289 w 7928406"/>
              <a:gd name="connsiteY5" fmla="*/ 5969316 h 6858000"/>
              <a:gd name="connsiteX6" fmla="*/ 6608022 w 7928406"/>
              <a:gd name="connsiteY6" fmla="*/ 6777438 h 6858000"/>
              <a:gd name="connsiteX7" fmla="*/ 6529065 w 7928406"/>
              <a:gd name="connsiteY7" fmla="*/ 6858000 h 6858000"/>
              <a:gd name="connsiteX8" fmla="*/ 0 w 7928406"/>
              <a:gd name="connsiteY8" fmla="*/ 6858000 h 6858000"/>
              <a:gd name="connsiteX9" fmla="*/ 0 w 792840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8406" h="6858000">
                <a:moveTo>
                  <a:pt x="0" y="0"/>
                </a:moveTo>
                <a:lnTo>
                  <a:pt x="7127397" y="0"/>
                </a:lnTo>
                <a:lnTo>
                  <a:pt x="7302120" y="279455"/>
                </a:lnTo>
                <a:cubicBezTo>
                  <a:pt x="7719644" y="1021447"/>
                  <a:pt x="7928406" y="1948936"/>
                  <a:pt x="7928406" y="3061922"/>
                </a:cubicBezTo>
                <a:cubicBezTo>
                  <a:pt x="7928406" y="3516203"/>
                  <a:pt x="7867813" y="3970483"/>
                  <a:pt x="7746627" y="4515619"/>
                </a:cubicBezTo>
                <a:cubicBezTo>
                  <a:pt x="7595144" y="5030470"/>
                  <a:pt x="7443661" y="5515036"/>
                  <a:pt x="7201289" y="5969316"/>
                </a:cubicBezTo>
                <a:cubicBezTo>
                  <a:pt x="7019510" y="6275955"/>
                  <a:pt x="6820689" y="6544265"/>
                  <a:pt x="6608022" y="6777438"/>
                </a:cubicBezTo>
                <a:lnTo>
                  <a:pt x="652906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98463-C630-BF2A-FB96-F388FA66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89" y="190099"/>
            <a:ext cx="6433276" cy="217560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spc="-100" dirty="0"/>
              <a:t>DESCRIPTION OF DATA EXPLORATION PHASE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91F47F48-2FC0-A3D1-BE6A-D5B2FC157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4537" y="1877275"/>
            <a:ext cx="3094787" cy="3094787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46DF3D3-40C9-EC01-CD6C-32D42B01B659}"/>
              </a:ext>
            </a:extLst>
          </p:cNvPr>
          <p:cNvSpPr txBox="1">
            <a:spLocks/>
          </p:cNvSpPr>
          <p:nvPr/>
        </p:nvSpPr>
        <p:spPr>
          <a:xfrm>
            <a:off x="623015" y="3063150"/>
            <a:ext cx="5015638" cy="28044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endParaRPr lang="en-US" sz="2400" spc="-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518C2-4DF5-27AA-F948-398102DEE22E}"/>
              </a:ext>
            </a:extLst>
          </p:cNvPr>
          <p:cNvSpPr txBox="1"/>
          <p:nvPr/>
        </p:nvSpPr>
        <p:spPr>
          <a:xfrm>
            <a:off x="668784" y="2966344"/>
            <a:ext cx="656243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was reviewed from the USDA website regarding food insecurity and was transformed and cleaned to be analyzed by Team 6 members. </a:t>
            </a:r>
          </a:p>
          <a:p>
            <a:endParaRPr lang="en-US" dirty="0"/>
          </a:p>
          <a:p>
            <a:r>
              <a:rPr lang="en-US" dirty="0"/>
              <a:t>The team refined the feature variables to restaurants and stores. Using these feature variables, the team members intend to predict future food insecurity.</a:t>
            </a:r>
          </a:p>
          <a:p>
            <a:endParaRPr lang="en-US" dirty="0"/>
          </a:p>
          <a:p>
            <a:r>
              <a:rPr lang="en-US" dirty="0"/>
              <a:t>The feature variables refer to data covering the duration from 2007 to 2016.</a:t>
            </a:r>
          </a:p>
          <a:p>
            <a:endParaRPr lang="en-US" dirty="0"/>
          </a:p>
          <a:p>
            <a:r>
              <a:rPr lang="en-US" dirty="0"/>
              <a:t>The predictor variable is food insecurity from 2017 to 2019.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0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8DC7FA-55C9-47D5-B8A0-022B4C9A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05CBC2-EECC-4468-90C4-C0176E9B0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98463-C630-BF2A-FB96-F388FA66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1" y="466259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pc="-100" dirty="0"/>
              <a:t>DESCRIPTION OF ANALYSIS PHASE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-533334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91F47F48-2FC0-A3D1-BE6A-D5B2FC157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988" y="742950"/>
            <a:ext cx="5314950" cy="531495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46DF3D3-40C9-EC01-CD6C-32D42B01B659}"/>
              </a:ext>
            </a:extLst>
          </p:cNvPr>
          <p:cNvSpPr txBox="1">
            <a:spLocks/>
          </p:cNvSpPr>
          <p:nvPr/>
        </p:nvSpPr>
        <p:spPr>
          <a:xfrm>
            <a:off x="6096000" y="2305050"/>
            <a:ext cx="5375962" cy="3535913"/>
          </a:xfrm>
          <a:prstGeom prst="rect">
            <a:avLst/>
          </a:prstGeom>
        </p:spPr>
        <p:txBody>
          <a:bodyPr vert="horz" lIns="0" tIns="0" rIns="0" bIns="0" rtlCol="0" anchorCtr="0">
            <a:normAutofit fontScale="4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3800" spc="20" dirty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The team chose to predict a binary increase or decrease in food insecurity with time period spanning from 2017 to 2019.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3800" spc="20" dirty="0">
              <a:solidFill>
                <a:schemeClr val="tx1">
                  <a:alpha val="58000"/>
                </a:schemeClr>
              </a:solidFill>
              <a:latin typeface="+mn-lt"/>
              <a:ea typeface="+mn-ea"/>
              <a:cs typeface="+mn-cs"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3800" spc="20" dirty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Team 6 recognized a skewed /imbalanced nature of the y-variable.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3800" spc="20" dirty="0">
              <a:solidFill>
                <a:schemeClr val="tx1">
                  <a:alpha val="58000"/>
                </a:schemeClr>
              </a:solidFill>
              <a:latin typeface="+mn-lt"/>
              <a:ea typeface="+mn-ea"/>
              <a:cs typeface="+mn-cs"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3800" spc="20" dirty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The team utilized two methods to account for this imbalance being  Balanced Random Forest Classifier and Easy Ensemble AdaBoost Classifier.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2000" spc="20" dirty="0">
              <a:solidFill>
                <a:schemeClr val="tx1">
                  <a:alpha val="58000"/>
                </a:schemeClr>
              </a:solidFill>
              <a:latin typeface="+mn-lt"/>
              <a:ea typeface="+mn-ea"/>
              <a:cs typeface="+mn-cs"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2000" spc="20" dirty="0">
              <a:solidFill>
                <a:schemeClr val="tx1">
                  <a:alpha val="58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72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723EE-5137-C0E2-C5AA-0B631450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419100"/>
            <a:ext cx="6629400" cy="19716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100" b="0" i="0" spc="-100" dirty="0">
                <a:effectLst/>
              </a:rPr>
              <a:t>THE TECHNOLOGIES, LANGUAGES, TOOLS AND ALGORITHMS THAT THE TEAM USED THROUGHOUT THE PROJECT</a:t>
            </a:r>
            <a:endParaRPr lang="en-US" sz="3100" spc="-100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010DBD8-036C-7705-F7CA-A06E63E1A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4" r="42327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1193C0-7D49-9C52-BE31-DEC81CDB49A7}"/>
              </a:ext>
            </a:extLst>
          </p:cNvPr>
          <p:cNvSpPr txBox="1"/>
          <p:nvPr/>
        </p:nvSpPr>
        <p:spPr>
          <a:xfrm>
            <a:off x="371475" y="2610683"/>
            <a:ext cx="65055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Slack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</a:rPr>
              <a:t>Github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PYTHON-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	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Jupyter</a:t>
            </a:r>
            <a:r>
              <a:rPr lang="en-US" b="0" i="0" dirty="0">
                <a:effectLst/>
                <a:latin typeface="Roboto" panose="02000000000000000000" pitchFamily="2" charset="0"/>
              </a:rPr>
              <a:t> Notebook</a:t>
            </a:r>
          </a:p>
          <a:p>
            <a:r>
              <a:rPr lang="en-US" dirty="0">
                <a:latin typeface="Roboto" panose="02000000000000000000" pitchFamily="2" charset="0"/>
              </a:rPr>
              <a:t>	</a:t>
            </a:r>
            <a:r>
              <a:rPr lang="en-US" dirty="0" err="1">
                <a:latin typeface="Roboto" panose="02000000000000000000" pitchFamily="2" charset="0"/>
              </a:rPr>
              <a:t>Sklearn</a:t>
            </a:r>
            <a:r>
              <a:rPr lang="en-US" dirty="0">
                <a:latin typeface="Roboto" panose="02000000000000000000" pitchFamily="2" charset="0"/>
              </a:rPr>
              <a:t> 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	</a:t>
            </a:r>
            <a:r>
              <a:rPr lang="en-US" dirty="0">
                <a:latin typeface="Roboto" panose="02000000000000000000" pitchFamily="2" charset="0"/>
              </a:rPr>
              <a:t>Pandas Library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	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imblearn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</a:rPr>
              <a:t>ERD Generator- </a:t>
            </a:r>
            <a:r>
              <a:rPr lang="en-U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QuickDBD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(quickdatabasediagrams.com)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</a:rPr>
              <a:t>PostgreSQL (</a:t>
            </a:r>
            <a:r>
              <a:rPr lang="en-US" dirty="0" err="1">
                <a:latin typeface="Roboto" panose="02000000000000000000" pitchFamily="2" charset="0"/>
              </a:rPr>
              <a:t>pgAdmin</a:t>
            </a:r>
            <a:r>
              <a:rPr lang="en-US" dirty="0">
                <a:latin typeface="Roboto" panose="02000000000000000000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</a:rPr>
              <a:t>Tableau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</a:rPr>
              <a:t>Zoom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59391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LeftStep">
      <a:dk1>
        <a:srgbClr val="000000"/>
      </a:dk1>
      <a:lt1>
        <a:srgbClr val="FFFFFF"/>
      </a:lt1>
      <a:dk2>
        <a:srgbClr val="31201B"/>
      </a:dk2>
      <a:lt2>
        <a:srgbClr val="F1F0F3"/>
      </a:lt2>
      <a:accent1>
        <a:srgbClr val="95A942"/>
      </a:accent1>
      <a:accent2>
        <a:srgbClr val="B1973B"/>
      </a:accent2>
      <a:accent3>
        <a:srgbClr val="C3774D"/>
      </a:accent3>
      <a:accent4>
        <a:srgbClr val="B13B41"/>
      </a:accent4>
      <a:accent5>
        <a:srgbClr val="C34D85"/>
      </a:accent5>
      <a:accent6>
        <a:srgbClr val="B13BA4"/>
      </a:accent6>
      <a:hlink>
        <a:srgbClr val="715CC8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633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Avenir Next LT Pro</vt:lpstr>
      <vt:lpstr>Roboto</vt:lpstr>
      <vt:lpstr>Sagona Book</vt:lpstr>
      <vt:lpstr>Slack-Lato</vt:lpstr>
      <vt:lpstr>The Hand Extrablack</vt:lpstr>
      <vt:lpstr>BlobVTI</vt:lpstr>
      <vt:lpstr>FOOD INSECURITY</vt:lpstr>
      <vt:lpstr>TOPIC AND REASONING</vt:lpstr>
      <vt:lpstr>DESCRIPTION OF DATA :  RESTAURANT DATA (X-FEATURE )</vt:lpstr>
      <vt:lpstr>DESCRIPTION OF DATA: STORES DATA (X-FEATURE)</vt:lpstr>
      <vt:lpstr>DESCRIPTION OF DATA: INSECURITY DATA(Y)</vt:lpstr>
      <vt:lpstr>RESEARCH QUESTION</vt:lpstr>
      <vt:lpstr>DESCRIPTION OF DATA EXPLORATION PHASE</vt:lpstr>
      <vt:lpstr>DESCRIPTION OF ANALYSIS PHASE</vt:lpstr>
      <vt:lpstr>THE TECHNOLOGIES, LANGUAGES, TOOLS AND ALGORITHMS THAT THE TEAM USED THROUGHOUT THE PROJECT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Woyram Almarante</dc:creator>
  <cp:lastModifiedBy>Woyram Almarante</cp:lastModifiedBy>
  <cp:revision>31</cp:revision>
  <dcterms:created xsi:type="dcterms:W3CDTF">2023-03-14T05:20:35Z</dcterms:created>
  <dcterms:modified xsi:type="dcterms:W3CDTF">2023-03-17T01:40:08Z</dcterms:modified>
</cp:coreProperties>
</file>