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March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March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8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March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March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04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databasediagrams.com/#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food-environment-atlas/data-access-and-documentation-downloads/" TargetMode="External"/><Relationship Id="rId2" Type="http://schemas.openxmlformats.org/officeDocument/2006/relationships/hyperlink" Target="https://www.ers.usda.gov/webdocs/publications/45020/30967_err14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1C511-6182-48C2-82C5-B02B780F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9648" y="419101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FOOD INSECURITY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17C20-5BFA-7433-2A6B-61A20D386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450" y="3830398"/>
            <a:ext cx="6438899" cy="26085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6</a:t>
            </a:r>
          </a:p>
          <a:p>
            <a:r>
              <a:rPr lang="en-US" sz="1800" dirty="0"/>
              <a:t>MICHAEL CICCHINO</a:t>
            </a:r>
          </a:p>
          <a:p>
            <a:r>
              <a:rPr lang="en-US" sz="1800" dirty="0"/>
              <a:t>VASILIY KONDRATYEV</a:t>
            </a:r>
          </a:p>
          <a:p>
            <a:r>
              <a:rPr lang="en-US" sz="1800" dirty="0"/>
              <a:t>BRENTON FENDER</a:t>
            </a:r>
          </a:p>
          <a:p>
            <a:r>
              <a:rPr lang="en-US" sz="1800" dirty="0"/>
              <a:t>EMORY SCOTT</a:t>
            </a:r>
          </a:p>
          <a:p>
            <a:r>
              <a:rPr lang="en-US" sz="1800" dirty="0"/>
              <a:t>WOYRAM ALMARANTE</a:t>
            </a:r>
          </a:p>
          <a:p>
            <a:endParaRPr lang="en-US" dirty="0"/>
          </a:p>
        </p:txBody>
      </p:sp>
      <p:pic>
        <p:nvPicPr>
          <p:cNvPr id="4" name="Picture 3" descr="A display of stack of bread">
            <a:extLst>
              <a:ext uri="{FF2B5EF4-FFF2-40B4-BE49-F238E27FC236}">
                <a16:creationId xmlns:a16="http://schemas.microsoft.com/office/drawing/2014/main" id="{06152A06-A799-FD20-4558-2908133C0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3" r="17148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8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723EE-5137-C0E2-C5AA-0B631450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419100"/>
            <a:ext cx="6629400" cy="1971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0" i="0" spc="-100" dirty="0">
                <a:effectLst/>
              </a:rPr>
              <a:t>THE TECHNOLOGIES, LANGUAGES, TOOLS AND ALGORITHMS THAT THE TEAM USED THROUGHOUT THE PROJECT</a:t>
            </a:r>
            <a:endParaRPr lang="en-US" sz="3100" spc="-1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010DBD8-036C-7705-F7CA-A06E63E1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 r="4232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193C0-7D49-9C52-BE31-DEC81CDB49A7}"/>
              </a:ext>
            </a:extLst>
          </p:cNvPr>
          <p:cNvSpPr txBox="1"/>
          <p:nvPr/>
        </p:nvSpPr>
        <p:spPr>
          <a:xfrm>
            <a:off x="371475" y="2828835"/>
            <a:ext cx="6505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PYTHON- 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ERD Generator-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QuickDBD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(quickdatabasediagrams.com)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PostgreSQL (</a:t>
            </a:r>
            <a:r>
              <a:rPr lang="en-US" dirty="0" err="1">
                <a:latin typeface="Roboto" panose="02000000000000000000" pitchFamily="2" charset="0"/>
              </a:rPr>
              <a:t>pgAdmin</a:t>
            </a:r>
            <a:r>
              <a:rPr lang="en-US" dirty="0">
                <a:latin typeface="Roboto" panose="02000000000000000000" pitchFamily="2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0C66-5058-527E-0476-DFD8CBC8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47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7140-A46C-9DCA-2EA8-ABE5FCC0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5926"/>
            <a:ext cx="10728325" cy="4083050"/>
          </a:xfrm>
        </p:spPr>
        <p:txBody>
          <a:bodyPr/>
          <a:lstStyle/>
          <a:p>
            <a:r>
              <a:rPr lang="en-US" dirty="0"/>
              <a:t>USDA, 2023</a:t>
            </a:r>
          </a:p>
          <a:p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https://www.ers.usda.gov/webdocs/publications/45020/30967_err141.pdf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>
                <a:hlinkClick r:id="rId3"/>
              </a:rPr>
              <a:t>USDA ERS - Data Access and Documentation Downloads</a:t>
            </a:r>
            <a:endParaRPr lang="en-US" dirty="0"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3AF15-E217-76FE-EA3D-4B1D8116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72382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TOPIC AND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1B16-CFE2-60C3-EA44-C80FB11A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28776"/>
            <a:ext cx="5137875" cy="412909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Food Insecurity is defined as “a lack of consistent access to enough food for every person in a household to live an active, healthy life”. (USDA, 2023). </a:t>
            </a:r>
          </a:p>
          <a:p>
            <a:pPr>
              <a:lnSpc>
                <a:spcPct val="110000"/>
              </a:lnSpc>
            </a:pPr>
            <a:r>
              <a:rPr lang="en-US" dirty="0"/>
              <a:t>Based on the increasing rate of inflation following the COVID-19 Pandemic, how secure are household in the USA? </a:t>
            </a:r>
          </a:p>
          <a:p>
            <a:pPr>
              <a:lnSpc>
                <a:spcPct val="110000"/>
              </a:lnSpc>
            </a:pPr>
            <a:r>
              <a:rPr lang="en-US" dirty="0"/>
              <a:t>What are the factors that impact food insecurity?</a:t>
            </a:r>
          </a:p>
          <a:p>
            <a:pPr>
              <a:lnSpc>
                <a:spcPct val="110000"/>
              </a:lnSpc>
            </a:pPr>
            <a:r>
              <a:rPr lang="en-US" dirty="0"/>
              <a:t> Is there enough data to reveal trends and predict how access to food sources  impact food insecurity.</a:t>
            </a:r>
          </a:p>
        </p:txBody>
      </p:sp>
      <p:pic>
        <p:nvPicPr>
          <p:cNvPr id="5" name="Picture 4" descr="Complete puzzle with one piece lit up">
            <a:extLst>
              <a:ext uri="{FF2B5EF4-FFF2-40B4-BE49-F238E27FC236}">
                <a16:creationId xmlns:a16="http://schemas.microsoft.com/office/drawing/2014/main" id="{948F8765-8AD0-010C-4605-D7699580A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5" r="23184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7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BE26-CCCF-0E3D-A72E-03F7139F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739775"/>
          </a:xfrm>
        </p:spPr>
        <p:txBody>
          <a:bodyPr>
            <a:normAutofit/>
          </a:bodyPr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2846-666F-DC8D-3C41-4B591EC7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66876"/>
            <a:ext cx="10716487" cy="4102100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249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BE26-CCCF-0E3D-A72E-03F7139F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2846-666F-DC8D-3C41-4B591EC7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09700"/>
            <a:ext cx="10716487" cy="4359275"/>
          </a:xfrm>
        </p:spPr>
        <p:txBody>
          <a:bodyPr>
            <a:normAutofit/>
          </a:bodyPr>
          <a:lstStyle/>
          <a:p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99325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BE26-CCCF-0E3D-A72E-03F7139F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2846-666F-DC8D-3C41-4B591EC7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52576"/>
            <a:ext cx="10716487" cy="4216400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730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3CBE-1D90-1013-35FA-984E211E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14" y="188155"/>
            <a:ext cx="4001290" cy="186458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RESEARCH QUESTION</a:t>
            </a:r>
          </a:p>
        </p:txBody>
      </p:sp>
      <p:pic>
        <p:nvPicPr>
          <p:cNvPr id="33" name="Picture 32" descr="Magnifying glass and question mark">
            <a:extLst>
              <a:ext uri="{FF2B5EF4-FFF2-40B4-BE49-F238E27FC236}">
                <a16:creationId xmlns:a16="http://schemas.microsoft.com/office/drawing/2014/main" id="{C015A085-2F8D-D8A8-61E3-C0D64C72E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7" r="2233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A50C42-ECE8-BA3A-D37A-D2E305CE454F}"/>
              </a:ext>
            </a:extLst>
          </p:cNvPr>
          <p:cNvSpPr txBox="1">
            <a:spLocks/>
          </p:cNvSpPr>
          <p:nvPr/>
        </p:nvSpPr>
        <p:spPr>
          <a:xfrm>
            <a:off x="186612" y="2386799"/>
            <a:ext cx="6699380" cy="342617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600" spc="-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A1A76-6158-BA9E-749B-34E327434056}"/>
              </a:ext>
            </a:extLst>
          </p:cNvPr>
          <p:cNvSpPr txBox="1"/>
          <p:nvPr/>
        </p:nvSpPr>
        <p:spPr>
          <a:xfrm>
            <a:off x="328114" y="2240890"/>
            <a:ext cx="70057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Main Hypothesis: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How does physical access to food through restaurants, grocery stores and agriculture impact food insecurity?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Sub Hypotheses: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Does restaurant availability contribute to lowering food insecurity?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Which has a higher positive impact on food access: having more farmers markets or more general grocery stores?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How does agritourism influence food insecurity?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How do community supported farms verses regular farms have an impact on food insecurity?</a:t>
            </a:r>
          </a:p>
        </p:txBody>
      </p:sp>
    </p:spTree>
    <p:extLst>
      <p:ext uri="{BB962C8B-B14F-4D97-AF65-F5344CB8AC3E}">
        <p14:creationId xmlns:p14="http://schemas.microsoft.com/office/powerpoint/2010/main" val="405369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6964C7-4422-41D3-BFD7-121069A3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69CB96-0A96-471A-BF21-CCA92128D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A5A34984-5CF0-4646-BBCE-D71144386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8463-C630-BF2A-FB96-F388FA66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24" y="358050"/>
            <a:ext cx="6433276" cy="21756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spc="-100" dirty="0"/>
              <a:t>DESCRIPTION OF DATA EXPLORATION PHASE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1F47F48-2FC0-A3D1-BE6A-D5B2FC15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4537" y="1877275"/>
            <a:ext cx="3094787" cy="3094787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F3D3-40C9-EC01-CD6C-32D42B01B659}"/>
              </a:ext>
            </a:extLst>
          </p:cNvPr>
          <p:cNvSpPr txBox="1">
            <a:spLocks/>
          </p:cNvSpPr>
          <p:nvPr/>
        </p:nvSpPr>
        <p:spPr>
          <a:xfrm>
            <a:off x="623015" y="3063150"/>
            <a:ext cx="5015638" cy="28044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4800" spc="-100" dirty="0"/>
              <a:t>DESCRIPTION OF DATA EXPLORATION PHASE</a:t>
            </a:r>
          </a:p>
        </p:txBody>
      </p:sp>
    </p:spTree>
    <p:extLst>
      <p:ext uri="{BB962C8B-B14F-4D97-AF65-F5344CB8AC3E}">
        <p14:creationId xmlns:p14="http://schemas.microsoft.com/office/powerpoint/2010/main" val="44840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1CCC3C-EB52-47ED-B6AA-5F70D9215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C50CF-FE9D-459C-890F-56C32779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C4E6F9-8A11-4E94-8423-966E9DF0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096624" cy="6858000"/>
          </a:xfrm>
          <a:custGeom>
            <a:avLst/>
            <a:gdLst>
              <a:gd name="connsiteX0" fmla="*/ 0 w 11096624"/>
              <a:gd name="connsiteY0" fmla="*/ 0 h 6858000"/>
              <a:gd name="connsiteX1" fmla="*/ 10869306 w 11096624"/>
              <a:gd name="connsiteY1" fmla="*/ 0 h 6858000"/>
              <a:gd name="connsiteX2" fmla="*/ 10932108 w 11096624"/>
              <a:gd name="connsiteY2" fmla="*/ 181114 h 6858000"/>
              <a:gd name="connsiteX3" fmla="*/ 10953136 w 11096624"/>
              <a:gd name="connsiteY3" fmla="*/ 3620675 h 6858000"/>
              <a:gd name="connsiteX4" fmla="*/ 9722723 w 11096624"/>
              <a:gd name="connsiteY4" fmla="*/ 6351879 h 6858000"/>
              <a:gd name="connsiteX5" fmla="*/ 9365083 w 11096624"/>
              <a:gd name="connsiteY5" fmla="*/ 6847267 h 6858000"/>
              <a:gd name="connsiteX6" fmla="*/ 9354506 w 11096624"/>
              <a:gd name="connsiteY6" fmla="*/ 6858000 h 6858000"/>
              <a:gd name="connsiteX7" fmla="*/ 0 w 1109662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6624" h="6858000">
                <a:moveTo>
                  <a:pt x="0" y="0"/>
                </a:moveTo>
                <a:lnTo>
                  <a:pt x="10869306" y="0"/>
                </a:lnTo>
                <a:lnTo>
                  <a:pt x="10932108" y="181114"/>
                </a:lnTo>
                <a:cubicBezTo>
                  <a:pt x="11289577" y="1409141"/>
                  <a:pt x="10953136" y="3273767"/>
                  <a:pt x="10953136" y="3620675"/>
                </a:cubicBezTo>
                <a:cubicBezTo>
                  <a:pt x="10953136" y="5162483"/>
                  <a:pt x="10118214" y="5735156"/>
                  <a:pt x="9722723" y="6351879"/>
                </a:cubicBezTo>
                <a:cubicBezTo>
                  <a:pt x="9656808" y="6500554"/>
                  <a:pt x="9530643" y="6669361"/>
                  <a:pt x="9365083" y="6847267"/>
                </a:cubicBezTo>
                <a:lnTo>
                  <a:pt x="935450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8463-C630-BF2A-FB96-F388FA66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pc="-100"/>
              <a:t>DESCRIPTION OF DATA EXPLORATION PHASE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6DF3D3-40C9-EC01-CD6C-32D42B01B659}"/>
              </a:ext>
            </a:extLst>
          </p:cNvPr>
          <p:cNvSpPr txBox="1">
            <a:spLocks/>
          </p:cNvSpPr>
          <p:nvPr/>
        </p:nvSpPr>
        <p:spPr>
          <a:xfrm>
            <a:off x="719999" y="2541600"/>
            <a:ext cx="4918801" cy="3216273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DESCRIPTION OF DATA EXPLORATION PHASE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1F47F48-2FC0-A3D1-BE6A-D5B2FC15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7496" y="981076"/>
            <a:ext cx="5214506" cy="5214506"/>
          </a:xfrm>
          <a:custGeom>
            <a:avLst/>
            <a:gdLst/>
            <a:ahLst/>
            <a:cxnLst/>
            <a:rect l="l" t="t" r="r" b="b"/>
            <a:pathLst>
              <a:path w="3095625" h="5409338">
                <a:moveTo>
                  <a:pt x="0" y="0"/>
                </a:moveTo>
                <a:lnTo>
                  <a:pt x="3095625" y="0"/>
                </a:lnTo>
                <a:lnTo>
                  <a:pt x="3095625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464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8463-C630-BF2A-FB96-F388FA66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1" y="466259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pc="-100" dirty="0"/>
              <a:t>DESCRIPTION OF ANALYSIS PHASE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1F47F48-2FC0-A3D1-BE6A-D5B2FC15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88" y="742950"/>
            <a:ext cx="5314950" cy="531495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F3D3-40C9-EC01-CD6C-32D42B01B659}"/>
              </a:ext>
            </a:extLst>
          </p:cNvPr>
          <p:cNvSpPr txBox="1">
            <a:spLocks/>
          </p:cNvSpPr>
          <p:nvPr/>
        </p:nvSpPr>
        <p:spPr>
          <a:xfrm>
            <a:off x="6096000" y="2305050"/>
            <a:ext cx="5375962" cy="3452823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DESCRIPTION OF ANALYSIS PHASE</a:t>
            </a:r>
          </a:p>
        </p:txBody>
      </p:sp>
    </p:spTree>
    <p:extLst>
      <p:ext uri="{BB962C8B-B14F-4D97-AF65-F5344CB8AC3E}">
        <p14:creationId xmlns:p14="http://schemas.microsoft.com/office/powerpoint/2010/main" val="293272039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31201B"/>
      </a:dk2>
      <a:lt2>
        <a:srgbClr val="F1F0F3"/>
      </a:lt2>
      <a:accent1>
        <a:srgbClr val="95A942"/>
      </a:accent1>
      <a:accent2>
        <a:srgbClr val="B1973B"/>
      </a:accent2>
      <a:accent3>
        <a:srgbClr val="C3774D"/>
      </a:accent3>
      <a:accent4>
        <a:srgbClr val="B13B41"/>
      </a:accent4>
      <a:accent5>
        <a:srgbClr val="C34D85"/>
      </a:accent5>
      <a:accent6>
        <a:srgbClr val="B13BA4"/>
      </a:accent6>
      <a:hlink>
        <a:srgbClr val="715CC8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Avenir Next LT Pro</vt:lpstr>
      <vt:lpstr>Roboto</vt:lpstr>
      <vt:lpstr>Sagona Book</vt:lpstr>
      <vt:lpstr>The Hand Extrablack</vt:lpstr>
      <vt:lpstr>BlobVTI</vt:lpstr>
      <vt:lpstr>FOOD INSECURITY</vt:lpstr>
      <vt:lpstr>TOPIC AND REASONING</vt:lpstr>
      <vt:lpstr>DESCRIPTION OF DATA</vt:lpstr>
      <vt:lpstr>DESCRIPTION OF DATA</vt:lpstr>
      <vt:lpstr>DESCRIPTION OF DATA</vt:lpstr>
      <vt:lpstr>RESEARCH QUESTION</vt:lpstr>
      <vt:lpstr>DESCRIPTION OF DATA EXPLORATION PHASE</vt:lpstr>
      <vt:lpstr>DESCRIPTION OF DATA EXPLORATION PHASE</vt:lpstr>
      <vt:lpstr>DESCRIPTION OF ANALYSIS PHASE</vt:lpstr>
      <vt:lpstr>THE TECHNOLOGIES, LANGUAGES, TOOLS AND ALGORITHMS THAT THE TEAM USED THROUGHOUT THE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Woyram Almarante</dc:creator>
  <cp:lastModifiedBy>Woyram Almarante</cp:lastModifiedBy>
  <cp:revision>10</cp:revision>
  <dcterms:created xsi:type="dcterms:W3CDTF">2023-03-14T05:20:35Z</dcterms:created>
  <dcterms:modified xsi:type="dcterms:W3CDTF">2023-03-14T06:10:21Z</dcterms:modified>
</cp:coreProperties>
</file>