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35"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C72957-4F7A-458B-98A2-D7D69EDC55F8}" type="datetimeFigureOut">
              <a:rPr lang="ro-RO" smtClean="0"/>
              <a:t>22.11.2019</a:t>
            </a:fld>
            <a:endParaRPr lang="ro-RO"/>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o-RO"/>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E49DB14-0F49-4611-B11C-293B0AE40D53}"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AE49DB14-0F49-4611-B11C-293B0AE40D53}"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AE49DB14-0F49-4611-B11C-293B0AE40D53}"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AE49DB14-0F49-4611-B11C-293B0AE40D53}" type="slidenum">
              <a:rPr lang="ro-RO" smtClean="0"/>
              <a:t>‹#›</a:t>
            </a:fld>
            <a:endParaRPr lang="ro-RO"/>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AE49DB14-0F49-4611-B11C-293B0AE40D53}" type="slidenum">
              <a:rPr lang="ro-RO" smtClean="0"/>
              <a:t>‹#›</a:t>
            </a:fld>
            <a:endParaRPr lang="ro-RO"/>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AE49DB14-0F49-4611-B11C-293B0AE40D53}" type="slidenum">
              <a:rPr lang="ro-RO" smtClean="0"/>
              <a:t>‹#›</a:t>
            </a:fld>
            <a:endParaRPr lang="ro-RO"/>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8" name="Footer Placeholder 7"/>
          <p:cNvSpPr>
            <a:spLocks noGrp="1"/>
          </p:cNvSpPr>
          <p:nvPr>
            <p:ph type="ftr" sz="quarter" idx="11"/>
          </p:nvPr>
        </p:nvSpPr>
        <p:spPr/>
        <p:txBody>
          <a:bodyPr/>
          <a:lstStyle>
            <a:extLst/>
          </a:lstStyle>
          <a:p>
            <a:endParaRPr lang="ro-RO"/>
          </a:p>
        </p:txBody>
      </p:sp>
      <p:sp>
        <p:nvSpPr>
          <p:cNvPr id="9" name="Slide Number Placeholder 8"/>
          <p:cNvSpPr>
            <a:spLocks noGrp="1"/>
          </p:cNvSpPr>
          <p:nvPr>
            <p:ph type="sldNum" sz="quarter" idx="12"/>
          </p:nvPr>
        </p:nvSpPr>
        <p:spPr/>
        <p:txBody>
          <a:bodyPr/>
          <a:lstStyle>
            <a:extLst/>
          </a:lstStyle>
          <a:p>
            <a:fld id="{AE49DB14-0F49-4611-B11C-293B0AE40D53}"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4" name="Footer Placeholder 3"/>
          <p:cNvSpPr>
            <a:spLocks noGrp="1"/>
          </p:cNvSpPr>
          <p:nvPr>
            <p:ph type="ftr" sz="quarter" idx="11"/>
          </p:nvPr>
        </p:nvSpPr>
        <p:spPr/>
        <p:txBody>
          <a:bodyPr/>
          <a:lstStyle>
            <a:extLst/>
          </a:lstStyle>
          <a:p>
            <a:endParaRPr lang="ro-RO"/>
          </a:p>
        </p:txBody>
      </p:sp>
      <p:sp>
        <p:nvSpPr>
          <p:cNvPr id="5" name="Slide Number Placeholder 4"/>
          <p:cNvSpPr>
            <a:spLocks noGrp="1"/>
          </p:cNvSpPr>
          <p:nvPr>
            <p:ph type="sldNum" sz="quarter" idx="12"/>
          </p:nvPr>
        </p:nvSpPr>
        <p:spPr/>
        <p:txBody>
          <a:bodyPr/>
          <a:lstStyle>
            <a:extLst/>
          </a:lstStyle>
          <a:p>
            <a:fld id="{AE49DB14-0F49-4611-B11C-293B0AE40D53}" type="slidenum">
              <a:rPr lang="ro-RO" smtClean="0"/>
              <a:t>‹#›</a:t>
            </a:fld>
            <a:endParaRPr lang="ro-RO"/>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C72957-4F7A-458B-98A2-D7D69EDC55F8}" type="datetimeFigureOut">
              <a:rPr lang="ro-RO" smtClean="0"/>
              <a:t>22.11.2019</a:t>
            </a:fld>
            <a:endParaRPr lang="ro-RO"/>
          </a:p>
        </p:txBody>
      </p:sp>
      <p:sp>
        <p:nvSpPr>
          <p:cNvPr id="3" name="Footer Placeholder 2"/>
          <p:cNvSpPr>
            <a:spLocks noGrp="1"/>
          </p:cNvSpPr>
          <p:nvPr>
            <p:ph type="ftr" sz="quarter" idx="11"/>
          </p:nvPr>
        </p:nvSpPr>
        <p:spPr/>
        <p:txBody>
          <a:bodyPr/>
          <a:lstStyle>
            <a:extLst/>
          </a:lstStyle>
          <a:p>
            <a:endParaRPr lang="ro-RO"/>
          </a:p>
        </p:txBody>
      </p:sp>
      <p:sp>
        <p:nvSpPr>
          <p:cNvPr id="4" name="Slide Number Placeholder 3"/>
          <p:cNvSpPr>
            <a:spLocks noGrp="1"/>
          </p:cNvSpPr>
          <p:nvPr>
            <p:ph type="sldNum" sz="quarter" idx="12"/>
          </p:nvPr>
        </p:nvSpPr>
        <p:spPr/>
        <p:txBody>
          <a:bodyPr/>
          <a:lstStyle>
            <a:extLst/>
          </a:lstStyle>
          <a:p>
            <a:fld id="{AE49DB14-0F49-4611-B11C-293B0AE40D53}"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C72957-4F7A-458B-98A2-D7D69EDC55F8}" type="datetimeFigureOut">
              <a:rPr lang="ro-RO" smtClean="0"/>
              <a:t>22.11.2019</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AE49DB14-0F49-4611-B11C-293B0AE40D53}"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C72957-4F7A-458B-98A2-D7D69EDC55F8}" type="datetimeFigureOut">
              <a:rPr lang="ro-RO" smtClean="0"/>
              <a:t>22.11.2019</a:t>
            </a:fld>
            <a:endParaRPr lang="ro-RO"/>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E49DB14-0F49-4611-B11C-293B0AE40D53}" type="slidenum">
              <a:rPr lang="ro-RO" smtClean="0"/>
              <a:t>‹#›</a:t>
            </a:fld>
            <a:endParaRPr lang="ro-RO"/>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C72957-4F7A-458B-98A2-D7D69EDC55F8}" type="datetimeFigureOut">
              <a:rPr lang="ro-RO" smtClean="0"/>
              <a:t>22.11.2019</a:t>
            </a:fld>
            <a:endParaRPr lang="ro-RO"/>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E49DB14-0F49-4611-B11C-293B0AE40D53}"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gouv.fr/en/datasets/quartiers-administratif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New Fitness center in Paris</a:t>
            </a:r>
            <a:r>
              <a:rPr lang="ro-RO" dirty="0"/>
              <a:t/>
            </a:r>
            <a:br>
              <a:rPr lang="ro-RO" dirty="0"/>
            </a:br>
            <a:r>
              <a:rPr lang="en-US" dirty="0" smtClean="0"/>
              <a:t>(</a:t>
            </a:r>
            <a:r>
              <a:rPr lang="en-US" sz="3600" dirty="0" smtClean="0"/>
              <a:t>The battle of neighborhoods</a:t>
            </a:r>
            <a:r>
              <a:rPr lang="en-US" dirty="0" smtClean="0"/>
              <a:t>)</a:t>
            </a:r>
            <a:endParaRPr lang="ro-RO" dirty="0"/>
          </a:p>
        </p:txBody>
      </p:sp>
      <p:sp>
        <p:nvSpPr>
          <p:cNvPr id="3" name="Subtitle 2"/>
          <p:cNvSpPr>
            <a:spLocks noGrp="1"/>
          </p:cNvSpPr>
          <p:nvPr>
            <p:ph type="subTitle" idx="1"/>
          </p:nvPr>
        </p:nvSpPr>
        <p:spPr/>
        <p:txBody>
          <a:bodyPr>
            <a:normAutofit/>
          </a:bodyPr>
          <a:lstStyle/>
          <a:p>
            <a:pPr algn="r">
              <a:lnSpc>
                <a:spcPct val="115000"/>
              </a:lnSpc>
              <a:spcBef>
                <a:spcPts val="2400"/>
              </a:spcBef>
            </a:pPr>
            <a:r>
              <a:rPr lang="en-US" sz="2000" b="1" kern="0" dirty="0" smtClean="0">
                <a:solidFill>
                  <a:srgbClr val="000000"/>
                </a:solidFill>
                <a:effectLst/>
                <a:latin typeface="Times New Roman" pitchFamily="18" charset="0"/>
                <a:ea typeface="Times New Roman"/>
                <a:cs typeface="Times New Roman" pitchFamily="18" charset="0"/>
              </a:rPr>
              <a:t>Author: </a:t>
            </a:r>
            <a:r>
              <a:rPr lang="en-US" sz="2000" b="1" kern="0" dirty="0" err="1" smtClean="0">
                <a:solidFill>
                  <a:srgbClr val="000000"/>
                </a:solidFill>
                <a:effectLst/>
                <a:latin typeface="Times New Roman" pitchFamily="18" charset="0"/>
                <a:ea typeface="Times New Roman"/>
                <a:cs typeface="Times New Roman" pitchFamily="18" charset="0"/>
              </a:rPr>
              <a:t>Rodica</a:t>
            </a:r>
            <a:r>
              <a:rPr lang="en-US" sz="2000" b="1" kern="0" dirty="0" smtClean="0">
                <a:solidFill>
                  <a:srgbClr val="000000"/>
                </a:solidFill>
                <a:effectLst/>
                <a:latin typeface="Times New Roman" pitchFamily="18" charset="0"/>
                <a:ea typeface="Times New Roman"/>
                <a:cs typeface="Times New Roman" pitchFamily="18" charset="0"/>
              </a:rPr>
              <a:t> </a:t>
            </a:r>
            <a:r>
              <a:rPr lang="en-US" sz="2000" b="1" kern="0" dirty="0" err="1" smtClean="0">
                <a:solidFill>
                  <a:srgbClr val="000000"/>
                </a:solidFill>
                <a:effectLst/>
                <a:latin typeface="Times New Roman" pitchFamily="18" charset="0"/>
                <a:ea typeface="Times New Roman"/>
                <a:cs typeface="Times New Roman" pitchFamily="18" charset="0"/>
              </a:rPr>
              <a:t>Militaru</a:t>
            </a:r>
            <a:endParaRPr lang="ro-RO" sz="2000" b="1" kern="0" dirty="0" smtClean="0">
              <a:solidFill>
                <a:srgbClr val="365F91"/>
              </a:solidFill>
              <a:effectLst/>
              <a:latin typeface="Times New Roman" pitchFamily="18" charset="0"/>
              <a:ea typeface="Times New Roman"/>
              <a:cs typeface="Times New Roman" pitchFamily="18" charset="0"/>
            </a:endParaRPr>
          </a:p>
          <a:p>
            <a:pPr algn="r">
              <a:lnSpc>
                <a:spcPct val="115000"/>
              </a:lnSpc>
              <a:spcBef>
                <a:spcPts val="0"/>
              </a:spcBef>
              <a:spcAft>
                <a:spcPts val="1000"/>
              </a:spcAft>
            </a:pPr>
            <a:r>
              <a:rPr lang="en-US" sz="2000" dirty="0" smtClean="0">
                <a:solidFill>
                  <a:srgbClr val="000000"/>
                </a:solidFill>
                <a:effectLst/>
                <a:latin typeface="Times New Roman" pitchFamily="18" charset="0"/>
                <a:ea typeface="Calibri"/>
                <a:cs typeface="Times New Roman" pitchFamily="18" charset="0"/>
              </a:rPr>
              <a:t>Date: November 22, 2019</a:t>
            </a:r>
            <a:endParaRPr lang="ro-RO" sz="2000" dirty="0">
              <a:latin typeface="Times New Roman" pitchFamily="18" charset="0"/>
              <a:ea typeface="Calibri"/>
              <a:cs typeface="Times New Roman" pitchFamily="18" charset="0"/>
            </a:endParaRPr>
          </a:p>
          <a:p>
            <a:endParaRPr lang="ro-RO" dirty="0"/>
          </a:p>
        </p:txBody>
      </p:sp>
    </p:spTree>
    <p:extLst>
      <p:ext uri="{BB962C8B-B14F-4D97-AF65-F5344CB8AC3E}">
        <p14:creationId xmlns:p14="http://schemas.microsoft.com/office/powerpoint/2010/main" val="393506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153400" cy="5791200"/>
          </a:xfrm>
        </p:spPr>
        <p:txBody>
          <a:bodyPr/>
          <a:lstStyle/>
          <a:p>
            <a:pPr marL="0" indent="0">
              <a:buNone/>
            </a:pPr>
            <a:r>
              <a:rPr lang="en-US" b="1" dirty="0"/>
              <a:t>Results</a:t>
            </a:r>
            <a:endParaRPr lang="ro-RO" dirty="0"/>
          </a:p>
          <a:p>
            <a:r>
              <a:rPr lang="en-US" sz="2400" dirty="0"/>
              <a:t>After eliminating the neighborhoods with a small number of inhabitants and a high number of gyms, the new map was this</a:t>
            </a:r>
            <a:r>
              <a:rPr lang="en-US" sz="2400" dirty="0" smtClean="0"/>
              <a:t>:</a:t>
            </a:r>
          </a:p>
          <a:p>
            <a:endParaRPr lang="ro-RO" sz="2400" dirty="0"/>
          </a:p>
          <a:p>
            <a:endParaRPr lang="ro-RO" dirty="0"/>
          </a:p>
        </p:txBody>
      </p:sp>
      <p:pic>
        <p:nvPicPr>
          <p:cNvPr id="4" name="Picture 3"/>
          <p:cNvPicPr/>
          <p:nvPr/>
        </p:nvPicPr>
        <p:blipFill>
          <a:blip r:embed="rId2"/>
          <a:stretch>
            <a:fillRect/>
          </a:stretch>
        </p:blipFill>
        <p:spPr>
          <a:xfrm>
            <a:off x="1524000" y="2590800"/>
            <a:ext cx="4857750" cy="3124200"/>
          </a:xfrm>
          <a:prstGeom prst="rect">
            <a:avLst/>
          </a:prstGeom>
        </p:spPr>
      </p:pic>
    </p:spTree>
    <p:extLst>
      <p:ext uri="{BB962C8B-B14F-4D97-AF65-F5344CB8AC3E}">
        <p14:creationId xmlns:p14="http://schemas.microsoft.com/office/powerpoint/2010/main" val="2419726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400" dirty="0"/>
              <a:t>According to the map, we have 16 potential neighborhoods were new gyms can be opened, and the top 5 neighborhoods that could be good options are in the boroughs 12,13,16,18:</a:t>
            </a:r>
            <a:endParaRPr lang="ro-RO" sz="2400" dirty="0"/>
          </a:p>
          <a:p>
            <a:endParaRPr lang="ro-RO" dirty="0"/>
          </a:p>
        </p:txBody>
      </p:sp>
      <p:pic>
        <p:nvPicPr>
          <p:cNvPr id="4" name="Picture 3"/>
          <p:cNvPicPr/>
          <p:nvPr/>
        </p:nvPicPr>
        <p:blipFill>
          <a:blip r:embed="rId2"/>
          <a:stretch>
            <a:fillRect/>
          </a:stretch>
        </p:blipFill>
        <p:spPr>
          <a:xfrm>
            <a:off x="914400" y="2286000"/>
            <a:ext cx="7239000" cy="2133600"/>
          </a:xfrm>
          <a:prstGeom prst="rect">
            <a:avLst/>
          </a:prstGeom>
        </p:spPr>
      </p:pic>
    </p:spTree>
    <p:extLst>
      <p:ext uri="{BB962C8B-B14F-4D97-AF65-F5344CB8AC3E}">
        <p14:creationId xmlns:p14="http://schemas.microsoft.com/office/powerpoint/2010/main" val="10280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marL="0" indent="0">
              <a:buNone/>
            </a:pPr>
            <a:r>
              <a:rPr lang="en-US" sz="4600" b="1" dirty="0"/>
              <a:t>Discussion</a:t>
            </a:r>
            <a:endParaRPr lang="ro-RO" sz="4600" dirty="0"/>
          </a:p>
          <a:p>
            <a:pPr marL="0" indent="0">
              <a:buNone/>
            </a:pPr>
            <a:r>
              <a:rPr lang="en-US" b="1" dirty="0"/>
              <a:t> </a:t>
            </a:r>
            <a:endParaRPr lang="ro-RO" dirty="0"/>
          </a:p>
          <a:p>
            <a:pPr algn="just"/>
            <a:r>
              <a:rPr lang="en-US" dirty="0"/>
              <a:t>Based on the number of population and number of gyms, we identified 16 potential neighborhoods were gym can be opened, out of which 5 seem to be best options.</a:t>
            </a:r>
            <a:endParaRPr lang="ro-RO" dirty="0"/>
          </a:p>
          <a:p>
            <a:pPr algn="just"/>
            <a:r>
              <a:rPr lang="en-US" dirty="0"/>
              <a:t>However, this research is very limited, as the information for population is old (1999) and it only takes into account 2 parameters. For the necessary space for the gym, a rent will have to be paid, so the average rent in every neighborhood is definitely an important factor in making a decision, as many areas of Paris are very expensive. At the time of this research, we didn’t have any information regarding the average rent.</a:t>
            </a:r>
            <a:endParaRPr lang="ro-RO" dirty="0"/>
          </a:p>
          <a:p>
            <a:pPr algn="just"/>
            <a:r>
              <a:rPr lang="en-US" dirty="0"/>
              <a:t>Also, the small number of gyms is a red flag for me; maybe a deeper analysis is needed to identify why this happens. Maybe the French people don’t train too much, so a gym could be a bad investment.</a:t>
            </a:r>
            <a:endParaRPr lang="ro-RO" dirty="0"/>
          </a:p>
          <a:p>
            <a:pPr marL="0" indent="0" algn="just">
              <a:buNone/>
            </a:pPr>
            <a:endParaRPr lang="ro-RO" dirty="0"/>
          </a:p>
        </p:txBody>
      </p:sp>
    </p:spTree>
    <p:extLst>
      <p:ext uri="{BB962C8B-B14F-4D97-AF65-F5344CB8AC3E}">
        <p14:creationId xmlns:p14="http://schemas.microsoft.com/office/powerpoint/2010/main" val="224943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b="1" dirty="0" smtClean="0"/>
              <a:t>Conclusion</a:t>
            </a:r>
          </a:p>
          <a:p>
            <a:pPr marL="0" indent="0">
              <a:buNone/>
            </a:pPr>
            <a:endParaRPr lang="en-US" dirty="0" smtClean="0"/>
          </a:p>
          <a:p>
            <a:pPr algn="just"/>
            <a:r>
              <a:rPr lang="en-US" sz="2400" dirty="0" smtClean="0"/>
              <a:t>We </a:t>
            </a:r>
            <a:r>
              <a:rPr lang="en-US" sz="2400" dirty="0"/>
              <a:t>identified 5 best options for a new gym in Paris: </a:t>
            </a:r>
            <a:r>
              <a:rPr lang="en-US" sz="2400" dirty="0" err="1"/>
              <a:t>Gare</a:t>
            </a:r>
            <a:r>
              <a:rPr lang="en-US" sz="2400" dirty="0"/>
              <a:t>, Auteuil, </a:t>
            </a:r>
            <a:r>
              <a:rPr lang="en-US" sz="2400" dirty="0" err="1"/>
              <a:t>Clignancourt</a:t>
            </a:r>
            <a:r>
              <a:rPr lang="en-US" sz="2400" dirty="0"/>
              <a:t>, </a:t>
            </a:r>
            <a:r>
              <a:rPr lang="en-US" sz="2400" dirty="0" err="1"/>
              <a:t>Maison</a:t>
            </a:r>
            <a:r>
              <a:rPr lang="en-US" sz="2400" dirty="0"/>
              <a:t>-Blanche and </a:t>
            </a:r>
            <a:r>
              <a:rPr lang="en-US" sz="2400" dirty="0" err="1"/>
              <a:t>Picpus</a:t>
            </a:r>
            <a:r>
              <a:rPr lang="en-US" sz="2400" dirty="0"/>
              <a:t>. They have a large number of inhabitants and no gyms, so the potential is unlimited.</a:t>
            </a:r>
            <a:endParaRPr lang="ro-RO" sz="2400" dirty="0"/>
          </a:p>
          <a:p>
            <a:pPr algn="just"/>
            <a:r>
              <a:rPr lang="en-US" sz="2400" dirty="0"/>
              <a:t>A final decision should be taken, however, after consulting the average rent in every neighborhood.</a:t>
            </a:r>
            <a:endParaRPr lang="ro-RO" sz="2400" dirty="0"/>
          </a:p>
          <a:p>
            <a:pPr marL="0" indent="0">
              <a:buNone/>
            </a:pPr>
            <a:endParaRPr lang="ro-RO" sz="2400" dirty="0"/>
          </a:p>
        </p:txBody>
      </p:sp>
    </p:spTree>
    <p:extLst>
      <p:ext uri="{BB962C8B-B14F-4D97-AF65-F5344CB8AC3E}">
        <p14:creationId xmlns:p14="http://schemas.microsoft.com/office/powerpoint/2010/main" val="325437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1"/>
            <a:ext cx="8001000" cy="369332"/>
          </a:xfrm>
          <a:prstGeom prst="rect">
            <a:avLst/>
          </a:prstGeom>
        </p:spPr>
        <p:txBody>
          <a:bodyPr wrap="square">
            <a:spAutoFit/>
          </a:bodyPr>
          <a:lstStyle/>
          <a:p>
            <a:r>
              <a:rPr lang="en-US" dirty="0"/>
              <a:t> </a:t>
            </a:r>
            <a:endParaRPr lang="ro-RO" dirty="0"/>
          </a:p>
        </p:txBody>
      </p:sp>
      <p:pic>
        <p:nvPicPr>
          <p:cNvPr id="6" name="Picture Placeholder 5"/>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1841" r="11841"/>
          <a:stretch>
            <a:fillRect/>
          </a:stretch>
        </p:blipFill>
        <p:spPr>
          <a:xfrm>
            <a:off x="1371600" y="457201"/>
            <a:ext cx="6135688" cy="3048000"/>
          </a:xfrm>
        </p:spPr>
      </p:pic>
      <p:sp>
        <p:nvSpPr>
          <p:cNvPr id="3" name="Title 2"/>
          <p:cNvSpPr>
            <a:spLocks noGrp="1"/>
          </p:cNvSpPr>
          <p:nvPr>
            <p:ph type="ctrTitle" idx="4294967295"/>
          </p:nvPr>
        </p:nvSpPr>
        <p:spPr>
          <a:xfrm>
            <a:off x="304800" y="3886200"/>
            <a:ext cx="8305800" cy="381000"/>
          </a:xfrm>
        </p:spPr>
        <p:txBody>
          <a:bodyPr>
            <a:normAutofit fontScale="90000"/>
          </a:bodyPr>
          <a:lstStyle/>
          <a:p>
            <a:r>
              <a:rPr lang="ro-RO" sz="3100" dirty="0">
                <a:latin typeface="+mn-lt"/>
              </a:rPr>
              <a:t>Introduction/Business Problem</a:t>
            </a:r>
            <a:r>
              <a:rPr lang="ro-RO" dirty="0" smtClean="0"/>
              <a:t/>
            </a:r>
            <a:br>
              <a:rPr lang="ro-RO" dirty="0" smtClean="0"/>
            </a:br>
            <a:endParaRPr lang="ro-RO" dirty="0"/>
          </a:p>
        </p:txBody>
      </p:sp>
      <p:sp>
        <p:nvSpPr>
          <p:cNvPr id="5" name="Text Placeholder 4"/>
          <p:cNvSpPr>
            <a:spLocks noGrp="1"/>
          </p:cNvSpPr>
          <p:nvPr>
            <p:ph type="subTitle" idx="4294967295"/>
          </p:nvPr>
        </p:nvSpPr>
        <p:spPr>
          <a:xfrm>
            <a:off x="34212" y="4343400"/>
            <a:ext cx="8576388" cy="2362200"/>
          </a:xfrm>
        </p:spPr>
        <p:txBody>
          <a:bodyPr>
            <a:noAutofit/>
          </a:bodyPr>
          <a:lstStyle/>
          <a:p>
            <a:pPr algn="just"/>
            <a:r>
              <a:rPr lang="en-US" sz="1600" dirty="0" smtClean="0"/>
              <a:t>Paris is the capital of France and its largest city. Well known for its cuisine, art and fashion, its economic and cultural life is flourishing.  </a:t>
            </a:r>
            <a:endParaRPr lang="ro-RO" sz="1600" dirty="0" smtClean="0"/>
          </a:p>
          <a:p>
            <a:pPr algn="just"/>
            <a:r>
              <a:rPr lang="en-US" sz="1600" dirty="0" smtClean="0"/>
              <a:t>It is the most crowded city in Europe and one of the most important political and educational centers in EU.</a:t>
            </a:r>
            <a:endParaRPr lang="ro-RO" sz="1600" dirty="0" smtClean="0"/>
          </a:p>
          <a:p>
            <a:pPr algn="just"/>
            <a:r>
              <a:rPr lang="en-US" sz="1600" dirty="0" smtClean="0"/>
              <a:t>People are living well, but what are they doing in order to maintain their health?  </a:t>
            </a:r>
            <a:endParaRPr lang="ro-RO" sz="1600" dirty="0" smtClean="0"/>
          </a:p>
          <a:p>
            <a:pPr algn="r"/>
            <a:r>
              <a:rPr lang="en-US" sz="1600" dirty="0" smtClean="0"/>
              <a:t>The question this project aims to answer is: </a:t>
            </a:r>
            <a:r>
              <a:rPr lang="en-US" sz="1600" b="1" dirty="0" smtClean="0"/>
              <a:t>where, in Paris, would be the best place to open a fitness center?</a:t>
            </a:r>
            <a:endParaRPr lang="ro-RO" sz="1600" b="1" dirty="0" smtClean="0"/>
          </a:p>
          <a:p>
            <a:endParaRPr lang="ro-RO" sz="1600" dirty="0"/>
          </a:p>
        </p:txBody>
      </p:sp>
    </p:spTree>
    <p:extLst>
      <p:ext uri="{BB962C8B-B14F-4D97-AF65-F5344CB8AC3E}">
        <p14:creationId xmlns:p14="http://schemas.microsoft.com/office/powerpoint/2010/main" val="42442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7848600" cy="5447645"/>
          </a:xfrm>
          <a:prstGeom prst="rect">
            <a:avLst/>
          </a:prstGeom>
        </p:spPr>
        <p:txBody>
          <a:bodyPr wrap="square">
            <a:spAutoFit/>
          </a:bodyPr>
          <a:lstStyle/>
          <a:p>
            <a:r>
              <a:rPr lang="en-US" sz="3200" b="1" dirty="0" smtClean="0"/>
              <a:t>Data</a:t>
            </a:r>
            <a:endParaRPr lang="ro-RO" sz="3200" dirty="0"/>
          </a:p>
          <a:p>
            <a:r>
              <a:rPr lang="en-US" b="1" dirty="0"/>
              <a:t> </a:t>
            </a:r>
            <a:endParaRPr lang="ro-RO" dirty="0"/>
          </a:p>
          <a:p>
            <a:pPr algn="just"/>
            <a:r>
              <a:rPr lang="en-US" sz="2000" dirty="0"/>
              <a:t>Paris has 20 boroughs, each with 4 neighborhoods. We will try to identify the place for a new gym based on the density of population and the number of gyms in each area.</a:t>
            </a:r>
            <a:endParaRPr lang="ro-RO" sz="2000" dirty="0"/>
          </a:p>
          <a:p>
            <a:pPr algn="just"/>
            <a:r>
              <a:rPr lang="en-US" sz="2000" dirty="0"/>
              <a:t>This will be our starting point to finally identify the most appropriate place to open a gym</a:t>
            </a:r>
            <a:r>
              <a:rPr lang="en-US" sz="2000" dirty="0" smtClean="0"/>
              <a:t>.</a:t>
            </a:r>
          </a:p>
          <a:p>
            <a:pPr algn="just"/>
            <a:endParaRPr lang="ro-RO" sz="2000" dirty="0"/>
          </a:p>
          <a:p>
            <a:r>
              <a:rPr lang="en-US" sz="2000" dirty="0"/>
              <a:t>The data for this project will be taken from 2 sources:</a:t>
            </a:r>
            <a:endParaRPr lang="ro-RO" sz="2000" dirty="0"/>
          </a:p>
          <a:p>
            <a:r>
              <a:rPr lang="en-US" sz="2000" dirty="0"/>
              <a:t>- a </a:t>
            </a:r>
            <a:r>
              <a:rPr lang="en-US" sz="2000" dirty="0" err="1"/>
              <a:t>wikipedia</a:t>
            </a:r>
            <a:r>
              <a:rPr lang="en-US" sz="2000" dirty="0"/>
              <a:t> page: https://en.wikipedia.org/wiki/Quarters_of_Paris with info about the population in each neighborhood;</a:t>
            </a:r>
            <a:endParaRPr lang="ro-RO" sz="2000" dirty="0"/>
          </a:p>
          <a:p>
            <a:r>
              <a:rPr lang="en-US" sz="2000" dirty="0"/>
              <a:t>- a file from the </a:t>
            </a:r>
            <a:r>
              <a:rPr lang="en-US" sz="2000" dirty="0" smtClean="0"/>
              <a:t>French </a:t>
            </a:r>
            <a:r>
              <a:rPr lang="en-US" sz="2000" dirty="0"/>
              <a:t>government with latitude and longitude of each neighborhood: </a:t>
            </a:r>
            <a:r>
              <a:rPr lang="en-US" sz="2000" u="sng" dirty="0">
                <a:hlinkClick r:id="rId2"/>
              </a:rPr>
              <a:t>https://www.data.gouv.fr/en/datasets/quartiers-administratifs</a:t>
            </a:r>
            <a:endParaRPr lang="ro-RO" sz="2000" dirty="0"/>
          </a:p>
          <a:p>
            <a:r>
              <a:rPr lang="en-US" dirty="0"/>
              <a:t> </a:t>
            </a:r>
            <a:endParaRPr lang="ro-RO" dirty="0"/>
          </a:p>
        </p:txBody>
      </p:sp>
    </p:spTree>
    <p:extLst>
      <p:ext uri="{BB962C8B-B14F-4D97-AF65-F5344CB8AC3E}">
        <p14:creationId xmlns:p14="http://schemas.microsoft.com/office/powerpoint/2010/main" val="1759052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12845"/>
            <a:ext cx="7924800" cy="4739759"/>
          </a:xfrm>
          <a:prstGeom prst="rect">
            <a:avLst/>
          </a:prstGeom>
        </p:spPr>
        <p:txBody>
          <a:bodyPr wrap="square">
            <a:spAutoFit/>
          </a:bodyPr>
          <a:lstStyle/>
          <a:p>
            <a:r>
              <a:rPr lang="en-US" sz="3200" b="1" dirty="0" smtClean="0"/>
              <a:t>Methodology</a:t>
            </a:r>
          </a:p>
          <a:p>
            <a:endParaRPr lang="en-US" dirty="0" smtClean="0"/>
          </a:p>
          <a:p>
            <a:pPr algn="just"/>
            <a:r>
              <a:rPr lang="en-US" dirty="0" smtClean="0"/>
              <a:t>We will use pandas, folium, </a:t>
            </a:r>
            <a:r>
              <a:rPr lang="en-US" dirty="0" err="1" smtClean="0"/>
              <a:t>heatmaps</a:t>
            </a:r>
            <a:r>
              <a:rPr lang="en-US" dirty="0" smtClean="0"/>
              <a:t> and foursquare to identify the already existing gyms.  </a:t>
            </a:r>
          </a:p>
          <a:p>
            <a:pPr algn="just"/>
            <a:r>
              <a:rPr lang="en-US" dirty="0" smtClean="0"/>
              <a:t>First, we will process the two files, in order to be able to merge them.  </a:t>
            </a:r>
          </a:p>
          <a:p>
            <a:pPr algn="just"/>
            <a:r>
              <a:rPr lang="en-US" dirty="0" smtClean="0"/>
              <a:t>Secondly, we will get the information about the gyms from foursquare and place it into a new </a:t>
            </a:r>
            <a:r>
              <a:rPr lang="en-US" dirty="0" err="1" smtClean="0"/>
              <a:t>dataframe</a:t>
            </a:r>
            <a:r>
              <a:rPr lang="en-US" dirty="0" smtClean="0"/>
              <a:t>.  </a:t>
            </a:r>
          </a:p>
          <a:p>
            <a:pPr algn="just"/>
            <a:r>
              <a:rPr lang="en-US" dirty="0" smtClean="0"/>
              <a:t>Thirdly, we will merge this </a:t>
            </a:r>
            <a:r>
              <a:rPr lang="en-US" dirty="0" err="1" smtClean="0"/>
              <a:t>dataframe</a:t>
            </a:r>
            <a:r>
              <a:rPr lang="en-US" dirty="0" smtClean="0"/>
              <a:t> with the previous one, keeping only the necessary information.  </a:t>
            </a:r>
          </a:p>
          <a:p>
            <a:pPr algn="just"/>
            <a:endParaRPr lang="en-US" dirty="0" smtClean="0"/>
          </a:p>
          <a:p>
            <a:pPr algn="just"/>
            <a:r>
              <a:rPr lang="en-US" dirty="0" smtClean="0"/>
              <a:t>The next step is to use the describe function to find the mean for population and gyms.  </a:t>
            </a:r>
          </a:p>
          <a:p>
            <a:pPr algn="just"/>
            <a:endParaRPr lang="en-US" dirty="0" smtClean="0"/>
          </a:p>
          <a:p>
            <a:pPr algn="just"/>
            <a:r>
              <a:rPr lang="en-US" dirty="0" smtClean="0"/>
              <a:t>Once this is done, we will drop from our </a:t>
            </a:r>
            <a:r>
              <a:rPr lang="en-US" dirty="0" err="1" smtClean="0"/>
              <a:t>dataframe</a:t>
            </a:r>
            <a:r>
              <a:rPr lang="en-US" dirty="0" smtClean="0"/>
              <a:t> the values: less than mean for population and greater than mean for gyms and we will generate a </a:t>
            </a:r>
            <a:r>
              <a:rPr lang="en-US" dirty="0" err="1" smtClean="0"/>
              <a:t>heatmap</a:t>
            </a:r>
            <a:r>
              <a:rPr lang="en-US" dirty="0" smtClean="0"/>
              <a:t> showing the best places to open a gym.</a:t>
            </a:r>
            <a:endParaRPr lang="en-US" dirty="0"/>
          </a:p>
        </p:txBody>
      </p:sp>
    </p:spTree>
    <p:extLst>
      <p:ext uri="{BB962C8B-B14F-4D97-AF65-F5344CB8AC3E}">
        <p14:creationId xmlns:p14="http://schemas.microsoft.com/office/powerpoint/2010/main" val="66107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33400" y="2514600"/>
            <a:ext cx="7467600" cy="2346326"/>
          </a:xfrm>
          <a:prstGeom prst="rect">
            <a:avLst/>
          </a:prstGeom>
        </p:spPr>
      </p:pic>
      <p:sp>
        <p:nvSpPr>
          <p:cNvPr id="5" name="Text Placeholder 4"/>
          <p:cNvSpPr>
            <a:spLocks noGrp="1"/>
          </p:cNvSpPr>
          <p:nvPr>
            <p:ph type="body" sz="half" idx="4294967295"/>
          </p:nvPr>
        </p:nvSpPr>
        <p:spPr>
          <a:xfrm>
            <a:off x="0" y="685800"/>
            <a:ext cx="7696200" cy="1219200"/>
          </a:xfrm>
        </p:spPr>
        <p:txBody>
          <a:bodyPr>
            <a:noAutofit/>
          </a:bodyPr>
          <a:lstStyle/>
          <a:p>
            <a:pPr algn="just"/>
            <a:r>
              <a:rPr lang="en-US" sz="2400" dirty="0" smtClean="0"/>
              <a:t>We have now the neighborhoods,  population, latitude and longitude,  all in one table.</a:t>
            </a:r>
          </a:p>
          <a:p>
            <a:pPr algn="just"/>
            <a:r>
              <a:rPr lang="en-US" sz="2400" dirty="0" smtClean="0"/>
              <a:t>The table used to find the info we need looks like this:</a:t>
            </a:r>
            <a:endParaRPr lang="ro-RO" sz="2400" dirty="0"/>
          </a:p>
        </p:txBody>
      </p:sp>
    </p:spTree>
    <p:extLst>
      <p:ext uri="{BB962C8B-B14F-4D97-AF65-F5344CB8AC3E}">
        <p14:creationId xmlns:p14="http://schemas.microsoft.com/office/powerpoint/2010/main" val="2911902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294967295"/>
          </p:nvPr>
        </p:nvSpPr>
        <p:spPr>
          <a:xfrm>
            <a:off x="0" y="457200"/>
            <a:ext cx="7924800" cy="2514600"/>
          </a:xfrm>
        </p:spPr>
        <p:txBody>
          <a:bodyPr>
            <a:normAutofit fontScale="92500" lnSpcReduction="20000"/>
          </a:bodyPr>
          <a:lstStyle/>
          <a:p>
            <a:pPr algn="just"/>
            <a:endParaRPr lang="en-US" dirty="0" smtClean="0">
              <a:solidFill>
                <a:schemeClr val="tx1"/>
              </a:solidFill>
            </a:endParaRPr>
          </a:p>
          <a:p>
            <a:pPr algn="just"/>
            <a:r>
              <a:rPr lang="en-US" sz="2600" dirty="0" smtClean="0">
                <a:solidFill>
                  <a:schemeClr val="tx1"/>
                </a:solidFill>
              </a:rPr>
              <a:t>The </a:t>
            </a:r>
            <a:r>
              <a:rPr lang="en-US" sz="2600" dirty="0">
                <a:solidFill>
                  <a:schemeClr val="tx1"/>
                </a:solidFill>
              </a:rPr>
              <a:t>first info I get is not very encouraging or it is very encouraging, depending on how you look at the situation: gyms are not too present in top 10 venues of Paris’s neighborhoods. This could mean that either French people are not very fond of sport or that there are not enough investments in this area yet.</a:t>
            </a:r>
            <a:endParaRPr lang="ro-RO" sz="2600" dirty="0">
              <a:solidFill>
                <a:schemeClr val="tx1"/>
              </a:solidFill>
            </a:endParaRPr>
          </a:p>
          <a:p>
            <a:endParaRPr lang="ro-RO" dirty="0"/>
          </a:p>
        </p:txBody>
      </p:sp>
      <p:pic>
        <p:nvPicPr>
          <p:cNvPr id="7" name="Picture 6"/>
          <p:cNvPicPr/>
          <p:nvPr/>
        </p:nvPicPr>
        <p:blipFill>
          <a:blip r:embed="rId2"/>
          <a:stretch>
            <a:fillRect/>
          </a:stretch>
        </p:blipFill>
        <p:spPr>
          <a:xfrm>
            <a:off x="762000" y="3200401"/>
            <a:ext cx="7620000" cy="2590800"/>
          </a:xfrm>
          <a:prstGeom prst="rect">
            <a:avLst/>
          </a:prstGeom>
        </p:spPr>
      </p:pic>
    </p:spTree>
    <p:extLst>
      <p:ext uri="{BB962C8B-B14F-4D97-AF65-F5344CB8AC3E}">
        <p14:creationId xmlns:p14="http://schemas.microsoft.com/office/powerpoint/2010/main" val="271956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685800"/>
            <a:ext cx="8458200" cy="1828800"/>
          </a:xfrm>
        </p:spPr>
        <p:txBody>
          <a:bodyPr>
            <a:normAutofit/>
          </a:bodyPr>
          <a:lstStyle/>
          <a:p>
            <a:r>
              <a:rPr lang="en-US" sz="2400" dirty="0">
                <a:solidFill>
                  <a:schemeClr val="tx1"/>
                </a:solidFill>
              </a:rPr>
              <a:t>Finally, I created a new </a:t>
            </a:r>
            <a:r>
              <a:rPr lang="en-US" sz="2400" dirty="0" err="1">
                <a:solidFill>
                  <a:schemeClr val="tx1"/>
                </a:solidFill>
              </a:rPr>
              <a:t>dataframe</a:t>
            </a:r>
            <a:r>
              <a:rPr lang="en-US" sz="2400" dirty="0">
                <a:solidFill>
                  <a:schemeClr val="tx1"/>
                </a:solidFill>
              </a:rPr>
              <a:t> with all the info, merging the previous table with the information regarding the gyms from foursquare:</a:t>
            </a:r>
            <a:endParaRPr lang="ro-RO" sz="2400" dirty="0">
              <a:solidFill>
                <a:schemeClr val="tx1"/>
              </a:solidFill>
            </a:endParaRPr>
          </a:p>
          <a:p>
            <a:endParaRPr lang="ro-RO" dirty="0"/>
          </a:p>
        </p:txBody>
      </p:sp>
      <p:pic>
        <p:nvPicPr>
          <p:cNvPr id="4" name="Picture 3"/>
          <p:cNvPicPr/>
          <p:nvPr/>
        </p:nvPicPr>
        <p:blipFill>
          <a:blip r:embed="rId2"/>
          <a:stretch>
            <a:fillRect/>
          </a:stretch>
        </p:blipFill>
        <p:spPr>
          <a:xfrm>
            <a:off x="685800" y="2895600"/>
            <a:ext cx="7772400" cy="2133600"/>
          </a:xfrm>
          <a:prstGeom prst="rect">
            <a:avLst/>
          </a:prstGeom>
        </p:spPr>
      </p:pic>
    </p:spTree>
    <p:extLst>
      <p:ext uri="{BB962C8B-B14F-4D97-AF65-F5344CB8AC3E}">
        <p14:creationId xmlns:p14="http://schemas.microsoft.com/office/powerpoint/2010/main" val="198453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33400" y="457200"/>
            <a:ext cx="7924800" cy="685800"/>
          </a:xfrm>
        </p:spPr>
        <p:txBody>
          <a:bodyPr>
            <a:normAutofit fontScale="92500" lnSpcReduction="20000"/>
          </a:bodyPr>
          <a:lstStyle/>
          <a:p>
            <a:pPr algn="l"/>
            <a:r>
              <a:rPr lang="en-US" sz="2400" dirty="0">
                <a:solidFill>
                  <a:schemeClr val="tx1"/>
                </a:solidFill>
              </a:rPr>
              <a:t>Now, we are able to see the general statistics in the </a:t>
            </a:r>
            <a:r>
              <a:rPr lang="en-US" sz="2400" dirty="0" err="1">
                <a:solidFill>
                  <a:schemeClr val="tx1"/>
                </a:solidFill>
              </a:rPr>
              <a:t>dataframe</a:t>
            </a:r>
            <a:r>
              <a:rPr lang="en-US" sz="2400" dirty="0">
                <a:solidFill>
                  <a:schemeClr val="tx1"/>
                </a:solidFill>
              </a:rPr>
              <a:t>:</a:t>
            </a:r>
            <a:endParaRPr lang="ro-RO" sz="2400" dirty="0">
              <a:solidFill>
                <a:schemeClr val="tx1"/>
              </a:solidFill>
            </a:endParaRPr>
          </a:p>
          <a:p>
            <a:endParaRPr lang="ro-RO" dirty="0"/>
          </a:p>
        </p:txBody>
      </p:sp>
      <p:pic>
        <p:nvPicPr>
          <p:cNvPr id="5" name="Picture 4"/>
          <p:cNvPicPr/>
          <p:nvPr/>
        </p:nvPicPr>
        <p:blipFill>
          <a:blip r:embed="rId2"/>
          <a:stretch>
            <a:fillRect/>
          </a:stretch>
        </p:blipFill>
        <p:spPr>
          <a:xfrm>
            <a:off x="533400" y="1752600"/>
            <a:ext cx="7696200" cy="3276600"/>
          </a:xfrm>
          <a:prstGeom prst="rect">
            <a:avLst/>
          </a:prstGeom>
        </p:spPr>
      </p:pic>
    </p:spTree>
    <p:extLst>
      <p:ext uri="{BB962C8B-B14F-4D97-AF65-F5344CB8AC3E}">
        <p14:creationId xmlns:p14="http://schemas.microsoft.com/office/powerpoint/2010/main" val="2335176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sz="2400" dirty="0"/>
              <a:t>It is now clear that our area of interest in Paris will be reduced to those neighborhoods with a population of more than 26573 (the mean) and a Gym value of less than 0.013 ( the mean).</a:t>
            </a:r>
            <a:endParaRPr lang="ro-RO" sz="2400" dirty="0"/>
          </a:p>
          <a:p>
            <a:r>
              <a:rPr lang="en-US" sz="2400" dirty="0"/>
              <a:t>The initial </a:t>
            </a:r>
            <a:r>
              <a:rPr lang="en-US" sz="2400" dirty="0" err="1"/>
              <a:t>heatmap</a:t>
            </a:r>
            <a:r>
              <a:rPr lang="en-US" sz="2400" dirty="0"/>
              <a:t> of Paris was this:</a:t>
            </a:r>
            <a:endParaRPr lang="ro-RO" sz="2400" dirty="0"/>
          </a:p>
          <a:p>
            <a:pPr marL="0" indent="0">
              <a:buNone/>
            </a:pPr>
            <a:endParaRPr lang="ro-RO" dirty="0"/>
          </a:p>
        </p:txBody>
      </p:sp>
      <p:pic>
        <p:nvPicPr>
          <p:cNvPr id="4" name="Picture 3"/>
          <p:cNvPicPr/>
          <p:nvPr/>
        </p:nvPicPr>
        <p:blipFill>
          <a:blip r:embed="rId2"/>
          <a:stretch>
            <a:fillRect/>
          </a:stretch>
        </p:blipFill>
        <p:spPr>
          <a:xfrm>
            <a:off x="2057400" y="2743200"/>
            <a:ext cx="4800600" cy="2971800"/>
          </a:xfrm>
          <a:prstGeom prst="rect">
            <a:avLst/>
          </a:prstGeom>
        </p:spPr>
      </p:pic>
    </p:spTree>
    <p:extLst>
      <p:ext uri="{BB962C8B-B14F-4D97-AF65-F5344CB8AC3E}">
        <p14:creationId xmlns:p14="http://schemas.microsoft.com/office/powerpoint/2010/main" val="3461974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77</TotalTime>
  <Words>537</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New Fitness center in Paris (The battle of neighborhoods)</vt:lpstr>
      <vt:lpstr>Introduction/Business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Fitness center in Paris (The battle of neighborhoods)</dc:title>
  <dc:creator>Rodica</dc:creator>
  <cp:lastModifiedBy>Rodica</cp:lastModifiedBy>
  <cp:revision>12</cp:revision>
  <dcterms:created xsi:type="dcterms:W3CDTF">2019-11-22T09:05:11Z</dcterms:created>
  <dcterms:modified xsi:type="dcterms:W3CDTF">2019-11-22T10:23:01Z</dcterms:modified>
</cp:coreProperties>
</file>