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23"/>
  </p:notesMasterIdLst>
  <p:sldIdLst>
    <p:sldId id="256" r:id="rId2"/>
    <p:sldId id="258" r:id="rId3"/>
    <p:sldId id="301" r:id="rId4"/>
    <p:sldId id="306" r:id="rId5"/>
    <p:sldId id="302" r:id="rId6"/>
    <p:sldId id="303" r:id="rId7"/>
    <p:sldId id="304" r:id="rId8"/>
    <p:sldId id="313" r:id="rId9"/>
    <p:sldId id="324" r:id="rId10"/>
    <p:sldId id="315" r:id="rId11"/>
    <p:sldId id="314" r:id="rId12"/>
    <p:sldId id="317" r:id="rId13"/>
    <p:sldId id="316" r:id="rId14"/>
    <p:sldId id="323" r:id="rId15"/>
    <p:sldId id="312" r:id="rId16"/>
    <p:sldId id="322" r:id="rId17"/>
    <p:sldId id="318" r:id="rId18"/>
    <p:sldId id="319" r:id="rId19"/>
    <p:sldId id="320" r:id="rId20"/>
    <p:sldId id="321" r:id="rId21"/>
    <p:sldId id="325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2" autoAdjust="0"/>
    <p:restoredTop sz="96671" autoAdjust="0"/>
  </p:normalViewPr>
  <p:slideViewPr>
    <p:cSldViewPr>
      <p:cViewPr varScale="1">
        <p:scale>
          <a:sx n="142" d="100"/>
          <a:sy n="142" d="100"/>
        </p:scale>
        <p:origin x="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CC77C-FB01-45D5-AC91-6296583778B9}" type="datetimeFigureOut">
              <a:rPr lang="pl-PL" smtClean="0"/>
              <a:t>25.05.2021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237D2-1EB1-4AF1-8E2C-0B908715281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671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237D2-1EB1-4AF1-8E2C-0B908715281B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67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F3C-DFF3-4CF6-91BD-4DF7B73BEBFA}" type="datetime1">
              <a:rPr lang="pl-PL" smtClean="0"/>
              <a:t>25.05.2021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B897-C135-41E7-8390-9C3BBBDC4C88}" type="datetime1">
              <a:rPr lang="pl-PL" smtClean="0"/>
              <a:t>25.05.2021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D37D-5F5D-45B4-9205-B63988FB3EC2}" type="datetime1">
              <a:rPr lang="pl-PL" smtClean="0"/>
              <a:t>25.05.2021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5B82-BCA4-423A-8463-7A6260DCE196}" type="datetime1">
              <a:rPr lang="pl-PL" smtClean="0"/>
              <a:t>25.05.2021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310D-0008-424A-9B4C-6CD08BDC3BD0}" type="datetime1">
              <a:rPr lang="pl-PL" smtClean="0"/>
              <a:t>25.05.2021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ED64-1243-4D90-BF61-8E23B264CB98}" type="datetime1">
              <a:rPr lang="pl-PL" smtClean="0"/>
              <a:t>25.05.2021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E37D-6D6C-49DF-BFF2-2AF9E2B36042}" type="datetime1">
              <a:rPr lang="pl-PL" smtClean="0"/>
              <a:t>25.05.2021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FC58-AA27-477D-B5AE-CAD59D20D0E6}" type="datetime1">
              <a:rPr lang="pl-PL" smtClean="0"/>
              <a:t>25.05.2021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5033-1233-4BF5-BDC1-16EF57D80F36}" type="datetime1">
              <a:rPr lang="pl-PL" smtClean="0"/>
              <a:t>25.05.2021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3EF4-0835-4004-8967-E81E1312B25E}" type="datetime1">
              <a:rPr lang="pl-PL" smtClean="0"/>
              <a:t>25.05.2021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B877-8DEF-4BE0-95BB-853DBF5238BD}" type="datetime1">
              <a:rPr lang="pl-PL" smtClean="0"/>
              <a:t>25.05.2021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D6D79A6-278B-48B0-896E-0544EADE61DA}" type="datetime1">
              <a:rPr lang="pl-PL" smtClean="0"/>
              <a:t>25.05.2021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UML</a:t>
            </a:r>
            <a:br>
              <a:rPr lang="pl-PL" dirty="0"/>
            </a:br>
            <a:r>
              <a:rPr lang="pl-PL" dirty="0"/>
              <a:t>wprowadzenie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955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komponentów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Komponent</a:t>
            </a:r>
            <a:r>
              <a:rPr lang="pl-PL" dirty="0"/>
              <a:t> reprezentuje podsystem (grupę powiązanych klas),</a:t>
            </a:r>
          </a:p>
          <a:p>
            <a:r>
              <a:rPr lang="pl-PL" dirty="0"/>
              <a:t>Pokazuje zależności pomiędzy komponentami i interfejsami,</a:t>
            </a:r>
          </a:p>
          <a:p>
            <a:pPr lvl="1"/>
            <a:r>
              <a:rPr lang="pl-PL" dirty="0"/>
              <a:t>Komponenty wymagają interfejsów,</a:t>
            </a:r>
          </a:p>
          <a:p>
            <a:pPr lvl="1"/>
            <a:r>
              <a:rPr lang="pl-PL" dirty="0"/>
              <a:t>Komponenty implementują interfejsy,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10</a:t>
            </a:fld>
            <a:endParaRPr lang="pl-P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7"/>
            <a:ext cx="7848872" cy="300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42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struktur złożonych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Przedstawia wewnętrzną strukturę obiektu,</a:t>
            </a:r>
          </a:p>
          <a:p>
            <a:r>
              <a:rPr lang="pl-PL" dirty="0"/>
              <a:t>Wskazuje miejsca interakcji z innymi obiektami w systemie,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11</a:t>
            </a:fld>
            <a:endParaRPr lang="pl-P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7986566" cy="376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02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wdrożenia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Pokazuje powiązania między oprogramowaniem (artefaktami) i sprzętem (węzłami),</a:t>
            </a:r>
          </a:p>
          <a:p>
            <a:r>
              <a:rPr lang="pl-PL" dirty="0"/>
              <a:t>Są stosowane przy modelowaniu dużych systemów,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12</a:t>
            </a:fld>
            <a:endParaRPr lang="pl-PL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05776"/>
            <a:ext cx="7272808" cy="362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11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pakietów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Pakiety </a:t>
            </a:r>
            <a:r>
              <a:rPr lang="pl-PL" dirty="0"/>
              <a:t>– grupują inne elementy UML (klasy)</a:t>
            </a:r>
          </a:p>
          <a:p>
            <a:r>
              <a:rPr lang="pl-PL" dirty="0"/>
              <a:t>Diagram służy do porządkowania złożonej strukturę modelu.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13</a:t>
            </a:fld>
            <a:endParaRPr lang="pl-PL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7736607" cy="333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9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czynności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Przedstawia czynności i akcje wykonywane w systemie,</a:t>
            </a:r>
          </a:p>
          <a:p>
            <a:r>
              <a:rPr lang="pl-PL" dirty="0"/>
              <a:t>Przedstawia przepływ sterowania pomiędzy czynnościami,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14</a:t>
            </a:fld>
            <a:endParaRPr lang="pl-PL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74772"/>
            <a:ext cx="6408712" cy="417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27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66" y="2420888"/>
            <a:ext cx="4927834" cy="383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przypadków użycia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Definiuje granice systemu i określa jego kontekst,</a:t>
            </a:r>
          </a:p>
          <a:p>
            <a:r>
              <a:rPr lang="pl-PL" dirty="0"/>
              <a:t>Nazywa użytkowników i systemy zewnętrzne (</a:t>
            </a:r>
            <a:r>
              <a:rPr lang="pl-PL" b="1" dirty="0"/>
              <a:t>aktorów</a:t>
            </a:r>
            <a:r>
              <a:rPr lang="pl-PL" dirty="0"/>
              <a:t>),</a:t>
            </a:r>
          </a:p>
          <a:p>
            <a:r>
              <a:rPr lang="pl-PL" dirty="0"/>
              <a:t>Przedstawia funkcjonalność</a:t>
            </a:r>
            <a:br>
              <a:rPr lang="pl-PL" dirty="0"/>
            </a:br>
            <a:r>
              <a:rPr lang="pl-PL" dirty="0"/>
              <a:t>(</a:t>
            </a:r>
            <a:r>
              <a:rPr lang="pl-PL" b="1" dirty="0"/>
              <a:t>przypadki użycia</a:t>
            </a:r>
            <a:r>
              <a:rPr lang="pl-PL" dirty="0"/>
              <a:t>),</a:t>
            </a:r>
          </a:p>
          <a:p>
            <a:r>
              <a:rPr lang="pl-PL" dirty="0"/>
              <a:t>Określa powiązania</a:t>
            </a:r>
            <a:br>
              <a:rPr lang="pl-PL" dirty="0"/>
            </a:br>
            <a:r>
              <a:rPr lang="pl-PL" dirty="0"/>
              <a:t>i zależności pomiędzy nimi,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091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maszyny stanowej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Przedstawia zachowanie obiektu o skończonej liczbie stanów,</a:t>
            </a:r>
          </a:p>
          <a:p>
            <a:r>
              <a:rPr lang="pl-PL" dirty="0"/>
              <a:t>Definiuje sposoby przejściach między stanami,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16</a:t>
            </a:fld>
            <a:endParaRPr lang="pl-PL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5"/>
            <a:ext cx="7344816" cy="282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70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sekwencji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Przedstawia sposób wymiany komunikatów pomiędzy obiektami z zachowaniem ich kolejności,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17</a:t>
            </a:fld>
            <a:endParaRPr lang="pl-PL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200800" cy="407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095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kooperacji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Przedstawia sposób wymiany komunikatów pomiędzy obiektami uczestniczącymi w interakcji.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18</a:t>
            </a:fld>
            <a:endParaRPr lang="pl-PL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5"/>
            <a:ext cx="7517009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0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przeglądu interakcji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Łączy diagramy interakcji w ogólny diagram czynności,</a:t>
            </a:r>
          </a:p>
          <a:p>
            <a:r>
              <a:rPr lang="pl-PL" dirty="0"/>
              <a:t>Przedstawiający schemat przepływu sterowania w szerokim kontekście,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19</a:t>
            </a:fld>
            <a:endParaRPr lang="pl-PL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7488832" cy="3267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52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UML?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/>
              <a:t>UML - </a:t>
            </a:r>
            <a:r>
              <a:rPr lang="pl-PL" b="1" dirty="0" err="1"/>
              <a:t>Unified</a:t>
            </a:r>
            <a:r>
              <a:rPr lang="pl-PL" b="1" dirty="0"/>
              <a:t> </a:t>
            </a:r>
            <a:r>
              <a:rPr lang="pl-PL" b="1" dirty="0" err="1"/>
              <a:t>Modeling</a:t>
            </a:r>
            <a:r>
              <a:rPr lang="pl-PL" b="1" dirty="0"/>
              <a:t> Language</a:t>
            </a:r>
          </a:p>
          <a:p>
            <a:r>
              <a:rPr lang="pl-PL" dirty="0"/>
              <a:t>Język modelowania wizualnego,</a:t>
            </a:r>
          </a:p>
          <a:p>
            <a:r>
              <a:rPr lang="pl-PL" dirty="0"/>
              <a:t>Definiuje standardy komunikacyjne,</a:t>
            </a:r>
          </a:p>
          <a:p>
            <a:r>
              <a:rPr lang="pl-PL" dirty="0"/>
              <a:t>Dostarcza mechanizmów ułatwiających wymianę informacji,</a:t>
            </a:r>
          </a:p>
          <a:p>
            <a:r>
              <a:rPr lang="pl-PL" dirty="0"/>
              <a:t>Zastosowania:</a:t>
            </a:r>
          </a:p>
          <a:p>
            <a:pPr lvl="1"/>
            <a:r>
              <a:rPr lang="pl-PL" dirty="0"/>
              <a:t>Wizualizacja,</a:t>
            </a:r>
          </a:p>
          <a:p>
            <a:pPr lvl="1"/>
            <a:r>
              <a:rPr lang="pl-PL" dirty="0"/>
              <a:t>Specyfikacja,</a:t>
            </a:r>
          </a:p>
          <a:p>
            <a:pPr lvl="1"/>
            <a:r>
              <a:rPr lang="pl-PL" dirty="0"/>
              <a:t>Projektowania,</a:t>
            </a:r>
          </a:p>
          <a:p>
            <a:pPr lvl="1"/>
            <a:r>
              <a:rPr lang="pl-PL" dirty="0"/>
              <a:t>Dokumentowanie,</a:t>
            </a:r>
          </a:p>
          <a:p>
            <a:r>
              <a:rPr lang="pl-PL" dirty="0"/>
              <a:t>Opis systemów informatycznych i nieinformatycznych</a:t>
            </a:r>
          </a:p>
          <a:p>
            <a:pPr lvl="1"/>
            <a:r>
              <a:rPr lang="pl-PL" dirty="0"/>
              <a:t>Modelowanie procesów biznesowych,</a:t>
            </a:r>
          </a:p>
          <a:p>
            <a:pPr lvl="1"/>
            <a:r>
              <a:rPr lang="pl-PL" dirty="0"/>
              <a:t>Modelowanie struktur organizacyjnych,</a:t>
            </a:r>
          </a:p>
          <a:p>
            <a:pPr lvl="1"/>
            <a:r>
              <a:rPr lang="pl-PL" dirty="0"/>
              <a:t>Modelowanie obiegu dokumentów,</a:t>
            </a:r>
          </a:p>
          <a:p>
            <a:pPr lvl="1"/>
            <a:r>
              <a:rPr lang="pl-PL" dirty="0"/>
              <a:t>I wiele innych zastosowań …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300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czasowy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Skupia się na zależnościach czasowych w interakcji pomiędzy obiektami,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20</a:t>
            </a:fld>
            <a:endParaRPr lang="pl-PL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6492485" cy="329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028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Przykładowe schematy zaczerpnięte ze strony:</a:t>
            </a:r>
          </a:p>
          <a:p>
            <a:pPr lvl="1"/>
            <a:r>
              <a:rPr lang="pl-PL" dirty="0"/>
              <a:t>http://wazniak.mimuw.edu.pl/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95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UML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Diagramy struktury (strukturalne),</a:t>
            </a:r>
          </a:p>
          <a:p>
            <a:pPr lvl="1"/>
            <a:r>
              <a:rPr lang="pl-PL" dirty="0"/>
              <a:t>Diagram klas (</a:t>
            </a:r>
            <a:r>
              <a:rPr lang="pl-PL" dirty="0" err="1"/>
              <a:t>class</a:t>
            </a:r>
            <a:r>
              <a:rPr lang="pl-PL" dirty="0"/>
              <a:t> diagram),</a:t>
            </a:r>
          </a:p>
          <a:p>
            <a:pPr lvl="1"/>
            <a:r>
              <a:rPr lang="pl-PL" dirty="0"/>
              <a:t>Diagram obiektów (</a:t>
            </a:r>
            <a:r>
              <a:rPr lang="pl-PL" dirty="0" err="1"/>
              <a:t>object</a:t>
            </a:r>
            <a:r>
              <a:rPr lang="pl-PL" dirty="0"/>
              <a:t> diagram),</a:t>
            </a:r>
          </a:p>
          <a:p>
            <a:pPr lvl="1"/>
            <a:r>
              <a:rPr lang="pl-PL" dirty="0"/>
              <a:t>Diagram komponentów (component diagram),</a:t>
            </a:r>
          </a:p>
          <a:p>
            <a:pPr lvl="1"/>
            <a:r>
              <a:rPr lang="pl-PL" dirty="0"/>
              <a:t>Diagram struktur złożonych, diagram składowych, (</a:t>
            </a:r>
            <a:r>
              <a:rPr lang="pl-PL" dirty="0" err="1"/>
              <a:t>composite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diagram),</a:t>
            </a:r>
          </a:p>
          <a:p>
            <a:pPr lvl="1"/>
            <a:r>
              <a:rPr lang="pl-PL" dirty="0"/>
              <a:t>Diagram wdrożenia (</a:t>
            </a:r>
            <a:r>
              <a:rPr lang="pl-PL" dirty="0" err="1"/>
              <a:t>deployment</a:t>
            </a:r>
            <a:r>
              <a:rPr lang="pl-PL" dirty="0"/>
              <a:t> diagram),</a:t>
            </a:r>
          </a:p>
          <a:p>
            <a:pPr lvl="1"/>
            <a:r>
              <a:rPr lang="pl-PL" dirty="0"/>
              <a:t>Diagram pakietów (</a:t>
            </a:r>
            <a:r>
              <a:rPr lang="pl-PL" dirty="0" err="1"/>
              <a:t>package</a:t>
            </a:r>
            <a:r>
              <a:rPr lang="pl-PL" dirty="0"/>
              <a:t> diagram),</a:t>
            </a:r>
          </a:p>
          <a:p>
            <a:r>
              <a:rPr lang="pl-PL" dirty="0"/>
              <a:t>Diagramy zachowania (behawioralne),</a:t>
            </a:r>
          </a:p>
          <a:p>
            <a:pPr lvl="1"/>
            <a:r>
              <a:rPr lang="pl-PL" dirty="0"/>
              <a:t>Diagram czynności (</a:t>
            </a:r>
            <a:r>
              <a:rPr lang="pl-PL" dirty="0" err="1"/>
              <a:t>activity</a:t>
            </a:r>
            <a:r>
              <a:rPr lang="pl-PL" dirty="0"/>
              <a:t> diagram),</a:t>
            </a:r>
          </a:p>
          <a:p>
            <a:pPr lvl="1"/>
            <a:r>
              <a:rPr lang="pl-PL" dirty="0"/>
              <a:t>Diagram przypadków użycia (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 diagram),</a:t>
            </a:r>
          </a:p>
          <a:p>
            <a:pPr lvl="1"/>
            <a:r>
              <a:rPr lang="pl-PL" dirty="0"/>
              <a:t>Diagram maszyny stanów (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 diagram),</a:t>
            </a:r>
          </a:p>
          <a:p>
            <a:pPr lvl="1"/>
            <a:r>
              <a:rPr lang="pl-PL" dirty="0"/>
              <a:t>Diagramy interakcji</a:t>
            </a:r>
          </a:p>
          <a:p>
            <a:pPr lvl="2"/>
            <a:r>
              <a:rPr lang="pl-PL" dirty="0"/>
              <a:t>Diagram sekwencji (</a:t>
            </a:r>
            <a:r>
              <a:rPr lang="pl-PL" dirty="0" err="1"/>
              <a:t>sequence</a:t>
            </a:r>
            <a:r>
              <a:rPr lang="pl-PL" dirty="0"/>
              <a:t> diagram),</a:t>
            </a:r>
          </a:p>
          <a:p>
            <a:pPr lvl="2"/>
            <a:r>
              <a:rPr lang="pl-PL" dirty="0"/>
              <a:t>Diagram komunikacji, diagram kooperacji (</a:t>
            </a:r>
            <a:r>
              <a:rPr lang="pl-PL" dirty="0" err="1"/>
              <a:t>communication</a:t>
            </a:r>
            <a:r>
              <a:rPr lang="pl-PL" dirty="0"/>
              <a:t> diagram),</a:t>
            </a:r>
          </a:p>
          <a:p>
            <a:pPr lvl="2"/>
            <a:r>
              <a:rPr lang="pl-PL" dirty="0"/>
              <a:t>Diagram przeglądu interakcji; diagram opisu interakcji (</a:t>
            </a:r>
            <a:r>
              <a:rPr lang="pl-PL" dirty="0" err="1"/>
              <a:t>interaction</a:t>
            </a:r>
            <a:r>
              <a:rPr lang="pl-PL" dirty="0"/>
              <a:t> </a:t>
            </a:r>
            <a:r>
              <a:rPr lang="pl-PL" dirty="0" err="1"/>
              <a:t>overview</a:t>
            </a:r>
            <a:r>
              <a:rPr lang="pl-PL" dirty="0"/>
              <a:t> diagram),</a:t>
            </a:r>
          </a:p>
          <a:p>
            <a:pPr lvl="2"/>
            <a:r>
              <a:rPr lang="pl-PL" dirty="0"/>
              <a:t>Diagram czasowy, diagram następstwa (timing diagram),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62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jest diagram UML?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Diagram </a:t>
            </a:r>
            <a:r>
              <a:rPr lang="pl-PL" dirty="0"/>
              <a:t>–  rysunek pokazujący różne elementy modelu w odpowiedniej konfiguracji,</a:t>
            </a:r>
          </a:p>
          <a:p>
            <a:endParaRPr lang="pl-PL" b="1" dirty="0"/>
          </a:p>
          <a:p>
            <a:r>
              <a:rPr lang="pl-PL" b="1" dirty="0"/>
              <a:t>Diagram </a:t>
            </a:r>
            <a:r>
              <a:rPr lang="pl-PL" dirty="0"/>
              <a:t>– schemat przedstawiający zbiór bytów. </a:t>
            </a:r>
          </a:p>
          <a:p>
            <a:pPr lvl="1"/>
            <a:r>
              <a:rPr lang="pl-PL" dirty="0"/>
              <a:t>Najczęściej jest grafem,</a:t>
            </a:r>
          </a:p>
          <a:p>
            <a:pPr lvl="1"/>
            <a:r>
              <a:rPr lang="pl-PL" dirty="0"/>
              <a:t>Wierzchołkami są elementy,</a:t>
            </a:r>
          </a:p>
          <a:p>
            <a:pPr lvl="1"/>
            <a:r>
              <a:rPr lang="pl-PL" dirty="0"/>
              <a:t>Krawędziami reprezentują związki,</a:t>
            </a:r>
          </a:p>
          <a:p>
            <a:endParaRPr lang="pl-PL" dirty="0"/>
          </a:p>
          <a:p>
            <a:r>
              <a:rPr lang="pl-PL" dirty="0"/>
              <a:t>Diagramy są podstawowym sposobem wyrażania treści modelu. </a:t>
            </a:r>
          </a:p>
          <a:p>
            <a:r>
              <a:rPr lang="pl-PL" dirty="0"/>
              <a:t>Elementy na diagramach przedstawiane są zgodnie ze składnią języka modelowania,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70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Elementy strukturalne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Strukturalne </a:t>
            </a:r>
            <a:r>
              <a:rPr lang="pl-PL" dirty="0"/>
              <a:t>– najbardziej statyczne elementy modelu,</a:t>
            </a:r>
          </a:p>
          <a:p>
            <a:pPr lvl="1"/>
            <a:r>
              <a:rPr lang="pl-PL" dirty="0"/>
              <a:t>Wyrażone rzeczownikami,</a:t>
            </a:r>
          </a:p>
          <a:p>
            <a:pPr lvl="1"/>
            <a:r>
              <a:rPr lang="pl-PL" dirty="0"/>
              <a:t>Reprezentują składniki pojęciowe albo fizyczne,</a:t>
            </a:r>
          </a:p>
          <a:p>
            <a:r>
              <a:rPr lang="pl-PL" dirty="0"/>
              <a:t>Klasy,</a:t>
            </a:r>
          </a:p>
          <a:p>
            <a:r>
              <a:rPr lang="pl-PL" dirty="0"/>
              <a:t>Interfejsy,</a:t>
            </a:r>
          </a:p>
          <a:p>
            <a:r>
              <a:rPr lang="pl-PL" dirty="0"/>
              <a:t>Przypadki użycia,</a:t>
            </a:r>
          </a:p>
          <a:p>
            <a:r>
              <a:rPr lang="pl-PL" dirty="0"/>
              <a:t>Komponenty,</a:t>
            </a:r>
          </a:p>
          <a:p>
            <a:r>
              <a:rPr lang="pl-PL" dirty="0"/>
              <a:t>Pakiety,</a:t>
            </a:r>
          </a:p>
          <a:p>
            <a:r>
              <a:rPr lang="pl-PL" dirty="0"/>
              <a:t>Węzły,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912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Elementy czynnościowe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Czynnościowe </a:t>
            </a:r>
            <a:r>
              <a:rPr lang="pl-PL" dirty="0"/>
              <a:t>– dynamiczna część modelu w UML,</a:t>
            </a:r>
          </a:p>
          <a:p>
            <a:pPr lvl="1"/>
            <a:r>
              <a:rPr lang="pl-PL" dirty="0"/>
              <a:t>Wyrażone czasownikami,</a:t>
            </a:r>
          </a:p>
          <a:p>
            <a:pPr lvl="1"/>
            <a:r>
              <a:rPr lang="pl-PL" dirty="0"/>
              <a:t>Opisują zachowanie w czasie i w przestrzeni,</a:t>
            </a:r>
          </a:p>
          <a:p>
            <a:pPr lvl="1"/>
            <a:r>
              <a:rPr lang="pl-PL" dirty="0"/>
              <a:t>Powiązane z elementami strukturalnymi,</a:t>
            </a:r>
          </a:p>
          <a:p>
            <a:r>
              <a:rPr lang="pl-PL" dirty="0"/>
              <a:t>Interakcje,</a:t>
            </a:r>
          </a:p>
          <a:p>
            <a:r>
              <a:rPr lang="pl-PL" dirty="0"/>
              <a:t>Połączenia między obiektami,</a:t>
            </a:r>
          </a:p>
          <a:p>
            <a:r>
              <a:rPr lang="pl-PL" dirty="0"/>
              <a:t>Komunikaty,</a:t>
            </a:r>
          </a:p>
          <a:p>
            <a:r>
              <a:rPr lang="pl-PL" dirty="0"/>
              <a:t>Ciągi akcji,</a:t>
            </a:r>
          </a:p>
          <a:p>
            <a:r>
              <a:rPr lang="pl-PL" dirty="0"/>
              <a:t>Stany,</a:t>
            </a:r>
          </a:p>
          <a:p>
            <a:r>
              <a:rPr lang="pl-PL" dirty="0"/>
              <a:t>Czynności,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246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elementy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/>
              <a:t>Związki</a:t>
            </a:r>
            <a:r>
              <a:rPr lang="pl-PL" dirty="0"/>
              <a:t> - służą do łączenia elementów,</a:t>
            </a:r>
          </a:p>
          <a:p>
            <a:pPr lvl="1"/>
            <a:r>
              <a:rPr lang="pl-PL" dirty="0"/>
              <a:t>Uogólnienia,</a:t>
            </a:r>
          </a:p>
          <a:p>
            <a:pPr lvl="1"/>
            <a:r>
              <a:rPr lang="pl-PL" dirty="0"/>
              <a:t>Zależności,</a:t>
            </a:r>
          </a:p>
          <a:p>
            <a:pPr lvl="1"/>
            <a:r>
              <a:rPr lang="pl-PL" dirty="0"/>
              <a:t>Realizacje,</a:t>
            </a:r>
          </a:p>
          <a:p>
            <a:pPr lvl="1"/>
            <a:r>
              <a:rPr lang="pl-PL" dirty="0"/>
              <a:t>Powiązania,</a:t>
            </a:r>
          </a:p>
          <a:p>
            <a:r>
              <a:rPr lang="pl-PL" b="1" dirty="0"/>
              <a:t>Elementy grupujące</a:t>
            </a:r>
            <a:r>
              <a:rPr lang="pl-PL" dirty="0"/>
              <a:t>,</a:t>
            </a:r>
          </a:p>
          <a:p>
            <a:pPr lvl="1"/>
            <a:r>
              <a:rPr lang="pl-PL" dirty="0"/>
              <a:t>Modele,</a:t>
            </a:r>
          </a:p>
          <a:p>
            <a:pPr lvl="1"/>
            <a:r>
              <a:rPr lang="pl-PL" dirty="0"/>
              <a:t>Pakiety,</a:t>
            </a:r>
          </a:p>
          <a:p>
            <a:pPr lvl="1"/>
            <a:r>
              <a:rPr lang="pl-PL" dirty="0"/>
              <a:t>Podsystemy,</a:t>
            </a:r>
          </a:p>
          <a:p>
            <a:r>
              <a:rPr lang="pl-PL" b="1"/>
              <a:t>Elementy komentujące</a:t>
            </a:r>
            <a:r>
              <a:rPr lang="pl-PL" dirty="0"/>
              <a:t>,</a:t>
            </a:r>
          </a:p>
          <a:p>
            <a:pPr lvl="1"/>
            <a:r>
              <a:rPr lang="pl-PL" dirty="0"/>
              <a:t>Uwagi, opisy, notatki,</a:t>
            </a:r>
          </a:p>
          <a:p>
            <a:pPr lvl="1"/>
            <a:r>
              <a:rPr lang="pl-PL" dirty="0"/>
              <a:t>Uszczegółowienia,</a:t>
            </a:r>
          </a:p>
          <a:p>
            <a:pPr lvl="1"/>
            <a:r>
              <a:rPr lang="pl-PL" dirty="0"/>
              <a:t>Odniesienia do dokumentacji,</a:t>
            </a:r>
          </a:p>
          <a:p>
            <a:pPr lvl="1"/>
            <a:r>
              <a:rPr lang="pl-PL" dirty="0"/>
              <a:t>Wymagania,</a:t>
            </a:r>
          </a:p>
          <a:p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41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klas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Przedstawia klasy występujące w systemie,</a:t>
            </a:r>
          </a:p>
          <a:p>
            <a:r>
              <a:rPr lang="pl-PL" dirty="0"/>
              <a:t>Przedstawia statyczne relacje pomiędzy klasami,</a:t>
            </a:r>
          </a:p>
          <a:p>
            <a:r>
              <a:rPr lang="pl-PL" dirty="0"/>
              <a:t>Jest podstawowym diagramem struktury logicznej systemu,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8</a:t>
            </a:fld>
            <a:endParaRPr lang="pl-P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69233"/>
            <a:ext cx="8136904" cy="472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44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obiektów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Przedstawia realne powiązania obiektów w systemie,</a:t>
            </a:r>
          </a:p>
          <a:p>
            <a:r>
              <a:rPr lang="pl-PL" dirty="0"/>
              <a:t>Relacje pomiędzy obiektami odnoszą się często do ich realnego użycia w systemie,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9</a:t>
            </a:fld>
            <a:endParaRPr lang="pl-P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16" y="2924944"/>
            <a:ext cx="5869460" cy="395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405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yleganie">
  <a:themeElements>
    <a:clrScheme name="Przylegani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akiet 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zylegani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3C2D424E5F35A4E89944C2C08192F88" ma:contentTypeVersion="0" ma:contentTypeDescription="Utwórz nowy dokument." ma:contentTypeScope="" ma:versionID="cb4ad71e756470d76651f7f7dcd0eed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0a096fdcd835eace904039899b369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5FF4E4-942A-4058-ADE9-DB3AD338AED4}"/>
</file>

<file path=customXml/itemProps2.xml><?xml version="1.0" encoding="utf-8"?>
<ds:datastoreItem xmlns:ds="http://schemas.openxmlformats.org/officeDocument/2006/customXml" ds:itemID="{E4054E7D-8731-4FC7-A47E-5D422F20FAB0}"/>
</file>

<file path=customXml/itemProps3.xml><?xml version="1.0" encoding="utf-8"?>
<ds:datastoreItem xmlns:ds="http://schemas.openxmlformats.org/officeDocument/2006/customXml" ds:itemID="{AD296421-2A04-49A7-AF2F-BBEE879C71C1}"/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913</TotalTime>
  <Words>629</Words>
  <Application>Microsoft Macintosh PowerPoint</Application>
  <PresentationFormat>Pokaz na ekranie (4:3)</PresentationFormat>
  <Paragraphs>145</Paragraphs>
  <Slides>21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</vt:lpstr>
      <vt:lpstr>Przyleganie</vt:lpstr>
      <vt:lpstr>UML wprowadzenie</vt:lpstr>
      <vt:lpstr>Co to jest UML?</vt:lpstr>
      <vt:lpstr>Podział UML</vt:lpstr>
      <vt:lpstr>Co to jest diagram UML?</vt:lpstr>
      <vt:lpstr>Elementy strukturalne</vt:lpstr>
      <vt:lpstr>Elementy czynnościowe</vt:lpstr>
      <vt:lpstr>Inne elementy</vt:lpstr>
      <vt:lpstr>Diagram klas</vt:lpstr>
      <vt:lpstr>Diagram obiektów</vt:lpstr>
      <vt:lpstr>Diagram komponentów</vt:lpstr>
      <vt:lpstr>Diagram struktur złożonych</vt:lpstr>
      <vt:lpstr>Diagram wdrożenia</vt:lpstr>
      <vt:lpstr>Diagram pakietów</vt:lpstr>
      <vt:lpstr>Diagram czynności</vt:lpstr>
      <vt:lpstr>Diagram przypadków użycia</vt:lpstr>
      <vt:lpstr>Diagram maszyny stanowej</vt:lpstr>
      <vt:lpstr>Diagram sekwencji</vt:lpstr>
      <vt:lpstr>Diagram kooperacji</vt:lpstr>
      <vt:lpstr>Diagram przeglądu interakcji </vt:lpstr>
      <vt:lpstr>Diagram czasowy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Inżynieria oprogramowania</dc:title>
  <cp:lastModifiedBy>Sebastian Wojczyk</cp:lastModifiedBy>
  <cp:revision>193</cp:revision>
  <dcterms:modified xsi:type="dcterms:W3CDTF">2021-05-25T09:31:10Z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0x01010033C2D424E5F35A4E89944C2C08192F88</vt:lpwstr>
  </property>
</Properties>
</file>