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1" r:id="rId3"/>
    <p:sldId id="282" r:id="rId4"/>
    <p:sldId id="276" r:id="rId5"/>
    <p:sldId id="285" r:id="rId6"/>
    <p:sldId id="286" r:id="rId7"/>
    <p:sldId id="272" r:id="rId8"/>
    <p:sldId id="274" r:id="rId9"/>
    <p:sldId id="27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C6F0B0B-760E-4585-A2B9-4613699B8EEE}">
          <p14:sldIdLst>
            <p14:sldId id="257"/>
          </p14:sldIdLst>
        </p14:section>
        <p14:section name="Product structure" id="{8685D83A-99A6-48E7-B887-6C8E4A74A936}">
          <p14:sldIdLst>
            <p14:sldId id="281"/>
            <p14:sldId id="282"/>
            <p14:sldId id="276"/>
            <p14:sldId id="285"/>
            <p14:sldId id="286"/>
          </p14:sldIdLst>
        </p14:section>
        <p14:section name="Product structure &amp; Documents" id="{35701B6C-4CF9-4513-B78D-3BDFC1AB5B99}">
          <p14:sldIdLst>
            <p14:sldId id="272"/>
            <p14:sldId id="274"/>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28F"/>
    <a:srgbClr val="F0F0F0"/>
    <a:srgbClr val="5B84CB"/>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A5E55D-F5A4-4E9C-8B1D-C88D2A688EB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7346AA20-D678-411B-97EE-066D8AB98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A0A4B3E7-E023-487A-895A-4E10BE403853}"/>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5" name="Fußzeilenplatzhalter 4">
            <a:extLst>
              <a:ext uri="{FF2B5EF4-FFF2-40B4-BE49-F238E27FC236}">
                <a16:creationId xmlns:a16="http://schemas.microsoft.com/office/drawing/2014/main" id="{58924334-9DAD-4929-AD12-7C0D1862665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7BA9889-B86B-4654-801E-6F21FFB4C5EA}"/>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255107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6EBB5A-B3C9-4601-B0E9-E938CA20910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A81FBFE9-44B3-4A7C-8B54-85BB9F5E27F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44AF867-CF12-4079-BABD-C644AF356FB2}"/>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5" name="Fußzeilenplatzhalter 4">
            <a:extLst>
              <a:ext uri="{FF2B5EF4-FFF2-40B4-BE49-F238E27FC236}">
                <a16:creationId xmlns:a16="http://schemas.microsoft.com/office/drawing/2014/main" id="{77507B0C-1830-4973-905E-E3231817985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7F4F9C9-32D7-41F6-BB48-48665683436D}"/>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269513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961526F-1218-44E6-A5E1-E97FA4CE92C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CDC3B585-19B0-4E19-B877-B52929E5FD7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F4CDC5B-6735-45E0-84E8-A5E0298A7D19}"/>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5" name="Fußzeilenplatzhalter 4">
            <a:extLst>
              <a:ext uri="{FF2B5EF4-FFF2-40B4-BE49-F238E27FC236}">
                <a16:creationId xmlns:a16="http://schemas.microsoft.com/office/drawing/2014/main" id="{E216C69E-25BB-45E0-96E3-5C5034659D8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513AB5B-E322-46FC-AD6A-96699BC87D51}"/>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345336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542DB-7B27-42EA-AAC0-E153BB3203E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93EFB05-704E-42E8-9332-3D771ECECA6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9D69F6E-A58E-4979-8D95-DF222A84C5CA}"/>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5" name="Fußzeilenplatzhalter 4">
            <a:extLst>
              <a:ext uri="{FF2B5EF4-FFF2-40B4-BE49-F238E27FC236}">
                <a16:creationId xmlns:a16="http://schemas.microsoft.com/office/drawing/2014/main" id="{A310A6A7-F872-4827-85AC-D69E478095B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D9FF994-1F1C-48C4-8A0D-4FCA28FE6ED6}"/>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15541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C48285-20DD-463E-9ECB-910413CD7B5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6BAC1605-7E19-41BE-B61D-96E41C4C2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3771F34-EAE5-491D-ADB9-BB1E498A5FCC}"/>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5" name="Fußzeilenplatzhalter 4">
            <a:extLst>
              <a:ext uri="{FF2B5EF4-FFF2-40B4-BE49-F238E27FC236}">
                <a16:creationId xmlns:a16="http://schemas.microsoft.com/office/drawing/2014/main" id="{99B4E3AB-D156-4BDC-89CE-6299605BC2A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80FD05B-B659-4CAF-BD13-DC667E5D95F1}"/>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145142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C2FE8-3A86-4F40-A9D9-C41997B39ADE}"/>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0E7BEB88-E2B3-47D5-BE36-D520C6C85B0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EC1DC56-B360-479E-AF94-4864CA33F62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BBDA7CA5-B2D3-46E6-9FB8-5E2797F50919}"/>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6" name="Fußzeilenplatzhalter 5">
            <a:extLst>
              <a:ext uri="{FF2B5EF4-FFF2-40B4-BE49-F238E27FC236}">
                <a16:creationId xmlns:a16="http://schemas.microsoft.com/office/drawing/2014/main" id="{6068D7D0-6565-49DF-9B37-A8E90BAF7BE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03A6626D-EF6D-4849-B689-F4B45647C786}"/>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141920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A40BB0-79F5-45FE-9400-B392FC35E913}"/>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BDDBB0A7-5E29-4A71-B81F-968D72997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DCF9743-683A-4910-8B34-AF9AD53DF2B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B01F89CD-BB03-4EE7-A9BB-22A6C6B54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C60629E-9D84-4216-B091-B49A863861B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E1EFFB90-DF2F-4FAE-AA37-FAFE3296611D}"/>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8" name="Fußzeilenplatzhalter 7">
            <a:extLst>
              <a:ext uri="{FF2B5EF4-FFF2-40B4-BE49-F238E27FC236}">
                <a16:creationId xmlns:a16="http://schemas.microsoft.com/office/drawing/2014/main" id="{599E9FD3-E439-44FD-828F-E2FCC3C1770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BE7D4472-9B93-487F-8EC5-81639D1B2AF6}"/>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130510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D9B6C0-ECDE-4732-AF1E-2BAEE6C13678}"/>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76EE7BF0-4578-48AD-973A-2C1FB61F2AC3}"/>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4" name="Fußzeilenplatzhalter 3">
            <a:extLst>
              <a:ext uri="{FF2B5EF4-FFF2-40B4-BE49-F238E27FC236}">
                <a16:creationId xmlns:a16="http://schemas.microsoft.com/office/drawing/2014/main" id="{19F31FEC-F296-473C-810D-B64FC7EBDAA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95E66E94-9285-4DA5-B9EC-3FD27066E875}"/>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171349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571E2B3-714B-41CE-99CC-185571918BD9}"/>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3" name="Fußzeilenplatzhalter 2">
            <a:extLst>
              <a:ext uri="{FF2B5EF4-FFF2-40B4-BE49-F238E27FC236}">
                <a16:creationId xmlns:a16="http://schemas.microsoft.com/office/drawing/2014/main" id="{DF56F01C-C459-4C33-9A3D-497654D4B36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2402822A-F3BA-464F-B004-2C2F8439C941}"/>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263461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B21D6C-640E-477D-A153-67D3CEC9929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97FC02D5-7108-44B2-B8D0-08146BF98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58E0C840-85CD-49BB-923F-C4825A868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8133E1-978A-41F3-BE06-9B61A1114933}"/>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6" name="Fußzeilenplatzhalter 5">
            <a:extLst>
              <a:ext uri="{FF2B5EF4-FFF2-40B4-BE49-F238E27FC236}">
                <a16:creationId xmlns:a16="http://schemas.microsoft.com/office/drawing/2014/main" id="{81682E22-A2F0-4C4A-AC07-84EF9AC08F4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C36911-4F68-4318-951A-1176A2F927D9}"/>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42541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2F8414-93DA-4804-B715-8771ABEE180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0A1CE965-0D47-47AF-ABB8-309A6ABCB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2F64036F-514A-40C6-9846-D7089ABC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4A5B75F-A9E9-4FDF-A7CA-0AE88CE8B7F5}"/>
              </a:ext>
            </a:extLst>
          </p:cNvPr>
          <p:cNvSpPr>
            <a:spLocks noGrp="1"/>
          </p:cNvSpPr>
          <p:nvPr>
            <p:ph type="dt" sz="half" idx="10"/>
          </p:nvPr>
        </p:nvSpPr>
        <p:spPr/>
        <p:txBody>
          <a:bodyPr/>
          <a:lstStyle/>
          <a:p>
            <a:fld id="{85501BCD-54A3-47F0-B249-A1E8CF32DEEB}" type="datetimeFigureOut">
              <a:rPr lang="en-US" smtClean="0"/>
              <a:t>8/5/2020</a:t>
            </a:fld>
            <a:endParaRPr lang="en-US"/>
          </a:p>
        </p:txBody>
      </p:sp>
      <p:sp>
        <p:nvSpPr>
          <p:cNvPr id="6" name="Fußzeilenplatzhalter 5">
            <a:extLst>
              <a:ext uri="{FF2B5EF4-FFF2-40B4-BE49-F238E27FC236}">
                <a16:creationId xmlns:a16="http://schemas.microsoft.com/office/drawing/2014/main" id="{E0A7A421-C7E5-4D97-B718-729ACEA26C96}"/>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F3364F2E-26C8-4B42-8E89-F8F4078871B6}"/>
              </a:ext>
            </a:extLst>
          </p:cNvPr>
          <p:cNvSpPr>
            <a:spLocks noGrp="1"/>
          </p:cNvSpPr>
          <p:nvPr>
            <p:ph type="sldNum" sz="quarter" idx="12"/>
          </p:nvPr>
        </p:nvSpPr>
        <p:spPr/>
        <p:txBody>
          <a:bodyPr/>
          <a:lstStyle/>
          <a:p>
            <a:fld id="{E952F4E5-175D-4273-B9F9-B0E17453FFAB}" type="slidenum">
              <a:rPr lang="en-US" smtClean="0"/>
              <a:t>‹Nr.›</a:t>
            </a:fld>
            <a:endParaRPr lang="en-US"/>
          </a:p>
        </p:txBody>
      </p:sp>
    </p:spTree>
    <p:extLst>
      <p:ext uri="{BB962C8B-B14F-4D97-AF65-F5344CB8AC3E}">
        <p14:creationId xmlns:p14="http://schemas.microsoft.com/office/powerpoint/2010/main" val="191313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0EB6C5B-D363-46B9-8FA8-3EAFDBE24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A69C6F1D-C90A-4004-B491-B7CF243C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3DA5888-1BEB-4538-9586-B408F3F46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01BCD-54A3-47F0-B249-A1E8CF32DEEB}" type="datetimeFigureOut">
              <a:rPr lang="en-US" smtClean="0"/>
              <a:t>8/5/2020</a:t>
            </a:fld>
            <a:endParaRPr lang="en-US"/>
          </a:p>
        </p:txBody>
      </p:sp>
      <p:sp>
        <p:nvSpPr>
          <p:cNvPr id="5" name="Fußzeilenplatzhalter 4">
            <a:extLst>
              <a:ext uri="{FF2B5EF4-FFF2-40B4-BE49-F238E27FC236}">
                <a16:creationId xmlns:a16="http://schemas.microsoft.com/office/drawing/2014/main" id="{FC3376CC-CAC2-46AE-9206-1043C3D10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7E736C78-2439-4778-88D3-4861E6E35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2F4E5-175D-4273-B9F9-B0E17453FFAB}" type="slidenum">
              <a:rPr lang="en-US" smtClean="0"/>
              <a:t>‹Nr.›</a:t>
            </a:fld>
            <a:endParaRPr lang="en-US"/>
          </a:p>
        </p:txBody>
      </p:sp>
    </p:spTree>
    <p:extLst>
      <p:ext uri="{BB962C8B-B14F-4D97-AF65-F5344CB8AC3E}">
        <p14:creationId xmlns:p14="http://schemas.microsoft.com/office/powerpoint/2010/main" val="287754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4C249B7-7E64-450C-82FD-0286FE56051C}"/>
              </a:ext>
            </a:extLst>
          </p:cNvPr>
          <p:cNvSpPr/>
          <p:nvPr/>
        </p:nvSpPr>
        <p:spPr>
          <a:xfrm>
            <a:off x="-9525" y="153085"/>
            <a:ext cx="12201525" cy="523220"/>
          </a:xfrm>
          <a:prstGeom prst="rect">
            <a:avLst/>
          </a:prstGeom>
        </p:spPr>
        <p:txBody>
          <a:bodyPr wrap="square">
            <a:spAutoFit/>
          </a:bodyPr>
          <a:lstStyle/>
          <a:p>
            <a:r>
              <a:rPr lang="en-US" sz="2800" dirty="0"/>
              <a:t>Historical traceability of the product structure development and related documents</a:t>
            </a:r>
          </a:p>
        </p:txBody>
      </p:sp>
      <p:sp>
        <p:nvSpPr>
          <p:cNvPr id="7" name="Rechteck 6">
            <a:extLst>
              <a:ext uri="{FF2B5EF4-FFF2-40B4-BE49-F238E27FC236}">
                <a16:creationId xmlns:a16="http://schemas.microsoft.com/office/drawing/2014/main" id="{4A23A44F-8455-42C5-8F1B-3792BDA23122}"/>
              </a:ext>
            </a:extLst>
          </p:cNvPr>
          <p:cNvSpPr/>
          <p:nvPr/>
        </p:nvSpPr>
        <p:spPr>
          <a:xfrm>
            <a:off x="152399" y="673120"/>
            <a:ext cx="11630026" cy="6232475"/>
          </a:xfrm>
          <a:prstGeom prst="rect">
            <a:avLst/>
          </a:prstGeom>
        </p:spPr>
        <p:txBody>
          <a:bodyPr wrap="square">
            <a:spAutoFit/>
          </a:bodyPr>
          <a:lstStyle/>
          <a:p>
            <a:r>
              <a:rPr lang="en-US" sz="1050" dirty="0"/>
              <a:t>As exemplified in the following pictures any changes should be traceable. </a:t>
            </a:r>
          </a:p>
          <a:p>
            <a:r>
              <a:rPr lang="en-US" sz="1050" dirty="0"/>
              <a:t>That means in the future you must be able to determine:</a:t>
            </a:r>
          </a:p>
          <a:p>
            <a:pPr marL="285750" indent="-285750">
              <a:buFontTx/>
              <a:buChar char="-"/>
            </a:pPr>
            <a:r>
              <a:rPr lang="en-US" sz="1050" dirty="0"/>
              <a:t>Which product structure existed at time X in the past (As tree structure (please see attached Excel-Table))</a:t>
            </a:r>
          </a:p>
          <a:p>
            <a:pPr marL="285750" indent="-285750">
              <a:buFontTx/>
              <a:buChar char="-"/>
            </a:pPr>
            <a:r>
              <a:rPr lang="en-US" sz="1050" dirty="0"/>
              <a:t>What documents existed at time X in the past related to the product structure at time X </a:t>
            </a:r>
          </a:p>
          <a:p>
            <a:pPr marL="285750" indent="-285750">
              <a:buFontTx/>
              <a:buChar char="-"/>
            </a:pPr>
            <a:r>
              <a:rPr lang="en-US" sz="1050" dirty="0"/>
              <a:t>Which versions of documents have been available since 07.2020 (these must be permanently (“forever”) available)</a:t>
            </a:r>
          </a:p>
          <a:p>
            <a:pPr marL="285750" indent="-285750">
              <a:buFontTx/>
              <a:buChar char="-"/>
            </a:pPr>
            <a:r>
              <a:rPr lang="en-US" sz="1050" dirty="0"/>
              <a:t>The installation version must also be stored here, i.e. the date must also be saved here.</a:t>
            </a:r>
          </a:p>
          <a:p>
            <a:pPr marL="285750" indent="-285750">
              <a:buFontTx/>
              <a:buChar char="-"/>
              <a:tabLst>
                <a:tab pos="180975" algn="l"/>
                <a:tab pos="4848225" algn="l"/>
              </a:tabLst>
            </a:pPr>
            <a:endParaRPr lang="en-US" sz="1050" dirty="0"/>
          </a:p>
          <a:p>
            <a:pPr>
              <a:tabLst>
                <a:tab pos="180975" algn="l"/>
                <a:tab pos="4667250" algn="l"/>
              </a:tabLst>
            </a:pPr>
            <a:r>
              <a:rPr lang="en-US" sz="1050" dirty="0">
                <a:sym typeface="Wingdings" panose="05000000000000000000" pitchFamily="2" charset="2"/>
              </a:rPr>
              <a:t>	</a:t>
            </a:r>
            <a:r>
              <a:rPr lang="en-US" sz="1050" dirty="0"/>
              <a:t>there is a new platform release every 5 months,	</a:t>
            </a:r>
            <a:r>
              <a:rPr lang="en-US" sz="1050" dirty="0">
                <a:sym typeface="Wingdings" panose="05000000000000000000" pitchFamily="2" charset="2"/>
              </a:rPr>
              <a:t></a:t>
            </a:r>
            <a:r>
              <a:rPr lang="en-US" sz="1050" dirty="0"/>
              <a:t>[the new platform release is always 05 (May) and 11 (November) every year]</a:t>
            </a:r>
          </a:p>
          <a:p>
            <a:pPr>
              <a:tabLst>
                <a:tab pos="180975" algn="l"/>
                <a:tab pos="4667250" algn="l"/>
              </a:tabLst>
            </a:pPr>
            <a:r>
              <a:rPr lang="en-US" sz="1050" dirty="0"/>
              <a:t>	and every 2 months the sprint cycle in which the modules are further developed. 	</a:t>
            </a:r>
            <a:r>
              <a:rPr lang="en-US" sz="1050" dirty="0">
                <a:sym typeface="Wingdings" panose="05000000000000000000" pitchFamily="2" charset="2"/>
              </a:rPr>
              <a:t></a:t>
            </a:r>
            <a:r>
              <a:rPr lang="en-US" sz="1050" dirty="0"/>
              <a:t>[always platform release + 2 months </a:t>
            </a:r>
            <a:r>
              <a:rPr lang="en-US" sz="1050" dirty="0">
                <a:sym typeface="Wingdings" panose="05000000000000000000" pitchFamily="2" charset="2"/>
              </a:rPr>
              <a:t></a:t>
            </a:r>
            <a:r>
              <a:rPr lang="en-US" sz="1050" dirty="0"/>
              <a:t> all odd months of the year 01/03/05/07/09/11]</a:t>
            </a:r>
          </a:p>
          <a:p>
            <a:pPr marL="171450" indent="-171450">
              <a:buFont typeface="Wingdings" panose="05000000000000000000" pitchFamily="2" charset="2"/>
              <a:buChar char="è"/>
              <a:tabLst>
                <a:tab pos="180975" algn="l"/>
                <a:tab pos="4848225" algn="l"/>
              </a:tabLst>
            </a:pPr>
            <a:r>
              <a:rPr lang="en-US" sz="1050" dirty="0">
                <a:sym typeface="Wingdings" panose="05000000000000000000" pitchFamily="2" charset="2"/>
              </a:rPr>
              <a:t>This means in summary that at least every two months a version of the product structure must be stored. </a:t>
            </a:r>
          </a:p>
          <a:p>
            <a:pPr marL="171450" indent="-171450">
              <a:buFont typeface="Wingdings" panose="05000000000000000000" pitchFamily="2" charset="2"/>
              <a:buChar char="è"/>
              <a:tabLst>
                <a:tab pos="180975" algn="l"/>
                <a:tab pos="4848225" algn="l"/>
              </a:tabLst>
            </a:pPr>
            <a:r>
              <a:rPr lang="en-US" sz="1050" dirty="0">
                <a:sym typeface="Wingdings" panose="05000000000000000000" pitchFamily="2" charset="2"/>
              </a:rPr>
              <a:t>If there are changes between these periods a new version of the product structure must also be stored here</a:t>
            </a:r>
            <a:endParaRPr lang="en-US" sz="1050" dirty="0"/>
          </a:p>
          <a:p>
            <a:pPr marL="285750" indent="-285750">
              <a:buFontTx/>
              <a:buChar char="-"/>
              <a:tabLst>
                <a:tab pos="180975" algn="l"/>
                <a:tab pos="4848225" algn="l"/>
              </a:tabLst>
            </a:pPr>
            <a:endParaRPr lang="en-US" sz="1050" dirty="0"/>
          </a:p>
          <a:p>
            <a:pPr>
              <a:tabLst>
                <a:tab pos="180975" algn="l"/>
                <a:tab pos="4848225" algn="l"/>
              </a:tabLst>
            </a:pPr>
            <a:r>
              <a:rPr lang="en-US" sz="1050" dirty="0"/>
              <a:t>On a timeline for example, for the product structure this would look like this</a:t>
            </a:r>
          </a:p>
          <a:p>
            <a:pPr marL="285750" indent="-285750">
              <a:buFontTx/>
              <a:buChar char="-"/>
              <a:tabLst>
                <a:tab pos="180975" algn="l"/>
                <a:tab pos="4848225" algn="l"/>
              </a:tabLst>
            </a:pPr>
            <a:endParaRPr lang="en-US" sz="1050" dirty="0"/>
          </a:p>
          <a:p>
            <a:pPr marL="285750" indent="-285750">
              <a:buFontTx/>
              <a:buChar char="-"/>
              <a:tabLst>
                <a:tab pos="180975" algn="l"/>
                <a:tab pos="4848225" algn="l"/>
              </a:tabLst>
            </a:pPr>
            <a:endParaRPr lang="en-US" sz="1050" dirty="0"/>
          </a:p>
          <a:p>
            <a:pPr marL="285750" indent="-285750">
              <a:buFontTx/>
              <a:buChar char="-"/>
              <a:tabLst>
                <a:tab pos="180975" algn="l"/>
                <a:tab pos="4848225" algn="l"/>
              </a:tabLst>
            </a:pPr>
            <a:endParaRPr lang="en-US" sz="1050" dirty="0"/>
          </a:p>
          <a:p>
            <a:pPr marL="285750" indent="-285750">
              <a:buFontTx/>
              <a:buChar char="-"/>
              <a:tabLst>
                <a:tab pos="180975" algn="l"/>
                <a:tab pos="4848225" algn="l"/>
              </a:tabLst>
            </a:pPr>
            <a:endParaRPr lang="en-US" sz="1050" dirty="0"/>
          </a:p>
          <a:p>
            <a:pPr marL="285750" indent="-285750">
              <a:buFontTx/>
              <a:buChar char="-"/>
              <a:tabLst>
                <a:tab pos="180975" algn="l"/>
                <a:tab pos="4848225" algn="l"/>
              </a:tabLst>
            </a:pPr>
            <a:endParaRPr lang="en-US" sz="1050" dirty="0"/>
          </a:p>
          <a:p>
            <a:pPr marL="285750" indent="-285750">
              <a:buFontTx/>
              <a:buChar char="-"/>
              <a:tabLst>
                <a:tab pos="180975" algn="l"/>
                <a:tab pos="4848225" algn="l"/>
              </a:tabLst>
            </a:pPr>
            <a:endParaRPr lang="en-US" sz="1050" dirty="0"/>
          </a:p>
          <a:p>
            <a:pPr marL="285750" indent="-285750">
              <a:buFontTx/>
              <a:buChar char="-"/>
              <a:tabLst>
                <a:tab pos="180975" algn="l"/>
                <a:tab pos="4848225" algn="l"/>
              </a:tabLst>
            </a:pPr>
            <a:endParaRPr lang="en-US" sz="1050" dirty="0"/>
          </a:p>
          <a:p>
            <a:pPr marL="285750" indent="-285750">
              <a:buFontTx/>
              <a:buChar char="-"/>
              <a:tabLst>
                <a:tab pos="180975" algn="l"/>
                <a:tab pos="4848225" algn="l"/>
              </a:tabLst>
            </a:pPr>
            <a:endParaRPr lang="en-US" sz="1050" dirty="0"/>
          </a:p>
          <a:p>
            <a:pPr marL="285750" indent="-285750">
              <a:buFontTx/>
              <a:buChar char="-"/>
              <a:tabLst>
                <a:tab pos="180975" algn="l"/>
                <a:tab pos="266700" algn="l"/>
                <a:tab pos="4848225" algn="l"/>
              </a:tabLst>
            </a:pPr>
            <a:r>
              <a:rPr lang="en-US" sz="1050" dirty="0"/>
              <a:t>A very important scenario for this application is for example the support. A customer who owns a software which (for various reasons) still has a 5 years old release status, must have the possibility to obtain the documents from this release status as well. </a:t>
            </a:r>
          </a:p>
          <a:p>
            <a:pPr>
              <a:tabLst>
                <a:tab pos="180975" algn="l"/>
                <a:tab pos="266700" algn="l"/>
                <a:tab pos="4848225" algn="l"/>
              </a:tabLst>
            </a:pPr>
            <a:r>
              <a:rPr lang="en-US" sz="1050" dirty="0"/>
              <a:t>		Furthermore the support must be able to trace which product structure has been used in a period of time to see what was connected to what. </a:t>
            </a:r>
          </a:p>
          <a:p>
            <a:pPr>
              <a:tabLst>
                <a:tab pos="180975" algn="l"/>
                <a:tab pos="266700" algn="l"/>
                <a:tab pos="4848225" algn="l"/>
              </a:tabLst>
            </a:pPr>
            <a:r>
              <a:rPr lang="en-US" sz="1050" dirty="0"/>
              <a:t>		You should also be able to trace what was sold at that time (e.g. a component was included in scenario free of charge in the past, but is now sold as a paid upgrade </a:t>
            </a:r>
          </a:p>
          <a:p>
            <a:pPr>
              <a:tabLst>
                <a:tab pos="180975" algn="l"/>
                <a:tab pos="266700" algn="l"/>
                <a:tab pos="4848225" algn="l"/>
              </a:tabLst>
            </a:pPr>
            <a:r>
              <a:rPr lang="en-US" sz="1050" dirty="0"/>
              <a:t>		(in this case, the customer would be entitled to the component during an upgrade, but a new customer would not)) </a:t>
            </a:r>
          </a:p>
          <a:p>
            <a:pPr>
              <a:tabLst>
                <a:tab pos="180975" algn="l"/>
                <a:tab pos="266700" algn="l"/>
                <a:tab pos="4848225" algn="l"/>
              </a:tabLst>
            </a:pPr>
            <a:r>
              <a:rPr lang="en-US" sz="1050" dirty="0"/>
              <a:t>		etc, etc...</a:t>
            </a:r>
          </a:p>
          <a:p>
            <a:pPr marL="285750" indent="-285750">
              <a:buFontTx/>
              <a:buChar char="-"/>
              <a:tabLst>
                <a:tab pos="180975" algn="l"/>
                <a:tab pos="4848225" algn="l"/>
              </a:tabLst>
            </a:pPr>
            <a:endParaRPr lang="en-US" sz="1050" dirty="0"/>
          </a:p>
          <a:p>
            <a:r>
              <a:rPr lang="en-US" sz="1050" dirty="0"/>
              <a:t>Solutions:</a:t>
            </a:r>
          </a:p>
          <a:p>
            <a:pPr marL="285750" indent="-285750">
              <a:buFontTx/>
              <a:buChar char="-"/>
            </a:pPr>
            <a:r>
              <a:rPr lang="en-US" sz="1050" dirty="0"/>
              <a:t>Retrievable copies of the product structure must be kept. (as soon as any change takes place)</a:t>
            </a:r>
          </a:p>
          <a:p>
            <a:pPr marL="285750" indent="-285750">
              <a:buFontTx/>
              <a:buChar char="-"/>
            </a:pPr>
            <a:r>
              <a:rPr lang="en-US" sz="1050" dirty="0"/>
              <a:t>The documents must all be permanently stored (practically without deleting old documents). </a:t>
            </a:r>
          </a:p>
          <a:p>
            <a:pPr marL="285750" indent="-285750">
              <a:buFontTx/>
              <a:buChar char="-"/>
            </a:pPr>
            <a:r>
              <a:rPr lang="en-US" sz="1050" dirty="0"/>
              <a:t>Documents must be stored in such a way that the latest version is always assigned to the current product structure</a:t>
            </a:r>
          </a:p>
          <a:p>
            <a:pPr marL="285750" indent="-285750">
              <a:buFontTx/>
              <a:buChar char="-"/>
            </a:pPr>
            <a:r>
              <a:rPr lang="en-US" sz="1050" dirty="0"/>
              <a:t>If an old version of the product structure is used, the old documents mapped to it must also be retrievable</a:t>
            </a:r>
          </a:p>
          <a:p>
            <a:endParaRPr lang="en-US" sz="1050" dirty="0"/>
          </a:p>
          <a:p>
            <a:r>
              <a:rPr lang="en-US" sz="1050" dirty="0"/>
              <a:t>in summary:</a:t>
            </a:r>
          </a:p>
          <a:p>
            <a:pPr marL="266700" indent="-266700"/>
            <a:r>
              <a:rPr lang="en-US" sz="1050" dirty="0">
                <a:sym typeface="Wingdings" panose="05000000000000000000" pitchFamily="2" charset="2"/>
              </a:rPr>
              <a:t>  	T</a:t>
            </a:r>
            <a:r>
              <a:rPr lang="en-US" sz="1050" dirty="0"/>
              <a:t>he product structure must be kept for each update (e.g. as a copy of the database </a:t>
            </a:r>
            <a:r>
              <a:rPr lang="en-US" sz="1050" dirty="0">
                <a:sym typeface="Wingdings" panose="05000000000000000000" pitchFamily="2" charset="2"/>
              </a:rPr>
              <a:t> if you have a better idea here to implement the request, please tell us</a:t>
            </a:r>
            <a:r>
              <a:rPr lang="en-US" sz="1050" dirty="0"/>
              <a:t>)</a:t>
            </a:r>
          </a:p>
          <a:p>
            <a:pPr marL="266700" indent="-266700"/>
            <a:r>
              <a:rPr lang="en-US" sz="1050" dirty="0">
                <a:sym typeface="Wingdings" panose="05000000000000000000" pitchFamily="2" charset="2"/>
              </a:rPr>
              <a:t>	T</a:t>
            </a:r>
            <a:r>
              <a:rPr lang="en-US" sz="1050" dirty="0"/>
              <a:t>he documents must be kept in a continuous list, with all versions, but assigned to the respective product structures</a:t>
            </a:r>
            <a:r>
              <a:rPr lang="en-US" sz="1050" dirty="0">
                <a:sym typeface="Wingdings" panose="05000000000000000000" pitchFamily="2" charset="2"/>
              </a:rPr>
              <a:t> </a:t>
            </a:r>
            <a:r>
              <a:rPr lang="en-US" sz="1050" dirty="0"/>
              <a:t>see the example on slide 7,8,9,10</a:t>
            </a:r>
          </a:p>
        </p:txBody>
      </p:sp>
      <p:sp>
        <p:nvSpPr>
          <p:cNvPr id="3" name="Geschweifte Klammer rechts 2">
            <a:extLst>
              <a:ext uri="{FF2B5EF4-FFF2-40B4-BE49-F238E27FC236}">
                <a16:creationId xmlns:a16="http://schemas.microsoft.com/office/drawing/2014/main" id="{81A43BD9-6B53-4CB0-AC60-D8CE021F707F}"/>
              </a:ext>
            </a:extLst>
          </p:cNvPr>
          <p:cNvSpPr/>
          <p:nvPr/>
        </p:nvSpPr>
        <p:spPr>
          <a:xfrm rot="16200000">
            <a:off x="6772083" y="2228230"/>
            <a:ext cx="92582" cy="1136529"/>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ihandform: Form 3">
            <a:extLst>
              <a:ext uri="{FF2B5EF4-FFF2-40B4-BE49-F238E27FC236}">
                <a16:creationId xmlns:a16="http://schemas.microsoft.com/office/drawing/2014/main" id="{F74E4BDF-C065-444F-B1AA-B87CB591FFB2}"/>
              </a:ext>
            </a:extLst>
          </p:cNvPr>
          <p:cNvSpPr/>
          <p:nvPr/>
        </p:nvSpPr>
        <p:spPr>
          <a:xfrm>
            <a:off x="6128727" y="2227152"/>
            <a:ext cx="688063" cy="506995"/>
          </a:xfrm>
          <a:custGeom>
            <a:avLst/>
            <a:gdLst>
              <a:gd name="connsiteX0" fmla="*/ 688063 w 688063"/>
              <a:gd name="connsiteY0" fmla="*/ 506995 h 506995"/>
              <a:gd name="connsiteX1" fmla="*/ 688063 w 688063"/>
              <a:gd name="connsiteY1" fmla="*/ 0 h 506995"/>
              <a:gd name="connsiteX2" fmla="*/ 0 w 688063"/>
              <a:gd name="connsiteY2" fmla="*/ 0 h 506995"/>
            </a:gdLst>
            <a:ahLst/>
            <a:cxnLst>
              <a:cxn ang="0">
                <a:pos x="connsiteX0" y="connsiteY0"/>
              </a:cxn>
              <a:cxn ang="0">
                <a:pos x="connsiteX1" y="connsiteY1"/>
              </a:cxn>
              <a:cxn ang="0">
                <a:pos x="connsiteX2" y="connsiteY2"/>
              </a:cxn>
            </a:cxnLst>
            <a:rect l="l" t="t" r="r" b="b"/>
            <a:pathLst>
              <a:path w="688063" h="506995">
                <a:moveTo>
                  <a:pt x="688063" y="506995"/>
                </a:moveTo>
                <a:lnTo>
                  <a:pt x="688063" y="0"/>
                </a:lnTo>
                <a:lnTo>
                  <a:pt x="0" y="0"/>
                </a:ln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eschweifte Klammer rechts 5">
            <a:extLst>
              <a:ext uri="{FF2B5EF4-FFF2-40B4-BE49-F238E27FC236}">
                <a16:creationId xmlns:a16="http://schemas.microsoft.com/office/drawing/2014/main" id="{46286051-E1A3-4EE9-AB12-E283C7FA5024}"/>
              </a:ext>
            </a:extLst>
          </p:cNvPr>
          <p:cNvSpPr/>
          <p:nvPr/>
        </p:nvSpPr>
        <p:spPr>
          <a:xfrm rot="16200000">
            <a:off x="7613990" y="2570465"/>
            <a:ext cx="92582" cy="452058"/>
          </a:xfrm>
          <a:prstGeom prst="righ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ihandform: Form 7">
            <a:extLst>
              <a:ext uri="{FF2B5EF4-FFF2-40B4-BE49-F238E27FC236}">
                <a16:creationId xmlns:a16="http://schemas.microsoft.com/office/drawing/2014/main" id="{583689BC-8386-4A8E-8CE2-95DCBCA03707}"/>
              </a:ext>
            </a:extLst>
          </p:cNvPr>
          <p:cNvSpPr/>
          <p:nvPr/>
        </p:nvSpPr>
        <p:spPr>
          <a:xfrm>
            <a:off x="6289277" y="2389243"/>
            <a:ext cx="1358197" cy="360954"/>
          </a:xfrm>
          <a:custGeom>
            <a:avLst/>
            <a:gdLst>
              <a:gd name="connsiteX0" fmla="*/ 688063 w 688063"/>
              <a:gd name="connsiteY0" fmla="*/ 506995 h 506995"/>
              <a:gd name="connsiteX1" fmla="*/ 688063 w 688063"/>
              <a:gd name="connsiteY1" fmla="*/ 0 h 506995"/>
              <a:gd name="connsiteX2" fmla="*/ 0 w 688063"/>
              <a:gd name="connsiteY2" fmla="*/ 0 h 506995"/>
            </a:gdLst>
            <a:ahLst/>
            <a:cxnLst>
              <a:cxn ang="0">
                <a:pos x="connsiteX0" y="connsiteY0"/>
              </a:cxn>
              <a:cxn ang="0">
                <a:pos x="connsiteX1" y="connsiteY1"/>
              </a:cxn>
              <a:cxn ang="0">
                <a:pos x="connsiteX2" y="connsiteY2"/>
              </a:cxn>
            </a:cxnLst>
            <a:rect l="l" t="t" r="r" b="b"/>
            <a:pathLst>
              <a:path w="688063" h="506995">
                <a:moveTo>
                  <a:pt x="688063" y="506995"/>
                </a:moveTo>
                <a:lnTo>
                  <a:pt x="688063" y="0"/>
                </a:lnTo>
                <a:lnTo>
                  <a:pt x="0"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uppieren 20">
            <a:extLst>
              <a:ext uri="{FF2B5EF4-FFF2-40B4-BE49-F238E27FC236}">
                <a16:creationId xmlns:a16="http://schemas.microsoft.com/office/drawing/2014/main" id="{D3E5655E-D813-42D2-B729-B1646EDC4F4F}"/>
              </a:ext>
            </a:extLst>
          </p:cNvPr>
          <p:cNvGrpSpPr/>
          <p:nvPr/>
        </p:nvGrpSpPr>
        <p:grpSpPr>
          <a:xfrm>
            <a:off x="247648" y="2819782"/>
            <a:ext cx="11551022" cy="1016648"/>
            <a:chOff x="247648" y="2819782"/>
            <a:chExt cx="11551022" cy="1016648"/>
          </a:xfrm>
        </p:grpSpPr>
        <p:grpSp>
          <p:nvGrpSpPr>
            <p:cNvPr id="293" name="Gruppieren 292">
              <a:extLst>
                <a:ext uri="{FF2B5EF4-FFF2-40B4-BE49-F238E27FC236}">
                  <a16:creationId xmlns:a16="http://schemas.microsoft.com/office/drawing/2014/main" id="{A6A0CBA3-7215-4860-BAD9-91A6970FF76A}"/>
                </a:ext>
              </a:extLst>
            </p:cNvPr>
            <p:cNvGrpSpPr/>
            <p:nvPr/>
          </p:nvGrpSpPr>
          <p:grpSpPr>
            <a:xfrm>
              <a:off x="247648" y="2819782"/>
              <a:ext cx="11551022" cy="978548"/>
              <a:chOff x="247648" y="2695957"/>
              <a:chExt cx="11551022" cy="978548"/>
            </a:xfrm>
          </p:grpSpPr>
          <p:sp>
            <p:nvSpPr>
              <p:cNvPr id="294" name="Rechteck 293">
                <a:extLst>
                  <a:ext uri="{FF2B5EF4-FFF2-40B4-BE49-F238E27FC236}">
                    <a16:creationId xmlns:a16="http://schemas.microsoft.com/office/drawing/2014/main" id="{44799A62-F6FE-4BAA-94F2-FF01582A477E}"/>
                  </a:ext>
                </a:extLst>
              </p:cNvPr>
              <p:cNvSpPr/>
              <p:nvPr/>
            </p:nvSpPr>
            <p:spPr>
              <a:xfrm>
                <a:off x="7405684" y="3078479"/>
                <a:ext cx="454816"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accent2">
                        <a:lumMod val="75000"/>
                      </a:schemeClr>
                    </a:solidFill>
                  </a:rPr>
                  <a:t>Vers. 008</a:t>
                </a:r>
                <a:endParaRPr lang="en-US" sz="700" dirty="0">
                  <a:solidFill>
                    <a:schemeClr val="accent2">
                      <a:lumMod val="75000"/>
                    </a:schemeClr>
                  </a:solidFill>
                </a:endParaRPr>
              </a:p>
            </p:txBody>
          </p:sp>
          <p:sp>
            <p:nvSpPr>
              <p:cNvPr id="295" name="Rechteck 294">
                <a:extLst>
                  <a:ext uri="{FF2B5EF4-FFF2-40B4-BE49-F238E27FC236}">
                    <a16:creationId xmlns:a16="http://schemas.microsoft.com/office/drawing/2014/main" id="{73F470B1-0276-4C98-8D33-6D35FBF5FF50}"/>
                  </a:ext>
                </a:extLst>
              </p:cNvPr>
              <p:cNvSpPr/>
              <p:nvPr/>
            </p:nvSpPr>
            <p:spPr>
              <a:xfrm>
                <a:off x="8315316" y="3078479"/>
                <a:ext cx="292903"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accent2">
                        <a:lumMod val="75000"/>
                      </a:schemeClr>
                    </a:solidFill>
                  </a:rPr>
                  <a:t>V 010</a:t>
                </a:r>
                <a:endParaRPr lang="en-US" sz="700" dirty="0">
                  <a:solidFill>
                    <a:schemeClr val="accent2">
                      <a:lumMod val="75000"/>
                    </a:schemeClr>
                  </a:solidFill>
                </a:endParaRPr>
              </a:p>
            </p:txBody>
          </p:sp>
          <p:sp>
            <p:nvSpPr>
              <p:cNvPr id="296" name="Rechteck 295">
                <a:extLst>
                  <a:ext uri="{FF2B5EF4-FFF2-40B4-BE49-F238E27FC236}">
                    <a16:creationId xmlns:a16="http://schemas.microsoft.com/office/drawing/2014/main" id="{78700DAD-1F7D-4B74-988F-ABCEF72C78C8}"/>
                  </a:ext>
                </a:extLst>
              </p:cNvPr>
              <p:cNvSpPr/>
              <p:nvPr/>
            </p:nvSpPr>
            <p:spPr>
              <a:xfrm>
                <a:off x="7860500" y="3078479"/>
                <a:ext cx="454816"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accent2">
                        <a:lumMod val="75000"/>
                      </a:schemeClr>
                    </a:solidFill>
                  </a:rPr>
                  <a:t>Vers. 009</a:t>
                </a:r>
                <a:endParaRPr lang="en-US" sz="700" dirty="0">
                  <a:solidFill>
                    <a:schemeClr val="accent2">
                      <a:lumMod val="75000"/>
                    </a:schemeClr>
                  </a:solidFill>
                </a:endParaRPr>
              </a:p>
            </p:txBody>
          </p:sp>
          <p:sp>
            <p:nvSpPr>
              <p:cNvPr id="297" name="Pfeil: nach oben und unten 296">
                <a:extLst>
                  <a:ext uri="{FF2B5EF4-FFF2-40B4-BE49-F238E27FC236}">
                    <a16:creationId xmlns:a16="http://schemas.microsoft.com/office/drawing/2014/main" id="{AE3D01A1-AD88-42BC-8505-D390B8EF0106}"/>
                  </a:ext>
                </a:extLst>
              </p:cNvPr>
              <p:cNvSpPr/>
              <p:nvPr/>
            </p:nvSpPr>
            <p:spPr>
              <a:xfrm rot="5400000">
                <a:off x="7944205" y="2774346"/>
                <a:ext cx="299708" cy="452058"/>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hteck 297">
                <a:extLst>
                  <a:ext uri="{FF2B5EF4-FFF2-40B4-BE49-F238E27FC236}">
                    <a16:creationId xmlns:a16="http://schemas.microsoft.com/office/drawing/2014/main" id="{09BF0A4B-A4BA-4D87-A8D0-064FFBE411DB}"/>
                  </a:ext>
                </a:extLst>
              </p:cNvPr>
              <p:cNvSpPr/>
              <p:nvPr/>
            </p:nvSpPr>
            <p:spPr>
              <a:xfrm>
                <a:off x="4579145" y="3078484"/>
                <a:ext cx="454818"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accent2">
                        <a:lumMod val="75000"/>
                      </a:schemeClr>
                    </a:solidFill>
                  </a:rPr>
                  <a:t>Vers. 005</a:t>
                </a:r>
                <a:endParaRPr lang="en-US" sz="700" dirty="0">
                  <a:solidFill>
                    <a:schemeClr val="accent2">
                      <a:lumMod val="75000"/>
                    </a:schemeClr>
                  </a:solidFill>
                </a:endParaRPr>
              </a:p>
            </p:txBody>
          </p:sp>
          <p:sp>
            <p:nvSpPr>
              <p:cNvPr id="299" name="Rechteck 298">
                <a:extLst>
                  <a:ext uri="{FF2B5EF4-FFF2-40B4-BE49-F238E27FC236}">
                    <a16:creationId xmlns:a16="http://schemas.microsoft.com/office/drawing/2014/main" id="{87ACDD65-A056-4793-9E6C-829DCCB50A98}"/>
                  </a:ext>
                </a:extLst>
              </p:cNvPr>
              <p:cNvSpPr/>
              <p:nvPr/>
            </p:nvSpPr>
            <p:spPr>
              <a:xfrm>
                <a:off x="3833811" y="3078484"/>
                <a:ext cx="745333"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accent2">
                        <a:lumMod val="75000"/>
                      </a:schemeClr>
                    </a:solidFill>
                  </a:rPr>
                  <a:t>Version 004</a:t>
                </a:r>
                <a:endParaRPr lang="en-US" sz="700" dirty="0">
                  <a:solidFill>
                    <a:schemeClr val="accent2">
                      <a:lumMod val="75000"/>
                    </a:schemeClr>
                  </a:solidFill>
                </a:endParaRPr>
              </a:p>
            </p:txBody>
          </p:sp>
          <p:sp>
            <p:nvSpPr>
              <p:cNvPr id="300" name="Pfeil: nach oben und unten 299">
                <a:extLst>
                  <a:ext uri="{FF2B5EF4-FFF2-40B4-BE49-F238E27FC236}">
                    <a16:creationId xmlns:a16="http://schemas.microsoft.com/office/drawing/2014/main" id="{AF7C4FE4-E2BD-4CCA-8F3D-9246C29BFDD8}"/>
                  </a:ext>
                </a:extLst>
              </p:cNvPr>
              <p:cNvSpPr/>
              <p:nvPr/>
            </p:nvSpPr>
            <p:spPr>
              <a:xfrm rot="5400000">
                <a:off x="4051950" y="2632180"/>
                <a:ext cx="299708" cy="736392"/>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hteck 300">
                <a:extLst>
                  <a:ext uri="{FF2B5EF4-FFF2-40B4-BE49-F238E27FC236}">
                    <a16:creationId xmlns:a16="http://schemas.microsoft.com/office/drawing/2014/main" id="{F4F66DC0-7148-4778-892B-F74A43F56045}"/>
                  </a:ext>
                </a:extLst>
              </p:cNvPr>
              <p:cNvSpPr/>
              <p:nvPr/>
            </p:nvSpPr>
            <p:spPr>
              <a:xfrm>
                <a:off x="247650" y="2867026"/>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01.07.2020</a:t>
                </a:r>
                <a:endParaRPr lang="en-US" sz="800" dirty="0">
                  <a:solidFill>
                    <a:schemeClr val="tx1"/>
                  </a:solidFill>
                </a:endParaRPr>
              </a:p>
            </p:txBody>
          </p:sp>
          <p:sp>
            <p:nvSpPr>
              <p:cNvPr id="302" name="Rechteck 301">
                <a:extLst>
                  <a:ext uri="{FF2B5EF4-FFF2-40B4-BE49-F238E27FC236}">
                    <a16:creationId xmlns:a16="http://schemas.microsoft.com/office/drawing/2014/main" id="{D66530B0-C413-4CD3-9667-07E7689A340B}"/>
                  </a:ext>
                </a:extLst>
              </p:cNvPr>
              <p:cNvSpPr/>
              <p:nvPr/>
            </p:nvSpPr>
            <p:spPr>
              <a:xfrm>
                <a:off x="847725" y="2867026"/>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01.08.2020</a:t>
                </a:r>
                <a:endParaRPr lang="en-US" sz="800" dirty="0">
                  <a:solidFill>
                    <a:schemeClr val="tx1"/>
                  </a:solidFill>
                </a:endParaRPr>
              </a:p>
            </p:txBody>
          </p:sp>
          <p:sp>
            <p:nvSpPr>
              <p:cNvPr id="303" name="Rechteck 302">
                <a:extLst>
                  <a:ext uri="{FF2B5EF4-FFF2-40B4-BE49-F238E27FC236}">
                    <a16:creationId xmlns:a16="http://schemas.microsoft.com/office/drawing/2014/main" id="{3F10F670-919F-4342-9CA3-557FBE7C0291}"/>
                  </a:ext>
                </a:extLst>
              </p:cNvPr>
              <p:cNvSpPr/>
              <p:nvPr/>
            </p:nvSpPr>
            <p:spPr>
              <a:xfrm>
                <a:off x="1447800" y="2867026"/>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01.09.2020</a:t>
                </a:r>
                <a:endParaRPr lang="en-US" sz="800" dirty="0">
                  <a:solidFill>
                    <a:schemeClr val="tx1"/>
                  </a:solidFill>
                </a:endParaRPr>
              </a:p>
            </p:txBody>
          </p:sp>
          <p:sp>
            <p:nvSpPr>
              <p:cNvPr id="304" name="Rechteck 303">
                <a:extLst>
                  <a:ext uri="{FF2B5EF4-FFF2-40B4-BE49-F238E27FC236}">
                    <a16:creationId xmlns:a16="http://schemas.microsoft.com/office/drawing/2014/main" id="{295DADE5-9F1C-4DDC-B652-BD26D5C1B5F2}"/>
                  </a:ext>
                </a:extLst>
              </p:cNvPr>
              <p:cNvSpPr/>
              <p:nvPr/>
            </p:nvSpPr>
            <p:spPr>
              <a:xfrm>
                <a:off x="2033587" y="2867026"/>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01.10.2020</a:t>
                </a:r>
                <a:endParaRPr lang="en-US" sz="800" dirty="0">
                  <a:solidFill>
                    <a:schemeClr val="tx1"/>
                  </a:solidFill>
                </a:endParaRPr>
              </a:p>
            </p:txBody>
          </p:sp>
          <p:sp>
            <p:nvSpPr>
              <p:cNvPr id="305" name="Rechteck 304">
                <a:extLst>
                  <a:ext uri="{FF2B5EF4-FFF2-40B4-BE49-F238E27FC236}">
                    <a16:creationId xmlns:a16="http://schemas.microsoft.com/office/drawing/2014/main" id="{24B6835B-8F26-4C8A-9145-B8632AB6A23C}"/>
                  </a:ext>
                </a:extLst>
              </p:cNvPr>
              <p:cNvSpPr/>
              <p:nvPr/>
            </p:nvSpPr>
            <p:spPr>
              <a:xfrm>
                <a:off x="2633662" y="2867026"/>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01.11.2020</a:t>
                </a:r>
                <a:endParaRPr lang="en-US" sz="800" dirty="0">
                  <a:solidFill>
                    <a:schemeClr val="tx1"/>
                  </a:solidFill>
                </a:endParaRPr>
              </a:p>
            </p:txBody>
          </p:sp>
          <p:sp>
            <p:nvSpPr>
              <p:cNvPr id="306" name="Rechteck 305">
                <a:extLst>
                  <a:ext uri="{FF2B5EF4-FFF2-40B4-BE49-F238E27FC236}">
                    <a16:creationId xmlns:a16="http://schemas.microsoft.com/office/drawing/2014/main" id="{B8AB91DA-8AD2-4798-BF94-A2275B742F46}"/>
                  </a:ext>
                </a:extLst>
              </p:cNvPr>
              <p:cNvSpPr/>
              <p:nvPr/>
            </p:nvSpPr>
            <p:spPr>
              <a:xfrm>
                <a:off x="3233737" y="2867026"/>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01.12.2020</a:t>
                </a:r>
                <a:endParaRPr lang="en-US" sz="800" dirty="0">
                  <a:solidFill>
                    <a:schemeClr val="tx1"/>
                  </a:solidFill>
                </a:endParaRPr>
              </a:p>
            </p:txBody>
          </p:sp>
          <p:sp>
            <p:nvSpPr>
              <p:cNvPr id="307" name="Rechteck 306">
                <a:extLst>
                  <a:ext uri="{FF2B5EF4-FFF2-40B4-BE49-F238E27FC236}">
                    <a16:creationId xmlns:a16="http://schemas.microsoft.com/office/drawing/2014/main" id="{895D9F87-A7C7-4353-B2D0-10EE252A1D49}"/>
                  </a:ext>
                </a:extLst>
              </p:cNvPr>
              <p:cNvSpPr/>
              <p:nvPr/>
            </p:nvSpPr>
            <p:spPr>
              <a:xfrm>
                <a:off x="3833812" y="2867026"/>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01.01.2021</a:t>
                </a:r>
                <a:endParaRPr lang="en-US" sz="800" dirty="0">
                  <a:solidFill>
                    <a:schemeClr val="tx1"/>
                  </a:solidFill>
                </a:endParaRPr>
              </a:p>
            </p:txBody>
          </p:sp>
          <p:sp>
            <p:nvSpPr>
              <p:cNvPr id="308" name="Rechteck 307">
                <a:extLst>
                  <a:ext uri="{FF2B5EF4-FFF2-40B4-BE49-F238E27FC236}">
                    <a16:creationId xmlns:a16="http://schemas.microsoft.com/office/drawing/2014/main" id="{45FCC07E-DDF4-489C-9CD8-3169E3AF7E33}"/>
                  </a:ext>
                </a:extLst>
              </p:cNvPr>
              <p:cNvSpPr/>
              <p:nvPr/>
            </p:nvSpPr>
            <p:spPr>
              <a:xfrm>
                <a:off x="4433887" y="2867026"/>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01.02.2021</a:t>
                </a:r>
                <a:endParaRPr lang="en-US" sz="800" dirty="0">
                  <a:solidFill>
                    <a:schemeClr val="tx1"/>
                  </a:solidFill>
                </a:endParaRPr>
              </a:p>
            </p:txBody>
          </p:sp>
          <p:sp>
            <p:nvSpPr>
              <p:cNvPr id="309" name="Rechteck 308">
                <a:extLst>
                  <a:ext uri="{FF2B5EF4-FFF2-40B4-BE49-F238E27FC236}">
                    <a16:creationId xmlns:a16="http://schemas.microsoft.com/office/drawing/2014/main" id="{AB176F92-C3E5-4BBA-8FDF-1494119C679C}"/>
                  </a:ext>
                </a:extLst>
              </p:cNvPr>
              <p:cNvSpPr/>
              <p:nvPr/>
            </p:nvSpPr>
            <p:spPr>
              <a:xfrm>
                <a:off x="5033962" y="2867026"/>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01.03.2021</a:t>
                </a:r>
                <a:endParaRPr lang="en-US" sz="800" dirty="0">
                  <a:solidFill>
                    <a:schemeClr val="tx1"/>
                  </a:solidFill>
                </a:endParaRPr>
              </a:p>
            </p:txBody>
          </p:sp>
          <p:sp>
            <p:nvSpPr>
              <p:cNvPr id="310" name="Rechteck 309">
                <a:extLst>
                  <a:ext uri="{FF2B5EF4-FFF2-40B4-BE49-F238E27FC236}">
                    <a16:creationId xmlns:a16="http://schemas.microsoft.com/office/drawing/2014/main" id="{3FABBDC9-0D36-4F1C-B8CD-05714CFCBB04}"/>
                  </a:ext>
                </a:extLst>
              </p:cNvPr>
              <p:cNvSpPr/>
              <p:nvPr/>
            </p:nvSpPr>
            <p:spPr>
              <a:xfrm>
                <a:off x="5619749" y="2867026"/>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01.04.2021</a:t>
                </a:r>
                <a:endParaRPr lang="en-US" sz="800" dirty="0">
                  <a:solidFill>
                    <a:schemeClr val="tx1"/>
                  </a:solidFill>
                </a:endParaRPr>
              </a:p>
            </p:txBody>
          </p:sp>
          <p:sp>
            <p:nvSpPr>
              <p:cNvPr id="311" name="Rechteck 310">
                <a:extLst>
                  <a:ext uri="{FF2B5EF4-FFF2-40B4-BE49-F238E27FC236}">
                    <a16:creationId xmlns:a16="http://schemas.microsoft.com/office/drawing/2014/main" id="{E9C8B946-80D1-4AD5-AAC0-EB3E8FE19EB9}"/>
                  </a:ext>
                </a:extLst>
              </p:cNvPr>
              <p:cNvSpPr/>
              <p:nvPr/>
            </p:nvSpPr>
            <p:spPr>
              <a:xfrm>
                <a:off x="6219824" y="2867026"/>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01.05.2021</a:t>
                </a:r>
                <a:endParaRPr lang="en-US" sz="800" dirty="0">
                  <a:solidFill>
                    <a:schemeClr val="tx1"/>
                  </a:solidFill>
                </a:endParaRPr>
              </a:p>
            </p:txBody>
          </p:sp>
          <p:sp>
            <p:nvSpPr>
              <p:cNvPr id="312" name="Rechteck 311">
                <a:extLst>
                  <a:ext uri="{FF2B5EF4-FFF2-40B4-BE49-F238E27FC236}">
                    <a16:creationId xmlns:a16="http://schemas.microsoft.com/office/drawing/2014/main" id="{B518E79F-1EAE-40AD-B459-8AD110DAA64B}"/>
                  </a:ext>
                </a:extLst>
              </p:cNvPr>
              <p:cNvSpPr/>
              <p:nvPr/>
            </p:nvSpPr>
            <p:spPr>
              <a:xfrm>
                <a:off x="6819899" y="2867026"/>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01.06.2021</a:t>
                </a:r>
                <a:endParaRPr lang="en-US" sz="800" dirty="0">
                  <a:solidFill>
                    <a:schemeClr val="tx1"/>
                  </a:solidFill>
                </a:endParaRPr>
              </a:p>
            </p:txBody>
          </p:sp>
          <p:sp>
            <p:nvSpPr>
              <p:cNvPr id="313" name="Rechteck 312">
                <a:extLst>
                  <a:ext uri="{FF2B5EF4-FFF2-40B4-BE49-F238E27FC236}">
                    <a16:creationId xmlns:a16="http://schemas.microsoft.com/office/drawing/2014/main" id="{68B8AA81-6037-4630-9F16-BC818539C399}"/>
                  </a:ext>
                </a:extLst>
              </p:cNvPr>
              <p:cNvSpPr/>
              <p:nvPr/>
            </p:nvSpPr>
            <p:spPr>
              <a:xfrm>
                <a:off x="7408069" y="2867027"/>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01.07.2022</a:t>
                </a:r>
                <a:endParaRPr lang="en-US" sz="800" dirty="0">
                  <a:solidFill>
                    <a:schemeClr val="tx1"/>
                  </a:solidFill>
                </a:endParaRPr>
              </a:p>
            </p:txBody>
          </p:sp>
          <p:sp>
            <p:nvSpPr>
              <p:cNvPr id="314" name="Rechteck 313">
                <a:extLst>
                  <a:ext uri="{FF2B5EF4-FFF2-40B4-BE49-F238E27FC236}">
                    <a16:creationId xmlns:a16="http://schemas.microsoft.com/office/drawing/2014/main" id="{EB513F68-C857-49E3-84A9-2C35611B6B68}"/>
                  </a:ext>
                </a:extLst>
              </p:cNvPr>
              <p:cNvSpPr/>
              <p:nvPr/>
            </p:nvSpPr>
            <p:spPr>
              <a:xfrm>
                <a:off x="8008144" y="2867027"/>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01.08.2022</a:t>
                </a:r>
                <a:endParaRPr lang="en-US" sz="800" dirty="0">
                  <a:solidFill>
                    <a:schemeClr val="tx1"/>
                  </a:solidFill>
                </a:endParaRPr>
              </a:p>
            </p:txBody>
          </p:sp>
          <p:sp>
            <p:nvSpPr>
              <p:cNvPr id="315" name="Rechteck 314">
                <a:extLst>
                  <a:ext uri="{FF2B5EF4-FFF2-40B4-BE49-F238E27FC236}">
                    <a16:creationId xmlns:a16="http://schemas.microsoft.com/office/drawing/2014/main" id="{A17963CF-B1AC-4AB8-B062-11F5DDA88523}"/>
                  </a:ext>
                </a:extLst>
              </p:cNvPr>
              <p:cNvSpPr/>
              <p:nvPr/>
            </p:nvSpPr>
            <p:spPr>
              <a:xfrm>
                <a:off x="8608219" y="2867027"/>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01.09.2022</a:t>
                </a:r>
                <a:endParaRPr lang="en-US" sz="800" dirty="0">
                  <a:solidFill>
                    <a:schemeClr val="tx1"/>
                  </a:solidFill>
                </a:endParaRPr>
              </a:p>
            </p:txBody>
          </p:sp>
          <p:sp>
            <p:nvSpPr>
              <p:cNvPr id="316" name="Rechteck 315">
                <a:extLst>
                  <a:ext uri="{FF2B5EF4-FFF2-40B4-BE49-F238E27FC236}">
                    <a16:creationId xmlns:a16="http://schemas.microsoft.com/office/drawing/2014/main" id="{F0F4A78A-72A3-40A7-BC36-844AD136B688}"/>
                  </a:ext>
                </a:extLst>
              </p:cNvPr>
              <p:cNvSpPr/>
              <p:nvPr/>
            </p:nvSpPr>
            <p:spPr>
              <a:xfrm>
                <a:off x="9194006" y="2867027"/>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01.10.2022</a:t>
                </a:r>
                <a:endParaRPr lang="en-US" sz="800" dirty="0">
                  <a:solidFill>
                    <a:schemeClr val="tx1"/>
                  </a:solidFill>
                </a:endParaRPr>
              </a:p>
            </p:txBody>
          </p:sp>
          <p:sp>
            <p:nvSpPr>
              <p:cNvPr id="317" name="Rechteck 316">
                <a:extLst>
                  <a:ext uri="{FF2B5EF4-FFF2-40B4-BE49-F238E27FC236}">
                    <a16:creationId xmlns:a16="http://schemas.microsoft.com/office/drawing/2014/main" id="{21E44D5C-B6FA-4190-AFD0-C447D65D8769}"/>
                  </a:ext>
                </a:extLst>
              </p:cNvPr>
              <p:cNvSpPr/>
              <p:nvPr/>
            </p:nvSpPr>
            <p:spPr>
              <a:xfrm>
                <a:off x="9794081" y="2867027"/>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01.11.2022</a:t>
                </a:r>
                <a:endParaRPr lang="en-US" sz="800" dirty="0">
                  <a:solidFill>
                    <a:schemeClr val="tx1"/>
                  </a:solidFill>
                </a:endParaRPr>
              </a:p>
            </p:txBody>
          </p:sp>
          <p:sp>
            <p:nvSpPr>
              <p:cNvPr id="318" name="Rechteck 317">
                <a:extLst>
                  <a:ext uri="{FF2B5EF4-FFF2-40B4-BE49-F238E27FC236}">
                    <a16:creationId xmlns:a16="http://schemas.microsoft.com/office/drawing/2014/main" id="{6080E8AF-393D-408B-BCE5-C8C59B16FD76}"/>
                  </a:ext>
                </a:extLst>
              </p:cNvPr>
              <p:cNvSpPr/>
              <p:nvPr/>
            </p:nvSpPr>
            <p:spPr>
              <a:xfrm>
                <a:off x="10394156" y="2867026"/>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  01.12.2022</a:t>
                </a:r>
                <a:endParaRPr lang="en-US" sz="800" dirty="0">
                  <a:solidFill>
                    <a:schemeClr val="tx1"/>
                  </a:solidFill>
                </a:endParaRPr>
              </a:p>
            </p:txBody>
          </p:sp>
          <p:sp>
            <p:nvSpPr>
              <p:cNvPr id="319" name="Rechteck 318">
                <a:extLst>
                  <a:ext uri="{FF2B5EF4-FFF2-40B4-BE49-F238E27FC236}">
                    <a16:creationId xmlns:a16="http://schemas.microsoft.com/office/drawing/2014/main" id="{341FD018-EC31-47AE-B9F8-3EC147001607}"/>
                  </a:ext>
                </a:extLst>
              </p:cNvPr>
              <p:cNvSpPr/>
              <p:nvPr/>
            </p:nvSpPr>
            <p:spPr>
              <a:xfrm>
                <a:off x="247649" y="3078484"/>
                <a:ext cx="120015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Version 001</a:t>
                </a:r>
                <a:endParaRPr lang="en-US" sz="700" dirty="0">
                  <a:solidFill>
                    <a:schemeClr val="tx1"/>
                  </a:solidFill>
                </a:endParaRPr>
              </a:p>
            </p:txBody>
          </p:sp>
          <p:sp>
            <p:nvSpPr>
              <p:cNvPr id="320" name="Pfeil: nach oben und unten 319">
                <a:extLst>
                  <a:ext uri="{FF2B5EF4-FFF2-40B4-BE49-F238E27FC236}">
                    <a16:creationId xmlns:a16="http://schemas.microsoft.com/office/drawing/2014/main" id="{AFF1527E-8DA1-4B45-9466-6F23B9226878}"/>
                  </a:ext>
                </a:extLst>
              </p:cNvPr>
              <p:cNvSpPr/>
              <p:nvPr/>
            </p:nvSpPr>
            <p:spPr>
              <a:xfrm rot="5400000">
                <a:off x="697870" y="2400301"/>
                <a:ext cx="299708" cy="1200150"/>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hteck 320">
                <a:extLst>
                  <a:ext uri="{FF2B5EF4-FFF2-40B4-BE49-F238E27FC236}">
                    <a16:creationId xmlns:a16="http://schemas.microsoft.com/office/drawing/2014/main" id="{C74131F6-6F3D-4870-B17C-3DED63B24471}"/>
                  </a:ext>
                </a:extLst>
              </p:cNvPr>
              <p:cNvSpPr/>
              <p:nvPr/>
            </p:nvSpPr>
            <p:spPr>
              <a:xfrm>
                <a:off x="1447800" y="3078484"/>
                <a:ext cx="120015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Version 002</a:t>
                </a:r>
                <a:endParaRPr lang="en-US" sz="700" dirty="0">
                  <a:solidFill>
                    <a:schemeClr val="tx1"/>
                  </a:solidFill>
                </a:endParaRPr>
              </a:p>
            </p:txBody>
          </p:sp>
          <p:sp>
            <p:nvSpPr>
              <p:cNvPr id="322" name="Rechteck 321">
                <a:extLst>
                  <a:ext uri="{FF2B5EF4-FFF2-40B4-BE49-F238E27FC236}">
                    <a16:creationId xmlns:a16="http://schemas.microsoft.com/office/drawing/2014/main" id="{39124973-512D-4807-B69E-B10625B5D764}"/>
                  </a:ext>
                </a:extLst>
              </p:cNvPr>
              <p:cNvSpPr/>
              <p:nvPr/>
            </p:nvSpPr>
            <p:spPr>
              <a:xfrm>
                <a:off x="2633661" y="3078484"/>
                <a:ext cx="120015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Version 003</a:t>
                </a:r>
                <a:endParaRPr lang="en-US" sz="700" dirty="0">
                  <a:solidFill>
                    <a:schemeClr val="tx1"/>
                  </a:solidFill>
                </a:endParaRPr>
              </a:p>
            </p:txBody>
          </p:sp>
          <p:sp>
            <p:nvSpPr>
              <p:cNvPr id="323" name="Rechteck 322">
                <a:extLst>
                  <a:ext uri="{FF2B5EF4-FFF2-40B4-BE49-F238E27FC236}">
                    <a16:creationId xmlns:a16="http://schemas.microsoft.com/office/drawing/2014/main" id="{8517A1BC-A37D-477E-B1B2-BED33F775DED}"/>
                  </a:ext>
                </a:extLst>
              </p:cNvPr>
              <p:cNvSpPr/>
              <p:nvPr/>
            </p:nvSpPr>
            <p:spPr>
              <a:xfrm>
                <a:off x="5033962" y="3078491"/>
                <a:ext cx="120015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Version 006</a:t>
                </a:r>
                <a:endParaRPr lang="en-US" sz="700" dirty="0">
                  <a:solidFill>
                    <a:schemeClr val="tx1"/>
                  </a:solidFill>
                </a:endParaRPr>
              </a:p>
            </p:txBody>
          </p:sp>
          <p:sp>
            <p:nvSpPr>
              <p:cNvPr id="324" name="Rechteck 323">
                <a:extLst>
                  <a:ext uri="{FF2B5EF4-FFF2-40B4-BE49-F238E27FC236}">
                    <a16:creationId xmlns:a16="http://schemas.microsoft.com/office/drawing/2014/main" id="{A5BA1097-9017-4772-B596-56F590650632}"/>
                  </a:ext>
                </a:extLst>
              </p:cNvPr>
              <p:cNvSpPr/>
              <p:nvPr/>
            </p:nvSpPr>
            <p:spPr>
              <a:xfrm>
                <a:off x="6219823" y="3078485"/>
                <a:ext cx="118586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Version 007</a:t>
                </a:r>
                <a:endParaRPr lang="en-US" sz="700" dirty="0">
                  <a:solidFill>
                    <a:schemeClr val="tx1"/>
                  </a:solidFill>
                </a:endParaRPr>
              </a:p>
            </p:txBody>
          </p:sp>
          <p:sp>
            <p:nvSpPr>
              <p:cNvPr id="325" name="Rechteck 324">
                <a:extLst>
                  <a:ext uri="{FF2B5EF4-FFF2-40B4-BE49-F238E27FC236}">
                    <a16:creationId xmlns:a16="http://schemas.microsoft.com/office/drawing/2014/main" id="{4E29E2F6-A550-4D77-9805-C4C8F41218DC}"/>
                  </a:ext>
                </a:extLst>
              </p:cNvPr>
              <p:cNvSpPr/>
              <p:nvPr/>
            </p:nvSpPr>
            <p:spPr>
              <a:xfrm>
                <a:off x="8605833" y="3078479"/>
                <a:ext cx="118586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Version 011</a:t>
                </a:r>
                <a:endParaRPr lang="en-US" sz="700" dirty="0">
                  <a:solidFill>
                    <a:schemeClr val="tx1"/>
                  </a:solidFill>
                </a:endParaRPr>
              </a:p>
            </p:txBody>
          </p:sp>
          <p:sp>
            <p:nvSpPr>
              <p:cNvPr id="326" name="Rechteck 325">
                <a:extLst>
                  <a:ext uri="{FF2B5EF4-FFF2-40B4-BE49-F238E27FC236}">
                    <a16:creationId xmlns:a16="http://schemas.microsoft.com/office/drawing/2014/main" id="{FBB963E6-7F39-4DFE-AC1B-EC97617D7893}"/>
                  </a:ext>
                </a:extLst>
              </p:cNvPr>
              <p:cNvSpPr/>
              <p:nvPr/>
            </p:nvSpPr>
            <p:spPr>
              <a:xfrm>
                <a:off x="9791694" y="3079371"/>
                <a:ext cx="1206902"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Version 012</a:t>
                </a:r>
                <a:endParaRPr lang="en-US" sz="700" dirty="0">
                  <a:solidFill>
                    <a:schemeClr val="tx1"/>
                  </a:solidFill>
                </a:endParaRPr>
              </a:p>
            </p:txBody>
          </p:sp>
          <p:sp>
            <p:nvSpPr>
              <p:cNvPr id="327" name="Pfeil: nach oben und unten 326">
                <a:extLst>
                  <a:ext uri="{FF2B5EF4-FFF2-40B4-BE49-F238E27FC236}">
                    <a16:creationId xmlns:a16="http://schemas.microsoft.com/office/drawing/2014/main" id="{8B090354-AF2B-40E6-B5F2-D92EE0C8672E}"/>
                  </a:ext>
                </a:extLst>
              </p:cNvPr>
              <p:cNvSpPr/>
              <p:nvPr/>
            </p:nvSpPr>
            <p:spPr>
              <a:xfrm rot="5400000">
                <a:off x="1890876" y="2407445"/>
                <a:ext cx="299708" cy="1185861"/>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Pfeil: nach oben und unten 327">
                <a:extLst>
                  <a:ext uri="{FF2B5EF4-FFF2-40B4-BE49-F238E27FC236}">
                    <a16:creationId xmlns:a16="http://schemas.microsoft.com/office/drawing/2014/main" id="{DB92594F-368E-468E-BB91-B434452FEDCC}"/>
                  </a:ext>
                </a:extLst>
              </p:cNvPr>
              <p:cNvSpPr/>
              <p:nvPr/>
            </p:nvSpPr>
            <p:spPr>
              <a:xfrm rot="5400000">
                <a:off x="3083879" y="2400300"/>
                <a:ext cx="299708" cy="1200150"/>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Pfeil: nach oben und unten 328">
                <a:extLst>
                  <a:ext uri="{FF2B5EF4-FFF2-40B4-BE49-F238E27FC236}">
                    <a16:creationId xmlns:a16="http://schemas.microsoft.com/office/drawing/2014/main" id="{9204831D-1EFE-4132-BC78-DF2A26F95D1E}"/>
                  </a:ext>
                </a:extLst>
              </p:cNvPr>
              <p:cNvSpPr/>
              <p:nvPr/>
            </p:nvSpPr>
            <p:spPr>
              <a:xfrm rot="5400000">
                <a:off x="5474645" y="2407445"/>
                <a:ext cx="299708" cy="1185862"/>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Pfeil: nach oben und unten 329">
                <a:extLst>
                  <a:ext uri="{FF2B5EF4-FFF2-40B4-BE49-F238E27FC236}">
                    <a16:creationId xmlns:a16="http://schemas.microsoft.com/office/drawing/2014/main" id="{250DBDE5-2CF2-47FD-AD7E-F943FC412BF1}"/>
                  </a:ext>
                </a:extLst>
              </p:cNvPr>
              <p:cNvSpPr/>
              <p:nvPr/>
            </p:nvSpPr>
            <p:spPr>
              <a:xfrm rot="5400000">
                <a:off x="6663501" y="2406455"/>
                <a:ext cx="299708" cy="1187840"/>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Pfeil: nach oben und unten 330">
                <a:extLst>
                  <a:ext uri="{FF2B5EF4-FFF2-40B4-BE49-F238E27FC236}">
                    <a16:creationId xmlns:a16="http://schemas.microsoft.com/office/drawing/2014/main" id="{7884EE84-D835-45D8-B7F3-4B49BC963C49}"/>
                  </a:ext>
                </a:extLst>
              </p:cNvPr>
              <p:cNvSpPr/>
              <p:nvPr/>
            </p:nvSpPr>
            <p:spPr>
              <a:xfrm rot="5400000">
                <a:off x="9050297" y="2408832"/>
                <a:ext cx="299708" cy="1183086"/>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Pfeil: nach oben und unten 331">
                <a:extLst>
                  <a:ext uri="{FF2B5EF4-FFF2-40B4-BE49-F238E27FC236}">
                    <a16:creationId xmlns:a16="http://schemas.microsoft.com/office/drawing/2014/main" id="{8E52A041-C193-41C4-83E3-D1DF5F1E5313}"/>
                  </a:ext>
                </a:extLst>
              </p:cNvPr>
              <p:cNvSpPr/>
              <p:nvPr/>
            </p:nvSpPr>
            <p:spPr>
              <a:xfrm rot="5400000">
                <a:off x="10245291" y="2401289"/>
                <a:ext cx="299708" cy="1198172"/>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hteck 332">
                <a:extLst>
                  <a:ext uri="{FF2B5EF4-FFF2-40B4-BE49-F238E27FC236}">
                    <a16:creationId xmlns:a16="http://schemas.microsoft.com/office/drawing/2014/main" id="{84A4BF1D-D888-471C-A989-18E8775154AD}"/>
                  </a:ext>
                </a:extLst>
              </p:cNvPr>
              <p:cNvSpPr/>
              <p:nvPr/>
            </p:nvSpPr>
            <p:spPr>
              <a:xfrm>
                <a:off x="10994231" y="2866135"/>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01.01.2022</a:t>
                </a:r>
                <a:endParaRPr lang="en-US" sz="800" dirty="0">
                  <a:solidFill>
                    <a:schemeClr val="tx1"/>
                  </a:solidFill>
                </a:endParaRPr>
              </a:p>
            </p:txBody>
          </p:sp>
          <p:sp>
            <p:nvSpPr>
              <p:cNvPr id="334" name="Rechteck 333">
                <a:extLst>
                  <a:ext uri="{FF2B5EF4-FFF2-40B4-BE49-F238E27FC236}">
                    <a16:creationId xmlns:a16="http://schemas.microsoft.com/office/drawing/2014/main" id="{805E8E32-5739-4887-994C-F412C9597EC3}"/>
                  </a:ext>
                </a:extLst>
              </p:cNvPr>
              <p:cNvSpPr/>
              <p:nvPr/>
            </p:nvSpPr>
            <p:spPr>
              <a:xfrm>
                <a:off x="10991844" y="3078479"/>
                <a:ext cx="762352"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700" dirty="0">
                  <a:solidFill>
                    <a:schemeClr val="tx1"/>
                  </a:solidFill>
                </a:endParaRPr>
              </a:p>
            </p:txBody>
          </p:sp>
          <p:sp>
            <p:nvSpPr>
              <p:cNvPr id="335" name="Pfeil: nach oben und unten 334">
                <a:extLst>
                  <a:ext uri="{FF2B5EF4-FFF2-40B4-BE49-F238E27FC236}">
                    <a16:creationId xmlns:a16="http://schemas.microsoft.com/office/drawing/2014/main" id="{5DA6FBB0-25D9-4AAC-BA6D-6C8D6320267A}"/>
                  </a:ext>
                </a:extLst>
              </p:cNvPr>
              <p:cNvSpPr/>
              <p:nvPr/>
            </p:nvSpPr>
            <p:spPr>
              <a:xfrm rot="5400000">
                <a:off x="11214552" y="2631286"/>
                <a:ext cx="299708" cy="736393"/>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lussdiagramm: Dokument 335">
                <a:extLst>
                  <a:ext uri="{FF2B5EF4-FFF2-40B4-BE49-F238E27FC236}">
                    <a16:creationId xmlns:a16="http://schemas.microsoft.com/office/drawing/2014/main" id="{8699905D-7E4B-4A6B-863E-E421C058F31F}"/>
                  </a:ext>
                </a:extLst>
              </p:cNvPr>
              <p:cNvSpPr/>
              <p:nvPr/>
            </p:nvSpPr>
            <p:spPr>
              <a:xfrm rot="5400000">
                <a:off x="11319477" y="2748881"/>
                <a:ext cx="433704" cy="492192"/>
              </a:xfrm>
              <a:prstGeom prst="flowChartDocumen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7" name="Gruppieren 336">
                <a:extLst>
                  <a:ext uri="{FF2B5EF4-FFF2-40B4-BE49-F238E27FC236}">
                    <a16:creationId xmlns:a16="http://schemas.microsoft.com/office/drawing/2014/main" id="{0F23125F-06FA-4BC3-84AC-A8A879B4D391}"/>
                  </a:ext>
                </a:extLst>
              </p:cNvPr>
              <p:cNvGrpSpPr/>
              <p:nvPr/>
            </p:nvGrpSpPr>
            <p:grpSpPr>
              <a:xfrm>
                <a:off x="11465828" y="2901302"/>
                <a:ext cx="332842" cy="54000"/>
                <a:chOff x="5608790" y="2685130"/>
                <a:chExt cx="332842" cy="54000"/>
              </a:xfrm>
            </p:grpSpPr>
            <p:sp>
              <p:nvSpPr>
                <p:cNvPr id="353" name="Ellipse 352">
                  <a:extLst>
                    <a:ext uri="{FF2B5EF4-FFF2-40B4-BE49-F238E27FC236}">
                      <a16:creationId xmlns:a16="http://schemas.microsoft.com/office/drawing/2014/main" id="{48C99440-2859-4FAB-B137-11329B910797}"/>
                    </a:ext>
                  </a:extLst>
                </p:cNvPr>
                <p:cNvSpPr/>
                <p:nvPr/>
              </p:nvSpPr>
              <p:spPr>
                <a:xfrm rot="16200000">
                  <a:off x="5608790"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Ellipse 353">
                  <a:extLst>
                    <a:ext uri="{FF2B5EF4-FFF2-40B4-BE49-F238E27FC236}">
                      <a16:creationId xmlns:a16="http://schemas.microsoft.com/office/drawing/2014/main" id="{D1862598-2CE9-44F7-9FE3-8ACEFD3E0484}"/>
                    </a:ext>
                  </a:extLst>
                </p:cNvPr>
                <p:cNvSpPr/>
                <p:nvPr/>
              </p:nvSpPr>
              <p:spPr>
                <a:xfrm rot="16200000">
                  <a:off x="5748211"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Ellipse 354">
                  <a:extLst>
                    <a:ext uri="{FF2B5EF4-FFF2-40B4-BE49-F238E27FC236}">
                      <a16:creationId xmlns:a16="http://schemas.microsoft.com/office/drawing/2014/main" id="{025EAC65-6614-41B9-BB86-B15F12294B89}"/>
                    </a:ext>
                  </a:extLst>
                </p:cNvPr>
                <p:cNvSpPr/>
                <p:nvPr/>
              </p:nvSpPr>
              <p:spPr>
                <a:xfrm rot="16200000">
                  <a:off x="5887632"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uppieren 337">
                <a:extLst>
                  <a:ext uri="{FF2B5EF4-FFF2-40B4-BE49-F238E27FC236}">
                    <a16:creationId xmlns:a16="http://schemas.microsoft.com/office/drawing/2014/main" id="{C848CD6A-A247-48E1-AF1B-CF5405B2DA44}"/>
                  </a:ext>
                </a:extLst>
              </p:cNvPr>
              <p:cNvGrpSpPr/>
              <p:nvPr/>
            </p:nvGrpSpPr>
            <p:grpSpPr>
              <a:xfrm>
                <a:off x="11465828" y="3107833"/>
                <a:ext cx="332842" cy="54001"/>
                <a:chOff x="5608790" y="2685130"/>
                <a:chExt cx="332842" cy="54000"/>
              </a:xfrm>
            </p:grpSpPr>
            <p:sp>
              <p:nvSpPr>
                <p:cNvPr id="350" name="Ellipse 349">
                  <a:extLst>
                    <a:ext uri="{FF2B5EF4-FFF2-40B4-BE49-F238E27FC236}">
                      <a16:creationId xmlns:a16="http://schemas.microsoft.com/office/drawing/2014/main" id="{B33A2EBC-6D76-4321-ACD1-B2BA146805C1}"/>
                    </a:ext>
                  </a:extLst>
                </p:cNvPr>
                <p:cNvSpPr/>
                <p:nvPr/>
              </p:nvSpPr>
              <p:spPr>
                <a:xfrm rot="16200000">
                  <a:off x="5608790"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Ellipse 350">
                  <a:extLst>
                    <a:ext uri="{FF2B5EF4-FFF2-40B4-BE49-F238E27FC236}">
                      <a16:creationId xmlns:a16="http://schemas.microsoft.com/office/drawing/2014/main" id="{2EA65F22-A183-4BCD-B174-79DB61E37565}"/>
                    </a:ext>
                  </a:extLst>
                </p:cNvPr>
                <p:cNvSpPr/>
                <p:nvPr/>
              </p:nvSpPr>
              <p:spPr>
                <a:xfrm rot="16200000">
                  <a:off x="5748211"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Ellipse 351">
                  <a:extLst>
                    <a:ext uri="{FF2B5EF4-FFF2-40B4-BE49-F238E27FC236}">
                      <a16:creationId xmlns:a16="http://schemas.microsoft.com/office/drawing/2014/main" id="{20C2A86D-C737-4BF0-88BC-3B21D52857A8}"/>
                    </a:ext>
                  </a:extLst>
                </p:cNvPr>
                <p:cNvSpPr/>
                <p:nvPr/>
              </p:nvSpPr>
              <p:spPr>
                <a:xfrm rot="16200000">
                  <a:off x="5887632"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9" name="Gerader Verbinder 338">
                <a:extLst>
                  <a:ext uri="{FF2B5EF4-FFF2-40B4-BE49-F238E27FC236}">
                    <a16:creationId xmlns:a16="http://schemas.microsoft.com/office/drawing/2014/main" id="{E7EA8D00-67A9-4C1F-AE1F-8603D79D4810}"/>
                  </a:ext>
                </a:extLst>
              </p:cNvPr>
              <p:cNvCxnSpPr>
                <a:cxnSpLocks/>
              </p:cNvCxnSpPr>
              <p:nvPr/>
            </p:nvCxnSpPr>
            <p:spPr>
              <a:xfrm flipV="1">
                <a:off x="6217430" y="2701926"/>
                <a:ext cx="0" cy="511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Gerader Verbinder 339">
                <a:extLst>
                  <a:ext uri="{FF2B5EF4-FFF2-40B4-BE49-F238E27FC236}">
                    <a16:creationId xmlns:a16="http://schemas.microsoft.com/office/drawing/2014/main" id="{0F40BA72-3574-4C2E-A8FE-E230359B7FAB}"/>
                  </a:ext>
                </a:extLst>
              </p:cNvPr>
              <p:cNvCxnSpPr>
                <a:cxnSpLocks/>
              </p:cNvCxnSpPr>
              <p:nvPr/>
            </p:nvCxnSpPr>
            <p:spPr>
              <a:xfrm flipV="1">
                <a:off x="2633658" y="2695957"/>
                <a:ext cx="0" cy="511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Gerader Verbinder 340">
                <a:extLst>
                  <a:ext uri="{FF2B5EF4-FFF2-40B4-BE49-F238E27FC236}">
                    <a16:creationId xmlns:a16="http://schemas.microsoft.com/office/drawing/2014/main" id="{6A625AFA-FCF8-42E4-A061-9B3B772D632F}"/>
                  </a:ext>
                </a:extLst>
              </p:cNvPr>
              <p:cNvCxnSpPr>
                <a:cxnSpLocks/>
              </p:cNvCxnSpPr>
              <p:nvPr/>
            </p:nvCxnSpPr>
            <p:spPr>
              <a:xfrm flipV="1">
                <a:off x="9801219" y="2697861"/>
                <a:ext cx="0" cy="511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Gerade Verbindung mit Pfeil 341">
                <a:extLst>
                  <a:ext uri="{FF2B5EF4-FFF2-40B4-BE49-F238E27FC236}">
                    <a16:creationId xmlns:a16="http://schemas.microsoft.com/office/drawing/2014/main" id="{074994DF-0EE3-4F52-B7AF-1C640B9E8BB9}"/>
                  </a:ext>
                </a:extLst>
              </p:cNvPr>
              <p:cNvCxnSpPr/>
              <p:nvPr/>
            </p:nvCxnSpPr>
            <p:spPr>
              <a:xfrm>
                <a:off x="247649" y="3358517"/>
                <a:ext cx="6000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Gerade Verbindung mit Pfeil 342">
                <a:extLst>
                  <a:ext uri="{FF2B5EF4-FFF2-40B4-BE49-F238E27FC236}">
                    <a16:creationId xmlns:a16="http://schemas.microsoft.com/office/drawing/2014/main" id="{B818A4FD-0ED5-40A0-86C0-DAC1CFCE7825}"/>
                  </a:ext>
                </a:extLst>
              </p:cNvPr>
              <p:cNvCxnSpPr>
                <a:cxnSpLocks/>
              </p:cNvCxnSpPr>
              <p:nvPr/>
            </p:nvCxnSpPr>
            <p:spPr>
              <a:xfrm>
                <a:off x="247649" y="3505200"/>
                <a:ext cx="12001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Gerade Verbindung mit Pfeil 343">
                <a:extLst>
                  <a:ext uri="{FF2B5EF4-FFF2-40B4-BE49-F238E27FC236}">
                    <a16:creationId xmlns:a16="http://schemas.microsoft.com/office/drawing/2014/main" id="{1EDC8BCB-57D9-492C-9C76-20D799533130}"/>
                  </a:ext>
                </a:extLst>
              </p:cNvPr>
              <p:cNvCxnSpPr>
                <a:cxnSpLocks/>
              </p:cNvCxnSpPr>
              <p:nvPr/>
            </p:nvCxnSpPr>
            <p:spPr>
              <a:xfrm>
                <a:off x="247648" y="3663553"/>
                <a:ext cx="23860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5" name="Rechteck 344">
                <a:extLst>
                  <a:ext uri="{FF2B5EF4-FFF2-40B4-BE49-F238E27FC236}">
                    <a16:creationId xmlns:a16="http://schemas.microsoft.com/office/drawing/2014/main" id="{8995D57A-0694-4B88-B152-35D055A3482A}"/>
                  </a:ext>
                </a:extLst>
              </p:cNvPr>
              <p:cNvSpPr/>
              <p:nvPr/>
            </p:nvSpPr>
            <p:spPr>
              <a:xfrm>
                <a:off x="247648" y="3238501"/>
                <a:ext cx="326234" cy="13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sz="700" dirty="0">
                    <a:solidFill>
                      <a:schemeClr val="tx1"/>
                    </a:solidFill>
                  </a:rPr>
                  <a:t>Month</a:t>
                </a:r>
              </a:p>
            </p:txBody>
          </p:sp>
          <p:sp>
            <p:nvSpPr>
              <p:cNvPr id="346" name="Rechteck 345">
                <a:extLst>
                  <a:ext uri="{FF2B5EF4-FFF2-40B4-BE49-F238E27FC236}">
                    <a16:creationId xmlns:a16="http://schemas.microsoft.com/office/drawing/2014/main" id="{3279572F-C0C4-40BE-8510-B2D3E88F58FC}"/>
                  </a:ext>
                </a:extLst>
              </p:cNvPr>
              <p:cNvSpPr/>
              <p:nvPr/>
            </p:nvSpPr>
            <p:spPr>
              <a:xfrm>
                <a:off x="247648" y="3383400"/>
                <a:ext cx="600076" cy="13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sz="700" dirty="0">
                    <a:solidFill>
                      <a:schemeClr val="tx1"/>
                    </a:solidFill>
                  </a:rPr>
                  <a:t>Module Sprint</a:t>
                </a:r>
              </a:p>
            </p:txBody>
          </p:sp>
          <p:sp>
            <p:nvSpPr>
              <p:cNvPr id="347" name="Rechteck 346">
                <a:extLst>
                  <a:ext uri="{FF2B5EF4-FFF2-40B4-BE49-F238E27FC236}">
                    <a16:creationId xmlns:a16="http://schemas.microsoft.com/office/drawing/2014/main" id="{80580523-29F8-4CA1-95E9-A128A87A7D5E}"/>
                  </a:ext>
                </a:extLst>
              </p:cNvPr>
              <p:cNvSpPr/>
              <p:nvPr/>
            </p:nvSpPr>
            <p:spPr>
              <a:xfrm>
                <a:off x="247648" y="3541155"/>
                <a:ext cx="685807" cy="13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sz="700" dirty="0">
                    <a:solidFill>
                      <a:schemeClr val="tx1"/>
                    </a:solidFill>
                  </a:rPr>
                  <a:t>Platform release</a:t>
                </a:r>
              </a:p>
            </p:txBody>
          </p:sp>
          <p:cxnSp>
            <p:nvCxnSpPr>
              <p:cNvPr id="348" name="Gerade Verbindung mit Pfeil 347">
                <a:extLst>
                  <a:ext uri="{FF2B5EF4-FFF2-40B4-BE49-F238E27FC236}">
                    <a16:creationId xmlns:a16="http://schemas.microsoft.com/office/drawing/2014/main" id="{ADEEEBAC-14F9-488E-8A74-6A83C2747147}"/>
                  </a:ext>
                </a:extLst>
              </p:cNvPr>
              <p:cNvCxnSpPr>
                <a:cxnSpLocks/>
              </p:cNvCxnSpPr>
              <p:nvPr/>
            </p:nvCxnSpPr>
            <p:spPr>
              <a:xfrm>
                <a:off x="4570000" y="3453251"/>
                <a:ext cx="461567"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9" name="Rechteck 348">
                <a:extLst>
                  <a:ext uri="{FF2B5EF4-FFF2-40B4-BE49-F238E27FC236}">
                    <a16:creationId xmlns:a16="http://schemas.microsoft.com/office/drawing/2014/main" id="{F1F5E85E-4399-47AC-A54D-E8E8BAE632A8}"/>
                  </a:ext>
                </a:extLst>
              </p:cNvPr>
              <p:cNvSpPr/>
              <p:nvPr/>
            </p:nvSpPr>
            <p:spPr>
              <a:xfrm>
                <a:off x="4528725" y="3265162"/>
                <a:ext cx="461566" cy="13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sz="700" dirty="0">
                    <a:solidFill>
                      <a:schemeClr val="tx1"/>
                    </a:solidFill>
                  </a:rPr>
                  <a:t>Version life cycle</a:t>
                </a:r>
              </a:p>
            </p:txBody>
          </p:sp>
        </p:grpSp>
        <p:cxnSp>
          <p:nvCxnSpPr>
            <p:cNvPr id="10" name="Gerader Verbinder 9">
              <a:extLst>
                <a:ext uri="{FF2B5EF4-FFF2-40B4-BE49-F238E27FC236}">
                  <a16:creationId xmlns:a16="http://schemas.microsoft.com/office/drawing/2014/main" id="{E279E5C2-50BD-4DA5-936B-F6004AC22062}"/>
                </a:ext>
              </a:extLst>
            </p:cNvPr>
            <p:cNvCxnSpPr>
              <a:cxnSpLocks/>
            </p:cNvCxnSpPr>
            <p:nvPr/>
          </p:nvCxnSpPr>
          <p:spPr>
            <a:xfrm>
              <a:off x="2633656" y="3429000"/>
              <a:ext cx="0" cy="40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4FA1650C-A98D-4662-B838-227AD66AAB92}"/>
                </a:ext>
              </a:extLst>
            </p:cNvPr>
            <p:cNvCxnSpPr>
              <a:cxnSpLocks/>
            </p:cNvCxnSpPr>
            <p:nvPr/>
          </p:nvCxnSpPr>
          <p:spPr>
            <a:xfrm>
              <a:off x="1447799" y="3429000"/>
              <a:ext cx="0" cy="24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63C7434C-D1EF-4B9A-B698-757C9434EF78}"/>
                </a:ext>
              </a:extLst>
            </p:cNvPr>
            <p:cNvCxnSpPr>
              <a:cxnSpLocks/>
            </p:cNvCxnSpPr>
            <p:nvPr/>
          </p:nvCxnSpPr>
          <p:spPr>
            <a:xfrm>
              <a:off x="852480" y="3429000"/>
              <a:ext cx="0" cy="93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8B1E6E56-A8CD-433A-9824-04B8BE874541}"/>
                </a:ext>
              </a:extLst>
            </p:cNvPr>
            <p:cNvCxnSpPr/>
            <p:nvPr/>
          </p:nvCxnSpPr>
          <p:spPr>
            <a:xfrm>
              <a:off x="2633656" y="3543180"/>
              <a:ext cx="0" cy="293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409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17F5487-3196-4BA7-AB67-AEFB88C6DCB3}"/>
              </a:ext>
            </a:extLst>
          </p:cNvPr>
          <p:cNvSpPr/>
          <p:nvPr/>
        </p:nvSpPr>
        <p:spPr>
          <a:xfrm>
            <a:off x="1246585" y="2824675"/>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3</a:t>
            </a:r>
          </a:p>
          <a:p>
            <a:pPr algn="ctr"/>
            <a:r>
              <a:rPr lang="de-DE" dirty="0"/>
              <a:t>(Tree)</a:t>
            </a:r>
            <a:endParaRPr lang="en-US" dirty="0"/>
          </a:p>
        </p:txBody>
      </p:sp>
      <p:cxnSp>
        <p:nvCxnSpPr>
          <p:cNvPr id="34" name="Gerade Verbindung mit Pfeil 33">
            <a:extLst>
              <a:ext uri="{FF2B5EF4-FFF2-40B4-BE49-F238E27FC236}">
                <a16:creationId xmlns:a16="http://schemas.microsoft.com/office/drawing/2014/main" id="{05DB20A5-FC60-4A5D-8414-76013AF8AC6D}"/>
              </a:ext>
            </a:extLst>
          </p:cNvPr>
          <p:cNvCxnSpPr>
            <a:cxnSpLocks/>
            <a:stCxn id="136" idx="2"/>
            <a:endCxn id="4" idx="3"/>
          </p:cNvCxnSpPr>
          <p:nvPr/>
        </p:nvCxnSpPr>
        <p:spPr>
          <a:xfrm flipH="1">
            <a:off x="3399234" y="2165629"/>
            <a:ext cx="2947269" cy="108561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68" name="Gerade Verbindung mit Pfeil 67">
            <a:extLst>
              <a:ext uri="{FF2B5EF4-FFF2-40B4-BE49-F238E27FC236}">
                <a16:creationId xmlns:a16="http://schemas.microsoft.com/office/drawing/2014/main" id="{A604E687-CF55-45B0-872E-E06F3F40B9C5}"/>
              </a:ext>
            </a:extLst>
          </p:cNvPr>
          <p:cNvCxnSpPr>
            <a:cxnSpLocks/>
            <a:stCxn id="103" idx="2"/>
            <a:endCxn id="4" idx="3"/>
          </p:cNvCxnSpPr>
          <p:nvPr/>
        </p:nvCxnSpPr>
        <p:spPr>
          <a:xfrm flipH="1" flipV="1">
            <a:off x="3399234" y="3251247"/>
            <a:ext cx="2949649" cy="130732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4" name="Gerade Verbindung mit Pfeil 83">
            <a:extLst>
              <a:ext uri="{FF2B5EF4-FFF2-40B4-BE49-F238E27FC236}">
                <a16:creationId xmlns:a16="http://schemas.microsoft.com/office/drawing/2014/main" id="{C9CBA860-2BC0-4F50-B2BD-6B06F48F4EC5}"/>
              </a:ext>
            </a:extLst>
          </p:cNvPr>
          <p:cNvCxnSpPr>
            <a:cxnSpLocks/>
            <a:stCxn id="114" idx="2"/>
            <a:endCxn id="4" idx="3"/>
          </p:cNvCxnSpPr>
          <p:nvPr/>
        </p:nvCxnSpPr>
        <p:spPr>
          <a:xfrm flipH="1" flipV="1">
            <a:off x="3399234" y="3251247"/>
            <a:ext cx="2948459" cy="2408851"/>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03" name="Ellipse 102">
            <a:extLst>
              <a:ext uri="{FF2B5EF4-FFF2-40B4-BE49-F238E27FC236}">
                <a16:creationId xmlns:a16="http://schemas.microsoft.com/office/drawing/2014/main" id="{934D4B3B-A737-42F2-ADF2-5118983F604D}"/>
              </a:ext>
            </a:extLst>
          </p:cNvPr>
          <p:cNvSpPr/>
          <p:nvPr/>
        </p:nvSpPr>
        <p:spPr>
          <a:xfrm>
            <a:off x="6348883" y="452531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Ellipse 107">
            <a:extLst>
              <a:ext uri="{FF2B5EF4-FFF2-40B4-BE49-F238E27FC236}">
                <a16:creationId xmlns:a16="http://schemas.microsoft.com/office/drawing/2014/main" id="{500173F0-8735-42DE-B37C-F4AD87F1497C}"/>
              </a:ext>
            </a:extLst>
          </p:cNvPr>
          <p:cNvSpPr/>
          <p:nvPr/>
        </p:nvSpPr>
        <p:spPr>
          <a:xfrm>
            <a:off x="6347693" y="4869385"/>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Ellipse 110">
            <a:extLst>
              <a:ext uri="{FF2B5EF4-FFF2-40B4-BE49-F238E27FC236}">
                <a16:creationId xmlns:a16="http://schemas.microsoft.com/office/drawing/2014/main" id="{51E3EB4D-A444-45BD-8753-982F66B2D050}"/>
              </a:ext>
            </a:extLst>
          </p:cNvPr>
          <p:cNvSpPr/>
          <p:nvPr/>
        </p:nvSpPr>
        <p:spPr>
          <a:xfrm>
            <a:off x="6347693" y="525203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Ellipse 113">
            <a:extLst>
              <a:ext uri="{FF2B5EF4-FFF2-40B4-BE49-F238E27FC236}">
                <a16:creationId xmlns:a16="http://schemas.microsoft.com/office/drawing/2014/main" id="{CB32E9BA-0BAD-4000-981D-6FDB50F53AD1}"/>
              </a:ext>
            </a:extLst>
          </p:cNvPr>
          <p:cNvSpPr/>
          <p:nvPr/>
        </p:nvSpPr>
        <p:spPr>
          <a:xfrm>
            <a:off x="6347693" y="562684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Ellipse 120">
            <a:extLst>
              <a:ext uri="{FF2B5EF4-FFF2-40B4-BE49-F238E27FC236}">
                <a16:creationId xmlns:a16="http://schemas.microsoft.com/office/drawing/2014/main" id="{E6BC4EA7-49B3-4375-865D-8DB6BEA51D48}"/>
              </a:ext>
            </a:extLst>
          </p:cNvPr>
          <p:cNvSpPr/>
          <p:nvPr/>
        </p:nvSpPr>
        <p:spPr>
          <a:xfrm>
            <a:off x="6350074" y="4124489"/>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Ellipse 123">
            <a:extLst>
              <a:ext uri="{FF2B5EF4-FFF2-40B4-BE49-F238E27FC236}">
                <a16:creationId xmlns:a16="http://schemas.microsoft.com/office/drawing/2014/main" id="{264EC32F-1B15-4752-8A97-BDCE62CEEC1A}"/>
              </a:ext>
            </a:extLst>
          </p:cNvPr>
          <p:cNvSpPr/>
          <p:nvPr/>
        </p:nvSpPr>
        <p:spPr>
          <a:xfrm>
            <a:off x="6347693" y="3747166"/>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Ellipse 126">
            <a:extLst>
              <a:ext uri="{FF2B5EF4-FFF2-40B4-BE49-F238E27FC236}">
                <a16:creationId xmlns:a16="http://schemas.microsoft.com/office/drawing/2014/main" id="{46155620-7875-48FA-8E59-FA9DF39D80A0}"/>
              </a:ext>
            </a:extLst>
          </p:cNvPr>
          <p:cNvSpPr/>
          <p:nvPr/>
        </p:nvSpPr>
        <p:spPr>
          <a:xfrm>
            <a:off x="6347693" y="33463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Ellipse 129">
            <a:extLst>
              <a:ext uri="{FF2B5EF4-FFF2-40B4-BE49-F238E27FC236}">
                <a16:creationId xmlns:a16="http://schemas.microsoft.com/office/drawing/2014/main" id="{C17B72C6-BB39-4277-A33F-3BC7853BD0C4}"/>
              </a:ext>
            </a:extLst>
          </p:cNvPr>
          <p:cNvSpPr/>
          <p:nvPr/>
        </p:nvSpPr>
        <p:spPr>
          <a:xfrm>
            <a:off x="6346503" y="293147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Ellipse 132">
            <a:extLst>
              <a:ext uri="{FF2B5EF4-FFF2-40B4-BE49-F238E27FC236}">
                <a16:creationId xmlns:a16="http://schemas.microsoft.com/office/drawing/2014/main" id="{92F5D221-E29C-4D64-A638-971178665201}"/>
              </a:ext>
            </a:extLst>
          </p:cNvPr>
          <p:cNvSpPr/>
          <p:nvPr/>
        </p:nvSpPr>
        <p:spPr>
          <a:xfrm>
            <a:off x="6346503" y="252629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Ellipse 135">
            <a:extLst>
              <a:ext uri="{FF2B5EF4-FFF2-40B4-BE49-F238E27FC236}">
                <a16:creationId xmlns:a16="http://schemas.microsoft.com/office/drawing/2014/main" id="{4E138450-9A9C-4D1D-968A-854D833F3155}"/>
              </a:ext>
            </a:extLst>
          </p:cNvPr>
          <p:cNvSpPr/>
          <p:nvPr/>
        </p:nvSpPr>
        <p:spPr>
          <a:xfrm>
            <a:off x="6346503" y="2132374"/>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Ellipse 141">
            <a:extLst>
              <a:ext uri="{FF2B5EF4-FFF2-40B4-BE49-F238E27FC236}">
                <a16:creationId xmlns:a16="http://schemas.microsoft.com/office/drawing/2014/main" id="{8D937927-AB9D-4282-891C-1E2179F41943}"/>
              </a:ext>
            </a:extLst>
          </p:cNvPr>
          <p:cNvSpPr/>
          <p:nvPr/>
        </p:nvSpPr>
        <p:spPr>
          <a:xfrm>
            <a:off x="6346503" y="16974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Ellipse 146">
            <a:extLst>
              <a:ext uri="{FF2B5EF4-FFF2-40B4-BE49-F238E27FC236}">
                <a16:creationId xmlns:a16="http://schemas.microsoft.com/office/drawing/2014/main" id="{C0A783FB-29F1-499E-AFE9-B6015F158FCB}"/>
              </a:ext>
            </a:extLst>
          </p:cNvPr>
          <p:cNvSpPr/>
          <p:nvPr/>
        </p:nvSpPr>
        <p:spPr>
          <a:xfrm>
            <a:off x="6346503" y="130352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lussdiagramm: Dokument 265">
            <a:extLst>
              <a:ext uri="{FF2B5EF4-FFF2-40B4-BE49-F238E27FC236}">
                <a16:creationId xmlns:a16="http://schemas.microsoft.com/office/drawing/2014/main" id="{9FAF1AAC-AEF6-4473-9D97-F552859F999B}"/>
              </a:ext>
            </a:extLst>
          </p:cNvPr>
          <p:cNvSpPr/>
          <p:nvPr/>
        </p:nvSpPr>
        <p:spPr>
          <a:xfrm>
            <a:off x="6294284" y="609600"/>
            <a:ext cx="5386310" cy="551497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39"/>
              <a:gd name="connsiteY0" fmla="*/ 0 h 21951"/>
              <a:gd name="connsiteX1" fmla="*/ 21600 w 21639"/>
              <a:gd name="connsiteY1" fmla="*/ 0 h 21951"/>
              <a:gd name="connsiteX2" fmla="*/ 21639 w 21639"/>
              <a:gd name="connsiteY2" fmla="*/ 20579 h 21951"/>
              <a:gd name="connsiteX3" fmla="*/ 0 w 21639"/>
              <a:gd name="connsiteY3" fmla="*/ 20172 h 21951"/>
              <a:gd name="connsiteX4" fmla="*/ 0 w 21639"/>
              <a:gd name="connsiteY4" fmla="*/ 0 h 21951"/>
              <a:gd name="connsiteX0" fmla="*/ 0 w 21639"/>
              <a:gd name="connsiteY0" fmla="*/ 0 h 22221"/>
              <a:gd name="connsiteX1" fmla="*/ 21600 w 21639"/>
              <a:gd name="connsiteY1" fmla="*/ 0 h 22221"/>
              <a:gd name="connsiteX2" fmla="*/ 21639 w 21639"/>
              <a:gd name="connsiteY2" fmla="*/ 20579 h 22221"/>
              <a:gd name="connsiteX3" fmla="*/ 77 w 21639"/>
              <a:gd name="connsiteY3" fmla="*/ 20546 h 22221"/>
              <a:gd name="connsiteX4" fmla="*/ 0 w 21639"/>
              <a:gd name="connsiteY4" fmla="*/ 0 h 22221"/>
              <a:gd name="connsiteX0" fmla="*/ 0 w 21639"/>
              <a:gd name="connsiteY0" fmla="*/ 0 h 21472"/>
              <a:gd name="connsiteX1" fmla="*/ 21600 w 21639"/>
              <a:gd name="connsiteY1" fmla="*/ 0 h 21472"/>
              <a:gd name="connsiteX2" fmla="*/ 21639 w 21639"/>
              <a:gd name="connsiteY2" fmla="*/ 20579 h 21472"/>
              <a:gd name="connsiteX3" fmla="*/ 77 w 21639"/>
              <a:gd name="connsiteY3" fmla="*/ 20546 h 21472"/>
              <a:gd name="connsiteX4" fmla="*/ 0 w 21639"/>
              <a:gd name="connsiteY4" fmla="*/ 0 h 21472"/>
              <a:gd name="connsiteX0" fmla="*/ 7 w 21646"/>
              <a:gd name="connsiteY0" fmla="*/ 0 h 21472"/>
              <a:gd name="connsiteX1" fmla="*/ 21607 w 21646"/>
              <a:gd name="connsiteY1" fmla="*/ 0 h 21472"/>
              <a:gd name="connsiteX2" fmla="*/ 21646 w 21646"/>
              <a:gd name="connsiteY2" fmla="*/ 20579 h 21472"/>
              <a:gd name="connsiteX3" fmla="*/ 7 w 21646"/>
              <a:gd name="connsiteY3" fmla="*/ 20546 h 21472"/>
              <a:gd name="connsiteX4" fmla="*/ 7 w 21646"/>
              <a:gd name="connsiteY4" fmla="*/ 0 h 2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6" h="21472">
                <a:moveTo>
                  <a:pt x="7" y="0"/>
                </a:moveTo>
                <a:lnTo>
                  <a:pt x="21607" y="0"/>
                </a:lnTo>
                <a:cubicBezTo>
                  <a:pt x="21607" y="5774"/>
                  <a:pt x="21646" y="14805"/>
                  <a:pt x="21646" y="20579"/>
                </a:cubicBezTo>
                <a:cubicBezTo>
                  <a:pt x="10846" y="20579"/>
                  <a:pt x="11155" y="22611"/>
                  <a:pt x="7" y="20546"/>
                </a:cubicBezTo>
                <a:cubicBezTo>
                  <a:pt x="-19" y="13697"/>
                  <a:pt x="33" y="6849"/>
                  <a:pt x="7" y="0"/>
                </a:cubicBezTo>
                <a:close/>
              </a:path>
            </a:pathLst>
          </a:custGeom>
          <a:solidFill>
            <a:srgbClr val="F0F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elle 13">
            <a:extLst>
              <a:ext uri="{FF2B5EF4-FFF2-40B4-BE49-F238E27FC236}">
                <a16:creationId xmlns:a16="http://schemas.microsoft.com/office/drawing/2014/main" id="{31A32732-EFBF-4A47-87F5-8A93381D8E2B}"/>
              </a:ext>
            </a:extLst>
          </p:cNvPr>
          <p:cNvGraphicFramePr>
            <a:graphicFrameLocks noGrp="1"/>
          </p:cNvGraphicFramePr>
          <p:nvPr/>
        </p:nvGraphicFramePr>
        <p:xfrm>
          <a:off x="6317928" y="633877"/>
          <a:ext cx="5324476" cy="5231292"/>
        </p:xfrm>
        <a:graphic>
          <a:graphicData uri="http://schemas.openxmlformats.org/drawingml/2006/table">
            <a:tbl>
              <a:tblPr firstRow="1" bandRow="1">
                <a:tableStyleId>{F5AB1C69-6EDB-4FF4-983F-18BD219EF322}</a:tableStyleId>
              </a:tblPr>
              <a:tblGrid>
                <a:gridCol w="1247776">
                  <a:extLst>
                    <a:ext uri="{9D8B030D-6E8A-4147-A177-3AD203B41FA5}">
                      <a16:colId xmlns:a16="http://schemas.microsoft.com/office/drawing/2014/main" val="2930010082"/>
                    </a:ext>
                  </a:extLst>
                </a:gridCol>
                <a:gridCol w="1000125">
                  <a:extLst>
                    <a:ext uri="{9D8B030D-6E8A-4147-A177-3AD203B41FA5}">
                      <a16:colId xmlns:a16="http://schemas.microsoft.com/office/drawing/2014/main" val="378328913"/>
                    </a:ext>
                  </a:extLst>
                </a:gridCol>
                <a:gridCol w="1581150">
                  <a:extLst>
                    <a:ext uri="{9D8B030D-6E8A-4147-A177-3AD203B41FA5}">
                      <a16:colId xmlns:a16="http://schemas.microsoft.com/office/drawing/2014/main" val="2392318415"/>
                    </a:ext>
                  </a:extLst>
                </a:gridCol>
                <a:gridCol w="1495425">
                  <a:extLst>
                    <a:ext uri="{9D8B030D-6E8A-4147-A177-3AD203B41FA5}">
                      <a16:colId xmlns:a16="http://schemas.microsoft.com/office/drawing/2014/main" val="2416459011"/>
                    </a:ext>
                  </a:extLst>
                </a:gridCol>
              </a:tblGrid>
              <a:tr h="460564">
                <a:tc>
                  <a:txBody>
                    <a:bodyPr/>
                    <a:lstStyle/>
                    <a:p>
                      <a:r>
                        <a:rPr lang="de-DE" sz="1200" dirty="0"/>
                        <a:t>Dokument Name</a:t>
                      </a:r>
                      <a:endParaRPr lang="en-US" sz="1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de-DE" sz="1200" dirty="0"/>
                        <a:t>Version</a:t>
                      </a:r>
                      <a:endParaRPr lang="en-US" sz="1200" dirty="0"/>
                    </a:p>
                  </a:txBody>
                  <a:tcPr>
                    <a:lnT w="12700" cap="flat" cmpd="sng" algn="ctr">
                      <a:noFill/>
                      <a:prstDash val="solid"/>
                      <a:round/>
                      <a:headEnd type="none" w="med" len="med"/>
                      <a:tailEnd type="none" w="med" len="med"/>
                    </a:lnT>
                  </a:tcPr>
                </a:tc>
                <a:tc>
                  <a:txBody>
                    <a:bodyPr/>
                    <a:lstStyle/>
                    <a:p>
                      <a:r>
                        <a:rPr lang="de-DE" sz="1200" dirty="0"/>
                        <a:t>Example value 1</a:t>
                      </a:r>
                      <a:endParaRPr lang="en-US" sz="1200" dirty="0"/>
                    </a:p>
                  </a:txBody>
                  <a:tcPr>
                    <a:lnT w="12700" cap="flat" cmpd="sng" algn="ctr">
                      <a:noFill/>
                      <a:prstDash val="solid"/>
                      <a:round/>
                      <a:headEnd type="none" w="med" len="med"/>
                      <a:tailEnd type="none" w="med" len="med"/>
                    </a:lnT>
                  </a:tcPr>
                </a:tc>
                <a:tc>
                  <a:txBody>
                    <a:bodyPr/>
                    <a:lstStyle/>
                    <a:p>
                      <a:r>
                        <a:rPr lang="de-DE" sz="1200" dirty="0"/>
                        <a:t>further attributes……</a:t>
                      </a:r>
                      <a:endParaRPr lang="en-US" sz="12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553750920"/>
                  </a:ext>
                </a:extLst>
              </a:tr>
              <a:tr h="384960">
                <a:tc>
                  <a:txBody>
                    <a:bodyPr/>
                    <a:lstStyle/>
                    <a:p>
                      <a:r>
                        <a:rPr lang="de-DE" sz="1200" dirty="0">
                          <a:solidFill>
                            <a:srgbClr val="5B84CB"/>
                          </a:solidFill>
                        </a:rPr>
                        <a:t>Document 1</a:t>
                      </a:r>
                    </a:p>
                  </a:txBody>
                  <a:tcPr>
                    <a:lnL w="12700" cap="flat" cmpd="sng" algn="ctr">
                      <a:noFill/>
                      <a:prstDash val="solid"/>
                      <a:round/>
                      <a:headEnd type="none" w="med" len="med"/>
                      <a:tailEnd type="none" w="med" len="med"/>
                    </a:lnL>
                  </a:tcPr>
                </a:tc>
                <a:tc>
                  <a:txBody>
                    <a:bodyPr/>
                    <a:lstStyle/>
                    <a:p>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4190582236"/>
                  </a:ext>
                </a:extLst>
              </a:tr>
              <a:tr h="460564">
                <a:tc>
                  <a:txBody>
                    <a:bodyPr/>
                    <a:lstStyle/>
                    <a:p>
                      <a:r>
                        <a:rPr lang="de-DE" sz="1200" dirty="0">
                          <a:solidFill>
                            <a:schemeClr val="accent1">
                              <a:lumMod val="40000"/>
                              <a:lumOff val="60000"/>
                            </a:schemeClr>
                          </a:solidFill>
                        </a:rPr>
                        <a:t>Document 1 MoreNameText</a:t>
                      </a:r>
                      <a:endParaRPr lang="en-US" sz="1200" dirty="0">
                        <a:solidFill>
                          <a:schemeClr val="accent1">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626155339"/>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solidFill>
                        </a:rPr>
                        <a:t>Document 2</a:t>
                      </a:r>
                      <a:endParaRPr lang="en-US" sz="1200" dirty="0">
                        <a:solidFill>
                          <a:schemeClr val="accent2"/>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823726891"/>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lumMod val="40000"/>
                              <a:lumOff val="60000"/>
                            </a:schemeClr>
                          </a:solidFill>
                        </a:rPr>
                        <a:t>Document 2</a:t>
                      </a:r>
                      <a:endParaRPr lang="en-US" sz="1200" dirty="0">
                        <a:solidFill>
                          <a:schemeClr val="accent2">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255688626"/>
                  </a:ext>
                </a:extLst>
              </a:tr>
              <a:tr h="460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4">
                              <a:lumMod val="40000"/>
                              <a:lumOff val="60000"/>
                            </a:schemeClr>
                          </a:solidFill>
                        </a:rPr>
                        <a:t>Document New Comp.</a:t>
                      </a:r>
                      <a:endParaRPr lang="en-US" sz="1200" dirty="0">
                        <a:solidFill>
                          <a:schemeClr val="accent4">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712370913"/>
                  </a:ext>
                </a:extLst>
              </a:tr>
              <a:tr h="384960">
                <a:tc>
                  <a:txBody>
                    <a:bodyPr/>
                    <a:lstStyle/>
                    <a:p>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578286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1.1</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638975837"/>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1.2</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2759655"/>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76372417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3.0 </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6809932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4.0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89079648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7030A0"/>
                          </a:solidFill>
                        </a:rPr>
                        <a:t>Document 4</a:t>
                      </a:r>
                      <a:endParaRPr lang="en-US" sz="1200" dirty="0">
                        <a:solidFill>
                          <a:srgbClr val="7030A0"/>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lnB w="12700" cap="flat" cmpd="sng" algn="ctr">
                      <a:noFill/>
                      <a:prstDash val="solid"/>
                      <a:round/>
                      <a:headEnd type="none" w="med" len="med"/>
                      <a:tailEnd type="none" w="med" len="med"/>
                    </a:lnB>
                  </a:tcPr>
                </a:tc>
                <a:tc>
                  <a:txBody>
                    <a:bodyPr/>
                    <a:lstStyle/>
                    <a:p>
                      <a:r>
                        <a:rPr lang="de-DE" sz="1200" dirty="0"/>
                        <a:t>Example value 1</a:t>
                      </a:r>
                    </a:p>
                  </a:txBody>
                  <a:tcPr>
                    <a:lnB w="12700" cap="flat" cmpd="sng" algn="ctr">
                      <a:noFill/>
                      <a:prstDash val="solid"/>
                      <a:round/>
                      <a:headEnd type="none" w="med" len="med"/>
                      <a:tailEnd type="none" w="med" len="med"/>
                    </a:lnB>
                  </a:tcPr>
                </a:tc>
                <a:tc>
                  <a:txBody>
                    <a:bodyPr/>
                    <a:lstStyle/>
                    <a:p>
                      <a:r>
                        <a:rPr lang="de-DE" sz="1200" dirty="0"/>
                        <a:t>……</a:t>
                      </a:r>
                      <a:endParaRPr lang="en-US" sz="12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61093336"/>
                  </a:ext>
                </a:extLst>
              </a:tr>
            </a:tbl>
          </a:graphicData>
        </a:graphic>
      </p:graphicFrame>
      <p:sp>
        <p:nvSpPr>
          <p:cNvPr id="237" name="Ellipse 236">
            <a:extLst>
              <a:ext uri="{FF2B5EF4-FFF2-40B4-BE49-F238E27FC236}">
                <a16:creationId xmlns:a16="http://schemas.microsoft.com/office/drawing/2014/main" id="{DC7657EE-3000-44E0-A932-CA49DBE04A2C}"/>
              </a:ext>
            </a:extLst>
          </p:cNvPr>
          <p:cNvSpPr/>
          <p:nvPr/>
        </p:nvSpPr>
        <p:spPr>
          <a:xfrm>
            <a:off x="8873025" y="5957145"/>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Ellipse 238">
            <a:extLst>
              <a:ext uri="{FF2B5EF4-FFF2-40B4-BE49-F238E27FC236}">
                <a16:creationId xmlns:a16="http://schemas.microsoft.com/office/drawing/2014/main" id="{3E9DA79D-3D47-4777-916C-B8A7E868F241}"/>
              </a:ext>
            </a:extLst>
          </p:cNvPr>
          <p:cNvSpPr/>
          <p:nvPr/>
        </p:nvSpPr>
        <p:spPr>
          <a:xfrm>
            <a:off x="8873025" y="6182291"/>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Ellipse 240">
            <a:extLst>
              <a:ext uri="{FF2B5EF4-FFF2-40B4-BE49-F238E27FC236}">
                <a16:creationId xmlns:a16="http://schemas.microsoft.com/office/drawing/2014/main" id="{B0BE4B77-0703-462A-81E6-B0403887FAB9}"/>
              </a:ext>
            </a:extLst>
          </p:cNvPr>
          <p:cNvSpPr/>
          <p:nvPr/>
        </p:nvSpPr>
        <p:spPr>
          <a:xfrm>
            <a:off x="8873025" y="6407437"/>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654970B3-2D8E-420A-8647-33776C77BA7E}"/>
              </a:ext>
            </a:extLst>
          </p:cNvPr>
          <p:cNvSpPr/>
          <p:nvPr/>
        </p:nvSpPr>
        <p:spPr>
          <a:xfrm>
            <a:off x="-9524" y="153085"/>
            <a:ext cx="3998050" cy="707886"/>
          </a:xfrm>
          <a:prstGeom prst="rect">
            <a:avLst/>
          </a:prstGeom>
        </p:spPr>
        <p:txBody>
          <a:bodyPr wrap="square">
            <a:spAutoFit/>
          </a:bodyPr>
          <a:lstStyle/>
          <a:p>
            <a:r>
              <a:rPr lang="en-US" sz="2000" dirty="0"/>
              <a:t>Short example description:</a:t>
            </a:r>
          </a:p>
          <a:p>
            <a:endParaRPr lang="en-US" sz="2000" dirty="0"/>
          </a:p>
        </p:txBody>
      </p:sp>
      <p:sp>
        <p:nvSpPr>
          <p:cNvPr id="6" name="Rechteck 5">
            <a:extLst>
              <a:ext uri="{FF2B5EF4-FFF2-40B4-BE49-F238E27FC236}">
                <a16:creationId xmlns:a16="http://schemas.microsoft.com/office/drawing/2014/main" id="{84FD0F02-4B93-4678-9795-1057A9489BFD}"/>
              </a:ext>
            </a:extLst>
          </p:cNvPr>
          <p:cNvSpPr/>
          <p:nvPr/>
        </p:nvSpPr>
        <p:spPr>
          <a:xfrm>
            <a:off x="191589" y="669110"/>
            <a:ext cx="4929051" cy="923330"/>
          </a:xfrm>
          <a:prstGeom prst="rect">
            <a:avLst/>
          </a:prstGeom>
        </p:spPr>
        <p:txBody>
          <a:bodyPr wrap="square">
            <a:spAutoFit/>
          </a:bodyPr>
          <a:lstStyle/>
          <a:p>
            <a:r>
              <a:rPr lang="en-US" dirty="0"/>
              <a:t>For example, it must be possible on 01.07.2025 to trace which product structure existed on 08.12.2020 and which documents belonged to it.</a:t>
            </a:r>
          </a:p>
        </p:txBody>
      </p:sp>
      <p:sp>
        <p:nvSpPr>
          <p:cNvPr id="7" name="Pfeil: nach oben und unten 6">
            <a:extLst>
              <a:ext uri="{FF2B5EF4-FFF2-40B4-BE49-F238E27FC236}">
                <a16:creationId xmlns:a16="http://schemas.microsoft.com/office/drawing/2014/main" id="{B8E35D87-E0EE-4FB7-BB20-230EAE5DEA9E}"/>
              </a:ext>
            </a:extLst>
          </p:cNvPr>
          <p:cNvSpPr/>
          <p:nvPr/>
        </p:nvSpPr>
        <p:spPr>
          <a:xfrm>
            <a:off x="1025077" y="2680643"/>
            <a:ext cx="260606" cy="1210491"/>
          </a:xfrm>
          <a:prstGeom prst="upDownArrow">
            <a:avLst>
              <a:gd name="adj1" fmla="val 0"/>
              <a:gd name="adj2" fmla="val 0"/>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4DC35E6A-9B81-491F-BC74-84EF460BF08C}"/>
              </a:ext>
            </a:extLst>
          </p:cNvPr>
          <p:cNvSpPr/>
          <p:nvPr/>
        </p:nvSpPr>
        <p:spPr>
          <a:xfrm>
            <a:off x="0" y="2540761"/>
            <a:ext cx="1711696" cy="261610"/>
          </a:xfrm>
          <a:prstGeom prst="rect">
            <a:avLst/>
          </a:prstGeom>
        </p:spPr>
        <p:txBody>
          <a:bodyPr wrap="square">
            <a:spAutoFit/>
          </a:bodyPr>
          <a:lstStyle/>
          <a:p>
            <a:r>
              <a:rPr lang="en-US" sz="1100" dirty="0"/>
              <a:t>01.11.2020</a:t>
            </a:r>
          </a:p>
        </p:txBody>
      </p:sp>
      <p:sp>
        <p:nvSpPr>
          <p:cNvPr id="9" name="Rechteck 8">
            <a:extLst>
              <a:ext uri="{FF2B5EF4-FFF2-40B4-BE49-F238E27FC236}">
                <a16:creationId xmlns:a16="http://schemas.microsoft.com/office/drawing/2014/main" id="{2194E0EF-C3EE-4FA3-B240-19053FFCA777}"/>
              </a:ext>
            </a:extLst>
          </p:cNvPr>
          <p:cNvSpPr/>
          <p:nvPr/>
        </p:nvSpPr>
        <p:spPr>
          <a:xfrm>
            <a:off x="0" y="3760329"/>
            <a:ext cx="1711696" cy="261610"/>
          </a:xfrm>
          <a:prstGeom prst="rect">
            <a:avLst/>
          </a:prstGeom>
        </p:spPr>
        <p:txBody>
          <a:bodyPr wrap="square">
            <a:spAutoFit/>
          </a:bodyPr>
          <a:lstStyle/>
          <a:p>
            <a:r>
              <a:rPr lang="en-US" sz="1100" dirty="0"/>
              <a:t>01.01.2021</a:t>
            </a:r>
          </a:p>
        </p:txBody>
      </p:sp>
      <p:cxnSp>
        <p:nvCxnSpPr>
          <p:cNvPr id="14" name="Gerade Verbindung mit Pfeil 13">
            <a:extLst>
              <a:ext uri="{FF2B5EF4-FFF2-40B4-BE49-F238E27FC236}">
                <a16:creationId xmlns:a16="http://schemas.microsoft.com/office/drawing/2014/main" id="{8BDACDE5-924F-48BC-B7F9-1752005981AA}"/>
              </a:ext>
            </a:extLst>
          </p:cNvPr>
          <p:cNvCxnSpPr/>
          <p:nvPr/>
        </p:nvCxnSpPr>
        <p:spPr>
          <a:xfrm>
            <a:off x="903473" y="2791388"/>
            <a:ext cx="0" cy="989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F1D6FDB2-AE64-4C74-8F36-60631C88ACC0}"/>
              </a:ext>
            </a:extLst>
          </p:cNvPr>
          <p:cNvSpPr/>
          <p:nvPr/>
        </p:nvSpPr>
        <p:spPr>
          <a:xfrm>
            <a:off x="-1" y="2864802"/>
            <a:ext cx="923731" cy="769441"/>
          </a:xfrm>
          <a:prstGeom prst="rect">
            <a:avLst/>
          </a:prstGeom>
        </p:spPr>
        <p:txBody>
          <a:bodyPr wrap="square">
            <a:spAutoFit/>
          </a:bodyPr>
          <a:lstStyle/>
          <a:p>
            <a:pPr algn="r"/>
            <a:r>
              <a:rPr lang="en-US" sz="1100" dirty="0"/>
              <a:t>Existence period of this specific version</a:t>
            </a:r>
          </a:p>
        </p:txBody>
      </p:sp>
      <p:cxnSp>
        <p:nvCxnSpPr>
          <p:cNvPr id="67" name="Gerade Verbindung mit Pfeil 66">
            <a:extLst>
              <a:ext uri="{FF2B5EF4-FFF2-40B4-BE49-F238E27FC236}">
                <a16:creationId xmlns:a16="http://schemas.microsoft.com/office/drawing/2014/main" id="{8EF5B5F2-F003-4E57-84DD-244FFE6DAFCD}"/>
              </a:ext>
            </a:extLst>
          </p:cNvPr>
          <p:cNvCxnSpPr>
            <a:cxnSpLocks/>
          </p:cNvCxnSpPr>
          <p:nvPr/>
        </p:nvCxnSpPr>
        <p:spPr>
          <a:xfrm flipH="1">
            <a:off x="3399234" y="1336776"/>
            <a:ext cx="2895050" cy="19144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411A5E6A-9CF5-40EF-86FC-FEA8E375320F}"/>
              </a:ext>
            </a:extLst>
          </p:cNvPr>
          <p:cNvSpPr/>
          <p:nvPr/>
        </p:nvSpPr>
        <p:spPr>
          <a:xfrm>
            <a:off x="-9524" y="4118731"/>
            <a:ext cx="12201524" cy="2739269"/>
          </a:xfrm>
          <a:prstGeom prst="rect">
            <a:avLst/>
          </a:prstGeom>
          <a:solidFill>
            <a:schemeClr val="bg1">
              <a:alpha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hteck 31">
            <a:extLst>
              <a:ext uri="{FF2B5EF4-FFF2-40B4-BE49-F238E27FC236}">
                <a16:creationId xmlns:a16="http://schemas.microsoft.com/office/drawing/2014/main" id="{3C7107C1-AE3C-4197-A742-209B88836B35}"/>
              </a:ext>
            </a:extLst>
          </p:cNvPr>
          <p:cNvSpPr/>
          <p:nvPr/>
        </p:nvSpPr>
        <p:spPr>
          <a:xfrm>
            <a:off x="6077912" y="4395038"/>
            <a:ext cx="6109326" cy="1323439"/>
          </a:xfrm>
          <a:prstGeom prst="rect">
            <a:avLst/>
          </a:prstGeom>
          <a:solidFill>
            <a:schemeClr val="bg1"/>
          </a:solidFill>
        </p:spPr>
        <p:txBody>
          <a:bodyPr wrap="square" rIns="0">
            <a:spAutoFit/>
          </a:bodyPr>
          <a:lstStyle/>
          <a:p>
            <a:r>
              <a:rPr lang="en-US" sz="1600" dirty="0"/>
              <a:t>the documents are permanently (</a:t>
            </a:r>
            <a:r>
              <a:rPr lang="en-US" sz="1600" b="1" u="sng" dirty="0"/>
              <a:t>always all</a:t>
            </a:r>
            <a:r>
              <a:rPr lang="en-US" sz="1600" dirty="0"/>
              <a:t>) available </a:t>
            </a:r>
          </a:p>
          <a:p>
            <a:r>
              <a:rPr lang="en-US" sz="1600" dirty="0"/>
              <a:t>(also via the refined search function in the PIM 2.0 version)</a:t>
            </a:r>
          </a:p>
          <a:p>
            <a:endParaRPr lang="en-US" sz="1600" dirty="0"/>
          </a:p>
          <a:p>
            <a:r>
              <a:rPr lang="en-US" sz="1600" dirty="0"/>
              <a:t>The documents are archived as a continuous additive database. </a:t>
            </a:r>
          </a:p>
          <a:p>
            <a:r>
              <a:rPr lang="en-US" sz="1600" dirty="0"/>
              <a:t>The versioning is realized here by means of the document's own version.</a:t>
            </a:r>
          </a:p>
        </p:txBody>
      </p:sp>
      <p:sp>
        <p:nvSpPr>
          <p:cNvPr id="33" name="Rechteck 32">
            <a:extLst>
              <a:ext uri="{FF2B5EF4-FFF2-40B4-BE49-F238E27FC236}">
                <a16:creationId xmlns:a16="http://schemas.microsoft.com/office/drawing/2014/main" id="{FEAC2793-6DDF-4FFA-9958-906FF92D6D5F}"/>
              </a:ext>
            </a:extLst>
          </p:cNvPr>
          <p:cNvSpPr/>
          <p:nvPr/>
        </p:nvSpPr>
        <p:spPr>
          <a:xfrm>
            <a:off x="4763" y="4370102"/>
            <a:ext cx="5575069" cy="2062103"/>
          </a:xfrm>
          <a:prstGeom prst="rect">
            <a:avLst/>
          </a:prstGeom>
          <a:solidFill>
            <a:schemeClr val="bg1"/>
          </a:solidFill>
        </p:spPr>
        <p:txBody>
          <a:bodyPr wrap="square">
            <a:spAutoFit/>
          </a:bodyPr>
          <a:lstStyle/>
          <a:p>
            <a:r>
              <a:rPr lang="en-US" sz="1600" dirty="0"/>
              <a:t>The product structure must be accessible via a separate function.</a:t>
            </a:r>
          </a:p>
          <a:p>
            <a:endParaRPr lang="en-US" sz="1600" dirty="0"/>
          </a:p>
          <a:p>
            <a:r>
              <a:rPr lang="en-US" sz="1600" dirty="0"/>
              <a:t>Here you can always call up the structure that was valid in a certain period of time, as shown here for 08.12.2020. </a:t>
            </a:r>
          </a:p>
          <a:p>
            <a:r>
              <a:rPr lang="en-US" sz="1600" dirty="0"/>
              <a:t>(period from 01.11.2020 to 01.01.2021)</a:t>
            </a:r>
          </a:p>
          <a:p>
            <a:endParaRPr lang="en-US" sz="1600" dirty="0"/>
          </a:p>
          <a:p>
            <a:r>
              <a:rPr lang="en-US" sz="1600" dirty="0"/>
              <a:t>The product structure is output in the form of a tree structure </a:t>
            </a:r>
          </a:p>
          <a:p>
            <a:r>
              <a:rPr lang="en-US" sz="1600" dirty="0"/>
              <a:t>(see also attached Excel table)</a:t>
            </a:r>
          </a:p>
        </p:txBody>
      </p:sp>
      <p:cxnSp>
        <p:nvCxnSpPr>
          <p:cNvPr id="35" name="Gerader Verbinder 34">
            <a:extLst>
              <a:ext uri="{FF2B5EF4-FFF2-40B4-BE49-F238E27FC236}">
                <a16:creationId xmlns:a16="http://schemas.microsoft.com/office/drawing/2014/main" id="{A454D789-DA95-4132-BCAD-A82E7A174B64}"/>
              </a:ext>
            </a:extLst>
          </p:cNvPr>
          <p:cNvCxnSpPr>
            <a:cxnSpLocks/>
          </p:cNvCxnSpPr>
          <p:nvPr/>
        </p:nvCxnSpPr>
        <p:spPr>
          <a:xfrm>
            <a:off x="5995988" y="4118731"/>
            <a:ext cx="0" cy="27392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5D897240-433D-4426-870A-CA6D439DAE59}"/>
              </a:ext>
            </a:extLst>
          </p:cNvPr>
          <p:cNvSpPr/>
          <p:nvPr/>
        </p:nvSpPr>
        <p:spPr>
          <a:xfrm>
            <a:off x="6294284" y="153085"/>
            <a:ext cx="1990861" cy="400110"/>
          </a:xfrm>
          <a:prstGeom prst="rect">
            <a:avLst/>
          </a:prstGeom>
        </p:spPr>
        <p:txBody>
          <a:bodyPr wrap="square">
            <a:spAutoFit/>
          </a:bodyPr>
          <a:lstStyle/>
          <a:p>
            <a:r>
              <a:rPr lang="en-US" sz="2000" dirty="0">
                <a:solidFill>
                  <a:srgbClr val="FF0000"/>
                </a:solidFill>
              </a:rPr>
              <a:t>Documents</a:t>
            </a:r>
          </a:p>
        </p:txBody>
      </p:sp>
    </p:spTree>
    <p:extLst>
      <p:ext uri="{BB962C8B-B14F-4D97-AF65-F5344CB8AC3E}">
        <p14:creationId xmlns:p14="http://schemas.microsoft.com/office/powerpoint/2010/main" val="326491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hteck 86">
            <a:extLst>
              <a:ext uri="{FF2B5EF4-FFF2-40B4-BE49-F238E27FC236}">
                <a16:creationId xmlns:a16="http://schemas.microsoft.com/office/drawing/2014/main" id="{357F50A6-8FD5-458D-8129-04B663698621}"/>
              </a:ext>
            </a:extLst>
          </p:cNvPr>
          <p:cNvSpPr/>
          <p:nvPr/>
        </p:nvSpPr>
        <p:spPr>
          <a:xfrm>
            <a:off x="-9525" y="153085"/>
            <a:ext cx="6000750" cy="400110"/>
          </a:xfrm>
          <a:prstGeom prst="rect">
            <a:avLst/>
          </a:prstGeom>
        </p:spPr>
        <p:txBody>
          <a:bodyPr wrap="square">
            <a:spAutoFit/>
          </a:bodyPr>
          <a:lstStyle/>
          <a:p>
            <a:r>
              <a:rPr lang="en-US" sz="2000" dirty="0">
                <a:solidFill>
                  <a:srgbClr val="FF0000"/>
                </a:solidFill>
              </a:rPr>
              <a:t>Product structure – Naming of the product structure</a:t>
            </a:r>
          </a:p>
        </p:txBody>
      </p:sp>
      <p:sp>
        <p:nvSpPr>
          <p:cNvPr id="2" name="Rechteck 1">
            <a:extLst>
              <a:ext uri="{FF2B5EF4-FFF2-40B4-BE49-F238E27FC236}">
                <a16:creationId xmlns:a16="http://schemas.microsoft.com/office/drawing/2014/main" id="{ABD91038-D429-4586-BC36-2AB33468F961}"/>
              </a:ext>
            </a:extLst>
          </p:cNvPr>
          <p:cNvSpPr/>
          <p:nvPr/>
        </p:nvSpPr>
        <p:spPr>
          <a:xfrm>
            <a:off x="152399" y="673120"/>
            <a:ext cx="11630026" cy="3070071"/>
          </a:xfrm>
          <a:prstGeom prst="rect">
            <a:avLst/>
          </a:prstGeom>
        </p:spPr>
        <p:txBody>
          <a:bodyPr wrap="square">
            <a:spAutoFit/>
          </a:bodyPr>
          <a:lstStyle/>
          <a:p>
            <a:r>
              <a:rPr lang="en-US" sz="1050" dirty="0"/>
              <a:t>The release date is used for naming the product structure.</a:t>
            </a:r>
          </a:p>
          <a:p>
            <a:r>
              <a:rPr lang="en-US" sz="1050" dirty="0"/>
              <a:t>For the version of the current period from 01.07.2020, this would be the PIM version:</a:t>
            </a:r>
          </a:p>
          <a:p>
            <a:endParaRPr lang="en-US" sz="1050" dirty="0"/>
          </a:p>
          <a:p>
            <a:endParaRPr lang="en-US" sz="1200" b="1" dirty="0"/>
          </a:p>
          <a:p>
            <a:r>
              <a:rPr lang="en-US" sz="1200" b="1" dirty="0"/>
              <a:t>PIM 20.07.01            </a:t>
            </a:r>
            <a:r>
              <a:rPr lang="en-US" sz="1200" b="1" dirty="0">
                <a:sym typeface="Wingdings" panose="05000000000000000000" pitchFamily="2" charset="2"/>
              </a:rPr>
              <a:t></a:t>
            </a:r>
            <a:endParaRPr lang="en-US" sz="1200" b="1" dirty="0"/>
          </a:p>
          <a:p>
            <a:endParaRPr lang="en-US" sz="1200" b="1" dirty="0"/>
          </a:p>
          <a:p>
            <a:endParaRPr lang="en-US" sz="1050" dirty="0"/>
          </a:p>
          <a:p>
            <a:r>
              <a:rPr lang="en-US" sz="1050" dirty="0"/>
              <a:t>Since a release change can also take place within the months, the day (01) should also be specified.</a:t>
            </a:r>
          </a:p>
          <a:p>
            <a:endParaRPr lang="en-US" sz="1050" dirty="0"/>
          </a:p>
          <a:p>
            <a:r>
              <a:rPr lang="en-US" sz="1050" dirty="0"/>
              <a:t>Within the tree structure, each element must be followed by the corresponding release date. </a:t>
            </a:r>
            <a:r>
              <a:rPr lang="en-US" sz="1050" dirty="0">
                <a:sym typeface="Wingdings" panose="05000000000000000000" pitchFamily="2" charset="2"/>
              </a:rPr>
              <a:t> </a:t>
            </a:r>
            <a:r>
              <a:rPr lang="en-US" sz="1050" dirty="0"/>
              <a:t>see the example on slide 4</a:t>
            </a:r>
          </a:p>
          <a:p>
            <a:pPr marL="171450" indent="-171450">
              <a:buFont typeface="Wingdings" panose="05000000000000000000" pitchFamily="2" charset="2"/>
              <a:buChar char="à"/>
            </a:pPr>
            <a:r>
              <a:rPr lang="en-US" sz="1050" dirty="0">
                <a:sym typeface="Wingdings" panose="05000000000000000000" pitchFamily="2" charset="2"/>
              </a:rPr>
              <a:t>T</a:t>
            </a:r>
            <a:r>
              <a:rPr lang="en-US" sz="1050" dirty="0"/>
              <a:t>his means that in the tables that describe the product structure we need an additional column in which we enter the product structure </a:t>
            </a:r>
            <a:r>
              <a:rPr lang="en-US" sz="1050" dirty="0">
                <a:sym typeface="Wingdings" panose="05000000000000000000" pitchFamily="2" charset="2"/>
              </a:rPr>
              <a:t></a:t>
            </a:r>
            <a:r>
              <a:rPr lang="en-US" sz="1050" dirty="0"/>
              <a:t> see the example on the next page (slide 3)</a:t>
            </a:r>
          </a:p>
          <a:p>
            <a:pPr marL="171450" indent="-171450">
              <a:buFont typeface="Wingdings" panose="05000000000000000000" pitchFamily="2" charset="2"/>
              <a:buChar char="à"/>
            </a:pPr>
            <a:endParaRPr lang="en-US" sz="1050" dirty="0"/>
          </a:p>
          <a:p>
            <a:pPr marL="171450" indent="-171450">
              <a:buFont typeface="Wingdings" panose="05000000000000000000" pitchFamily="2" charset="2"/>
              <a:buChar char="à"/>
            </a:pPr>
            <a:endParaRPr lang="en-US" sz="1050" dirty="0"/>
          </a:p>
          <a:p>
            <a:r>
              <a:rPr lang="en-US" sz="1050" dirty="0"/>
              <a:t>The module table must be used to control the assignment of the version.</a:t>
            </a:r>
          </a:p>
          <a:p>
            <a:r>
              <a:rPr lang="en-US" sz="1050" dirty="0">
                <a:sym typeface="Wingdings" panose="05000000000000000000" pitchFamily="2" charset="2"/>
              </a:rPr>
              <a:t> T</a:t>
            </a:r>
            <a:r>
              <a:rPr lang="en-US" sz="1050" dirty="0"/>
              <a:t>he scenarios depend on the platform release which is maintained in the module table (must be added as an element here)</a:t>
            </a:r>
          </a:p>
          <a:p>
            <a:r>
              <a:rPr lang="en-US" sz="1050" dirty="0">
                <a:sym typeface="Wingdings" panose="05000000000000000000" pitchFamily="2" charset="2"/>
              </a:rPr>
              <a:t> </a:t>
            </a:r>
            <a:r>
              <a:rPr lang="en-US" sz="1050" dirty="0"/>
              <a:t>The components are dependent on the module releases, which are also maintained in the module table.</a:t>
            </a:r>
          </a:p>
          <a:p>
            <a:endParaRPr lang="en-US" sz="1050" dirty="0"/>
          </a:p>
          <a:p>
            <a:r>
              <a:rPr lang="en-US" sz="1050" dirty="0"/>
              <a:t>In summary, this means that the maintenance only takes place in the module table (for the time being (</a:t>
            </a:r>
            <a:r>
              <a:rPr lang="en-US" sz="1050" b="1" dirty="0"/>
              <a:t>but the possibility to override the automatic versioning in single elements must be given</a:t>
            </a:r>
            <a:r>
              <a:rPr lang="en-US" sz="1050" dirty="0"/>
              <a:t>))</a:t>
            </a:r>
          </a:p>
        </p:txBody>
      </p:sp>
      <p:sp>
        <p:nvSpPr>
          <p:cNvPr id="14" name="Rechteck 13">
            <a:extLst>
              <a:ext uri="{FF2B5EF4-FFF2-40B4-BE49-F238E27FC236}">
                <a16:creationId xmlns:a16="http://schemas.microsoft.com/office/drawing/2014/main" id="{4C86740D-A78A-4BC0-B290-2BBEDD5D2F84}"/>
              </a:ext>
            </a:extLst>
          </p:cNvPr>
          <p:cNvSpPr/>
          <p:nvPr/>
        </p:nvSpPr>
        <p:spPr>
          <a:xfrm>
            <a:off x="3410160" y="4001664"/>
            <a:ext cx="1706387" cy="2411816"/>
          </a:xfrm>
          <a:prstGeom prst="rect">
            <a:avLst/>
          </a:prstGeom>
          <a:solidFill>
            <a:schemeClr val="accent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tabLst>
                <a:tab pos="1524000" algn="l"/>
              </a:tabLst>
            </a:pPr>
            <a:r>
              <a:rPr lang="en-US" sz="1000" b="1" dirty="0">
                <a:solidFill>
                  <a:schemeClr val="tx1"/>
                </a:solidFill>
              </a:rPr>
              <a:t>MAIN TABLE</a:t>
            </a:r>
          </a:p>
          <a:p>
            <a:pPr algn="ctr">
              <a:tabLst>
                <a:tab pos="1524000" algn="l"/>
              </a:tabLst>
            </a:pPr>
            <a:r>
              <a:rPr lang="en-US" sz="1000" b="1" dirty="0">
                <a:solidFill>
                  <a:schemeClr val="tx1"/>
                </a:solidFill>
              </a:rPr>
              <a:t>Modules + Platform</a:t>
            </a:r>
          </a:p>
        </p:txBody>
      </p:sp>
      <p:pic>
        <p:nvPicPr>
          <p:cNvPr id="16" name="Grafik 15" descr="Tabelle">
            <a:extLst>
              <a:ext uri="{FF2B5EF4-FFF2-40B4-BE49-F238E27FC236}">
                <a16:creationId xmlns:a16="http://schemas.microsoft.com/office/drawing/2014/main" id="{92F859DF-9404-4270-B8F5-8E802F03F6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59095" y="4336714"/>
            <a:ext cx="1757451" cy="1757451"/>
          </a:xfrm>
          <a:prstGeom prst="rect">
            <a:avLst/>
          </a:prstGeom>
        </p:spPr>
      </p:pic>
      <p:sp>
        <p:nvSpPr>
          <p:cNvPr id="18" name="Rechteck 17">
            <a:extLst>
              <a:ext uri="{FF2B5EF4-FFF2-40B4-BE49-F238E27FC236}">
                <a16:creationId xmlns:a16="http://schemas.microsoft.com/office/drawing/2014/main" id="{7F34FEC1-C118-4717-8902-5318824F420F}"/>
              </a:ext>
            </a:extLst>
          </p:cNvPr>
          <p:cNvSpPr/>
          <p:nvPr/>
        </p:nvSpPr>
        <p:spPr>
          <a:xfrm>
            <a:off x="507040" y="4001664"/>
            <a:ext cx="1706387" cy="2411816"/>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tabLst>
                <a:tab pos="1524000" algn="l"/>
              </a:tabLst>
            </a:pPr>
            <a:r>
              <a:rPr lang="en-US" sz="1000" b="1" dirty="0">
                <a:solidFill>
                  <a:schemeClr val="tx1"/>
                </a:solidFill>
              </a:rPr>
              <a:t>Dependent table</a:t>
            </a:r>
          </a:p>
          <a:p>
            <a:pPr algn="ctr">
              <a:tabLst>
                <a:tab pos="1524000" algn="l"/>
              </a:tabLst>
            </a:pPr>
            <a:r>
              <a:rPr lang="en-US" sz="1000" b="1" dirty="0">
                <a:solidFill>
                  <a:schemeClr val="tx1"/>
                </a:solidFill>
              </a:rPr>
              <a:t>Scenarios</a:t>
            </a:r>
          </a:p>
        </p:txBody>
      </p:sp>
      <p:pic>
        <p:nvPicPr>
          <p:cNvPr id="19" name="Grafik 18" descr="Tabelle">
            <a:extLst>
              <a:ext uri="{FF2B5EF4-FFF2-40B4-BE49-F238E27FC236}">
                <a16:creationId xmlns:a16="http://schemas.microsoft.com/office/drawing/2014/main" id="{6E227D93-3D34-4C54-829D-8A999BCFD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55975" y="4336714"/>
            <a:ext cx="1757451" cy="1757451"/>
          </a:xfrm>
          <a:prstGeom prst="rect">
            <a:avLst/>
          </a:prstGeom>
        </p:spPr>
      </p:pic>
      <p:sp>
        <p:nvSpPr>
          <p:cNvPr id="20" name="Rechteck 19">
            <a:extLst>
              <a:ext uri="{FF2B5EF4-FFF2-40B4-BE49-F238E27FC236}">
                <a16:creationId xmlns:a16="http://schemas.microsoft.com/office/drawing/2014/main" id="{034AEFE8-D609-4256-912E-154A065CE3B1}"/>
              </a:ext>
            </a:extLst>
          </p:cNvPr>
          <p:cNvSpPr/>
          <p:nvPr/>
        </p:nvSpPr>
        <p:spPr>
          <a:xfrm>
            <a:off x="6262218" y="4001664"/>
            <a:ext cx="1706387" cy="2411816"/>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tabLst>
                <a:tab pos="1524000" algn="l"/>
              </a:tabLst>
            </a:pPr>
            <a:r>
              <a:rPr lang="en-US" sz="1000" b="1" dirty="0">
                <a:solidFill>
                  <a:schemeClr val="tx1"/>
                </a:solidFill>
              </a:rPr>
              <a:t>Dependent table</a:t>
            </a:r>
          </a:p>
          <a:p>
            <a:pPr algn="ctr">
              <a:tabLst>
                <a:tab pos="1524000" algn="l"/>
              </a:tabLst>
            </a:pPr>
            <a:r>
              <a:rPr lang="en-US" sz="1000" b="1" dirty="0">
                <a:solidFill>
                  <a:schemeClr val="tx1"/>
                </a:solidFill>
              </a:rPr>
              <a:t>Components</a:t>
            </a:r>
          </a:p>
        </p:txBody>
      </p:sp>
      <p:pic>
        <p:nvPicPr>
          <p:cNvPr id="21" name="Grafik 20" descr="Tabelle">
            <a:extLst>
              <a:ext uri="{FF2B5EF4-FFF2-40B4-BE49-F238E27FC236}">
                <a16:creationId xmlns:a16="http://schemas.microsoft.com/office/drawing/2014/main" id="{A145650C-3054-4E84-8145-ADACCA992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11153" y="4336714"/>
            <a:ext cx="1757451" cy="1757451"/>
          </a:xfrm>
          <a:prstGeom prst="rect">
            <a:avLst/>
          </a:prstGeom>
        </p:spPr>
      </p:pic>
      <p:sp>
        <p:nvSpPr>
          <p:cNvPr id="22" name="Rechteck 21">
            <a:extLst>
              <a:ext uri="{FF2B5EF4-FFF2-40B4-BE49-F238E27FC236}">
                <a16:creationId xmlns:a16="http://schemas.microsoft.com/office/drawing/2014/main" id="{EACE87A6-AB81-40B5-8557-32AC7385264B}"/>
              </a:ext>
            </a:extLst>
          </p:cNvPr>
          <p:cNvSpPr/>
          <p:nvPr/>
        </p:nvSpPr>
        <p:spPr>
          <a:xfrm>
            <a:off x="8732525" y="4616187"/>
            <a:ext cx="3003500" cy="1477328"/>
          </a:xfrm>
          <a:prstGeom prst="rect">
            <a:avLst/>
          </a:prstGeom>
        </p:spPr>
        <p:txBody>
          <a:bodyPr wrap="square">
            <a:spAutoFit/>
          </a:bodyPr>
          <a:lstStyle/>
          <a:p>
            <a:r>
              <a:rPr lang="en-US" dirty="0"/>
              <a:t>The Main&lt;-&gt;Dependent relationship described here, applies ONLY to the release assignment to realize the versioning</a:t>
            </a:r>
          </a:p>
        </p:txBody>
      </p:sp>
      <p:sp>
        <p:nvSpPr>
          <p:cNvPr id="26" name="Pfeil: nach rechts 25">
            <a:extLst>
              <a:ext uri="{FF2B5EF4-FFF2-40B4-BE49-F238E27FC236}">
                <a16:creationId xmlns:a16="http://schemas.microsoft.com/office/drawing/2014/main" id="{510C2C4B-14E6-46BD-A418-8B8B95C4A93E}"/>
              </a:ext>
            </a:extLst>
          </p:cNvPr>
          <p:cNvSpPr/>
          <p:nvPr/>
        </p:nvSpPr>
        <p:spPr>
          <a:xfrm>
            <a:off x="5319746" y="4902200"/>
            <a:ext cx="783771" cy="57679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feil: nach rechts 26">
            <a:extLst>
              <a:ext uri="{FF2B5EF4-FFF2-40B4-BE49-F238E27FC236}">
                <a16:creationId xmlns:a16="http://schemas.microsoft.com/office/drawing/2014/main" id="{85B799F1-EC00-433C-9EC4-DDC7357B89D7}"/>
              </a:ext>
            </a:extLst>
          </p:cNvPr>
          <p:cNvSpPr/>
          <p:nvPr/>
        </p:nvSpPr>
        <p:spPr>
          <a:xfrm rot="10800000">
            <a:off x="2414970" y="4902200"/>
            <a:ext cx="783771" cy="576792"/>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uppieren 125">
            <a:extLst>
              <a:ext uri="{FF2B5EF4-FFF2-40B4-BE49-F238E27FC236}">
                <a16:creationId xmlns:a16="http://schemas.microsoft.com/office/drawing/2014/main" id="{AF785CAC-DE56-4BF6-96C5-97D07C0CA1D7}"/>
              </a:ext>
            </a:extLst>
          </p:cNvPr>
          <p:cNvGrpSpPr/>
          <p:nvPr/>
        </p:nvGrpSpPr>
        <p:grpSpPr>
          <a:xfrm>
            <a:off x="1769926" y="1025056"/>
            <a:ext cx="5593135" cy="515877"/>
            <a:chOff x="438149" y="2057810"/>
            <a:chExt cx="5593135" cy="515877"/>
          </a:xfrm>
        </p:grpSpPr>
        <p:sp>
          <p:nvSpPr>
            <p:cNvPr id="127" name="Rechteck 126">
              <a:extLst>
                <a:ext uri="{FF2B5EF4-FFF2-40B4-BE49-F238E27FC236}">
                  <a16:creationId xmlns:a16="http://schemas.microsoft.com/office/drawing/2014/main" id="{4F9BBBEE-A8D1-43F8-BD1C-E1C9DFCDD949}"/>
                </a:ext>
              </a:extLst>
            </p:cNvPr>
            <p:cNvSpPr/>
            <p:nvPr/>
          </p:nvSpPr>
          <p:spPr>
            <a:xfrm>
              <a:off x="4769645" y="2440337"/>
              <a:ext cx="454818"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600" dirty="0">
                  <a:solidFill>
                    <a:schemeClr val="accent2">
                      <a:lumMod val="75000"/>
                    </a:schemeClr>
                  </a:solidFill>
                </a:rPr>
                <a:t>PIM 21 02 07</a:t>
              </a:r>
            </a:p>
          </p:txBody>
        </p:sp>
        <p:sp>
          <p:nvSpPr>
            <p:cNvPr id="128" name="Rechteck 127">
              <a:extLst>
                <a:ext uri="{FF2B5EF4-FFF2-40B4-BE49-F238E27FC236}">
                  <a16:creationId xmlns:a16="http://schemas.microsoft.com/office/drawing/2014/main" id="{950641CC-BB02-4F8A-9979-BA4B3D3FC793}"/>
                </a:ext>
              </a:extLst>
            </p:cNvPr>
            <p:cNvSpPr/>
            <p:nvPr/>
          </p:nvSpPr>
          <p:spPr>
            <a:xfrm>
              <a:off x="4024311" y="2440337"/>
              <a:ext cx="745333"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accent2">
                      <a:lumMod val="75000"/>
                    </a:schemeClr>
                  </a:solidFill>
                </a:rPr>
                <a:t>PIM 21 01 01</a:t>
              </a:r>
            </a:p>
          </p:txBody>
        </p:sp>
        <p:sp>
          <p:nvSpPr>
            <p:cNvPr id="129" name="Pfeil: nach oben und unten 128">
              <a:extLst>
                <a:ext uri="{FF2B5EF4-FFF2-40B4-BE49-F238E27FC236}">
                  <a16:creationId xmlns:a16="http://schemas.microsoft.com/office/drawing/2014/main" id="{E6D0EC38-4138-4348-A158-B5211E68E02D}"/>
                </a:ext>
              </a:extLst>
            </p:cNvPr>
            <p:cNvSpPr/>
            <p:nvPr/>
          </p:nvSpPr>
          <p:spPr>
            <a:xfrm rot="5400000">
              <a:off x="4242450" y="1994033"/>
              <a:ext cx="299708" cy="736392"/>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hteck 129">
              <a:extLst>
                <a:ext uri="{FF2B5EF4-FFF2-40B4-BE49-F238E27FC236}">
                  <a16:creationId xmlns:a16="http://schemas.microsoft.com/office/drawing/2014/main" id="{36CF481D-8D54-4183-AA08-15E95EC1D58A}"/>
                </a:ext>
              </a:extLst>
            </p:cNvPr>
            <p:cNvSpPr/>
            <p:nvPr/>
          </p:nvSpPr>
          <p:spPr>
            <a:xfrm>
              <a:off x="438150" y="2228879"/>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01.07.2020</a:t>
              </a:r>
              <a:endParaRPr lang="en-US" sz="800" dirty="0">
                <a:solidFill>
                  <a:schemeClr val="tx1"/>
                </a:solidFill>
              </a:endParaRPr>
            </a:p>
          </p:txBody>
        </p:sp>
        <p:sp>
          <p:nvSpPr>
            <p:cNvPr id="131" name="Rechteck 130">
              <a:extLst>
                <a:ext uri="{FF2B5EF4-FFF2-40B4-BE49-F238E27FC236}">
                  <a16:creationId xmlns:a16="http://schemas.microsoft.com/office/drawing/2014/main" id="{A83ADC40-9657-40EF-9698-0A37620D278C}"/>
                </a:ext>
              </a:extLst>
            </p:cNvPr>
            <p:cNvSpPr/>
            <p:nvPr/>
          </p:nvSpPr>
          <p:spPr>
            <a:xfrm>
              <a:off x="1038225" y="2228879"/>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01.08.2020</a:t>
              </a:r>
              <a:endParaRPr lang="en-US" sz="800" dirty="0">
                <a:solidFill>
                  <a:schemeClr val="tx1"/>
                </a:solidFill>
              </a:endParaRPr>
            </a:p>
          </p:txBody>
        </p:sp>
        <p:sp>
          <p:nvSpPr>
            <p:cNvPr id="132" name="Rechteck 131">
              <a:extLst>
                <a:ext uri="{FF2B5EF4-FFF2-40B4-BE49-F238E27FC236}">
                  <a16:creationId xmlns:a16="http://schemas.microsoft.com/office/drawing/2014/main" id="{0F613C4E-86BE-42D7-89B5-116F280CAF77}"/>
                </a:ext>
              </a:extLst>
            </p:cNvPr>
            <p:cNvSpPr/>
            <p:nvPr/>
          </p:nvSpPr>
          <p:spPr>
            <a:xfrm>
              <a:off x="1638300" y="2228879"/>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01.09.2020</a:t>
              </a:r>
              <a:endParaRPr lang="en-US" sz="800" dirty="0">
                <a:solidFill>
                  <a:schemeClr val="tx1"/>
                </a:solidFill>
              </a:endParaRPr>
            </a:p>
          </p:txBody>
        </p:sp>
        <p:sp>
          <p:nvSpPr>
            <p:cNvPr id="133" name="Rechteck 132">
              <a:extLst>
                <a:ext uri="{FF2B5EF4-FFF2-40B4-BE49-F238E27FC236}">
                  <a16:creationId xmlns:a16="http://schemas.microsoft.com/office/drawing/2014/main" id="{F46918F3-E6F7-4B0F-A7B8-9EE1E5BA04CF}"/>
                </a:ext>
              </a:extLst>
            </p:cNvPr>
            <p:cNvSpPr/>
            <p:nvPr/>
          </p:nvSpPr>
          <p:spPr>
            <a:xfrm>
              <a:off x="2224087" y="2228879"/>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01.10.2020</a:t>
              </a:r>
              <a:endParaRPr lang="en-US" sz="800" dirty="0">
                <a:solidFill>
                  <a:schemeClr val="tx1"/>
                </a:solidFill>
              </a:endParaRPr>
            </a:p>
          </p:txBody>
        </p:sp>
        <p:sp>
          <p:nvSpPr>
            <p:cNvPr id="134" name="Rechteck 133">
              <a:extLst>
                <a:ext uri="{FF2B5EF4-FFF2-40B4-BE49-F238E27FC236}">
                  <a16:creationId xmlns:a16="http://schemas.microsoft.com/office/drawing/2014/main" id="{D4B89CF2-F03E-4DF4-AF2D-AD3811C6FA7F}"/>
                </a:ext>
              </a:extLst>
            </p:cNvPr>
            <p:cNvSpPr/>
            <p:nvPr/>
          </p:nvSpPr>
          <p:spPr>
            <a:xfrm>
              <a:off x="2824162" y="2228879"/>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01.11.2020</a:t>
              </a:r>
              <a:endParaRPr lang="en-US" sz="800" dirty="0">
                <a:solidFill>
                  <a:schemeClr val="tx1"/>
                </a:solidFill>
              </a:endParaRPr>
            </a:p>
          </p:txBody>
        </p:sp>
        <p:sp>
          <p:nvSpPr>
            <p:cNvPr id="135" name="Rechteck 134">
              <a:extLst>
                <a:ext uri="{FF2B5EF4-FFF2-40B4-BE49-F238E27FC236}">
                  <a16:creationId xmlns:a16="http://schemas.microsoft.com/office/drawing/2014/main" id="{84868328-CB6A-4652-9DE0-1758BB3430CF}"/>
                </a:ext>
              </a:extLst>
            </p:cNvPr>
            <p:cNvSpPr/>
            <p:nvPr/>
          </p:nvSpPr>
          <p:spPr>
            <a:xfrm>
              <a:off x="3424237" y="2228879"/>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01.12.2020</a:t>
              </a:r>
              <a:endParaRPr lang="en-US" sz="800" dirty="0">
                <a:solidFill>
                  <a:schemeClr val="tx1"/>
                </a:solidFill>
              </a:endParaRPr>
            </a:p>
          </p:txBody>
        </p:sp>
        <p:sp>
          <p:nvSpPr>
            <p:cNvPr id="136" name="Rechteck 135">
              <a:extLst>
                <a:ext uri="{FF2B5EF4-FFF2-40B4-BE49-F238E27FC236}">
                  <a16:creationId xmlns:a16="http://schemas.microsoft.com/office/drawing/2014/main" id="{4F8BCEB9-5D33-4FC3-9BC2-B1D022A88A0B}"/>
                </a:ext>
              </a:extLst>
            </p:cNvPr>
            <p:cNvSpPr/>
            <p:nvPr/>
          </p:nvSpPr>
          <p:spPr>
            <a:xfrm>
              <a:off x="4024312" y="2228879"/>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01.01.2021</a:t>
              </a:r>
              <a:endParaRPr lang="en-US" sz="800" dirty="0">
                <a:solidFill>
                  <a:schemeClr val="tx1"/>
                </a:solidFill>
              </a:endParaRPr>
            </a:p>
          </p:txBody>
        </p:sp>
        <p:sp>
          <p:nvSpPr>
            <p:cNvPr id="137" name="Rechteck 136">
              <a:extLst>
                <a:ext uri="{FF2B5EF4-FFF2-40B4-BE49-F238E27FC236}">
                  <a16:creationId xmlns:a16="http://schemas.microsoft.com/office/drawing/2014/main" id="{00A40668-BA8D-4223-9390-FDF1DB0021CE}"/>
                </a:ext>
              </a:extLst>
            </p:cNvPr>
            <p:cNvSpPr/>
            <p:nvPr/>
          </p:nvSpPr>
          <p:spPr>
            <a:xfrm>
              <a:off x="4624387" y="2228879"/>
              <a:ext cx="600075" cy="1333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01.02.2021</a:t>
              </a:r>
              <a:endParaRPr lang="en-US" sz="800" dirty="0">
                <a:solidFill>
                  <a:schemeClr val="tx1"/>
                </a:solidFill>
              </a:endParaRPr>
            </a:p>
          </p:txBody>
        </p:sp>
        <p:sp>
          <p:nvSpPr>
            <p:cNvPr id="138" name="Rechteck 137">
              <a:extLst>
                <a:ext uri="{FF2B5EF4-FFF2-40B4-BE49-F238E27FC236}">
                  <a16:creationId xmlns:a16="http://schemas.microsoft.com/office/drawing/2014/main" id="{5A4172CC-1D54-4F94-8485-227503B97132}"/>
                </a:ext>
              </a:extLst>
            </p:cNvPr>
            <p:cNvSpPr/>
            <p:nvPr/>
          </p:nvSpPr>
          <p:spPr>
            <a:xfrm>
              <a:off x="438149" y="2440337"/>
              <a:ext cx="120015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PIM 20 07 01</a:t>
              </a:r>
            </a:p>
          </p:txBody>
        </p:sp>
        <p:sp>
          <p:nvSpPr>
            <p:cNvPr id="139" name="Pfeil: nach oben und unten 138">
              <a:extLst>
                <a:ext uri="{FF2B5EF4-FFF2-40B4-BE49-F238E27FC236}">
                  <a16:creationId xmlns:a16="http://schemas.microsoft.com/office/drawing/2014/main" id="{A967EA7A-8814-40EE-851F-B3BAFD9F6B3D}"/>
                </a:ext>
              </a:extLst>
            </p:cNvPr>
            <p:cNvSpPr/>
            <p:nvPr/>
          </p:nvSpPr>
          <p:spPr>
            <a:xfrm rot="5400000">
              <a:off x="888370" y="1762154"/>
              <a:ext cx="299708" cy="1200150"/>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hteck 139">
              <a:extLst>
                <a:ext uri="{FF2B5EF4-FFF2-40B4-BE49-F238E27FC236}">
                  <a16:creationId xmlns:a16="http://schemas.microsoft.com/office/drawing/2014/main" id="{E389DBD2-B0E0-4728-B4C2-569604B794D2}"/>
                </a:ext>
              </a:extLst>
            </p:cNvPr>
            <p:cNvSpPr/>
            <p:nvPr/>
          </p:nvSpPr>
          <p:spPr>
            <a:xfrm>
              <a:off x="1638300" y="2440337"/>
              <a:ext cx="120015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PIM 20 09 01</a:t>
              </a:r>
            </a:p>
          </p:txBody>
        </p:sp>
        <p:sp>
          <p:nvSpPr>
            <p:cNvPr id="141" name="Rechteck 140">
              <a:extLst>
                <a:ext uri="{FF2B5EF4-FFF2-40B4-BE49-F238E27FC236}">
                  <a16:creationId xmlns:a16="http://schemas.microsoft.com/office/drawing/2014/main" id="{2BBFCBDF-6D49-472E-8366-FC7FD87FDF97}"/>
                </a:ext>
              </a:extLst>
            </p:cNvPr>
            <p:cNvSpPr/>
            <p:nvPr/>
          </p:nvSpPr>
          <p:spPr>
            <a:xfrm>
              <a:off x="2824161" y="2440337"/>
              <a:ext cx="1200151"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700" dirty="0">
                  <a:solidFill>
                    <a:schemeClr val="tx1"/>
                  </a:solidFill>
                </a:rPr>
                <a:t>PIM 20 11 01</a:t>
              </a:r>
            </a:p>
          </p:txBody>
        </p:sp>
        <p:sp>
          <p:nvSpPr>
            <p:cNvPr id="142" name="Pfeil: nach oben und unten 141">
              <a:extLst>
                <a:ext uri="{FF2B5EF4-FFF2-40B4-BE49-F238E27FC236}">
                  <a16:creationId xmlns:a16="http://schemas.microsoft.com/office/drawing/2014/main" id="{48022830-ADF6-4FB2-B10F-FAC02296FD72}"/>
                </a:ext>
              </a:extLst>
            </p:cNvPr>
            <p:cNvSpPr/>
            <p:nvPr/>
          </p:nvSpPr>
          <p:spPr>
            <a:xfrm rot="5400000">
              <a:off x="2081376" y="1769298"/>
              <a:ext cx="299708" cy="1185861"/>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Pfeil: nach oben und unten 142">
              <a:extLst>
                <a:ext uri="{FF2B5EF4-FFF2-40B4-BE49-F238E27FC236}">
                  <a16:creationId xmlns:a16="http://schemas.microsoft.com/office/drawing/2014/main" id="{0F841DD7-A2E6-41F1-82A7-C6373F8EB3AC}"/>
                </a:ext>
              </a:extLst>
            </p:cNvPr>
            <p:cNvSpPr/>
            <p:nvPr/>
          </p:nvSpPr>
          <p:spPr>
            <a:xfrm rot="5400000">
              <a:off x="3274379" y="1762153"/>
              <a:ext cx="299708" cy="1200150"/>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hteck 143">
              <a:extLst>
                <a:ext uri="{FF2B5EF4-FFF2-40B4-BE49-F238E27FC236}">
                  <a16:creationId xmlns:a16="http://schemas.microsoft.com/office/drawing/2014/main" id="{6FFE20DE-4E65-41EF-BBA6-2C30854F92ED}"/>
                </a:ext>
              </a:extLst>
            </p:cNvPr>
            <p:cNvSpPr/>
            <p:nvPr/>
          </p:nvSpPr>
          <p:spPr>
            <a:xfrm>
              <a:off x="5226845" y="2227988"/>
              <a:ext cx="600075" cy="13335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800" dirty="0">
                  <a:solidFill>
                    <a:schemeClr val="tx1"/>
                  </a:solidFill>
                </a:rPr>
                <a:t>01.01.2022</a:t>
              </a:r>
              <a:endParaRPr lang="en-US" sz="800" dirty="0">
                <a:solidFill>
                  <a:schemeClr val="tx1"/>
                </a:solidFill>
              </a:endParaRPr>
            </a:p>
          </p:txBody>
        </p:sp>
        <p:sp>
          <p:nvSpPr>
            <p:cNvPr id="145" name="Rechteck 144">
              <a:extLst>
                <a:ext uri="{FF2B5EF4-FFF2-40B4-BE49-F238E27FC236}">
                  <a16:creationId xmlns:a16="http://schemas.microsoft.com/office/drawing/2014/main" id="{C16561F5-472E-4852-80C1-99CA762EDB8E}"/>
                </a:ext>
              </a:extLst>
            </p:cNvPr>
            <p:cNvSpPr/>
            <p:nvPr/>
          </p:nvSpPr>
          <p:spPr>
            <a:xfrm>
              <a:off x="5224458" y="2440332"/>
              <a:ext cx="762352" cy="1333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700" dirty="0">
                <a:solidFill>
                  <a:schemeClr val="tx1"/>
                </a:solidFill>
              </a:endParaRPr>
            </a:p>
          </p:txBody>
        </p:sp>
        <p:sp>
          <p:nvSpPr>
            <p:cNvPr id="146" name="Pfeil: nach oben und unten 145">
              <a:extLst>
                <a:ext uri="{FF2B5EF4-FFF2-40B4-BE49-F238E27FC236}">
                  <a16:creationId xmlns:a16="http://schemas.microsoft.com/office/drawing/2014/main" id="{5F350E01-A262-408A-9739-16D7333A5813}"/>
                </a:ext>
              </a:extLst>
            </p:cNvPr>
            <p:cNvSpPr/>
            <p:nvPr/>
          </p:nvSpPr>
          <p:spPr>
            <a:xfrm rot="5400000">
              <a:off x="5447166" y="1993139"/>
              <a:ext cx="299708" cy="736393"/>
            </a:xfrm>
            <a:prstGeom prst="upDownArrow">
              <a:avLst>
                <a:gd name="adj1" fmla="val 0"/>
                <a:gd name="adj2"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ussdiagramm: Dokument 146">
              <a:extLst>
                <a:ext uri="{FF2B5EF4-FFF2-40B4-BE49-F238E27FC236}">
                  <a16:creationId xmlns:a16="http://schemas.microsoft.com/office/drawing/2014/main" id="{0EEA2350-3974-46B4-B966-1A8FAEF6632F}"/>
                </a:ext>
              </a:extLst>
            </p:cNvPr>
            <p:cNvSpPr/>
            <p:nvPr/>
          </p:nvSpPr>
          <p:spPr>
            <a:xfrm rot="5400000">
              <a:off x="5552091" y="2110734"/>
              <a:ext cx="433704" cy="492192"/>
            </a:xfrm>
            <a:prstGeom prst="flowChartDocumen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uppieren 147">
              <a:extLst>
                <a:ext uri="{FF2B5EF4-FFF2-40B4-BE49-F238E27FC236}">
                  <a16:creationId xmlns:a16="http://schemas.microsoft.com/office/drawing/2014/main" id="{B29275BF-D85F-4342-A997-095AAD262E9F}"/>
                </a:ext>
              </a:extLst>
            </p:cNvPr>
            <p:cNvGrpSpPr/>
            <p:nvPr/>
          </p:nvGrpSpPr>
          <p:grpSpPr>
            <a:xfrm>
              <a:off x="5698442" y="2263155"/>
              <a:ext cx="332842" cy="54000"/>
              <a:chOff x="5608790" y="2685130"/>
              <a:chExt cx="332842" cy="54000"/>
            </a:xfrm>
          </p:grpSpPr>
          <p:sp>
            <p:nvSpPr>
              <p:cNvPr id="154" name="Ellipse 153">
                <a:extLst>
                  <a:ext uri="{FF2B5EF4-FFF2-40B4-BE49-F238E27FC236}">
                    <a16:creationId xmlns:a16="http://schemas.microsoft.com/office/drawing/2014/main" id="{3FF6E45F-8926-4D54-AB08-124E27D2082D}"/>
                  </a:ext>
                </a:extLst>
              </p:cNvPr>
              <p:cNvSpPr/>
              <p:nvPr/>
            </p:nvSpPr>
            <p:spPr>
              <a:xfrm rot="16200000">
                <a:off x="5608790"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Ellipse 154">
                <a:extLst>
                  <a:ext uri="{FF2B5EF4-FFF2-40B4-BE49-F238E27FC236}">
                    <a16:creationId xmlns:a16="http://schemas.microsoft.com/office/drawing/2014/main" id="{C64B1044-2645-4258-BE70-0B5AAEA2EBEE}"/>
                  </a:ext>
                </a:extLst>
              </p:cNvPr>
              <p:cNvSpPr/>
              <p:nvPr/>
            </p:nvSpPr>
            <p:spPr>
              <a:xfrm rot="16200000">
                <a:off x="5748211"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Ellipse 155">
                <a:extLst>
                  <a:ext uri="{FF2B5EF4-FFF2-40B4-BE49-F238E27FC236}">
                    <a16:creationId xmlns:a16="http://schemas.microsoft.com/office/drawing/2014/main" id="{49FF53CB-3109-412B-BF6F-335B58D4DD00}"/>
                  </a:ext>
                </a:extLst>
              </p:cNvPr>
              <p:cNvSpPr/>
              <p:nvPr/>
            </p:nvSpPr>
            <p:spPr>
              <a:xfrm rot="16200000">
                <a:off x="5887632"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uppieren 148">
              <a:extLst>
                <a:ext uri="{FF2B5EF4-FFF2-40B4-BE49-F238E27FC236}">
                  <a16:creationId xmlns:a16="http://schemas.microsoft.com/office/drawing/2014/main" id="{9DB86F5E-BDBB-4A5B-B4D8-28E16D9F6F53}"/>
                </a:ext>
              </a:extLst>
            </p:cNvPr>
            <p:cNvGrpSpPr/>
            <p:nvPr/>
          </p:nvGrpSpPr>
          <p:grpSpPr>
            <a:xfrm>
              <a:off x="5698442" y="2469686"/>
              <a:ext cx="332842" cy="54001"/>
              <a:chOff x="5608790" y="2685130"/>
              <a:chExt cx="332842" cy="54000"/>
            </a:xfrm>
          </p:grpSpPr>
          <p:sp>
            <p:nvSpPr>
              <p:cNvPr id="151" name="Ellipse 150">
                <a:extLst>
                  <a:ext uri="{FF2B5EF4-FFF2-40B4-BE49-F238E27FC236}">
                    <a16:creationId xmlns:a16="http://schemas.microsoft.com/office/drawing/2014/main" id="{C155F6A9-8391-4146-9EDF-5C0C14AD8FF7}"/>
                  </a:ext>
                </a:extLst>
              </p:cNvPr>
              <p:cNvSpPr/>
              <p:nvPr/>
            </p:nvSpPr>
            <p:spPr>
              <a:xfrm rot="16200000">
                <a:off x="5608790"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Ellipse 151">
                <a:extLst>
                  <a:ext uri="{FF2B5EF4-FFF2-40B4-BE49-F238E27FC236}">
                    <a16:creationId xmlns:a16="http://schemas.microsoft.com/office/drawing/2014/main" id="{DFD3077D-998A-44E5-867C-1D7A0D3EA8FC}"/>
                  </a:ext>
                </a:extLst>
              </p:cNvPr>
              <p:cNvSpPr/>
              <p:nvPr/>
            </p:nvSpPr>
            <p:spPr>
              <a:xfrm rot="16200000">
                <a:off x="5748211"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Ellipse 152">
                <a:extLst>
                  <a:ext uri="{FF2B5EF4-FFF2-40B4-BE49-F238E27FC236}">
                    <a16:creationId xmlns:a16="http://schemas.microsoft.com/office/drawing/2014/main" id="{1DF99F97-DAF2-4EB1-B155-160B0A6457D1}"/>
                  </a:ext>
                </a:extLst>
              </p:cNvPr>
              <p:cNvSpPr/>
              <p:nvPr/>
            </p:nvSpPr>
            <p:spPr>
              <a:xfrm rot="16200000">
                <a:off x="5887632" y="2685130"/>
                <a:ext cx="54000" cy="5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0" name="Gerader Verbinder 149">
              <a:extLst>
                <a:ext uri="{FF2B5EF4-FFF2-40B4-BE49-F238E27FC236}">
                  <a16:creationId xmlns:a16="http://schemas.microsoft.com/office/drawing/2014/main" id="{53F84891-790F-417D-BB79-1BEE92F0526E}"/>
                </a:ext>
              </a:extLst>
            </p:cNvPr>
            <p:cNvCxnSpPr>
              <a:cxnSpLocks/>
            </p:cNvCxnSpPr>
            <p:nvPr/>
          </p:nvCxnSpPr>
          <p:spPr>
            <a:xfrm flipV="1">
              <a:off x="2824158" y="2057810"/>
              <a:ext cx="0" cy="511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239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224FC4A-4F22-458C-8D85-947405CB8C4B}"/>
              </a:ext>
            </a:extLst>
          </p:cNvPr>
          <p:cNvPicPr>
            <a:picLocks noChangeAspect="1"/>
          </p:cNvPicPr>
          <p:nvPr/>
        </p:nvPicPr>
        <p:blipFill rotWithShape="1">
          <a:blip r:embed="rId2"/>
          <a:srcRect b="74913"/>
          <a:stretch/>
        </p:blipFill>
        <p:spPr>
          <a:xfrm>
            <a:off x="94594" y="817765"/>
            <a:ext cx="8744606" cy="1573010"/>
          </a:xfrm>
          <a:prstGeom prst="rect">
            <a:avLst/>
          </a:prstGeom>
        </p:spPr>
      </p:pic>
      <p:sp>
        <p:nvSpPr>
          <p:cNvPr id="7" name="Rechteck 6">
            <a:extLst>
              <a:ext uri="{FF2B5EF4-FFF2-40B4-BE49-F238E27FC236}">
                <a16:creationId xmlns:a16="http://schemas.microsoft.com/office/drawing/2014/main" id="{56CC6904-B671-4AFD-BC58-24B12BBB8DA0}"/>
              </a:ext>
            </a:extLst>
          </p:cNvPr>
          <p:cNvSpPr/>
          <p:nvPr/>
        </p:nvSpPr>
        <p:spPr>
          <a:xfrm>
            <a:off x="0" y="694981"/>
            <a:ext cx="6000750" cy="400110"/>
          </a:xfrm>
          <a:prstGeom prst="rect">
            <a:avLst/>
          </a:prstGeom>
        </p:spPr>
        <p:txBody>
          <a:bodyPr wrap="square">
            <a:spAutoFit/>
          </a:bodyPr>
          <a:lstStyle/>
          <a:p>
            <a:r>
              <a:rPr lang="en-US" sz="2000" dirty="0"/>
              <a:t>Scenarios</a:t>
            </a:r>
          </a:p>
        </p:txBody>
      </p:sp>
      <p:grpSp>
        <p:nvGrpSpPr>
          <p:cNvPr id="12" name="Gruppieren 11">
            <a:extLst>
              <a:ext uri="{FF2B5EF4-FFF2-40B4-BE49-F238E27FC236}">
                <a16:creationId xmlns:a16="http://schemas.microsoft.com/office/drawing/2014/main" id="{9EAA51BB-03CA-406F-A03A-06A7BCD43DF7}"/>
              </a:ext>
            </a:extLst>
          </p:cNvPr>
          <p:cNvGrpSpPr/>
          <p:nvPr/>
        </p:nvGrpSpPr>
        <p:grpSpPr>
          <a:xfrm>
            <a:off x="5197474" y="323188"/>
            <a:ext cx="4051302" cy="743732"/>
            <a:chOff x="5197474" y="18388"/>
            <a:chExt cx="4051302" cy="743732"/>
          </a:xfrm>
        </p:grpSpPr>
        <p:sp>
          <p:nvSpPr>
            <p:cNvPr id="8" name="Pfeil: nach unten 7">
              <a:extLst>
                <a:ext uri="{FF2B5EF4-FFF2-40B4-BE49-F238E27FC236}">
                  <a16:creationId xmlns:a16="http://schemas.microsoft.com/office/drawing/2014/main" id="{19C3E0A0-C5DA-488A-AE1B-61D1ED714115}"/>
                </a:ext>
              </a:extLst>
            </p:cNvPr>
            <p:cNvSpPr/>
            <p:nvPr/>
          </p:nvSpPr>
          <p:spPr>
            <a:xfrm>
              <a:off x="5197474" y="361950"/>
              <a:ext cx="180975" cy="40011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Pfeil: nach unten 9">
              <a:extLst>
                <a:ext uri="{FF2B5EF4-FFF2-40B4-BE49-F238E27FC236}">
                  <a16:creationId xmlns:a16="http://schemas.microsoft.com/office/drawing/2014/main" id="{1CB544A5-60DF-4AAA-B124-A33C8B216282}"/>
                </a:ext>
              </a:extLst>
            </p:cNvPr>
            <p:cNvSpPr/>
            <p:nvPr/>
          </p:nvSpPr>
          <p:spPr>
            <a:xfrm>
              <a:off x="5428592" y="362010"/>
              <a:ext cx="180975" cy="40011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1" name="Rechteck 10">
              <a:extLst>
                <a:ext uri="{FF2B5EF4-FFF2-40B4-BE49-F238E27FC236}">
                  <a16:creationId xmlns:a16="http://schemas.microsoft.com/office/drawing/2014/main" id="{06F2386F-5353-41FF-AF08-9A541F323EEE}"/>
                </a:ext>
              </a:extLst>
            </p:cNvPr>
            <p:cNvSpPr/>
            <p:nvPr/>
          </p:nvSpPr>
          <p:spPr>
            <a:xfrm>
              <a:off x="5238750" y="18388"/>
              <a:ext cx="4010026" cy="524657"/>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524000" algn="l"/>
                </a:tabLst>
              </a:pPr>
              <a:r>
                <a:rPr lang="en-US" sz="1000" dirty="0">
                  <a:solidFill>
                    <a:srgbClr val="2F528F"/>
                  </a:solidFill>
                </a:rPr>
                <a:t>Add column platform release -&gt; depending on the platform release</a:t>
              </a:r>
            </a:p>
            <a:p>
              <a:pPr>
                <a:tabLst>
                  <a:tab pos="1524000" algn="l"/>
                </a:tabLst>
              </a:pPr>
              <a:r>
                <a:rPr lang="en-US" sz="1000" dirty="0">
                  <a:solidFill>
                    <a:srgbClr val="2F528F"/>
                  </a:solidFill>
                </a:rPr>
                <a:t>Add column scenario version</a:t>
              </a:r>
            </a:p>
          </p:txBody>
        </p:sp>
      </p:grpSp>
      <p:pic>
        <p:nvPicPr>
          <p:cNvPr id="13" name="Grafik 12">
            <a:extLst>
              <a:ext uri="{FF2B5EF4-FFF2-40B4-BE49-F238E27FC236}">
                <a16:creationId xmlns:a16="http://schemas.microsoft.com/office/drawing/2014/main" id="{AD56360A-5148-496F-8870-70638E5725E4}"/>
              </a:ext>
            </a:extLst>
          </p:cNvPr>
          <p:cNvPicPr>
            <a:picLocks noChangeAspect="1"/>
          </p:cNvPicPr>
          <p:nvPr/>
        </p:nvPicPr>
        <p:blipFill rotWithShape="1">
          <a:blip r:embed="rId3"/>
          <a:srcRect b="67027"/>
          <a:stretch/>
        </p:blipFill>
        <p:spPr>
          <a:xfrm>
            <a:off x="151751" y="3295380"/>
            <a:ext cx="8687449" cy="1191580"/>
          </a:xfrm>
          <a:prstGeom prst="rect">
            <a:avLst/>
          </a:prstGeom>
        </p:spPr>
      </p:pic>
      <p:sp>
        <p:nvSpPr>
          <p:cNvPr id="14" name="Rechteck 13">
            <a:extLst>
              <a:ext uri="{FF2B5EF4-FFF2-40B4-BE49-F238E27FC236}">
                <a16:creationId xmlns:a16="http://schemas.microsoft.com/office/drawing/2014/main" id="{D514E53F-3212-4823-B0BD-EDF5E25C71AA}"/>
              </a:ext>
            </a:extLst>
          </p:cNvPr>
          <p:cNvSpPr/>
          <p:nvPr/>
        </p:nvSpPr>
        <p:spPr>
          <a:xfrm>
            <a:off x="-9525" y="2581960"/>
            <a:ext cx="6000750" cy="400110"/>
          </a:xfrm>
          <a:prstGeom prst="rect">
            <a:avLst/>
          </a:prstGeom>
        </p:spPr>
        <p:txBody>
          <a:bodyPr wrap="square">
            <a:spAutoFit/>
          </a:bodyPr>
          <a:lstStyle/>
          <a:p>
            <a:r>
              <a:rPr lang="en-US" sz="2000" dirty="0"/>
              <a:t>Modules</a:t>
            </a:r>
          </a:p>
        </p:txBody>
      </p:sp>
      <p:grpSp>
        <p:nvGrpSpPr>
          <p:cNvPr id="15" name="Gruppieren 14">
            <a:extLst>
              <a:ext uri="{FF2B5EF4-FFF2-40B4-BE49-F238E27FC236}">
                <a16:creationId xmlns:a16="http://schemas.microsoft.com/office/drawing/2014/main" id="{D77BF713-6294-4701-B149-7FF76DB3157D}"/>
              </a:ext>
            </a:extLst>
          </p:cNvPr>
          <p:cNvGrpSpPr/>
          <p:nvPr/>
        </p:nvGrpSpPr>
        <p:grpSpPr>
          <a:xfrm>
            <a:off x="5187949" y="2804689"/>
            <a:ext cx="4051302" cy="743732"/>
            <a:chOff x="5197474" y="18388"/>
            <a:chExt cx="4051302" cy="743732"/>
          </a:xfrm>
        </p:grpSpPr>
        <p:sp>
          <p:nvSpPr>
            <p:cNvPr id="16" name="Pfeil: nach unten 15">
              <a:extLst>
                <a:ext uri="{FF2B5EF4-FFF2-40B4-BE49-F238E27FC236}">
                  <a16:creationId xmlns:a16="http://schemas.microsoft.com/office/drawing/2014/main" id="{CC5EE04F-7A55-4D58-98F6-15D3FEA05A9D}"/>
                </a:ext>
              </a:extLst>
            </p:cNvPr>
            <p:cNvSpPr/>
            <p:nvPr/>
          </p:nvSpPr>
          <p:spPr>
            <a:xfrm>
              <a:off x="5197474" y="361950"/>
              <a:ext cx="180975" cy="40011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7" name="Pfeil: nach unten 16">
              <a:extLst>
                <a:ext uri="{FF2B5EF4-FFF2-40B4-BE49-F238E27FC236}">
                  <a16:creationId xmlns:a16="http://schemas.microsoft.com/office/drawing/2014/main" id="{17983481-F6B7-4FBA-8E73-37F868A2E21F}"/>
                </a:ext>
              </a:extLst>
            </p:cNvPr>
            <p:cNvSpPr/>
            <p:nvPr/>
          </p:nvSpPr>
          <p:spPr>
            <a:xfrm>
              <a:off x="5428592" y="362010"/>
              <a:ext cx="180975" cy="40011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8" name="Rechteck 17">
              <a:extLst>
                <a:ext uri="{FF2B5EF4-FFF2-40B4-BE49-F238E27FC236}">
                  <a16:creationId xmlns:a16="http://schemas.microsoft.com/office/drawing/2014/main" id="{C379CB5A-D189-4767-A4CF-9DDE70F0C6CD}"/>
                </a:ext>
              </a:extLst>
            </p:cNvPr>
            <p:cNvSpPr/>
            <p:nvPr/>
          </p:nvSpPr>
          <p:spPr>
            <a:xfrm>
              <a:off x="5238750" y="18388"/>
              <a:ext cx="4010026" cy="524657"/>
            </a:xfrm>
            <a:prstGeom prst="rect">
              <a:avLst/>
            </a:prstGeom>
            <a:solidFill>
              <a:schemeClr val="bg1">
                <a:lumMod val="7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524000" algn="l"/>
                </a:tabLst>
              </a:pPr>
              <a:r>
                <a:rPr lang="en-US" sz="1000" dirty="0">
                  <a:solidFill>
                    <a:srgbClr val="2F528F"/>
                  </a:solidFill>
                </a:rPr>
                <a:t>Add column platform release</a:t>
              </a:r>
            </a:p>
            <a:p>
              <a:pPr>
                <a:tabLst>
                  <a:tab pos="1524000" algn="l"/>
                </a:tabLst>
              </a:pPr>
              <a:r>
                <a:rPr lang="en-US" sz="1000" dirty="0">
                  <a:solidFill>
                    <a:srgbClr val="00B0F0"/>
                  </a:solidFill>
                </a:rPr>
                <a:t>Add column module release</a:t>
              </a:r>
            </a:p>
          </p:txBody>
        </p:sp>
      </p:grpSp>
      <p:sp>
        <p:nvSpPr>
          <p:cNvPr id="19" name="Pfeil: nach unten 18">
            <a:extLst>
              <a:ext uri="{FF2B5EF4-FFF2-40B4-BE49-F238E27FC236}">
                <a16:creationId xmlns:a16="http://schemas.microsoft.com/office/drawing/2014/main" id="{8F80533A-FF4F-40F1-9771-228F404D847E}"/>
              </a:ext>
            </a:extLst>
          </p:cNvPr>
          <p:cNvSpPr/>
          <p:nvPr/>
        </p:nvSpPr>
        <p:spPr>
          <a:xfrm>
            <a:off x="2198310" y="3174941"/>
            <a:ext cx="180975" cy="40011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1"/>
              </a:solidFill>
            </a:endParaRPr>
          </a:p>
        </p:txBody>
      </p:sp>
      <p:sp>
        <p:nvSpPr>
          <p:cNvPr id="20" name="Rechteck 19">
            <a:extLst>
              <a:ext uri="{FF2B5EF4-FFF2-40B4-BE49-F238E27FC236}">
                <a16:creationId xmlns:a16="http://schemas.microsoft.com/office/drawing/2014/main" id="{FA011895-7C2A-4C8A-9213-D5553FCB02E3}"/>
              </a:ext>
            </a:extLst>
          </p:cNvPr>
          <p:cNvSpPr/>
          <p:nvPr/>
        </p:nvSpPr>
        <p:spPr>
          <a:xfrm>
            <a:off x="1856715" y="3102509"/>
            <a:ext cx="1548473" cy="226747"/>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524000" algn="l"/>
              </a:tabLst>
            </a:pPr>
            <a:r>
              <a:rPr lang="en-US" sz="1000" dirty="0">
                <a:solidFill>
                  <a:schemeClr val="tx1"/>
                </a:solidFill>
              </a:rPr>
              <a:t>Add the element Platform</a:t>
            </a:r>
          </a:p>
        </p:txBody>
      </p:sp>
      <p:pic>
        <p:nvPicPr>
          <p:cNvPr id="21" name="Grafik 20">
            <a:extLst>
              <a:ext uri="{FF2B5EF4-FFF2-40B4-BE49-F238E27FC236}">
                <a16:creationId xmlns:a16="http://schemas.microsoft.com/office/drawing/2014/main" id="{AA34B044-E367-4750-99AD-AD0C71208690}"/>
              </a:ext>
            </a:extLst>
          </p:cNvPr>
          <p:cNvPicPr>
            <a:picLocks noChangeAspect="1"/>
          </p:cNvPicPr>
          <p:nvPr/>
        </p:nvPicPr>
        <p:blipFill rotWithShape="1">
          <a:blip r:embed="rId4"/>
          <a:srcRect b="67094"/>
          <a:stretch/>
        </p:blipFill>
        <p:spPr>
          <a:xfrm>
            <a:off x="204139" y="5652817"/>
            <a:ext cx="8635061" cy="1186133"/>
          </a:xfrm>
          <a:prstGeom prst="rect">
            <a:avLst/>
          </a:prstGeom>
        </p:spPr>
      </p:pic>
      <p:sp>
        <p:nvSpPr>
          <p:cNvPr id="22" name="Rechteck 21">
            <a:extLst>
              <a:ext uri="{FF2B5EF4-FFF2-40B4-BE49-F238E27FC236}">
                <a16:creationId xmlns:a16="http://schemas.microsoft.com/office/drawing/2014/main" id="{BEBB2787-338E-44FC-9E73-72D134988FBD}"/>
              </a:ext>
            </a:extLst>
          </p:cNvPr>
          <p:cNvSpPr/>
          <p:nvPr/>
        </p:nvSpPr>
        <p:spPr>
          <a:xfrm>
            <a:off x="-9525" y="4934635"/>
            <a:ext cx="6000750" cy="400110"/>
          </a:xfrm>
          <a:prstGeom prst="rect">
            <a:avLst/>
          </a:prstGeom>
        </p:spPr>
        <p:txBody>
          <a:bodyPr wrap="square">
            <a:spAutoFit/>
          </a:bodyPr>
          <a:lstStyle/>
          <a:p>
            <a:r>
              <a:rPr lang="en-US" sz="2000" dirty="0"/>
              <a:t>Components</a:t>
            </a:r>
          </a:p>
        </p:txBody>
      </p:sp>
      <p:grpSp>
        <p:nvGrpSpPr>
          <p:cNvPr id="23" name="Gruppieren 22">
            <a:extLst>
              <a:ext uri="{FF2B5EF4-FFF2-40B4-BE49-F238E27FC236}">
                <a16:creationId xmlns:a16="http://schemas.microsoft.com/office/drawing/2014/main" id="{B626C847-8BF2-481E-801C-50F1C7E48CC1}"/>
              </a:ext>
            </a:extLst>
          </p:cNvPr>
          <p:cNvGrpSpPr/>
          <p:nvPr/>
        </p:nvGrpSpPr>
        <p:grpSpPr>
          <a:xfrm>
            <a:off x="5187949" y="5166772"/>
            <a:ext cx="4051302" cy="743732"/>
            <a:chOff x="5197474" y="18388"/>
            <a:chExt cx="4051302" cy="743732"/>
          </a:xfrm>
        </p:grpSpPr>
        <p:sp>
          <p:nvSpPr>
            <p:cNvPr id="24" name="Pfeil: nach unten 23">
              <a:extLst>
                <a:ext uri="{FF2B5EF4-FFF2-40B4-BE49-F238E27FC236}">
                  <a16:creationId xmlns:a16="http://schemas.microsoft.com/office/drawing/2014/main" id="{A8B47C8E-E91C-419B-8140-CFCC7EF44C77}"/>
                </a:ext>
              </a:extLst>
            </p:cNvPr>
            <p:cNvSpPr/>
            <p:nvPr/>
          </p:nvSpPr>
          <p:spPr>
            <a:xfrm>
              <a:off x="5197474" y="361950"/>
              <a:ext cx="180975" cy="40011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feil: nach unten 24">
              <a:extLst>
                <a:ext uri="{FF2B5EF4-FFF2-40B4-BE49-F238E27FC236}">
                  <a16:creationId xmlns:a16="http://schemas.microsoft.com/office/drawing/2014/main" id="{41DBF622-1656-483A-A049-4EFFA2FDE99F}"/>
                </a:ext>
              </a:extLst>
            </p:cNvPr>
            <p:cNvSpPr/>
            <p:nvPr/>
          </p:nvSpPr>
          <p:spPr>
            <a:xfrm>
              <a:off x="5428592" y="362010"/>
              <a:ext cx="180975" cy="40011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hteck 25">
              <a:extLst>
                <a:ext uri="{FF2B5EF4-FFF2-40B4-BE49-F238E27FC236}">
                  <a16:creationId xmlns:a16="http://schemas.microsoft.com/office/drawing/2014/main" id="{388A4F2B-B8FF-4D4A-8CA3-55B86DDA2E55}"/>
                </a:ext>
              </a:extLst>
            </p:cNvPr>
            <p:cNvSpPr/>
            <p:nvPr/>
          </p:nvSpPr>
          <p:spPr>
            <a:xfrm>
              <a:off x="5238750" y="18388"/>
              <a:ext cx="4010026" cy="524657"/>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24000" algn="l"/>
                </a:tabLst>
              </a:pPr>
              <a:r>
                <a:rPr lang="en-US" sz="1000" dirty="0">
                  <a:solidFill>
                    <a:srgbClr val="2F528F"/>
                  </a:solidFill>
                </a:rPr>
                <a:t>Add column platform release -&gt; depending on the platform release</a:t>
              </a:r>
            </a:p>
            <a:p>
              <a:pPr>
                <a:tabLst>
                  <a:tab pos="1524000" algn="l"/>
                </a:tabLst>
              </a:pPr>
              <a:r>
                <a:rPr lang="en-US" sz="1000" dirty="0">
                  <a:solidFill>
                    <a:srgbClr val="00B0F0"/>
                  </a:solidFill>
                </a:rPr>
                <a:t>Add column module release 	-&gt; depending on the Modul release</a:t>
              </a:r>
            </a:p>
            <a:p>
              <a:pPr>
                <a:tabLst>
                  <a:tab pos="1524000" algn="l"/>
                </a:tabLst>
              </a:pPr>
              <a:r>
                <a:rPr lang="en-US" sz="1000" dirty="0">
                  <a:solidFill>
                    <a:srgbClr val="00B0F0"/>
                  </a:solidFill>
                </a:rPr>
                <a:t>Add column component release</a:t>
              </a:r>
            </a:p>
          </p:txBody>
        </p:sp>
      </p:grpSp>
      <p:cxnSp>
        <p:nvCxnSpPr>
          <p:cNvPr id="28" name="Gerader Verbinder 27">
            <a:extLst>
              <a:ext uri="{FF2B5EF4-FFF2-40B4-BE49-F238E27FC236}">
                <a16:creationId xmlns:a16="http://schemas.microsoft.com/office/drawing/2014/main" id="{750CA66E-00E0-4317-8DD0-BEE46F4960D1}"/>
              </a:ext>
            </a:extLst>
          </p:cNvPr>
          <p:cNvCxnSpPr/>
          <p:nvPr/>
        </p:nvCxnSpPr>
        <p:spPr>
          <a:xfrm>
            <a:off x="-9525" y="2581960"/>
            <a:ext cx="122015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3EAF0DB5-18EA-4E12-87C0-6A1EE6E6BA0C}"/>
              </a:ext>
            </a:extLst>
          </p:cNvPr>
          <p:cNvCxnSpPr/>
          <p:nvPr/>
        </p:nvCxnSpPr>
        <p:spPr>
          <a:xfrm>
            <a:off x="-9526" y="4829860"/>
            <a:ext cx="122015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Freihandform: Form 29">
            <a:extLst>
              <a:ext uri="{FF2B5EF4-FFF2-40B4-BE49-F238E27FC236}">
                <a16:creationId xmlns:a16="http://schemas.microsoft.com/office/drawing/2014/main" id="{5D6996CF-B5B4-4A2F-92D3-DADED5E8E0BA}"/>
              </a:ext>
            </a:extLst>
          </p:cNvPr>
          <p:cNvSpPr/>
          <p:nvPr/>
        </p:nvSpPr>
        <p:spPr>
          <a:xfrm>
            <a:off x="6962774" y="409574"/>
            <a:ext cx="2867025" cy="2524125"/>
          </a:xfrm>
          <a:custGeom>
            <a:avLst/>
            <a:gdLst>
              <a:gd name="connsiteX0" fmla="*/ 0 w 971550"/>
              <a:gd name="connsiteY0" fmla="*/ 2495550 h 2495550"/>
              <a:gd name="connsiteX1" fmla="*/ 971550 w 971550"/>
              <a:gd name="connsiteY1" fmla="*/ 2495550 h 2495550"/>
              <a:gd name="connsiteX2" fmla="*/ 971550 w 971550"/>
              <a:gd name="connsiteY2" fmla="*/ 0 h 2495550"/>
              <a:gd name="connsiteX3" fmla="*/ 47625 w 971550"/>
              <a:gd name="connsiteY3" fmla="*/ 0 h 2495550"/>
              <a:gd name="connsiteX0" fmla="*/ 0 w 2867025"/>
              <a:gd name="connsiteY0" fmla="*/ 2495550 h 2495550"/>
              <a:gd name="connsiteX1" fmla="*/ 2867025 w 2867025"/>
              <a:gd name="connsiteY1" fmla="*/ 2495550 h 2495550"/>
              <a:gd name="connsiteX2" fmla="*/ 2867025 w 2867025"/>
              <a:gd name="connsiteY2" fmla="*/ 0 h 2495550"/>
              <a:gd name="connsiteX3" fmla="*/ 1943100 w 2867025"/>
              <a:gd name="connsiteY3" fmla="*/ 0 h 2495550"/>
            </a:gdLst>
            <a:ahLst/>
            <a:cxnLst>
              <a:cxn ang="0">
                <a:pos x="connsiteX0" y="connsiteY0"/>
              </a:cxn>
              <a:cxn ang="0">
                <a:pos x="connsiteX1" y="connsiteY1"/>
              </a:cxn>
              <a:cxn ang="0">
                <a:pos x="connsiteX2" y="connsiteY2"/>
              </a:cxn>
              <a:cxn ang="0">
                <a:pos x="connsiteX3" y="connsiteY3"/>
              </a:cxn>
            </a:cxnLst>
            <a:rect l="l" t="t" r="r" b="b"/>
            <a:pathLst>
              <a:path w="2867025" h="2495550">
                <a:moveTo>
                  <a:pt x="0" y="2495550"/>
                </a:moveTo>
                <a:lnTo>
                  <a:pt x="2867025" y="2495550"/>
                </a:lnTo>
                <a:lnTo>
                  <a:pt x="2867025" y="0"/>
                </a:lnTo>
                <a:lnTo>
                  <a:pt x="1943100" y="0"/>
                </a:lnTo>
              </a:path>
            </a:pathLst>
          </a:custGeom>
          <a:noFill/>
          <a:ln w="285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Form 33">
            <a:extLst>
              <a:ext uri="{FF2B5EF4-FFF2-40B4-BE49-F238E27FC236}">
                <a16:creationId xmlns:a16="http://schemas.microsoft.com/office/drawing/2014/main" id="{1575F779-ED6B-408F-96DB-3BB61CB76AB6}"/>
              </a:ext>
            </a:extLst>
          </p:cNvPr>
          <p:cNvSpPr/>
          <p:nvPr/>
        </p:nvSpPr>
        <p:spPr>
          <a:xfrm flipV="1">
            <a:off x="6897314" y="495299"/>
            <a:ext cx="2237161" cy="131279"/>
          </a:xfrm>
          <a:custGeom>
            <a:avLst/>
            <a:gdLst>
              <a:gd name="connsiteX0" fmla="*/ 0 w 971550"/>
              <a:gd name="connsiteY0" fmla="*/ 2495550 h 2495550"/>
              <a:gd name="connsiteX1" fmla="*/ 971550 w 971550"/>
              <a:gd name="connsiteY1" fmla="*/ 2495550 h 2495550"/>
              <a:gd name="connsiteX2" fmla="*/ 971550 w 971550"/>
              <a:gd name="connsiteY2" fmla="*/ 0 h 2495550"/>
              <a:gd name="connsiteX3" fmla="*/ 47625 w 971550"/>
              <a:gd name="connsiteY3" fmla="*/ 0 h 2495550"/>
              <a:gd name="connsiteX0" fmla="*/ 8949773 w 9921323"/>
              <a:gd name="connsiteY0" fmla="*/ 2495550 h 2495550"/>
              <a:gd name="connsiteX1" fmla="*/ 9921323 w 9921323"/>
              <a:gd name="connsiteY1" fmla="*/ 2495550 h 2495550"/>
              <a:gd name="connsiteX2" fmla="*/ 9921323 w 9921323"/>
              <a:gd name="connsiteY2" fmla="*/ 0 h 2495550"/>
              <a:gd name="connsiteX3" fmla="*/ 0 w 9921323"/>
              <a:gd name="connsiteY3" fmla="*/ 97852 h 2495550"/>
            </a:gdLst>
            <a:ahLst/>
            <a:cxnLst>
              <a:cxn ang="0">
                <a:pos x="connsiteX0" y="connsiteY0"/>
              </a:cxn>
              <a:cxn ang="0">
                <a:pos x="connsiteX1" y="connsiteY1"/>
              </a:cxn>
              <a:cxn ang="0">
                <a:pos x="connsiteX2" y="connsiteY2"/>
              </a:cxn>
              <a:cxn ang="0">
                <a:pos x="connsiteX3" y="connsiteY3"/>
              </a:cxn>
            </a:cxnLst>
            <a:rect l="l" t="t" r="r" b="b"/>
            <a:pathLst>
              <a:path w="9921323" h="2495550">
                <a:moveTo>
                  <a:pt x="8949773" y="2495550"/>
                </a:moveTo>
                <a:lnTo>
                  <a:pt x="9921323" y="2495550"/>
                </a:lnTo>
                <a:lnTo>
                  <a:pt x="9921323" y="0"/>
                </a:lnTo>
                <a:lnTo>
                  <a:pt x="0" y="97852"/>
                </a:lnTo>
              </a:path>
            </a:pathLst>
          </a:custGeom>
          <a:noFill/>
          <a:ln w="285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ihandform: Form 35">
            <a:extLst>
              <a:ext uri="{FF2B5EF4-FFF2-40B4-BE49-F238E27FC236}">
                <a16:creationId xmlns:a16="http://schemas.microsoft.com/office/drawing/2014/main" id="{1B48AD3E-A8C9-4AE9-9DB0-1375506ED19F}"/>
              </a:ext>
            </a:extLst>
          </p:cNvPr>
          <p:cNvSpPr/>
          <p:nvPr/>
        </p:nvSpPr>
        <p:spPr>
          <a:xfrm flipV="1">
            <a:off x="8858250" y="2933699"/>
            <a:ext cx="971550" cy="2346953"/>
          </a:xfrm>
          <a:custGeom>
            <a:avLst/>
            <a:gdLst>
              <a:gd name="connsiteX0" fmla="*/ 0 w 971550"/>
              <a:gd name="connsiteY0" fmla="*/ 2495550 h 2495550"/>
              <a:gd name="connsiteX1" fmla="*/ 971550 w 971550"/>
              <a:gd name="connsiteY1" fmla="*/ 2495550 h 2495550"/>
              <a:gd name="connsiteX2" fmla="*/ 971550 w 971550"/>
              <a:gd name="connsiteY2" fmla="*/ 0 h 2495550"/>
              <a:gd name="connsiteX3" fmla="*/ 47625 w 971550"/>
              <a:gd name="connsiteY3" fmla="*/ 0 h 2495550"/>
            </a:gdLst>
            <a:ahLst/>
            <a:cxnLst>
              <a:cxn ang="0">
                <a:pos x="connsiteX0" y="connsiteY0"/>
              </a:cxn>
              <a:cxn ang="0">
                <a:pos x="connsiteX1" y="connsiteY1"/>
              </a:cxn>
              <a:cxn ang="0">
                <a:pos x="connsiteX2" y="connsiteY2"/>
              </a:cxn>
              <a:cxn ang="0">
                <a:pos x="connsiteX3" y="connsiteY3"/>
              </a:cxn>
            </a:cxnLst>
            <a:rect l="l" t="t" r="r" b="b"/>
            <a:pathLst>
              <a:path w="971550" h="2495550">
                <a:moveTo>
                  <a:pt x="0" y="2495550"/>
                </a:moveTo>
                <a:lnTo>
                  <a:pt x="971550" y="2495550"/>
                </a:lnTo>
                <a:lnTo>
                  <a:pt x="971550" y="0"/>
                </a:lnTo>
                <a:lnTo>
                  <a:pt x="47625" y="0"/>
                </a:lnTo>
              </a:path>
            </a:pathLst>
          </a:custGeom>
          <a:noFill/>
          <a:ln w="285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ihandform: Form 37">
            <a:extLst>
              <a:ext uri="{FF2B5EF4-FFF2-40B4-BE49-F238E27FC236}">
                <a16:creationId xmlns:a16="http://schemas.microsoft.com/office/drawing/2014/main" id="{FC4722F0-FA28-4E9F-87A3-1EC87A055B0C}"/>
              </a:ext>
            </a:extLst>
          </p:cNvPr>
          <p:cNvSpPr/>
          <p:nvPr/>
        </p:nvSpPr>
        <p:spPr>
          <a:xfrm flipV="1">
            <a:off x="6891367" y="3096282"/>
            <a:ext cx="2815590" cy="2306590"/>
          </a:xfrm>
          <a:custGeom>
            <a:avLst/>
            <a:gdLst>
              <a:gd name="connsiteX0" fmla="*/ 0 w 971550"/>
              <a:gd name="connsiteY0" fmla="*/ 2495550 h 2495550"/>
              <a:gd name="connsiteX1" fmla="*/ 971550 w 971550"/>
              <a:gd name="connsiteY1" fmla="*/ 2495550 h 2495550"/>
              <a:gd name="connsiteX2" fmla="*/ 971550 w 971550"/>
              <a:gd name="connsiteY2" fmla="*/ 0 h 2495550"/>
              <a:gd name="connsiteX3" fmla="*/ 47625 w 971550"/>
              <a:gd name="connsiteY3" fmla="*/ 0 h 2495550"/>
              <a:gd name="connsiteX0" fmla="*/ 0 w 2815590"/>
              <a:gd name="connsiteY0" fmla="*/ 2495550 h 2495550"/>
              <a:gd name="connsiteX1" fmla="*/ 2815590 w 2815590"/>
              <a:gd name="connsiteY1" fmla="*/ 2495550 h 2495550"/>
              <a:gd name="connsiteX2" fmla="*/ 2815590 w 2815590"/>
              <a:gd name="connsiteY2" fmla="*/ 0 h 2495550"/>
              <a:gd name="connsiteX3" fmla="*/ 1891665 w 2815590"/>
              <a:gd name="connsiteY3" fmla="*/ 0 h 2495550"/>
            </a:gdLst>
            <a:ahLst/>
            <a:cxnLst>
              <a:cxn ang="0">
                <a:pos x="connsiteX0" y="connsiteY0"/>
              </a:cxn>
              <a:cxn ang="0">
                <a:pos x="connsiteX1" y="connsiteY1"/>
              </a:cxn>
              <a:cxn ang="0">
                <a:pos x="connsiteX2" y="connsiteY2"/>
              </a:cxn>
              <a:cxn ang="0">
                <a:pos x="connsiteX3" y="connsiteY3"/>
              </a:cxn>
            </a:cxnLst>
            <a:rect l="l" t="t" r="r" b="b"/>
            <a:pathLst>
              <a:path w="2815590" h="2495550">
                <a:moveTo>
                  <a:pt x="0" y="2495550"/>
                </a:moveTo>
                <a:lnTo>
                  <a:pt x="2815590" y="2495550"/>
                </a:lnTo>
                <a:lnTo>
                  <a:pt x="2815590" y="0"/>
                </a:lnTo>
                <a:lnTo>
                  <a:pt x="1891665" y="0"/>
                </a:lnTo>
              </a:path>
            </a:pathLst>
          </a:custGeom>
          <a:noFill/>
          <a:ln w="28575">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Form 39">
            <a:extLst>
              <a:ext uri="{FF2B5EF4-FFF2-40B4-BE49-F238E27FC236}">
                <a16:creationId xmlns:a16="http://schemas.microsoft.com/office/drawing/2014/main" id="{28E75166-B9B5-4657-9BB2-62AC463BAAFF}"/>
              </a:ext>
            </a:extLst>
          </p:cNvPr>
          <p:cNvSpPr/>
          <p:nvPr/>
        </p:nvSpPr>
        <p:spPr>
          <a:xfrm flipV="1">
            <a:off x="7017330" y="5476752"/>
            <a:ext cx="1952045" cy="140809"/>
          </a:xfrm>
          <a:custGeom>
            <a:avLst/>
            <a:gdLst>
              <a:gd name="connsiteX0" fmla="*/ 0 w 971550"/>
              <a:gd name="connsiteY0" fmla="*/ 2495550 h 2495550"/>
              <a:gd name="connsiteX1" fmla="*/ 971550 w 971550"/>
              <a:gd name="connsiteY1" fmla="*/ 2495550 h 2495550"/>
              <a:gd name="connsiteX2" fmla="*/ 971550 w 971550"/>
              <a:gd name="connsiteY2" fmla="*/ 0 h 2495550"/>
              <a:gd name="connsiteX3" fmla="*/ 47625 w 971550"/>
              <a:gd name="connsiteY3" fmla="*/ 0 h 2495550"/>
              <a:gd name="connsiteX0" fmla="*/ 8949773 w 9921323"/>
              <a:gd name="connsiteY0" fmla="*/ 2495550 h 2495550"/>
              <a:gd name="connsiteX1" fmla="*/ 9921323 w 9921323"/>
              <a:gd name="connsiteY1" fmla="*/ 2495550 h 2495550"/>
              <a:gd name="connsiteX2" fmla="*/ 9921323 w 9921323"/>
              <a:gd name="connsiteY2" fmla="*/ 0 h 2495550"/>
              <a:gd name="connsiteX3" fmla="*/ 0 w 9921323"/>
              <a:gd name="connsiteY3" fmla="*/ 97852 h 2495550"/>
            </a:gdLst>
            <a:ahLst/>
            <a:cxnLst>
              <a:cxn ang="0">
                <a:pos x="connsiteX0" y="connsiteY0"/>
              </a:cxn>
              <a:cxn ang="0">
                <a:pos x="connsiteX1" y="connsiteY1"/>
              </a:cxn>
              <a:cxn ang="0">
                <a:pos x="connsiteX2" y="connsiteY2"/>
              </a:cxn>
              <a:cxn ang="0">
                <a:pos x="connsiteX3" y="connsiteY3"/>
              </a:cxn>
            </a:cxnLst>
            <a:rect l="l" t="t" r="r" b="b"/>
            <a:pathLst>
              <a:path w="9921323" h="2495550">
                <a:moveTo>
                  <a:pt x="8949773" y="2495550"/>
                </a:moveTo>
                <a:lnTo>
                  <a:pt x="9921323" y="2495550"/>
                </a:lnTo>
                <a:lnTo>
                  <a:pt x="9921323" y="0"/>
                </a:lnTo>
                <a:lnTo>
                  <a:pt x="0" y="97852"/>
                </a:lnTo>
              </a:path>
            </a:pathLst>
          </a:custGeom>
          <a:noFill/>
          <a:ln w="28575">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hteck 41">
            <a:extLst>
              <a:ext uri="{FF2B5EF4-FFF2-40B4-BE49-F238E27FC236}">
                <a16:creationId xmlns:a16="http://schemas.microsoft.com/office/drawing/2014/main" id="{22F69BF3-1347-4CA3-B1D2-FEDD654D2618}"/>
              </a:ext>
            </a:extLst>
          </p:cNvPr>
          <p:cNvSpPr/>
          <p:nvPr/>
        </p:nvSpPr>
        <p:spPr>
          <a:xfrm>
            <a:off x="72488" y="2958469"/>
            <a:ext cx="953156" cy="226747"/>
          </a:xfrm>
          <a:prstGeom prst="rect">
            <a:avLst/>
          </a:prstGeom>
          <a:solidFill>
            <a:schemeClr val="accent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1524000" algn="l"/>
              </a:tabLst>
            </a:pPr>
            <a:r>
              <a:rPr lang="en-US" sz="1000" b="1" dirty="0">
                <a:solidFill>
                  <a:schemeClr val="tx1"/>
                </a:solidFill>
              </a:rPr>
              <a:t>MAIN TABLE</a:t>
            </a:r>
          </a:p>
        </p:txBody>
      </p:sp>
      <p:sp>
        <p:nvSpPr>
          <p:cNvPr id="46" name="Rechteck 45">
            <a:extLst>
              <a:ext uri="{FF2B5EF4-FFF2-40B4-BE49-F238E27FC236}">
                <a16:creationId xmlns:a16="http://schemas.microsoft.com/office/drawing/2014/main" id="{BDA3E704-A9A8-4290-B58D-956477494AFA}"/>
              </a:ext>
            </a:extLst>
          </p:cNvPr>
          <p:cNvSpPr/>
          <p:nvPr/>
        </p:nvSpPr>
        <p:spPr>
          <a:xfrm>
            <a:off x="-9525" y="153085"/>
            <a:ext cx="6000750" cy="400110"/>
          </a:xfrm>
          <a:prstGeom prst="rect">
            <a:avLst/>
          </a:prstGeom>
        </p:spPr>
        <p:txBody>
          <a:bodyPr wrap="square">
            <a:spAutoFit/>
          </a:bodyPr>
          <a:lstStyle/>
          <a:p>
            <a:r>
              <a:rPr lang="en-US" sz="2000" dirty="0">
                <a:solidFill>
                  <a:srgbClr val="FF0000"/>
                </a:solidFill>
              </a:rPr>
              <a:t>Product structure </a:t>
            </a:r>
          </a:p>
        </p:txBody>
      </p:sp>
    </p:spTree>
    <p:extLst>
      <p:ext uri="{BB962C8B-B14F-4D97-AF65-F5344CB8AC3E}">
        <p14:creationId xmlns:p14="http://schemas.microsoft.com/office/powerpoint/2010/main" val="122865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hteck 86">
            <a:extLst>
              <a:ext uri="{FF2B5EF4-FFF2-40B4-BE49-F238E27FC236}">
                <a16:creationId xmlns:a16="http://schemas.microsoft.com/office/drawing/2014/main" id="{357F50A6-8FD5-458D-8129-04B663698621}"/>
              </a:ext>
            </a:extLst>
          </p:cNvPr>
          <p:cNvSpPr/>
          <p:nvPr/>
        </p:nvSpPr>
        <p:spPr>
          <a:xfrm>
            <a:off x="-9526" y="153085"/>
            <a:ext cx="7695917" cy="400110"/>
          </a:xfrm>
          <a:prstGeom prst="rect">
            <a:avLst/>
          </a:prstGeom>
        </p:spPr>
        <p:txBody>
          <a:bodyPr wrap="square">
            <a:spAutoFit/>
          </a:bodyPr>
          <a:lstStyle/>
          <a:p>
            <a:r>
              <a:rPr lang="en-US" sz="2000" dirty="0">
                <a:solidFill>
                  <a:srgbClr val="FF0000"/>
                </a:solidFill>
              </a:rPr>
              <a:t>Product structure – Tree-structure database extract example</a:t>
            </a:r>
          </a:p>
        </p:txBody>
      </p:sp>
      <p:grpSp>
        <p:nvGrpSpPr>
          <p:cNvPr id="122" name="Gruppieren 121">
            <a:extLst>
              <a:ext uri="{FF2B5EF4-FFF2-40B4-BE49-F238E27FC236}">
                <a16:creationId xmlns:a16="http://schemas.microsoft.com/office/drawing/2014/main" id="{B0791CA2-CFC0-4E53-88E2-3770C09DF7A9}"/>
              </a:ext>
            </a:extLst>
          </p:cNvPr>
          <p:cNvGrpSpPr/>
          <p:nvPr/>
        </p:nvGrpSpPr>
        <p:grpSpPr>
          <a:xfrm>
            <a:off x="8488642" y="5957830"/>
            <a:ext cx="75569" cy="411298"/>
            <a:chOff x="8776262" y="5970452"/>
            <a:chExt cx="75569" cy="411298"/>
          </a:xfrm>
        </p:grpSpPr>
        <p:sp>
          <p:nvSpPr>
            <p:cNvPr id="91" name="Ellipse 90">
              <a:extLst>
                <a:ext uri="{FF2B5EF4-FFF2-40B4-BE49-F238E27FC236}">
                  <a16:creationId xmlns:a16="http://schemas.microsoft.com/office/drawing/2014/main" id="{7A57F8E8-5640-4808-9C7D-BF03A999D2F8}"/>
                </a:ext>
              </a:extLst>
            </p:cNvPr>
            <p:cNvSpPr/>
            <p:nvPr/>
          </p:nvSpPr>
          <p:spPr>
            <a:xfrm>
              <a:off x="8776262" y="5970452"/>
              <a:ext cx="75569" cy="84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Ellipse 92">
              <a:extLst>
                <a:ext uri="{FF2B5EF4-FFF2-40B4-BE49-F238E27FC236}">
                  <a16:creationId xmlns:a16="http://schemas.microsoft.com/office/drawing/2014/main" id="{D6856BF9-EA15-4577-B369-BEEC5A3AAB48}"/>
                </a:ext>
              </a:extLst>
            </p:cNvPr>
            <p:cNvSpPr/>
            <p:nvPr/>
          </p:nvSpPr>
          <p:spPr>
            <a:xfrm>
              <a:off x="8776262" y="6134061"/>
              <a:ext cx="75569" cy="84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Ellipse 94">
              <a:extLst>
                <a:ext uri="{FF2B5EF4-FFF2-40B4-BE49-F238E27FC236}">
                  <a16:creationId xmlns:a16="http://schemas.microsoft.com/office/drawing/2014/main" id="{7557AA5F-1F4B-417F-AB02-1D77588C3ADB}"/>
                </a:ext>
              </a:extLst>
            </p:cNvPr>
            <p:cNvSpPr/>
            <p:nvPr/>
          </p:nvSpPr>
          <p:spPr>
            <a:xfrm>
              <a:off x="8776262" y="6297670"/>
              <a:ext cx="75569" cy="84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uppieren 117">
            <a:extLst>
              <a:ext uri="{FF2B5EF4-FFF2-40B4-BE49-F238E27FC236}">
                <a16:creationId xmlns:a16="http://schemas.microsoft.com/office/drawing/2014/main" id="{F700C6C2-CBD4-45FB-858E-422969785B0D}"/>
              </a:ext>
            </a:extLst>
          </p:cNvPr>
          <p:cNvGrpSpPr/>
          <p:nvPr/>
        </p:nvGrpSpPr>
        <p:grpSpPr>
          <a:xfrm>
            <a:off x="2249767" y="5979368"/>
            <a:ext cx="73067" cy="358551"/>
            <a:chOff x="5363033" y="6061299"/>
            <a:chExt cx="73067" cy="358551"/>
          </a:xfrm>
        </p:grpSpPr>
        <p:sp>
          <p:nvSpPr>
            <p:cNvPr id="113" name="Ellipse 112">
              <a:extLst>
                <a:ext uri="{FF2B5EF4-FFF2-40B4-BE49-F238E27FC236}">
                  <a16:creationId xmlns:a16="http://schemas.microsoft.com/office/drawing/2014/main" id="{0055BD2C-93D7-4C49-8873-CE5C057F3D17}"/>
                </a:ext>
              </a:extLst>
            </p:cNvPr>
            <p:cNvSpPr/>
            <p:nvPr/>
          </p:nvSpPr>
          <p:spPr>
            <a:xfrm>
              <a:off x="5363033" y="6061299"/>
              <a:ext cx="73067" cy="73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Ellipse 114">
              <a:extLst>
                <a:ext uri="{FF2B5EF4-FFF2-40B4-BE49-F238E27FC236}">
                  <a16:creationId xmlns:a16="http://schemas.microsoft.com/office/drawing/2014/main" id="{AB84935B-4850-47C4-8C83-A041C3F2F70B}"/>
                </a:ext>
              </a:extLst>
            </p:cNvPr>
            <p:cNvSpPr/>
            <p:nvPr/>
          </p:nvSpPr>
          <p:spPr>
            <a:xfrm>
              <a:off x="5363033" y="6203926"/>
              <a:ext cx="73067" cy="73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Ellipse 116">
              <a:extLst>
                <a:ext uri="{FF2B5EF4-FFF2-40B4-BE49-F238E27FC236}">
                  <a16:creationId xmlns:a16="http://schemas.microsoft.com/office/drawing/2014/main" id="{7CE3F7D9-38CF-4C83-BA9E-A07437A99898}"/>
                </a:ext>
              </a:extLst>
            </p:cNvPr>
            <p:cNvSpPr/>
            <p:nvPr/>
          </p:nvSpPr>
          <p:spPr>
            <a:xfrm>
              <a:off x="5363033" y="6346553"/>
              <a:ext cx="73067" cy="73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fik 3">
            <a:extLst>
              <a:ext uri="{FF2B5EF4-FFF2-40B4-BE49-F238E27FC236}">
                <a16:creationId xmlns:a16="http://schemas.microsoft.com/office/drawing/2014/main" id="{69F6D36A-EFE4-41E1-B3E1-649D17F125D5}"/>
              </a:ext>
            </a:extLst>
          </p:cNvPr>
          <p:cNvPicPr>
            <a:picLocks noChangeAspect="1"/>
          </p:cNvPicPr>
          <p:nvPr/>
        </p:nvPicPr>
        <p:blipFill>
          <a:blip r:embed="rId2"/>
          <a:stretch>
            <a:fillRect/>
          </a:stretch>
        </p:blipFill>
        <p:spPr>
          <a:xfrm>
            <a:off x="196843" y="895213"/>
            <a:ext cx="4105848" cy="5334744"/>
          </a:xfrm>
          <a:prstGeom prst="flowChartDocument">
            <a:avLst/>
          </a:prstGeom>
          <a:ln>
            <a:solidFill>
              <a:schemeClr val="tx1"/>
            </a:solidFill>
          </a:ln>
        </p:spPr>
      </p:pic>
      <p:sp>
        <p:nvSpPr>
          <p:cNvPr id="7" name="Rechteck 6">
            <a:extLst>
              <a:ext uri="{FF2B5EF4-FFF2-40B4-BE49-F238E27FC236}">
                <a16:creationId xmlns:a16="http://schemas.microsoft.com/office/drawing/2014/main" id="{3FD39253-1868-4526-B214-FB1F5BB99FFA}"/>
              </a:ext>
            </a:extLst>
          </p:cNvPr>
          <p:cNvSpPr/>
          <p:nvPr/>
        </p:nvSpPr>
        <p:spPr>
          <a:xfrm>
            <a:off x="179768" y="525881"/>
            <a:ext cx="925253" cy="369332"/>
          </a:xfrm>
          <a:prstGeom prst="rect">
            <a:avLst/>
          </a:prstGeom>
        </p:spPr>
        <p:txBody>
          <a:bodyPr wrap="none">
            <a:spAutoFit/>
          </a:bodyPr>
          <a:lstStyle/>
          <a:p>
            <a:r>
              <a:rPr lang="en-US"/>
              <a:t>Scheme</a:t>
            </a:r>
            <a:endParaRPr lang="en-US" dirty="0"/>
          </a:p>
        </p:txBody>
      </p:sp>
      <p:sp>
        <p:nvSpPr>
          <p:cNvPr id="8" name="Rechteck 7">
            <a:extLst>
              <a:ext uri="{FF2B5EF4-FFF2-40B4-BE49-F238E27FC236}">
                <a16:creationId xmlns:a16="http://schemas.microsoft.com/office/drawing/2014/main" id="{71A93618-82AD-43CC-8FAC-319C92EEAEB5}"/>
              </a:ext>
            </a:extLst>
          </p:cNvPr>
          <p:cNvSpPr/>
          <p:nvPr/>
        </p:nvSpPr>
        <p:spPr>
          <a:xfrm>
            <a:off x="5042866" y="553195"/>
            <a:ext cx="976934" cy="369332"/>
          </a:xfrm>
          <a:prstGeom prst="rect">
            <a:avLst/>
          </a:prstGeom>
        </p:spPr>
        <p:txBody>
          <a:bodyPr wrap="none">
            <a:spAutoFit/>
          </a:bodyPr>
          <a:lstStyle/>
          <a:p>
            <a:r>
              <a:rPr lang="en-US" dirty="0"/>
              <a:t>Example</a:t>
            </a:r>
          </a:p>
        </p:txBody>
      </p:sp>
      <p:sp>
        <p:nvSpPr>
          <p:cNvPr id="2" name="Rechteck 1">
            <a:extLst>
              <a:ext uri="{FF2B5EF4-FFF2-40B4-BE49-F238E27FC236}">
                <a16:creationId xmlns:a16="http://schemas.microsoft.com/office/drawing/2014/main" id="{E58D90BE-07D7-43AC-A27A-6E307AAF3B16}"/>
              </a:ext>
            </a:extLst>
          </p:cNvPr>
          <p:cNvSpPr/>
          <p:nvPr/>
        </p:nvSpPr>
        <p:spPr>
          <a:xfrm>
            <a:off x="59989" y="6475816"/>
            <a:ext cx="8504222" cy="261610"/>
          </a:xfrm>
          <a:prstGeom prst="rect">
            <a:avLst/>
          </a:prstGeom>
        </p:spPr>
        <p:txBody>
          <a:bodyPr wrap="square">
            <a:spAutoFit/>
          </a:bodyPr>
          <a:lstStyle/>
          <a:p>
            <a:r>
              <a:rPr lang="en-US" sz="1050" dirty="0"/>
              <a:t>This is the required database extract, for now this is independent of the documents</a:t>
            </a:r>
          </a:p>
        </p:txBody>
      </p:sp>
      <p:pic>
        <p:nvPicPr>
          <p:cNvPr id="5" name="Grafik 4">
            <a:extLst>
              <a:ext uri="{FF2B5EF4-FFF2-40B4-BE49-F238E27FC236}">
                <a16:creationId xmlns:a16="http://schemas.microsoft.com/office/drawing/2014/main" id="{414A6B9C-90C3-4C8A-A8B9-6C118E581F40}"/>
              </a:ext>
            </a:extLst>
          </p:cNvPr>
          <p:cNvPicPr>
            <a:picLocks noChangeAspect="1"/>
          </p:cNvPicPr>
          <p:nvPr/>
        </p:nvPicPr>
        <p:blipFill>
          <a:blip r:embed="rId3"/>
          <a:stretch>
            <a:fillRect/>
          </a:stretch>
        </p:blipFill>
        <p:spPr>
          <a:xfrm>
            <a:off x="4634603" y="895213"/>
            <a:ext cx="7377629" cy="4320996"/>
          </a:xfrm>
          <a:prstGeom prst="flowChartDocument">
            <a:avLst/>
          </a:prstGeom>
          <a:ln>
            <a:solidFill>
              <a:schemeClr val="tx1"/>
            </a:solidFill>
          </a:ln>
        </p:spPr>
      </p:pic>
      <p:sp>
        <p:nvSpPr>
          <p:cNvPr id="9" name="Rechteck 8">
            <a:extLst>
              <a:ext uri="{FF2B5EF4-FFF2-40B4-BE49-F238E27FC236}">
                <a16:creationId xmlns:a16="http://schemas.microsoft.com/office/drawing/2014/main" id="{FFE1962E-AC8F-420E-BFCB-0148D8BCD007}"/>
              </a:ext>
            </a:extLst>
          </p:cNvPr>
          <p:cNvSpPr/>
          <p:nvPr/>
        </p:nvSpPr>
        <p:spPr>
          <a:xfrm>
            <a:off x="9500988" y="4885007"/>
            <a:ext cx="2625872" cy="577081"/>
          </a:xfrm>
          <a:prstGeom prst="rect">
            <a:avLst/>
          </a:prstGeom>
        </p:spPr>
        <p:txBody>
          <a:bodyPr wrap="square">
            <a:spAutoFit/>
          </a:bodyPr>
          <a:lstStyle/>
          <a:p>
            <a:r>
              <a:rPr lang="en-US" sz="1050" dirty="0"/>
              <a:t>This example shows how a database extract</a:t>
            </a:r>
          </a:p>
          <a:p>
            <a:r>
              <a:rPr lang="en-US" sz="1050" dirty="0"/>
              <a:t>of the date 15.08.2020 would look like </a:t>
            </a:r>
          </a:p>
          <a:p>
            <a:r>
              <a:rPr lang="en-US" sz="1050" dirty="0"/>
              <a:t>When it is retrieved e.g. in 2021</a:t>
            </a:r>
          </a:p>
        </p:txBody>
      </p:sp>
    </p:spTree>
    <p:extLst>
      <p:ext uri="{BB962C8B-B14F-4D97-AF65-F5344CB8AC3E}">
        <p14:creationId xmlns:p14="http://schemas.microsoft.com/office/powerpoint/2010/main" val="118017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hteck 86">
            <a:extLst>
              <a:ext uri="{FF2B5EF4-FFF2-40B4-BE49-F238E27FC236}">
                <a16:creationId xmlns:a16="http://schemas.microsoft.com/office/drawing/2014/main" id="{357F50A6-8FD5-458D-8129-04B663698621}"/>
              </a:ext>
            </a:extLst>
          </p:cNvPr>
          <p:cNvSpPr/>
          <p:nvPr/>
        </p:nvSpPr>
        <p:spPr>
          <a:xfrm>
            <a:off x="-9526" y="153085"/>
            <a:ext cx="7695917" cy="400110"/>
          </a:xfrm>
          <a:prstGeom prst="rect">
            <a:avLst/>
          </a:prstGeom>
        </p:spPr>
        <p:txBody>
          <a:bodyPr wrap="square">
            <a:spAutoFit/>
          </a:bodyPr>
          <a:lstStyle/>
          <a:p>
            <a:r>
              <a:rPr lang="en-US" sz="2000" dirty="0">
                <a:solidFill>
                  <a:srgbClr val="FF0000"/>
                </a:solidFill>
              </a:rPr>
              <a:t>Product structure – Tree-structure database extract – used fields</a:t>
            </a:r>
          </a:p>
        </p:txBody>
      </p:sp>
      <p:pic>
        <p:nvPicPr>
          <p:cNvPr id="10" name="Grafik 9" descr="Ein Bild, das Text enthält.&#10;&#10;Automatisch generierte Beschreibung">
            <a:extLst>
              <a:ext uri="{FF2B5EF4-FFF2-40B4-BE49-F238E27FC236}">
                <a16:creationId xmlns:a16="http://schemas.microsoft.com/office/drawing/2014/main" id="{F0081BC4-ABEB-43AD-A014-B8064C766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06" y="668994"/>
            <a:ext cx="9766644" cy="6085782"/>
          </a:xfrm>
          <a:prstGeom prst="rect">
            <a:avLst/>
          </a:prstGeom>
        </p:spPr>
      </p:pic>
      <p:sp>
        <p:nvSpPr>
          <p:cNvPr id="11" name="Rechteck 10">
            <a:extLst>
              <a:ext uri="{FF2B5EF4-FFF2-40B4-BE49-F238E27FC236}">
                <a16:creationId xmlns:a16="http://schemas.microsoft.com/office/drawing/2014/main" id="{C110B95D-D3FB-4402-A291-5BEE60EAF1B2}"/>
              </a:ext>
            </a:extLst>
          </p:cNvPr>
          <p:cNvSpPr/>
          <p:nvPr/>
        </p:nvSpPr>
        <p:spPr>
          <a:xfrm>
            <a:off x="724277" y="3666653"/>
            <a:ext cx="1285591" cy="1267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83EBE9C1-2D9F-4140-BB7D-4C573E6E1ED1}"/>
              </a:ext>
            </a:extLst>
          </p:cNvPr>
          <p:cNvSpPr/>
          <p:nvPr/>
        </p:nvSpPr>
        <p:spPr>
          <a:xfrm>
            <a:off x="2633050" y="3829616"/>
            <a:ext cx="1285591" cy="1447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B3D0E28A-D7CB-4B1E-8958-2930A07F208B}"/>
              </a:ext>
            </a:extLst>
          </p:cNvPr>
          <p:cNvSpPr/>
          <p:nvPr/>
        </p:nvSpPr>
        <p:spPr>
          <a:xfrm>
            <a:off x="4522677" y="3681742"/>
            <a:ext cx="1470717" cy="19042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EEE235AD-61C3-4D07-A994-5C9D676AB323}"/>
              </a:ext>
            </a:extLst>
          </p:cNvPr>
          <p:cNvSpPr/>
          <p:nvPr/>
        </p:nvSpPr>
        <p:spPr>
          <a:xfrm>
            <a:off x="6640904" y="3666654"/>
            <a:ext cx="1470717" cy="10482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hteck 2">
            <a:extLst>
              <a:ext uri="{FF2B5EF4-FFF2-40B4-BE49-F238E27FC236}">
                <a16:creationId xmlns:a16="http://schemas.microsoft.com/office/drawing/2014/main" id="{0F8D3B08-7160-48BF-921C-412AC821BF8C}"/>
              </a:ext>
            </a:extLst>
          </p:cNvPr>
          <p:cNvSpPr/>
          <p:nvPr/>
        </p:nvSpPr>
        <p:spPr>
          <a:xfrm>
            <a:off x="8823591" y="3666653"/>
            <a:ext cx="1406259" cy="6767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hteck 3">
            <a:extLst>
              <a:ext uri="{FF2B5EF4-FFF2-40B4-BE49-F238E27FC236}">
                <a16:creationId xmlns:a16="http://schemas.microsoft.com/office/drawing/2014/main" id="{7B520F0A-01C8-40AE-834E-008F015026D4}"/>
              </a:ext>
            </a:extLst>
          </p:cNvPr>
          <p:cNvSpPr/>
          <p:nvPr/>
        </p:nvSpPr>
        <p:spPr>
          <a:xfrm>
            <a:off x="6665641" y="1533054"/>
            <a:ext cx="1470717" cy="8672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08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hteck 86">
            <a:extLst>
              <a:ext uri="{FF2B5EF4-FFF2-40B4-BE49-F238E27FC236}">
                <a16:creationId xmlns:a16="http://schemas.microsoft.com/office/drawing/2014/main" id="{357F50A6-8FD5-458D-8129-04B663698621}"/>
              </a:ext>
            </a:extLst>
          </p:cNvPr>
          <p:cNvSpPr/>
          <p:nvPr/>
        </p:nvSpPr>
        <p:spPr>
          <a:xfrm>
            <a:off x="-9526" y="153085"/>
            <a:ext cx="9859696" cy="400110"/>
          </a:xfrm>
          <a:prstGeom prst="rect">
            <a:avLst/>
          </a:prstGeom>
        </p:spPr>
        <p:txBody>
          <a:bodyPr wrap="square">
            <a:spAutoFit/>
          </a:bodyPr>
          <a:lstStyle/>
          <a:p>
            <a:r>
              <a:rPr lang="en-US" sz="2000" dirty="0">
                <a:solidFill>
                  <a:srgbClr val="FF0000"/>
                </a:solidFill>
              </a:rPr>
              <a:t>Product structure – How the user gets the data</a:t>
            </a:r>
          </a:p>
        </p:txBody>
      </p:sp>
      <p:sp>
        <p:nvSpPr>
          <p:cNvPr id="4" name="Rechteck 3">
            <a:extLst>
              <a:ext uri="{FF2B5EF4-FFF2-40B4-BE49-F238E27FC236}">
                <a16:creationId xmlns:a16="http://schemas.microsoft.com/office/drawing/2014/main" id="{1D953A10-63DE-4141-9E60-7700567796C7}"/>
              </a:ext>
            </a:extLst>
          </p:cNvPr>
          <p:cNvSpPr/>
          <p:nvPr/>
        </p:nvSpPr>
        <p:spPr>
          <a:xfrm>
            <a:off x="368174" y="703969"/>
            <a:ext cx="12035074" cy="1708160"/>
          </a:xfrm>
          <a:prstGeom prst="rect">
            <a:avLst/>
          </a:prstGeom>
        </p:spPr>
        <p:txBody>
          <a:bodyPr wrap="square">
            <a:spAutoFit/>
          </a:bodyPr>
          <a:lstStyle/>
          <a:p>
            <a:r>
              <a:rPr lang="en-US" sz="1050" dirty="0"/>
              <a:t>1) The first method is the user uses the full overview of the PIM 2.0 and searches e.g. in the column creation date directly for the required document in the required version.</a:t>
            </a:r>
          </a:p>
          <a:p>
            <a:r>
              <a:rPr lang="en-US" sz="1050" dirty="0"/>
              <a:t>2) With the second method there must be the possibility to enter a date (free date, no matter when) in a field and the user is directly shown the corresponding database version and all related documents of this date.</a:t>
            </a:r>
          </a:p>
          <a:p>
            <a:r>
              <a:rPr lang="en-US" sz="1050" dirty="0"/>
              <a:t>3) With the third method the user must have the possibility to choose from a list (default is the current date)</a:t>
            </a:r>
          </a:p>
          <a:p>
            <a:endParaRPr lang="en-US" sz="1050" dirty="0"/>
          </a:p>
          <a:p>
            <a:r>
              <a:rPr lang="en-US" sz="1050" dirty="0"/>
              <a:t>Use the checkboxes to select which historical function you want to use.</a:t>
            </a:r>
          </a:p>
          <a:p>
            <a:pPr marL="266700" indent="-266700">
              <a:buAutoNum type="alphaUcParenR"/>
            </a:pPr>
            <a:r>
              <a:rPr lang="en-US" sz="1050" dirty="0"/>
              <a:t>With Database Extract you select that you want to have the database extract in  tree structure as an Excel table. </a:t>
            </a:r>
          </a:p>
          <a:p>
            <a:pPr>
              <a:tabLst>
                <a:tab pos="266700" algn="l"/>
              </a:tabLst>
            </a:pPr>
            <a:r>
              <a:rPr lang="en-US" sz="1050" dirty="0"/>
              <a:t>	With the download button behind it you can download it. As long as no entry has been made in the fields 1 &amp; 2 the download button remains greyed out and inactive.</a:t>
            </a:r>
          </a:p>
          <a:p>
            <a:pPr marL="266700" indent="-266700">
              <a:buAutoNum type="alphaUcParenR" startAt="2"/>
              <a:tabLst>
                <a:tab pos="266700" algn="l"/>
              </a:tabLst>
            </a:pPr>
            <a:r>
              <a:rPr lang="en-US" sz="1050" dirty="0"/>
              <a:t>If you activate the checkbox B you can download documents with the normal PIM as usual, but from the period of time mentioned below. </a:t>
            </a:r>
          </a:p>
          <a:p>
            <a:pPr>
              <a:tabLst>
                <a:tab pos="266700" algn="l"/>
              </a:tabLst>
            </a:pPr>
            <a:r>
              <a:rPr lang="en-US" sz="1050" dirty="0"/>
              <a:t>	Activating this historical download has to be made visible somewhere with a hint.</a:t>
            </a:r>
          </a:p>
          <a:p>
            <a:endParaRPr lang="en-US" sz="1050" dirty="0"/>
          </a:p>
        </p:txBody>
      </p:sp>
      <p:pic>
        <p:nvPicPr>
          <p:cNvPr id="66" name="Grafik 65">
            <a:extLst>
              <a:ext uri="{FF2B5EF4-FFF2-40B4-BE49-F238E27FC236}">
                <a16:creationId xmlns:a16="http://schemas.microsoft.com/office/drawing/2014/main" id="{BD44BD96-FD5A-4289-BAFC-F8DEC8E3E676}"/>
              </a:ext>
            </a:extLst>
          </p:cNvPr>
          <p:cNvPicPr>
            <a:picLocks noChangeAspect="1"/>
          </p:cNvPicPr>
          <p:nvPr/>
        </p:nvPicPr>
        <p:blipFill rotWithShape="1">
          <a:blip r:embed="rId2">
            <a:duotone>
              <a:schemeClr val="bg2">
                <a:shade val="45000"/>
                <a:satMod val="135000"/>
              </a:schemeClr>
              <a:prstClr val="white"/>
            </a:duotone>
          </a:blip>
          <a:srcRect l="46060" t="66399" b="17351"/>
          <a:stretch/>
        </p:blipFill>
        <p:spPr>
          <a:xfrm>
            <a:off x="88490" y="2609281"/>
            <a:ext cx="11920680" cy="3076701"/>
          </a:xfrm>
          <a:prstGeom prst="rect">
            <a:avLst/>
          </a:prstGeom>
        </p:spPr>
      </p:pic>
      <p:sp>
        <p:nvSpPr>
          <p:cNvPr id="67" name="Rechteck 66">
            <a:extLst>
              <a:ext uri="{FF2B5EF4-FFF2-40B4-BE49-F238E27FC236}">
                <a16:creationId xmlns:a16="http://schemas.microsoft.com/office/drawing/2014/main" id="{244B68E7-559B-4FE3-8DA0-2C37A6F7B779}"/>
              </a:ext>
            </a:extLst>
          </p:cNvPr>
          <p:cNvSpPr/>
          <p:nvPr/>
        </p:nvSpPr>
        <p:spPr>
          <a:xfrm>
            <a:off x="7769212" y="2239738"/>
            <a:ext cx="4239958" cy="577081"/>
          </a:xfrm>
          <a:prstGeom prst="rect">
            <a:avLst/>
          </a:prstGeom>
        </p:spPr>
        <p:txBody>
          <a:bodyPr wrap="square">
            <a:spAutoFit/>
          </a:bodyPr>
          <a:lstStyle/>
          <a:p>
            <a:r>
              <a:rPr lang="en-US" sz="1050" dirty="0"/>
              <a:t>As an example you could place it here, but please decide where it fits best from the design aspect.</a:t>
            </a:r>
          </a:p>
          <a:p>
            <a:r>
              <a:rPr lang="en-US" sz="1050" dirty="0"/>
              <a:t>Also the design itself is up to you, only the functionality must be given.</a:t>
            </a:r>
          </a:p>
        </p:txBody>
      </p:sp>
      <p:pic>
        <p:nvPicPr>
          <p:cNvPr id="19" name="Grafik 18">
            <a:extLst>
              <a:ext uri="{FF2B5EF4-FFF2-40B4-BE49-F238E27FC236}">
                <a16:creationId xmlns:a16="http://schemas.microsoft.com/office/drawing/2014/main" id="{0E3E5844-8B7B-439B-B0DD-C125B30F9F96}"/>
              </a:ext>
            </a:extLst>
          </p:cNvPr>
          <p:cNvPicPr>
            <a:picLocks noChangeAspect="1"/>
          </p:cNvPicPr>
          <p:nvPr/>
        </p:nvPicPr>
        <p:blipFill rotWithShape="1">
          <a:blip r:embed="rId3"/>
          <a:srcRect b="18495"/>
          <a:stretch/>
        </p:blipFill>
        <p:spPr>
          <a:xfrm>
            <a:off x="7540291" y="2962129"/>
            <a:ext cx="3631685" cy="3895871"/>
          </a:xfrm>
          <a:prstGeom prst="rect">
            <a:avLst/>
          </a:prstGeom>
        </p:spPr>
      </p:pic>
      <p:pic>
        <p:nvPicPr>
          <p:cNvPr id="3" name="Grafik 2">
            <a:extLst>
              <a:ext uri="{FF2B5EF4-FFF2-40B4-BE49-F238E27FC236}">
                <a16:creationId xmlns:a16="http://schemas.microsoft.com/office/drawing/2014/main" id="{9AB91E2B-3D96-405E-8AD2-B801C5FF9482}"/>
              </a:ext>
            </a:extLst>
          </p:cNvPr>
          <p:cNvPicPr>
            <a:picLocks noChangeAspect="1"/>
          </p:cNvPicPr>
          <p:nvPr/>
        </p:nvPicPr>
        <p:blipFill rotWithShape="1">
          <a:blip r:embed="rId4"/>
          <a:srcRect b="31566"/>
          <a:stretch/>
        </p:blipFill>
        <p:spPr>
          <a:xfrm>
            <a:off x="7716272" y="4941327"/>
            <a:ext cx="2133898" cy="1916673"/>
          </a:xfrm>
          <a:prstGeom prst="rect">
            <a:avLst/>
          </a:prstGeom>
        </p:spPr>
      </p:pic>
    </p:spTree>
    <p:extLst>
      <p:ext uri="{BB962C8B-B14F-4D97-AF65-F5344CB8AC3E}">
        <p14:creationId xmlns:p14="http://schemas.microsoft.com/office/powerpoint/2010/main" val="342896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BD58EBA-42C1-478A-84A3-ECC98748E1B1}"/>
              </a:ext>
            </a:extLst>
          </p:cNvPr>
          <p:cNvSpPr/>
          <p:nvPr/>
        </p:nvSpPr>
        <p:spPr>
          <a:xfrm>
            <a:off x="1247776" y="633877"/>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1</a:t>
            </a:r>
          </a:p>
          <a:p>
            <a:pPr algn="ctr"/>
            <a:r>
              <a:rPr lang="de-DE" dirty="0"/>
              <a:t>(Tree)</a:t>
            </a:r>
            <a:endParaRPr lang="en-US" dirty="0"/>
          </a:p>
        </p:txBody>
      </p:sp>
      <p:sp>
        <p:nvSpPr>
          <p:cNvPr id="3" name="Rechteck 2">
            <a:extLst>
              <a:ext uri="{FF2B5EF4-FFF2-40B4-BE49-F238E27FC236}">
                <a16:creationId xmlns:a16="http://schemas.microsoft.com/office/drawing/2014/main" id="{2C7E31B6-9337-4C99-B7FD-26B92F03D5FD}"/>
              </a:ext>
            </a:extLst>
          </p:cNvPr>
          <p:cNvSpPr/>
          <p:nvPr/>
        </p:nvSpPr>
        <p:spPr>
          <a:xfrm>
            <a:off x="1245394" y="1727859"/>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2</a:t>
            </a:r>
          </a:p>
          <a:p>
            <a:pPr algn="ctr"/>
            <a:r>
              <a:rPr lang="de-DE" dirty="0"/>
              <a:t>(Tree)</a:t>
            </a:r>
            <a:endParaRPr lang="en-US" dirty="0"/>
          </a:p>
        </p:txBody>
      </p:sp>
      <p:sp>
        <p:nvSpPr>
          <p:cNvPr id="4" name="Rechteck 3">
            <a:extLst>
              <a:ext uri="{FF2B5EF4-FFF2-40B4-BE49-F238E27FC236}">
                <a16:creationId xmlns:a16="http://schemas.microsoft.com/office/drawing/2014/main" id="{417F5487-3196-4BA7-AB67-AEFB88C6DCB3}"/>
              </a:ext>
            </a:extLst>
          </p:cNvPr>
          <p:cNvSpPr/>
          <p:nvPr/>
        </p:nvSpPr>
        <p:spPr>
          <a:xfrm>
            <a:off x="1246585" y="2824675"/>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3</a:t>
            </a:r>
          </a:p>
          <a:p>
            <a:pPr algn="ctr"/>
            <a:r>
              <a:rPr lang="de-DE" dirty="0"/>
              <a:t>(Tree)</a:t>
            </a:r>
            <a:endParaRPr lang="en-US" dirty="0"/>
          </a:p>
        </p:txBody>
      </p:sp>
      <p:sp>
        <p:nvSpPr>
          <p:cNvPr id="10" name="Rechteck 9">
            <a:extLst>
              <a:ext uri="{FF2B5EF4-FFF2-40B4-BE49-F238E27FC236}">
                <a16:creationId xmlns:a16="http://schemas.microsoft.com/office/drawing/2014/main" id="{3FBFEA39-59E9-4E96-8038-C213FE869F9E}"/>
              </a:ext>
            </a:extLst>
          </p:cNvPr>
          <p:cNvSpPr/>
          <p:nvPr/>
        </p:nvSpPr>
        <p:spPr>
          <a:xfrm>
            <a:off x="1246585" y="3921491"/>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4</a:t>
            </a:r>
          </a:p>
          <a:p>
            <a:pPr algn="ctr"/>
            <a:r>
              <a:rPr lang="de-DE" dirty="0"/>
              <a:t>(Tree)</a:t>
            </a:r>
            <a:endParaRPr lang="en-US" dirty="0"/>
          </a:p>
        </p:txBody>
      </p:sp>
      <p:sp>
        <p:nvSpPr>
          <p:cNvPr id="12" name="Rechteck 11">
            <a:extLst>
              <a:ext uri="{FF2B5EF4-FFF2-40B4-BE49-F238E27FC236}">
                <a16:creationId xmlns:a16="http://schemas.microsoft.com/office/drawing/2014/main" id="{980A3ABD-6764-4C94-B71A-80A4409EC877}"/>
              </a:ext>
            </a:extLst>
          </p:cNvPr>
          <p:cNvSpPr/>
          <p:nvPr/>
        </p:nvSpPr>
        <p:spPr>
          <a:xfrm>
            <a:off x="1247776" y="5012029"/>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5</a:t>
            </a:r>
          </a:p>
          <a:p>
            <a:pPr algn="ctr"/>
            <a:r>
              <a:rPr lang="de-DE" dirty="0"/>
              <a:t>(Tree)</a:t>
            </a:r>
            <a:endParaRPr lang="en-US" dirty="0"/>
          </a:p>
        </p:txBody>
      </p:sp>
      <p:cxnSp>
        <p:nvCxnSpPr>
          <p:cNvPr id="15" name="Gerade Verbindung mit Pfeil 14">
            <a:extLst>
              <a:ext uri="{FF2B5EF4-FFF2-40B4-BE49-F238E27FC236}">
                <a16:creationId xmlns:a16="http://schemas.microsoft.com/office/drawing/2014/main" id="{58D63234-5EC1-42AB-9EE7-C4ABFC1E2018}"/>
              </a:ext>
            </a:extLst>
          </p:cNvPr>
          <p:cNvCxnSpPr>
            <a:cxnSpLocks/>
            <a:stCxn id="147" idx="2"/>
            <a:endCxn id="2" idx="3"/>
          </p:cNvCxnSpPr>
          <p:nvPr/>
        </p:nvCxnSpPr>
        <p:spPr>
          <a:xfrm flipH="1" flipV="1">
            <a:off x="3400425" y="1060449"/>
            <a:ext cx="2946078" cy="2763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B1EF5B8-1CA6-4FDE-86F2-54BC173792FE}"/>
              </a:ext>
            </a:extLst>
          </p:cNvPr>
          <p:cNvCxnSpPr>
            <a:cxnSpLocks/>
            <a:stCxn id="147" idx="2"/>
            <a:endCxn id="3" idx="3"/>
          </p:cNvCxnSpPr>
          <p:nvPr/>
        </p:nvCxnSpPr>
        <p:spPr>
          <a:xfrm flipH="1">
            <a:off x="3398043" y="1336776"/>
            <a:ext cx="2948460" cy="8176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25781431-DB87-4477-8D91-4828DE70310B}"/>
              </a:ext>
            </a:extLst>
          </p:cNvPr>
          <p:cNvCxnSpPr>
            <a:cxnSpLocks/>
            <a:endCxn id="4" idx="3"/>
          </p:cNvCxnSpPr>
          <p:nvPr/>
        </p:nvCxnSpPr>
        <p:spPr>
          <a:xfrm flipH="1">
            <a:off x="3399234" y="1336776"/>
            <a:ext cx="2895050" cy="19144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71D270E3-0FD5-4317-BD05-6D2AF5B68408}"/>
              </a:ext>
            </a:extLst>
          </p:cNvPr>
          <p:cNvCxnSpPr>
            <a:cxnSpLocks/>
            <a:stCxn id="142" idx="2"/>
            <a:endCxn id="10" idx="3"/>
          </p:cNvCxnSpPr>
          <p:nvPr/>
        </p:nvCxnSpPr>
        <p:spPr>
          <a:xfrm flipH="1">
            <a:off x="3399234" y="1730693"/>
            <a:ext cx="2947269" cy="26173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5B20BAE3-5704-4FC1-8E41-A95FB89BD1BD}"/>
              </a:ext>
            </a:extLst>
          </p:cNvPr>
          <p:cNvCxnSpPr>
            <a:cxnSpLocks/>
            <a:stCxn id="142" idx="2"/>
            <a:endCxn id="12" idx="3"/>
          </p:cNvCxnSpPr>
          <p:nvPr/>
        </p:nvCxnSpPr>
        <p:spPr>
          <a:xfrm flipH="1">
            <a:off x="3400425" y="1730693"/>
            <a:ext cx="2946078" cy="37079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A1CD25C3-1E73-4292-8A94-9D7960E8CCC1}"/>
              </a:ext>
            </a:extLst>
          </p:cNvPr>
          <p:cNvCxnSpPr>
            <a:cxnSpLocks/>
            <a:stCxn id="136" idx="2"/>
            <a:endCxn id="2" idx="3"/>
          </p:cNvCxnSpPr>
          <p:nvPr/>
        </p:nvCxnSpPr>
        <p:spPr>
          <a:xfrm flipH="1" flipV="1">
            <a:off x="3400425" y="1060449"/>
            <a:ext cx="2946078" cy="110518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1" name="Gerade Verbindung mit Pfeil 30">
            <a:extLst>
              <a:ext uri="{FF2B5EF4-FFF2-40B4-BE49-F238E27FC236}">
                <a16:creationId xmlns:a16="http://schemas.microsoft.com/office/drawing/2014/main" id="{8491D86B-3EBE-4239-B822-82B1498236EC}"/>
              </a:ext>
            </a:extLst>
          </p:cNvPr>
          <p:cNvCxnSpPr>
            <a:cxnSpLocks/>
            <a:stCxn id="136" idx="2"/>
            <a:endCxn id="3" idx="3"/>
          </p:cNvCxnSpPr>
          <p:nvPr/>
        </p:nvCxnSpPr>
        <p:spPr>
          <a:xfrm flipH="1" flipV="1">
            <a:off x="3398043" y="2154431"/>
            <a:ext cx="2948460" cy="1119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4" name="Gerade Verbindung mit Pfeil 33">
            <a:extLst>
              <a:ext uri="{FF2B5EF4-FFF2-40B4-BE49-F238E27FC236}">
                <a16:creationId xmlns:a16="http://schemas.microsoft.com/office/drawing/2014/main" id="{05DB20A5-FC60-4A5D-8414-76013AF8AC6D}"/>
              </a:ext>
            </a:extLst>
          </p:cNvPr>
          <p:cNvCxnSpPr>
            <a:cxnSpLocks/>
            <a:stCxn id="136" idx="2"/>
            <a:endCxn id="4" idx="3"/>
          </p:cNvCxnSpPr>
          <p:nvPr/>
        </p:nvCxnSpPr>
        <p:spPr>
          <a:xfrm flipH="1">
            <a:off x="3399234" y="2165629"/>
            <a:ext cx="2947269" cy="108561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7" name="Gerade Verbindung mit Pfeil 36">
            <a:extLst>
              <a:ext uri="{FF2B5EF4-FFF2-40B4-BE49-F238E27FC236}">
                <a16:creationId xmlns:a16="http://schemas.microsoft.com/office/drawing/2014/main" id="{78BFD00F-5A3F-489A-95E7-369BF5CE41A5}"/>
              </a:ext>
            </a:extLst>
          </p:cNvPr>
          <p:cNvCxnSpPr>
            <a:cxnSpLocks/>
            <a:stCxn id="136" idx="2"/>
            <a:endCxn id="10" idx="3"/>
          </p:cNvCxnSpPr>
          <p:nvPr/>
        </p:nvCxnSpPr>
        <p:spPr>
          <a:xfrm flipH="1">
            <a:off x="3399234" y="2165629"/>
            <a:ext cx="2947269" cy="218243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Gerade Verbindung mit Pfeil 44">
            <a:extLst>
              <a:ext uri="{FF2B5EF4-FFF2-40B4-BE49-F238E27FC236}">
                <a16:creationId xmlns:a16="http://schemas.microsoft.com/office/drawing/2014/main" id="{7F4E07F5-9A08-43B4-80F7-2136D68CF77F}"/>
              </a:ext>
            </a:extLst>
          </p:cNvPr>
          <p:cNvCxnSpPr>
            <a:cxnSpLocks/>
            <a:stCxn id="133" idx="2"/>
            <a:endCxn id="12" idx="3"/>
          </p:cNvCxnSpPr>
          <p:nvPr/>
        </p:nvCxnSpPr>
        <p:spPr>
          <a:xfrm flipH="1">
            <a:off x="3400425" y="2559546"/>
            <a:ext cx="2946078" cy="2879055"/>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8" name="Gerade Verbindung mit Pfeil 47">
            <a:extLst>
              <a:ext uri="{FF2B5EF4-FFF2-40B4-BE49-F238E27FC236}">
                <a16:creationId xmlns:a16="http://schemas.microsoft.com/office/drawing/2014/main" id="{5BFC7FB3-675D-42E9-A3E2-9AF2E4724910}"/>
              </a:ext>
            </a:extLst>
          </p:cNvPr>
          <p:cNvCxnSpPr>
            <a:cxnSpLocks/>
            <a:stCxn id="130" idx="2"/>
            <a:endCxn id="12" idx="3"/>
          </p:cNvCxnSpPr>
          <p:nvPr/>
        </p:nvCxnSpPr>
        <p:spPr>
          <a:xfrm flipH="1">
            <a:off x="3400425" y="2964728"/>
            <a:ext cx="2946078" cy="2473873"/>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51" name="Gerade Verbindung mit Pfeil 50">
            <a:extLst>
              <a:ext uri="{FF2B5EF4-FFF2-40B4-BE49-F238E27FC236}">
                <a16:creationId xmlns:a16="http://schemas.microsoft.com/office/drawing/2014/main" id="{63D64486-77E4-42D4-B013-F12470F1A2D1}"/>
              </a:ext>
            </a:extLst>
          </p:cNvPr>
          <p:cNvCxnSpPr>
            <a:cxnSpLocks/>
            <a:stCxn id="127" idx="2"/>
            <a:endCxn id="2" idx="3"/>
          </p:cNvCxnSpPr>
          <p:nvPr/>
        </p:nvCxnSpPr>
        <p:spPr>
          <a:xfrm flipH="1" flipV="1">
            <a:off x="3400425" y="1060449"/>
            <a:ext cx="2947268" cy="2319144"/>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4" name="Gerade Verbindung mit Pfeil 53">
            <a:extLst>
              <a:ext uri="{FF2B5EF4-FFF2-40B4-BE49-F238E27FC236}">
                <a16:creationId xmlns:a16="http://schemas.microsoft.com/office/drawing/2014/main" id="{EC582EED-667B-4CCC-B0E6-413882276DCA}"/>
              </a:ext>
            </a:extLst>
          </p:cNvPr>
          <p:cNvCxnSpPr>
            <a:cxnSpLocks/>
            <a:stCxn id="124" idx="2"/>
            <a:endCxn id="2" idx="3"/>
          </p:cNvCxnSpPr>
          <p:nvPr/>
        </p:nvCxnSpPr>
        <p:spPr>
          <a:xfrm flipH="1" flipV="1">
            <a:off x="3400425" y="1060449"/>
            <a:ext cx="2947268" cy="2719972"/>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7" name="Gerade Verbindung mit Pfeil 56">
            <a:extLst>
              <a:ext uri="{FF2B5EF4-FFF2-40B4-BE49-F238E27FC236}">
                <a16:creationId xmlns:a16="http://schemas.microsoft.com/office/drawing/2014/main" id="{A1BB973A-9526-4680-A72E-FCF8EE14FD44}"/>
              </a:ext>
            </a:extLst>
          </p:cNvPr>
          <p:cNvCxnSpPr>
            <a:cxnSpLocks/>
            <a:stCxn id="121" idx="2"/>
            <a:endCxn id="2" idx="3"/>
          </p:cNvCxnSpPr>
          <p:nvPr/>
        </p:nvCxnSpPr>
        <p:spPr>
          <a:xfrm flipH="1" flipV="1">
            <a:off x="3400425" y="1060449"/>
            <a:ext cx="2949649" cy="309729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0" name="Gerade Verbindung mit Pfeil 59">
            <a:extLst>
              <a:ext uri="{FF2B5EF4-FFF2-40B4-BE49-F238E27FC236}">
                <a16:creationId xmlns:a16="http://schemas.microsoft.com/office/drawing/2014/main" id="{62D87C51-DD5E-4AED-A7D6-0C92B962DCC2}"/>
              </a:ext>
            </a:extLst>
          </p:cNvPr>
          <p:cNvCxnSpPr>
            <a:cxnSpLocks/>
            <a:stCxn id="103" idx="2"/>
            <a:endCxn id="2" idx="3"/>
          </p:cNvCxnSpPr>
          <p:nvPr/>
        </p:nvCxnSpPr>
        <p:spPr>
          <a:xfrm flipH="1" flipV="1">
            <a:off x="3400425" y="1060449"/>
            <a:ext cx="2948458" cy="349812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3" name="Gerade Verbindung mit Pfeil 62">
            <a:extLst>
              <a:ext uri="{FF2B5EF4-FFF2-40B4-BE49-F238E27FC236}">
                <a16:creationId xmlns:a16="http://schemas.microsoft.com/office/drawing/2014/main" id="{EA4FD4D9-064A-407E-A7BB-D531E477EF47}"/>
              </a:ext>
            </a:extLst>
          </p:cNvPr>
          <p:cNvCxnSpPr>
            <a:cxnSpLocks/>
            <a:stCxn id="103" idx="2"/>
            <a:endCxn id="3" idx="3"/>
          </p:cNvCxnSpPr>
          <p:nvPr/>
        </p:nvCxnSpPr>
        <p:spPr>
          <a:xfrm flipH="1" flipV="1">
            <a:off x="3398043" y="2154431"/>
            <a:ext cx="2950840" cy="240414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68" name="Gerade Verbindung mit Pfeil 67">
            <a:extLst>
              <a:ext uri="{FF2B5EF4-FFF2-40B4-BE49-F238E27FC236}">
                <a16:creationId xmlns:a16="http://schemas.microsoft.com/office/drawing/2014/main" id="{A604E687-CF55-45B0-872E-E06F3F40B9C5}"/>
              </a:ext>
            </a:extLst>
          </p:cNvPr>
          <p:cNvCxnSpPr>
            <a:cxnSpLocks/>
            <a:stCxn id="103" idx="2"/>
            <a:endCxn id="4" idx="3"/>
          </p:cNvCxnSpPr>
          <p:nvPr/>
        </p:nvCxnSpPr>
        <p:spPr>
          <a:xfrm flipH="1" flipV="1">
            <a:off x="3399234" y="3251247"/>
            <a:ext cx="2949649" cy="130732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71" name="Gerade Verbindung mit Pfeil 70">
            <a:extLst>
              <a:ext uri="{FF2B5EF4-FFF2-40B4-BE49-F238E27FC236}">
                <a16:creationId xmlns:a16="http://schemas.microsoft.com/office/drawing/2014/main" id="{B3A7919F-66F0-4A76-9263-01DBDCBC1542}"/>
              </a:ext>
            </a:extLst>
          </p:cNvPr>
          <p:cNvCxnSpPr>
            <a:cxnSpLocks/>
            <a:stCxn id="108" idx="2"/>
            <a:endCxn id="10" idx="3"/>
          </p:cNvCxnSpPr>
          <p:nvPr/>
        </p:nvCxnSpPr>
        <p:spPr>
          <a:xfrm flipH="1" flipV="1">
            <a:off x="3399234" y="4348063"/>
            <a:ext cx="2948459" cy="554577"/>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75" name="Gerade Verbindung mit Pfeil 74">
            <a:extLst>
              <a:ext uri="{FF2B5EF4-FFF2-40B4-BE49-F238E27FC236}">
                <a16:creationId xmlns:a16="http://schemas.microsoft.com/office/drawing/2014/main" id="{D4C071A8-D93D-4C86-A866-988ECC6B7D02}"/>
              </a:ext>
            </a:extLst>
          </p:cNvPr>
          <p:cNvCxnSpPr>
            <a:cxnSpLocks/>
            <a:stCxn id="111" idx="2"/>
            <a:endCxn id="12" idx="3"/>
          </p:cNvCxnSpPr>
          <p:nvPr/>
        </p:nvCxnSpPr>
        <p:spPr>
          <a:xfrm flipH="1">
            <a:off x="3400425" y="5285292"/>
            <a:ext cx="2947268" cy="15330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78" name="Gerade Verbindung mit Pfeil 77">
            <a:extLst>
              <a:ext uri="{FF2B5EF4-FFF2-40B4-BE49-F238E27FC236}">
                <a16:creationId xmlns:a16="http://schemas.microsoft.com/office/drawing/2014/main" id="{5B5E770C-537E-40D3-A29B-DAE308B45D60}"/>
              </a:ext>
            </a:extLst>
          </p:cNvPr>
          <p:cNvCxnSpPr>
            <a:cxnSpLocks/>
            <a:stCxn id="114" idx="2"/>
            <a:endCxn id="2" idx="3"/>
          </p:cNvCxnSpPr>
          <p:nvPr/>
        </p:nvCxnSpPr>
        <p:spPr>
          <a:xfrm flipH="1" flipV="1">
            <a:off x="3400425" y="1060449"/>
            <a:ext cx="2947268" cy="4599649"/>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81" name="Gerade Verbindung mit Pfeil 80">
            <a:extLst>
              <a:ext uri="{FF2B5EF4-FFF2-40B4-BE49-F238E27FC236}">
                <a16:creationId xmlns:a16="http://schemas.microsoft.com/office/drawing/2014/main" id="{1B31396B-C879-486F-B379-2EF93AFF3620}"/>
              </a:ext>
            </a:extLst>
          </p:cNvPr>
          <p:cNvCxnSpPr>
            <a:cxnSpLocks/>
            <a:stCxn id="114" idx="2"/>
            <a:endCxn id="3" idx="3"/>
          </p:cNvCxnSpPr>
          <p:nvPr/>
        </p:nvCxnSpPr>
        <p:spPr>
          <a:xfrm flipH="1" flipV="1">
            <a:off x="3398043" y="2154431"/>
            <a:ext cx="2949650" cy="3505667"/>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84" name="Gerade Verbindung mit Pfeil 83">
            <a:extLst>
              <a:ext uri="{FF2B5EF4-FFF2-40B4-BE49-F238E27FC236}">
                <a16:creationId xmlns:a16="http://schemas.microsoft.com/office/drawing/2014/main" id="{C9CBA860-2BC0-4F50-B2BD-6B06F48F4EC5}"/>
              </a:ext>
            </a:extLst>
          </p:cNvPr>
          <p:cNvCxnSpPr>
            <a:cxnSpLocks/>
            <a:stCxn id="114" idx="2"/>
            <a:endCxn id="4" idx="3"/>
          </p:cNvCxnSpPr>
          <p:nvPr/>
        </p:nvCxnSpPr>
        <p:spPr>
          <a:xfrm flipH="1" flipV="1">
            <a:off x="3399234" y="3251247"/>
            <a:ext cx="2948459" cy="2408851"/>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87" name="Gerade Verbindung mit Pfeil 86">
            <a:extLst>
              <a:ext uri="{FF2B5EF4-FFF2-40B4-BE49-F238E27FC236}">
                <a16:creationId xmlns:a16="http://schemas.microsoft.com/office/drawing/2014/main" id="{3177BEDE-25C2-42B1-B432-97CC26CACCEA}"/>
              </a:ext>
            </a:extLst>
          </p:cNvPr>
          <p:cNvCxnSpPr>
            <a:cxnSpLocks/>
            <a:stCxn id="114" idx="2"/>
            <a:endCxn id="10" idx="3"/>
          </p:cNvCxnSpPr>
          <p:nvPr/>
        </p:nvCxnSpPr>
        <p:spPr>
          <a:xfrm flipH="1" flipV="1">
            <a:off x="3399234" y="4348063"/>
            <a:ext cx="2948459" cy="1312035"/>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90" name="Gerade Verbindung mit Pfeil 89">
            <a:extLst>
              <a:ext uri="{FF2B5EF4-FFF2-40B4-BE49-F238E27FC236}">
                <a16:creationId xmlns:a16="http://schemas.microsoft.com/office/drawing/2014/main" id="{8DF04797-266B-4CCA-B5F6-29D76BCE6A7E}"/>
              </a:ext>
            </a:extLst>
          </p:cNvPr>
          <p:cNvCxnSpPr>
            <a:cxnSpLocks/>
            <a:stCxn id="114" idx="2"/>
            <a:endCxn id="12" idx="3"/>
          </p:cNvCxnSpPr>
          <p:nvPr/>
        </p:nvCxnSpPr>
        <p:spPr>
          <a:xfrm flipH="1" flipV="1">
            <a:off x="3400425" y="5438601"/>
            <a:ext cx="2947268" cy="221497"/>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03" name="Ellipse 102">
            <a:extLst>
              <a:ext uri="{FF2B5EF4-FFF2-40B4-BE49-F238E27FC236}">
                <a16:creationId xmlns:a16="http://schemas.microsoft.com/office/drawing/2014/main" id="{934D4B3B-A737-42F2-ADF2-5118983F604D}"/>
              </a:ext>
            </a:extLst>
          </p:cNvPr>
          <p:cNvSpPr/>
          <p:nvPr/>
        </p:nvSpPr>
        <p:spPr>
          <a:xfrm>
            <a:off x="6348883" y="452531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Ellipse 107">
            <a:extLst>
              <a:ext uri="{FF2B5EF4-FFF2-40B4-BE49-F238E27FC236}">
                <a16:creationId xmlns:a16="http://schemas.microsoft.com/office/drawing/2014/main" id="{500173F0-8735-42DE-B37C-F4AD87F1497C}"/>
              </a:ext>
            </a:extLst>
          </p:cNvPr>
          <p:cNvSpPr/>
          <p:nvPr/>
        </p:nvSpPr>
        <p:spPr>
          <a:xfrm>
            <a:off x="6347693" y="4869385"/>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Ellipse 110">
            <a:extLst>
              <a:ext uri="{FF2B5EF4-FFF2-40B4-BE49-F238E27FC236}">
                <a16:creationId xmlns:a16="http://schemas.microsoft.com/office/drawing/2014/main" id="{51E3EB4D-A444-45BD-8753-982F66B2D050}"/>
              </a:ext>
            </a:extLst>
          </p:cNvPr>
          <p:cNvSpPr/>
          <p:nvPr/>
        </p:nvSpPr>
        <p:spPr>
          <a:xfrm>
            <a:off x="6347693" y="525203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Ellipse 113">
            <a:extLst>
              <a:ext uri="{FF2B5EF4-FFF2-40B4-BE49-F238E27FC236}">
                <a16:creationId xmlns:a16="http://schemas.microsoft.com/office/drawing/2014/main" id="{CB32E9BA-0BAD-4000-981D-6FDB50F53AD1}"/>
              </a:ext>
            </a:extLst>
          </p:cNvPr>
          <p:cNvSpPr/>
          <p:nvPr/>
        </p:nvSpPr>
        <p:spPr>
          <a:xfrm>
            <a:off x="6347693" y="562684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Ellipse 120">
            <a:extLst>
              <a:ext uri="{FF2B5EF4-FFF2-40B4-BE49-F238E27FC236}">
                <a16:creationId xmlns:a16="http://schemas.microsoft.com/office/drawing/2014/main" id="{E6BC4EA7-49B3-4375-865D-8DB6BEA51D48}"/>
              </a:ext>
            </a:extLst>
          </p:cNvPr>
          <p:cNvSpPr/>
          <p:nvPr/>
        </p:nvSpPr>
        <p:spPr>
          <a:xfrm>
            <a:off x="6350074" y="4124489"/>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Ellipse 123">
            <a:extLst>
              <a:ext uri="{FF2B5EF4-FFF2-40B4-BE49-F238E27FC236}">
                <a16:creationId xmlns:a16="http://schemas.microsoft.com/office/drawing/2014/main" id="{264EC32F-1B15-4752-8A97-BDCE62CEEC1A}"/>
              </a:ext>
            </a:extLst>
          </p:cNvPr>
          <p:cNvSpPr/>
          <p:nvPr/>
        </p:nvSpPr>
        <p:spPr>
          <a:xfrm>
            <a:off x="6347693" y="3747166"/>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Ellipse 126">
            <a:extLst>
              <a:ext uri="{FF2B5EF4-FFF2-40B4-BE49-F238E27FC236}">
                <a16:creationId xmlns:a16="http://schemas.microsoft.com/office/drawing/2014/main" id="{46155620-7875-48FA-8E59-FA9DF39D80A0}"/>
              </a:ext>
            </a:extLst>
          </p:cNvPr>
          <p:cNvSpPr/>
          <p:nvPr/>
        </p:nvSpPr>
        <p:spPr>
          <a:xfrm>
            <a:off x="6347693" y="33463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Ellipse 129">
            <a:extLst>
              <a:ext uri="{FF2B5EF4-FFF2-40B4-BE49-F238E27FC236}">
                <a16:creationId xmlns:a16="http://schemas.microsoft.com/office/drawing/2014/main" id="{C17B72C6-BB39-4277-A33F-3BC7853BD0C4}"/>
              </a:ext>
            </a:extLst>
          </p:cNvPr>
          <p:cNvSpPr/>
          <p:nvPr/>
        </p:nvSpPr>
        <p:spPr>
          <a:xfrm>
            <a:off x="6346503" y="293147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Ellipse 132">
            <a:extLst>
              <a:ext uri="{FF2B5EF4-FFF2-40B4-BE49-F238E27FC236}">
                <a16:creationId xmlns:a16="http://schemas.microsoft.com/office/drawing/2014/main" id="{92F5D221-E29C-4D64-A638-971178665201}"/>
              </a:ext>
            </a:extLst>
          </p:cNvPr>
          <p:cNvSpPr/>
          <p:nvPr/>
        </p:nvSpPr>
        <p:spPr>
          <a:xfrm>
            <a:off x="6346503" y="252629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Ellipse 135">
            <a:extLst>
              <a:ext uri="{FF2B5EF4-FFF2-40B4-BE49-F238E27FC236}">
                <a16:creationId xmlns:a16="http://schemas.microsoft.com/office/drawing/2014/main" id="{4E138450-9A9C-4D1D-968A-854D833F3155}"/>
              </a:ext>
            </a:extLst>
          </p:cNvPr>
          <p:cNvSpPr/>
          <p:nvPr/>
        </p:nvSpPr>
        <p:spPr>
          <a:xfrm>
            <a:off x="6346503" y="2132374"/>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Ellipse 141">
            <a:extLst>
              <a:ext uri="{FF2B5EF4-FFF2-40B4-BE49-F238E27FC236}">
                <a16:creationId xmlns:a16="http://schemas.microsoft.com/office/drawing/2014/main" id="{8D937927-AB9D-4282-891C-1E2179F41943}"/>
              </a:ext>
            </a:extLst>
          </p:cNvPr>
          <p:cNvSpPr/>
          <p:nvPr/>
        </p:nvSpPr>
        <p:spPr>
          <a:xfrm>
            <a:off x="6346503" y="16974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Ellipse 146">
            <a:extLst>
              <a:ext uri="{FF2B5EF4-FFF2-40B4-BE49-F238E27FC236}">
                <a16:creationId xmlns:a16="http://schemas.microsoft.com/office/drawing/2014/main" id="{C0A783FB-29F1-499E-AFE9-B6015F158FCB}"/>
              </a:ext>
            </a:extLst>
          </p:cNvPr>
          <p:cNvSpPr/>
          <p:nvPr/>
        </p:nvSpPr>
        <p:spPr>
          <a:xfrm>
            <a:off x="6346503" y="130352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hteck 229">
            <a:extLst>
              <a:ext uri="{FF2B5EF4-FFF2-40B4-BE49-F238E27FC236}">
                <a16:creationId xmlns:a16="http://schemas.microsoft.com/office/drawing/2014/main" id="{2F407CBA-3D7E-4A9A-9119-5C8C1B8A57F1}"/>
              </a:ext>
            </a:extLst>
          </p:cNvPr>
          <p:cNvSpPr/>
          <p:nvPr/>
        </p:nvSpPr>
        <p:spPr>
          <a:xfrm>
            <a:off x="-9525" y="153085"/>
            <a:ext cx="1990861" cy="400110"/>
          </a:xfrm>
          <a:prstGeom prst="rect">
            <a:avLst/>
          </a:prstGeom>
        </p:spPr>
        <p:txBody>
          <a:bodyPr wrap="square">
            <a:spAutoFit/>
          </a:bodyPr>
          <a:lstStyle/>
          <a:p>
            <a:r>
              <a:rPr lang="en-US" sz="2000" dirty="0"/>
              <a:t>Short example</a:t>
            </a:r>
          </a:p>
        </p:txBody>
      </p:sp>
      <p:sp>
        <p:nvSpPr>
          <p:cNvPr id="231" name="Ellipse 230">
            <a:extLst>
              <a:ext uri="{FF2B5EF4-FFF2-40B4-BE49-F238E27FC236}">
                <a16:creationId xmlns:a16="http://schemas.microsoft.com/office/drawing/2014/main" id="{9881B6A2-C70D-4053-BAAC-741035F96936}"/>
              </a:ext>
            </a:extLst>
          </p:cNvPr>
          <p:cNvSpPr/>
          <p:nvPr/>
        </p:nvSpPr>
        <p:spPr>
          <a:xfrm>
            <a:off x="2234100" y="5957145"/>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Ellipse 232">
            <a:extLst>
              <a:ext uri="{FF2B5EF4-FFF2-40B4-BE49-F238E27FC236}">
                <a16:creationId xmlns:a16="http://schemas.microsoft.com/office/drawing/2014/main" id="{37527C54-836A-4D93-96A0-E1283509A906}"/>
              </a:ext>
            </a:extLst>
          </p:cNvPr>
          <p:cNvSpPr/>
          <p:nvPr/>
        </p:nvSpPr>
        <p:spPr>
          <a:xfrm>
            <a:off x="2234100" y="6182291"/>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Ellipse 234">
            <a:extLst>
              <a:ext uri="{FF2B5EF4-FFF2-40B4-BE49-F238E27FC236}">
                <a16:creationId xmlns:a16="http://schemas.microsoft.com/office/drawing/2014/main" id="{85450321-25FA-4A6F-914E-1D6473C2CE9D}"/>
              </a:ext>
            </a:extLst>
          </p:cNvPr>
          <p:cNvSpPr/>
          <p:nvPr/>
        </p:nvSpPr>
        <p:spPr>
          <a:xfrm>
            <a:off x="2234100" y="6407437"/>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lussdiagramm: Dokument 265">
            <a:extLst>
              <a:ext uri="{FF2B5EF4-FFF2-40B4-BE49-F238E27FC236}">
                <a16:creationId xmlns:a16="http://schemas.microsoft.com/office/drawing/2014/main" id="{9FAF1AAC-AEF6-4473-9D97-F552859F999B}"/>
              </a:ext>
            </a:extLst>
          </p:cNvPr>
          <p:cNvSpPr/>
          <p:nvPr/>
        </p:nvSpPr>
        <p:spPr>
          <a:xfrm>
            <a:off x="6294284" y="609600"/>
            <a:ext cx="5386310" cy="551497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39"/>
              <a:gd name="connsiteY0" fmla="*/ 0 h 21951"/>
              <a:gd name="connsiteX1" fmla="*/ 21600 w 21639"/>
              <a:gd name="connsiteY1" fmla="*/ 0 h 21951"/>
              <a:gd name="connsiteX2" fmla="*/ 21639 w 21639"/>
              <a:gd name="connsiteY2" fmla="*/ 20579 h 21951"/>
              <a:gd name="connsiteX3" fmla="*/ 0 w 21639"/>
              <a:gd name="connsiteY3" fmla="*/ 20172 h 21951"/>
              <a:gd name="connsiteX4" fmla="*/ 0 w 21639"/>
              <a:gd name="connsiteY4" fmla="*/ 0 h 21951"/>
              <a:gd name="connsiteX0" fmla="*/ 0 w 21639"/>
              <a:gd name="connsiteY0" fmla="*/ 0 h 22221"/>
              <a:gd name="connsiteX1" fmla="*/ 21600 w 21639"/>
              <a:gd name="connsiteY1" fmla="*/ 0 h 22221"/>
              <a:gd name="connsiteX2" fmla="*/ 21639 w 21639"/>
              <a:gd name="connsiteY2" fmla="*/ 20579 h 22221"/>
              <a:gd name="connsiteX3" fmla="*/ 77 w 21639"/>
              <a:gd name="connsiteY3" fmla="*/ 20546 h 22221"/>
              <a:gd name="connsiteX4" fmla="*/ 0 w 21639"/>
              <a:gd name="connsiteY4" fmla="*/ 0 h 22221"/>
              <a:gd name="connsiteX0" fmla="*/ 0 w 21639"/>
              <a:gd name="connsiteY0" fmla="*/ 0 h 21472"/>
              <a:gd name="connsiteX1" fmla="*/ 21600 w 21639"/>
              <a:gd name="connsiteY1" fmla="*/ 0 h 21472"/>
              <a:gd name="connsiteX2" fmla="*/ 21639 w 21639"/>
              <a:gd name="connsiteY2" fmla="*/ 20579 h 21472"/>
              <a:gd name="connsiteX3" fmla="*/ 77 w 21639"/>
              <a:gd name="connsiteY3" fmla="*/ 20546 h 21472"/>
              <a:gd name="connsiteX4" fmla="*/ 0 w 21639"/>
              <a:gd name="connsiteY4" fmla="*/ 0 h 21472"/>
              <a:gd name="connsiteX0" fmla="*/ 7 w 21646"/>
              <a:gd name="connsiteY0" fmla="*/ 0 h 21472"/>
              <a:gd name="connsiteX1" fmla="*/ 21607 w 21646"/>
              <a:gd name="connsiteY1" fmla="*/ 0 h 21472"/>
              <a:gd name="connsiteX2" fmla="*/ 21646 w 21646"/>
              <a:gd name="connsiteY2" fmla="*/ 20579 h 21472"/>
              <a:gd name="connsiteX3" fmla="*/ 7 w 21646"/>
              <a:gd name="connsiteY3" fmla="*/ 20546 h 21472"/>
              <a:gd name="connsiteX4" fmla="*/ 7 w 21646"/>
              <a:gd name="connsiteY4" fmla="*/ 0 h 2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6" h="21472">
                <a:moveTo>
                  <a:pt x="7" y="0"/>
                </a:moveTo>
                <a:lnTo>
                  <a:pt x="21607" y="0"/>
                </a:lnTo>
                <a:cubicBezTo>
                  <a:pt x="21607" y="5774"/>
                  <a:pt x="21646" y="14805"/>
                  <a:pt x="21646" y="20579"/>
                </a:cubicBezTo>
                <a:cubicBezTo>
                  <a:pt x="10846" y="20579"/>
                  <a:pt x="11155" y="22611"/>
                  <a:pt x="7" y="20546"/>
                </a:cubicBezTo>
                <a:cubicBezTo>
                  <a:pt x="-19" y="13697"/>
                  <a:pt x="33" y="6849"/>
                  <a:pt x="7" y="0"/>
                </a:cubicBezTo>
                <a:close/>
              </a:path>
            </a:pathLst>
          </a:custGeom>
          <a:solidFill>
            <a:srgbClr val="F0F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elle 13">
            <a:extLst>
              <a:ext uri="{FF2B5EF4-FFF2-40B4-BE49-F238E27FC236}">
                <a16:creationId xmlns:a16="http://schemas.microsoft.com/office/drawing/2014/main" id="{31A32732-EFBF-4A47-87F5-8A93381D8E2B}"/>
              </a:ext>
            </a:extLst>
          </p:cNvPr>
          <p:cNvGraphicFramePr>
            <a:graphicFrameLocks noGrp="1"/>
          </p:cNvGraphicFramePr>
          <p:nvPr>
            <p:extLst>
              <p:ext uri="{D42A27DB-BD31-4B8C-83A1-F6EECF244321}">
                <p14:modId xmlns:p14="http://schemas.microsoft.com/office/powerpoint/2010/main" val="2658894191"/>
              </p:ext>
            </p:extLst>
          </p:nvPr>
        </p:nvGraphicFramePr>
        <p:xfrm>
          <a:off x="6317928" y="633877"/>
          <a:ext cx="5324476" cy="5231292"/>
        </p:xfrm>
        <a:graphic>
          <a:graphicData uri="http://schemas.openxmlformats.org/drawingml/2006/table">
            <a:tbl>
              <a:tblPr firstRow="1" bandRow="1">
                <a:tableStyleId>{F5AB1C69-6EDB-4FF4-983F-18BD219EF322}</a:tableStyleId>
              </a:tblPr>
              <a:tblGrid>
                <a:gridCol w="1247776">
                  <a:extLst>
                    <a:ext uri="{9D8B030D-6E8A-4147-A177-3AD203B41FA5}">
                      <a16:colId xmlns:a16="http://schemas.microsoft.com/office/drawing/2014/main" val="2930010082"/>
                    </a:ext>
                  </a:extLst>
                </a:gridCol>
                <a:gridCol w="1000125">
                  <a:extLst>
                    <a:ext uri="{9D8B030D-6E8A-4147-A177-3AD203B41FA5}">
                      <a16:colId xmlns:a16="http://schemas.microsoft.com/office/drawing/2014/main" val="378328913"/>
                    </a:ext>
                  </a:extLst>
                </a:gridCol>
                <a:gridCol w="1581150">
                  <a:extLst>
                    <a:ext uri="{9D8B030D-6E8A-4147-A177-3AD203B41FA5}">
                      <a16:colId xmlns:a16="http://schemas.microsoft.com/office/drawing/2014/main" val="2392318415"/>
                    </a:ext>
                  </a:extLst>
                </a:gridCol>
                <a:gridCol w="1495425">
                  <a:extLst>
                    <a:ext uri="{9D8B030D-6E8A-4147-A177-3AD203B41FA5}">
                      <a16:colId xmlns:a16="http://schemas.microsoft.com/office/drawing/2014/main" val="2416459011"/>
                    </a:ext>
                  </a:extLst>
                </a:gridCol>
              </a:tblGrid>
              <a:tr h="460564">
                <a:tc>
                  <a:txBody>
                    <a:bodyPr/>
                    <a:lstStyle/>
                    <a:p>
                      <a:r>
                        <a:rPr lang="de-DE" sz="1200" dirty="0"/>
                        <a:t>Dokument Name</a:t>
                      </a:r>
                      <a:endParaRPr lang="en-US" sz="1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de-DE" sz="1200" dirty="0"/>
                        <a:t>Version</a:t>
                      </a:r>
                      <a:endParaRPr lang="en-US" sz="1200" dirty="0"/>
                    </a:p>
                  </a:txBody>
                  <a:tcPr>
                    <a:lnT w="12700" cap="flat" cmpd="sng" algn="ctr">
                      <a:noFill/>
                      <a:prstDash val="solid"/>
                      <a:round/>
                      <a:headEnd type="none" w="med" len="med"/>
                      <a:tailEnd type="none" w="med" len="med"/>
                    </a:lnT>
                  </a:tcPr>
                </a:tc>
                <a:tc>
                  <a:txBody>
                    <a:bodyPr/>
                    <a:lstStyle/>
                    <a:p>
                      <a:r>
                        <a:rPr lang="de-DE" sz="1200" dirty="0"/>
                        <a:t>Example value 1</a:t>
                      </a:r>
                      <a:endParaRPr lang="en-US" sz="1200" dirty="0"/>
                    </a:p>
                  </a:txBody>
                  <a:tcPr>
                    <a:lnT w="12700" cap="flat" cmpd="sng" algn="ctr">
                      <a:noFill/>
                      <a:prstDash val="solid"/>
                      <a:round/>
                      <a:headEnd type="none" w="med" len="med"/>
                      <a:tailEnd type="none" w="med" len="med"/>
                    </a:lnT>
                  </a:tcPr>
                </a:tc>
                <a:tc>
                  <a:txBody>
                    <a:bodyPr/>
                    <a:lstStyle/>
                    <a:p>
                      <a:r>
                        <a:rPr lang="de-DE" sz="1200" dirty="0"/>
                        <a:t>further attributes……</a:t>
                      </a:r>
                      <a:endParaRPr lang="en-US" sz="12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553750920"/>
                  </a:ext>
                </a:extLst>
              </a:tr>
              <a:tr h="384960">
                <a:tc>
                  <a:txBody>
                    <a:bodyPr/>
                    <a:lstStyle/>
                    <a:p>
                      <a:r>
                        <a:rPr lang="de-DE" sz="1200" dirty="0">
                          <a:solidFill>
                            <a:srgbClr val="5B84CB"/>
                          </a:solidFill>
                        </a:rPr>
                        <a:t>Document 1</a:t>
                      </a:r>
                    </a:p>
                  </a:txBody>
                  <a:tcPr>
                    <a:lnL w="12700" cap="flat" cmpd="sng" algn="ctr">
                      <a:noFill/>
                      <a:prstDash val="solid"/>
                      <a:round/>
                      <a:headEnd type="none" w="med" len="med"/>
                      <a:tailEnd type="none" w="med" len="med"/>
                    </a:lnL>
                  </a:tcPr>
                </a:tc>
                <a:tc>
                  <a:txBody>
                    <a:bodyPr/>
                    <a:lstStyle/>
                    <a:p>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4190582236"/>
                  </a:ext>
                </a:extLst>
              </a:tr>
              <a:tr h="460564">
                <a:tc>
                  <a:txBody>
                    <a:bodyPr/>
                    <a:lstStyle/>
                    <a:p>
                      <a:r>
                        <a:rPr lang="de-DE" sz="1200" dirty="0">
                          <a:solidFill>
                            <a:srgbClr val="5B84CB"/>
                          </a:solidFill>
                        </a:rPr>
                        <a:t>Document 1 MoreNameText</a:t>
                      </a:r>
                      <a:endParaRPr lang="en-US" sz="1200" dirty="0">
                        <a:solidFill>
                          <a:srgbClr val="5B84CB"/>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626155339"/>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solidFill>
                        </a:rPr>
                        <a:t>Document 2</a:t>
                      </a:r>
                      <a:endParaRPr lang="en-US" sz="1200" dirty="0">
                        <a:solidFill>
                          <a:schemeClr val="accent2"/>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823726891"/>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solidFill>
                        </a:rPr>
                        <a:t>Document 2</a:t>
                      </a:r>
                      <a:endParaRPr lang="en-US" sz="1200" dirty="0">
                        <a:solidFill>
                          <a:schemeClr val="accent2"/>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255688626"/>
                  </a:ext>
                </a:extLst>
              </a:tr>
              <a:tr h="460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4"/>
                          </a:solidFill>
                        </a:rPr>
                        <a:t>Document New Comp.</a:t>
                      </a:r>
                      <a:endParaRPr lang="en-US" sz="1200" dirty="0">
                        <a:solidFill>
                          <a:schemeClr val="accent4"/>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712370913"/>
                  </a:ext>
                </a:extLst>
              </a:tr>
              <a:tr h="384960">
                <a:tc>
                  <a:txBody>
                    <a:bodyPr/>
                    <a:lstStyle/>
                    <a:p>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578286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1.1</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638975837"/>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1.2</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2759655"/>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76372417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3.0 </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6809932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4.0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89079648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7030A0"/>
                          </a:solidFill>
                        </a:rPr>
                        <a:t>Document 4</a:t>
                      </a:r>
                      <a:endParaRPr lang="en-US" sz="1200" dirty="0">
                        <a:solidFill>
                          <a:srgbClr val="7030A0"/>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lnB w="12700" cap="flat" cmpd="sng" algn="ctr">
                      <a:noFill/>
                      <a:prstDash val="solid"/>
                      <a:round/>
                      <a:headEnd type="none" w="med" len="med"/>
                      <a:tailEnd type="none" w="med" len="med"/>
                    </a:lnB>
                  </a:tcPr>
                </a:tc>
                <a:tc>
                  <a:txBody>
                    <a:bodyPr/>
                    <a:lstStyle/>
                    <a:p>
                      <a:r>
                        <a:rPr lang="de-DE" sz="1200" dirty="0"/>
                        <a:t>Example value 1</a:t>
                      </a:r>
                    </a:p>
                  </a:txBody>
                  <a:tcPr>
                    <a:lnB w="12700" cap="flat" cmpd="sng" algn="ctr">
                      <a:noFill/>
                      <a:prstDash val="solid"/>
                      <a:round/>
                      <a:headEnd type="none" w="med" len="med"/>
                      <a:tailEnd type="none" w="med" len="med"/>
                    </a:lnB>
                  </a:tcPr>
                </a:tc>
                <a:tc>
                  <a:txBody>
                    <a:bodyPr/>
                    <a:lstStyle/>
                    <a:p>
                      <a:r>
                        <a:rPr lang="de-DE" sz="1200" dirty="0"/>
                        <a:t>……</a:t>
                      </a:r>
                      <a:endParaRPr lang="en-US" sz="12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61093336"/>
                  </a:ext>
                </a:extLst>
              </a:tr>
            </a:tbl>
          </a:graphicData>
        </a:graphic>
      </p:graphicFrame>
      <p:sp>
        <p:nvSpPr>
          <p:cNvPr id="237" name="Ellipse 236">
            <a:extLst>
              <a:ext uri="{FF2B5EF4-FFF2-40B4-BE49-F238E27FC236}">
                <a16:creationId xmlns:a16="http://schemas.microsoft.com/office/drawing/2014/main" id="{DC7657EE-3000-44E0-A932-CA49DBE04A2C}"/>
              </a:ext>
            </a:extLst>
          </p:cNvPr>
          <p:cNvSpPr/>
          <p:nvPr/>
        </p:nvSpPr>
        <p:spPr>
          <a:xfrm>
            <a:off x="8873025" y="5957145"/>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Ellipse 238">
            <a:extLst>
              <a:ext uri="{FF2B5EF4-FFF2-40B4-BE49-F238E27FC236}">
                <a16:creationId xmlns:a16="http://schemas.microsoft.com/office/drawing/2014/main" id="{3E9DA79D-3D47-4777-916C-B8A7E868F241}"/>
              </a:ext>
            </a:extLst>
          </p:cNvPr>
          <p:cNvSpPr/>
          <p:nvPr/>
        </p:nvSpPr>
        <p:spPr>
          <a:xfrm>
            <a:off x="8873025" y="6182291"/>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Ellipse 240">
            <a:extLst>
              <a:ext uri="{FF2B5EF4-FFF2-40B4-BE49-F238E27FC236}">
                <a16:creationId xmlns:a16="http://schemas.microsoft.com/office/drawing/2014/main" id="{B0BE4B77-0703-462A-81E6-B0403887FAB9}"/>
              </a:ext>
            </a:extLst>
          </p:cNvPr>
          <p:cNvSpPr/>
          <p:nvPr/>
        </p:nvSpPr>
        <p:spPr>
          <a:xfrm>
            <a:off x="8873025" y="6407437"/>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7D921EA6-2045-49D3-B9EC-39AE0F431AD6}"/>
              </a:ext>
            </a:extLst>
          </p:cNvPr>
          <p:cNvSpPr/>
          <p:nvPr/>
        </p:nvSpPr>
        <p:spPr>
          <a:xfrm>
            <a:off x="6294284" y="153085"/>
            <a:ext cx="1990861" cy="400110"/>
          </a:xfrm>
          <a:prstGeom prst="rect">
            <a:avLst/>
          </a:prstGeom>
        </p:spPr>
        <p:txBody>
          <a:bodyPr wrap="square">
            <a:spAutoFit/>
          </a:bodyPr>
          <a:lstStyle/>
          <a:p>
            <a:r>
              <a:rPr lang="en-US" sz="2000" dirty="0">
                <a:solidFill>
                  <a:srgbClr val="FF0000"/>
                </a:solidFill>
              </a:rPr>
              <a:t>Documents</a:t>
            </a:r>
          </a:p>
        </p:txBody>
      </p:sp>
      <p:sp>
        <p:nvSpPr>
          <p:cNvPr id="6" name="Rechteck 5">
            <a:extLst>
              <a:ext uri="{FF2B5EF4-FFF2-40B4-BE49-F238E27FC236}">
                <a16:creationId xmlns:a16="http://schemas.microsoft.com/office/drawing/2014/main" id="{6587115A-9441-4C23-9703-276A1554F8F3}"/>
              </a:ext>
            </a:extLst>
          </p:cNvPr>
          <p:cNvSpPr/>
          <p:nvPr/>
        </p:nvSpPr>
        <p:spPr>
          <a:xfrm>
            <a:off x="196842" y="6440100"/>
            <a:ext cx="11617929" cy="430887"/>
          </a:xfrm>
          <a:prstGeom prst="rect">
            <a:avLst/>
          </a:prstGeom>
        </p:spPr>
        <p:txBody>
          <a:bodyPr wrap="square">
            <a:spAutoFit/>
          </a:bodyPr>
          <a:lstStyle/>
          <a:p>
            <a:r>
              <a:rPr lang="en-US" sz="1050" dirty="0"/>
              <a:t>It must be possible, depending on the database structure version, to package and download the corresponding documents. </a:t>
            </a:r>
          </a:p>
          <a:p>
            <a:r>
              <a:rPr lang="en-US" sz="1050" dirty="0"/>
              <a:t>It must also be possible to search for release versions in the refined display of the PIM 2.0</a:t>
            </a:r>
          </a:p>
        </p:txBody>
      </p:sp>
    </p:spTree>
    <p:extLst>
      <p:ext uri="{BB962C8B-B14F-4D97-AF65-F5344CB8AC3E}">
        <p14:creationId xmlns:p14="http://schemas.microsoft.com/office/powerpoint/2010/main" val="46065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17F5487-3196-4BA7-AB67-AEFB88C6DCB3}"/>
              </a:ext>
            </a:extLst>
          </p:cNvPr>
          <p:cNvSpPr/>
          <p:nvPr/>
        </p:nvSpPr>
        <p:spPr>
          <a:xfrm>
            <a:off x="1246585" y="2824675"/>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3</a:t>
            </a:r>
          </a:p>
          <a:p>
            <a:pPr algn="ctr"/>
            <a:r>
              <a:rPr lang="de-DE" dirty="0"/>
              <a:t>(Tree)</a:t>
            </a:r>
            <a:endParaRPr lang="en-US" dirty="0"/>
          </a:p>
        </p:txBody>
      </p:sp>
      <p:cxnSp>
        <p:nvCxnSpPr>
          <p:cNvPr id="34" name="Gerade Verbindung mit Pfeil 33">
            <a:extLst>
              <a:ext uri="{FF2B5EF4-FFF2-40B4-BE49-F238E27FC236}">
                <a16:creationId xmlns:a16="http://schemas.microsoft.com/office/drawing/2014/main" id="{05DB20A5-FC60-4A5D-8414-76013AF8AC6D}"/>
              </a:ext>
            </a:extLst>
          </p:cNvPr>
          <p:cNvCxnSpPr>
            <a:cxnSpLocks/>
            <a:stCxn id="136" idx="2"/>
            <a:endCxn id="4" idx="3"/>
          </p:cNvCxnSpPr>
          <p:nvPr/>
        </p:nvCxnSpPr>
        <p:spPr>
          <a:xfrm flipH="1">
            <a:off x="3399234" y="2165629"/>
            <a:ext cx="2947269" cy="108561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68" name="Gerade Verbindung mit Pfeil 67">
            <a:extLst>
              <a:ext uri="{FF2B5EF4-FFF2-40B4-BE49-F238E27FC236}">
                <a16:creationId xmlns:a16="http://schemas.microsoft.com/office/drawing/2014/main" id="{A604E687-CF55-45B0-872E-E06F3F40B9C5}"/>
              </a:ext>
            </a:extLst>
          </p:cNvPr>
          <p:cNvCxnSpPr>
            <a:cxnSpLocks/>
            <a:stCxn id="103" idx="2"/>
            <a:endCxn id="4" idx="3"/>
          </p:cNvCxnSpPr>
          <p:nvPr/>
        </p:nvCxnSpPr>
        <p:spPr>
          <a:xfrm flipH="1" flipV="1">
            <a:off x="3399234" y="3251247"/>
            <a:ext cx="2949649" cy="130732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84" name="Gerade Verbindung mit Pfeil 83">
            <a:extLst>
              <a:ext uri="{FF2B5EF4-FFF2-40B4-BE49-F238E27FC236}">
                <a16:creationId xmlns:a16="http://schemas.microsoft.com/office/drawing/2014/main" id="{C9CBA860-2BC0-4F50-B2BD-6B06F48F4EC5}"/>
              </a:ext>
            </a:extLst>
          </p:cNvPr>
          <p:cNvCxnSpPr>
            <a:cxnSpLocks/>
            <a:stCxn id="114" idx="2"/>
            <a:endCxn id="4" idx="3"/>
          </p:cNvCxnSpPr>
          <p:nvPr/>
        </p:nvCxnSpPr>
        <p:spPr>
          <a:xfrm flipH="1" flipV="1">
            <a:off x="3399234" y="3251247"/>
            <a:ext cx="2948459" cy="2408851"/>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03" name="Ellipse 102">
            <a:extLst>
              <a:ext uri="{FF2B5EF4-FFF2-40B4-BE49-F238E27FC236}">
                <a16:creationId xmlns:a16="http://schemas.microsoft.com/office/drawing/2014/main" id="{934D4B3B-A737-42F2-ADF2-5118983F604D}"/>
              </a:ext>
            </a:extLst>
          </p:cNvPr>
          <p:cNvSpPr/>
          <p:nvPr/>
        </p:nvSpPr>
        <p:spPr>
          <a:xfrm>
            <a:off x="6348883" y="452531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Ellipse 107">
            <a:extLst>
              <a:ext uri="{FF2B5EF4-FFF2-40B4-BE49-F238E27FC236}">
                <a16:creationId xmlns:a16="http://schemas.microsoft.com/office/drawing/2014/main" id="{500173F0-8735-42DE-B37C-F4AD87F1497C}"/>
              </a:ext>
            </a:extLst>
          </p:cNvPr>
          <p:cNvSpPr/>
          <p:nvPr/>
        </p:nvSpPr>
        <p:spPr>
          <a:xfrm>
            <a:off x="6347693" y="4869385"/>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Ellipse 110">
            <a:extLst>
              <a:ext uri="{FF2B5EF4-FFF2-40B4-BE49-F238E27FC236}">
                <a16:creationId xmlns:a16="http://schemas.microsoft.com/office/drawing/2014/main" id="{51E3EB4D-A444-45BD-8753-982F66B2D050}"/>
              </a:ext>
            </a:extLst>
          </p:cNvPr>
          <p:cNvSpPr/>
          <p:nvPr/>
        </p:nvSpPr>
        <p:spPr>
          <a:xfrm>
            <a:off x="6347693" y="525203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Ellipse 113">
            <a:extLst>
              <a:ext uri="{FF2B5EF4-FFF2-40B4-BE49-F238E27FC236}">
                <a16:creationId xmlns:a16="http://schemas.microsoft.com/office/drawing/2014/main" id="{CB32E9BA-0BAD-4000-981D-6FDB50F53AD1}"/>
              </a:ext>
            </a:extLst>
          </p:cNvPr>
          <p:cNvSpPr/>
          <p:nvPr/>
        </p:nvSpPr>
        <p:spPr>
          <a:xfrm>
            <a:off x="6347693" y="562684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Ellipse 120">
            <a:extLst>
              <a:ext uri="{FF2B5EF4-FFF2-40B4-BE49-F238E27FC236}">
                <a16:creationId xmlns:a16="http://schemas.microsoft.com/office/drawing/2014/main" id="{E6BC4EA7-49B3-4375-865D-8DB6BEA51D48}"/>
              </a:ext>
            </a:extLst>
          </p:cNvPr>
          <p:cNvSpPr/>
          <p:nvPr/>
        </p:nvSpPr>
        <p:spPr>
          <a:xfrm>
            <a:off x="6350074" y="4124489"/>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Ellipse 123">
            <a:extLst>
              <a:ext uri="{FF2B5EF4-FFF2-40B4-BE49-F238E27FC236}">
                <a16:creationId xmlns:a16="http://schemas.microsoft.com/office/drawing/2014/main" id="{264EC32F-1B15-4752-8A97-BDCE62CEEC1A}"/>
              </a:ext>
            </a:extLst>
          </p:cNvPr>
          <p:cNvSpPr/>
          <p:nvPr/>
        </p:nvSpPr>
        <p:spPr>
          <a:xfrm>
            <a:off x="6347693" y="3747166"/>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Ellipse 126">
            <a:extLst>
              <a:ext uri="{FF2B5EF4-FFF2-40B4-BE49-F238E27FC236}">
                <a16:creationId xmlns:a16="http://schemas.microsoft.com/office/drawing/2014/main" id="{46155620-7875-48FA-8E59-FA9DF39D80A0}"/>
              </a:ext>
            </a:extLst>
          </p:cNvPr>
          <p:cNvSpPr/>
          <p:nvPr/>
        </p:nvSpPr>
        <p:spPr>
          <a:xfrm>
            <a:off x="6347693" y="33463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Ellipse 129">
            <a:extLst>
              <a:ext uri="{FF2B5EF4-FFF2-40B4-BE49-F238E27FC236}">
                <a16:creationId xmlns:a16="http://schemas.microsoft.com/office/drawing/2014/main" id="{C17B72C6-BB39-4277-A33F-3BC7853BD0C4}"/>
              </a:ext>
            </a:extLst>
          </p:cNvPr>
          <p:cNvSpPr/>
          <p:nvPr/>
        </p:nvSpPr>
        <p:spPr>
          <a:xfrm>
            <a:off x="6346503" y="293147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Ellipse 132">
            <a:extLst>
              <a:ext uri="{FF2B5EF4-FFF2-40B4-BE49-F238E27FC236}">
                <a16:creationId xmlns:a16="http://schemas.microsoft.com/office/drawing/2014/main" id="{92F5D221-E29C-4D64-A638-971178665201}"/>
              </a:ext>
            </a:extLst>
          </p:cNvPr>
          <p:cNvSpPr/>
          <p:nvPr/>
        </p:nvSpPr>
        <p:spPr>
          <a:xfrm>
            <a:off x="6346503" y="252629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Ellipse 135">
            <a:extLst>
              <a:ext uri="{FF2B5EF4-FFF2-40B4-BE49-F238E27FC236}">
                <a16:creationId xmlns:a16="http://schemas.microsoft.com/office/drawing/2014/main" id="{4E138450-9A9C-4D1D-968A-854D833F3155}"/>
              </a:ext>
            </a:extLst>
          </p:cNvPr>
          <p:cNvSpPr/>
          <p:nvPr/>
        </p:nvSpPr>
        <p:spPr>
          <a:xfrm>
            <a:off x="6346503" y="2132374"/>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Ellipse 141">
            <a:extLst>
              <a:ext uri="{FF2B5EF4-FFF2-40B4-BE49-F238E27FC236}">
                <a16:creationId xmlns:a16="http://schemas.microsoft.com/office/drawing/2014/main" id="{8D937927-AB9D-4282-891C-1E2179F41943}"/>
              </a:ext>
            </a:extLst>
          </p:cNvPr>
          <p:cNvSpPr/>
          <p:nvPr/>
        </p:nvSpPr>
        <p:spPr>
          <a:xfrm>
            <a:off x="6346503" y="16974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Ellipse 146">
            <a:extLst>
              <a:ext uri="{FF2B5EF4-FFF2-40B4-BE49-F238E27FC236}">
                <a16:creationId xmlns:a16="http://schemas.microsoft.com/office/drawing/2014/main" id="{C0A783FB-29F1-499E-AFE9-B6015F158FCB}"/>
              </a:ext>
            </a:extLst>
          </p:cNvPr>
          <p:cNvSpPr/>
          <p:nvPr/>
        </p:nvSpPr>
        <p:spPr>
          <a:xfrm>
            <a:off x="6346503" y="130352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lussdiagramm: Dokument 265">
            <a:extLst>
              <a:ext uri="{FF2B5EF4-FFF2-40B4-BE49-F238E27FC236}">
                <a16:creationId xmlns:a16="http://schemas.microsoft.com/office/drawing/2014/main" id="{9FAF1AAC-AEF6-4473-9D97-F552859F999B}"/>
              </a:ext>
            </a:extLst>
          </p:cNvPr>
          <p:cNvSpPr/>
          <p:nvPr/>
        </p:nvSpPr>
        <p:spPr>
          <a:xfrm>
            <a:off x="6294284" y="609600"/>
            <a:ext cx="5386310" cy="551497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39"/>
              <a:gd name="connsiteY0" fmla="*/ 0 h 21951"/>
              <a:gd name="connsiteX1" fmla="*/ 21600 w 21639"/>
              <a:gd name="connsiteY1" fmla="*/ 0 h 21951"/>
              <a:gd name="connsiteX2" fmla="*/ 21639 w 21639"/>
              <a:gd name="connsiteY2" fmla="*/ 20579 h 21951"/>
              <a:gd name="connsiteX3" fmla="*/ 0 w 21639"/>
              <a:gd name="connsiteY3" fmla="*/ 20172 h 21951"/>
              <a:gd name="connsiteX4" fmla="*/ 0 w 21639"/>
              <a:gd name="connsiteY4" fmla="*/ 0 h 21951"/>
              <a:gd name="connsiteX0" fmla="*/ 0 w 21639"/>
              <a:gd name="connsiteY0" fmla="*/ 0 h 22221"/>
              <a:gd name="connsiteX1" fmla="*/ 21600 w 21639"/>
              <a:gd name="connsiteY1" fmla="*/ 0 h 22221"/>
              <a:gd name="connsiteX2" fmla="*/ 21639 w 21639"/>
              <a:gd name="connsiteY2" fmla="*/ 20579 h 22221"/>
              <a:gd name="connsiteX3" fmla="*/ 77 w 21639"/>
              <a:gd name="connsiteY3" fmla="*/ 20546 h 22221"/>
              <a:gd name="connsiteX4" fmla="*/ 0 w 21639"/>
              <a:gd name="connsiteY4" fmla="*/ 0 h 22221"/>
              <a:gd name="connsiteX0" fmla="*/ 0 w 21639"/>
              <a:gd name="connsiteY0" fmla="*/ 0 h 21472"/>
              <a:gd name="connsiteX1" fmla="*/ 21600 w 21639"/>
              <a:gd name="connsiteY1" fmla="*/ 0 h 21472"/>
              <a:gd name="connsiteX2" fmla="*/ 21639 w 21639"/>
              <a:gd name="connsiteY2" fmla="*/ 20579 h 21472"/>
              <a:gd name="connsiteX3" fmla="*/ 77 w 21639"/>
              <a:gd name="connsiteY3" fmla="*/ 20546 h 21472"/>
              <a:gd name="connsiteX4" fmla="*/ 0 w 21639"/>
              <a:gd name="connsiteY4" fmla="*/ 0 h 21472"/>
              <a:gd name="connsiteX0" fmla="*/ 7 w 21646"/>
              <a:gd name="connsiteY0" fmla="*/ 0 h 21472"/>
              <a:gd name="connsiteX1" fmla="*/ 21607 w 21646"/>
              <a:gd name="connsiteY1" fmla="*/ 0 h 21472"/>
              <a:gd name="connsiteX2" fmla="*/ 21646 w 21646"/>
              <a:gd name="connsiteY2" fmla="*/ 20579 h 21472"/>
              <a:gd name="connsiteX3" fmla="*/ 7 w 21646"/>
              <a:gd name="connsiteY3" fmla="*/ 20546 h 21472"/>
              <a:gd name="connsiteX4" fmla="*/ 7 w 21646"/>
              <a:gd name="connsiteY4" fmla="*/ 0 h 2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6" h="21472">
                <a:moveTo>
                  <a:pt x="7" y="0"/>
                </a:moveTo>
                <a:lnTo>
                  <a:pt x="21607" y="0"/>
                </a:lnTo>
                <a:cubicBezTo>
                  <a:pt x="21607" y="5774"/>
                  <a:pt x="21646" y="14805"/>
                  <a:pt x="21646" y="20579"/>
                </a:cubicBezTo>
                <a:cubicBezTo>
                  <a:pt x="10846" y="20579"/>
                  <a:pt x="11155" y="22611"/>
                  <a:pt x="7" y="20546"/>
                </a:cubicBezTo>
                <a:cubicBezTo>
                  <a:pt x="-19" y="13697"/>
                  <a:pt x="33" y="6849"/>
                  <a:pt x="7" y="0"/>
                </a:cubicBezTo>
                <a:close/>
              </a:path>
            </a:pathLst>
          </a:custGeom>
          <a:solidFill>
            <a:srgbClr val="F0F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elle 13">
            <a:extLst>
              <a:ext uri="{FF2B5EF4-FFF2-40B4-BE49-F238E27FC236}">
                <a16:creationId xmlns:a16="http://schemas.microsoft.com/office/drawing/2014/main" id="{31A32732-EFBF-4A47-87F5-8A93381D8E2B}"/>
              </a:ext>
            </a:extLst>
          </p:cNvPr>
          <p:cNvGraphicFramePr>
            <a:graphicFrameLocks noGrp="1"/>
          </p:cNvGraphicFramePr>
          <p:nvPr>
            <p:extLst>
              <p:ext uri="{D42A27DB-BD31-4B8C-83A1-F6EECF244321}">
                <p14:modId xmlns:p14="http://schemas.microsoft.com/office/powerpoint/2010/main" val="680563024"/>
              </p:ext>
            </p:extLst>
          </p:nvPr>
        </p:nvGraphicFramePr>
        <p:xfrm>
          <a:off x="6317928" y="633877"/>
          <a:ext cx="5324476" cy="5231292"/>
        </p:xfrm>
        <a:graphic>
          <a:graphicData uri="http://schemas.openxmlformats.org/drawingml/2006/table">
            <a:tbl>
              <a:tblPr firstRow="1" bandRow="1">
                <a:tableStyleId>{F5AB1C69-6EDB-4FF4-983F-18BD219EF322}</a:tableStyleId>
              </a:tblPr>
              <a:tblGrid>
                <a:gridCol w="1247776">
                  <a:extLst>
                    <a:ext uri="{9D8B030D-6E8A-4147-A177-3AD203B41FA5}">
                      <a16:colId xmlns:a16="http://schemas.microsoft.com/office/drawing/2014/main" val="2930010082"/>
                    </a:ext>
                  </a:extLst>
                </a:gridCol>
                <a:gridCol w="1000125">
                  <a:extLst>
                    <a:ext uri="{9D8B030D-6E8A-4147-A177-3AD203B41FA5}">
                      <a16:colId xmlns:a16="http://schemas.microsoft.com/office/drawing/2014/main" val="378328913"/>
                    </a:ext>
                  </a:extLst>
                </a:gridCol>
                <a:gridCol w="1581150">
                  <a:extLst>
                    <a:ext uri="{9D8B030D-6E8A-4147-A177-3AD203B41FA5}">
                      <a16:colId xmlns:a16="http://schemas.microsoft.com/office/drawing/2014/main" val="2392318415"/>
                    </a:ext>
                  </a:extLst>
                </a:gridCol>
                <a:gridCol w="1495425">
                  <a:extLst>
                    <a:ext uri="{9D8B030D-6E8A-4147-A177-3AD203B41FA5}">
                      <a16:colId xmlns:a16="http://schemas.microsoft.com/office/drawing/2014/main" val="2416459011"/>
                    </a:ext>
                  </a:extLst>
                </a:gridCol>
              </a:tblGrid>
              <a:tr h="460564">
                <a:tc>
                  <a:txBody>
                    <a:bodyPr/>
                    <a:lstStyle/>
                    <a:p>
                      <a:r>
                        <a:rPr lang="de-DE" sz="1200" dirty="0"/>
                        <a:t>Dokument Name</a:t>
                      </a:r>
                      <a:endParaRPr lang="en-US" sz="1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de-DE" sz="1200" dirty="0"/>
                        <a:t>Version</a:t>
                      </a:r>
                      <a:endParaRPr lang="en-US" sz="1200" dirty="0"/>
                    </a:p>
                  </a:txBody>
                  <a:tcPr>
                    <a:lnT w="12700" cap="flat" cmpd="sng" algn="ctr">
                      <a:noFill/>
                      <a:prstDash val="solid"/>
                      <a:round/>
                      <a:headEnd type="none" w="med" len="med"/>
                      <a:tailEnd type="none" w="med" len="med"/>
                    </a:lnT>
                  </a:tcPr>
                </a:tc>
                <a:tc>
                  <a:txBody>
                    <a:bodyPr/>
                    <a:lstStyle/>
                    <a:p>
                      <a:r>
                        <a:rPr lang="de-DE" sz="1200" dirty="0"/>
                        <a:t>Example value 1</a:t>
                      </a:r>
                      <a:endParaRPr lang="en-US" sz="1200" dirty="0"/>
                    </a:p>
                  </a:txBody>
                  <a:tcPr>
                    <a:lnT w="12700" cap="flat" cmpd="sng" algn="ctr">
                      <a:noFill/>
                      <a:prstDash val="solid"/>
                      <a:round/>
                      <a:headEnd type="none" w="med" len="med"/>
                      <a:tailEnd type="none" w="med" len="med"/>
                    </a:lnT>
                  </a:tcPr>
                </a:tc>
                <a:tc>
                  <a:txBody>
                    <a:bodyPr/>
                    <a:lstStyle/>
                    <a:p>
                      <a:r>
                        <a:rPr lang="de-DE" sz="1200" dirty="0"/>
                        <a:t>further attributes……</a:t>
                      </a:r>
                      <a:endParaRPr lang="en-US" sz="12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553750920"/>
                  </a:ext>
                </a:extLst>
              </a:tr>
              <a:tr h="384960">
                <a:tc>
                  <a:txBody>
                    <a:bodyPr/>
                    <a:lstStyle/>
                    <a:p>
                      <a:r>
                        <a:rPr lang="de-DE" sz="1200" dirty="0">
                          <a:solidFill>
                            <a:srgbClr val="5B84CB"/>
                          </a:solidFill>
                        </a:rPr>
                        <a:t>Document 1</a:t>
                      </a:r>
                    </a:p>
                  </a:txBody>
                  <a:tcPr>
                    <a:lnL w="12700" cap="flat" cmpd="sng" algn="ctr">
                      <a:noFill/>
                      <a:prstDash val="solid"/>
                      <a:round/>
                      <a:headEnd type="none" w="med" len="med"/>
                      <a:tailEnd type="none" w="med" len="med"/>
                    </a:lnL>
                  </a:tcPr>
                </a:tc>
                <a:tc>
                  <a:txBody>
                    <a:bodyPr/>
                    <a:lstStyle/>
                    <a:p>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4190582236"/>
                  </a:ext>
                </a:extLst>
              </a:tr>
              <a:tr h="460564">
                <a:tc>
                  <a:txBody>
                    <a:bodyPr/>
                    <a:lstStyle/>
                    <a:p>
                      <a:r>
                        <a:rPr lang="de-DE" sz="1200" dirty="0">
                          <a:solidFill>
                            <a:schemeClr val="accent1">
                              <a:lumMod val="40000"/>
                              <a:lumOff val="60000"/>
                            </a:schemeClr>
                          </a:solidFill>
                        </a:rPr>
                        <a:t>Document 1 MoreNameText</a:t>
                      </a:r>
                      <a:endParaRPr lang="en-US" sz="1200" dirty="0">
                        <a:solidFill>
                          <a:schemeClr val="accent1">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626155339"/>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solidFill>
                        </a:rPr>
                        <a:t>Document 2</a:t>
                      </a:r>
                      <a:endParaRPr lang="en-US" sz="1200" dirty="0">
                        <a:solidFill>
                          <a:schemeClr val="accent2"/>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823726891"/>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lumMod val="40000"/>
                              <a:lumOff val="60000"/>
                            </a:schemeClr>
                          </a:solidFill>
                        </a:rPr>
                        <a:t>Document 2</a:t>
                      </a:r>
                      <a:endParaRPr lang="en-US" sz="1200" dirty="0">
                        <a:solidFill>
                          <a:schemeClr val="accent2">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255688626"/>
                  </a:ext>
                </a:extLst>
              </a:tr>
              <a:tr h="460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4">
                              <a:lumMod val="40000"/>
                              <a:lumOff val="60000"/>
                            </a:schemeClr>
                          </a:solidFill>
                        </a:rPr>
                        <a:t>Document New Comp.</a:t>
                      </a:r>
                      <a:endParaRPr lang="en-US" sz="1200" dirty="0">
                        <a:solidFill>
                          <a:schemeClr val="accent4">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712370913"/>
                  </a:ext>
                </a:extLst>
              </a:tr>
              <a:tr h="384960">
                <a:tc>
                  <a:txBody>
                    <a:bodyPr/>
                    <a:lstStyle/>
                    <a:p>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578286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1.1</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638975837"/>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1.2</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2759655"/>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76372417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3.0 </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6809932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4.0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89079648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7030A0"/>
                          </a:solidFill>
                        </a:rPr>
                        <a:t>Document 4</a:t>
                      </a:r>
                      <a:endParaRPr lang="en-US" sz="1200" dirty="0">
                        <a:solidFill>
                          <a:srgbClr val="7030A0"/>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lnB w="12700" cap="flat" cmpd="sng" algn="ctr">
                      <a:noFill/>
                      <a:prstDash val="solid"/>
                      <a:round/>
                      <a:headEnd type="none" w="med" len="med"/>
                      <a:tailEnd type="none" w="med" len="med"/>
                    </a:lnB>
                  </a:tcPr>
                </a:tc>
                <a:tc>
                  <a:txBody>
                    <a:bodyPr/>
                    <a:lstStyle/>
                    <a:p>
                      <a:r>
                        <a:rPr lang="de-DE" sz="1200" dirty="0"/>
                        <a:t>Example value 1</a:t>
                      </a:r>
                    </a:p>
                  </a:txBody>
                  <a:tcPr>
                    <a:lnB w="12700" cap="flat" cmpd="sng" algn="ctr">
                      <a:noFill/>
                      <a:prstDash val="solid"/>
                      <a:round/>
                      <a:headEnd type="none" w="med" len="med"/>
                      <a:tailEnd type="none" w="med" len="med"/>
                    </a:lnB>
                  </a:tcPr>
                </a:tc>
                <a:tc>
                  <a:txBody>
                    <a:bodyPr/>
                    <a:lstStyle/>
                    <a:p>
                      <a:r>
                        <a:rPr lang="de-DE" sz="1200" dirty="0"/>
                        <a:t>……</a:t>
                      </a:r>
                      <a:endParaRPr lang="en-US" sz="12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61093336"/>
                  </a:ext>
                </a:extLst>
              </a:tr>
            </a:tbl>
          </a:graphicData>
        </a:graphic>
      </p:graphicFrame>
      <p:sp>
        <p:nvSpPr>
          <p:cNvPr id="237" name="Ellipse 236">
            <a:extLst>
              <a:ext uri="{FF2B5EF4-FFF2-40B4-BE49-F238E27FC236}">
                <a16:creationId xmlns:a16="http://schemas.microsoft.com/office/drawing/2014/main" id="{DC7657EE-3000-44E0-A932-CA49DBE04A2C}"/>
              </a:ext>
            </a:extLst>
          </p:cNvPr>
          <p:cNvSpPr/>
          <p:nvPr/>
        </p:nvSpPr>
        <p:spPr>
          <a:xfrm>
            <a:off x="8873025" y="5957145"/>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Ellipse 238">
            <a:extLst>
              <a:ext uri="{FF2B5EF4-FFF2-40B4-BE49-F238E27FC236}">
                <a16:creationId xmlns:a16="http://schemas.microsoft.com/office/drawing/2014/main" id="{3E9DA79D-3D47-4777-916C-B8A7E868F241}"/>
              </a:ext>
            </a:extLst>
          </p:cNvPr>
          <p:cNvSpPr/>
          <p:nvPr/>
        </p:nvSpPr>
        <p:spPr>
          <a:xfrm>
            <a:off x="8873025" y="6182291"/>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Ellipse 240">
            <a:extLst>
              <a:ext uri="{FF2B5EF4-FFF2-40B4-BE49-F238E27FC236}">
                <a16:creationId xmlns:a16="http://schemas.microsoft.com/office/drawing/2014/main" id="{B0BE4B77-0703-462A-81E6-B0403887FAB9}"/>
              </a:ext>
            </a:extLst>
          </p:cNvPr>
          <p:cNvSpPr/>
          <p:nvPr/>
        </p:nvSpPr>
        <p:spPr>
          <a:xfrm>
            <a:off x="8873025" y="6407437"/>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654970B3-2D8E-420A-8647-33776C77BA7E}"/>
              </a:ext>
            </a:extLst>
          </p:cNvPr>
          <p:cNvSpPr/>
          <p:nvPr/>
        </p:nvSpPr>
        <p:spPr>
          <a:xfrm>
            <a:off x="-9524" y="153085"/>
            <a:ext cx="3998050" cy="707886"/>
          </a:xfrm>
          <a:prstGeom prst="rect">
            <a:avLst/>
          </a:prstGeom>
        </p:spPr>
        <p:txBody>
          <a:bodyPr wrap="square">
            <a:spAutoFit/>
          </a:bodyPr>
          <a:lstStyle/>
          <a:p>
            <a:r>
              <a:rPr lang="en-US" sz="2000" dirty="0"/>
              <a:t>Short example description:</a:t>
            </a:r>
          </a:p>
          <a:p>
            <a:endParaRPr lang="en-US" sz="2000" dirty="0"/>
          </a:p>
        </p:txBody>
      </p:sp>
      <p:sp>
        <p:nvSpPr>
          <p:cNvPr id="6" name="Rechteck 5">
            <a:extLst>
              <a:ext uri="{FF2B5EF4-FFF2-40B4-BE49-F238E27FC236}">
                <a16:creationId xmlns:a16="http://schemas.microsoft.com/office/drawing/2014/main" id="{84FD0F02-4B93-4678-9795-1057A9489BFD}"/>
              </a:ext>
            </a:extLst>
          </p:cNvPr>
          <p:cNvSpPr/>
          <p:nvPr/>
        </p:nvSpPr>
        <p:spPr>
          <a:xfrm>
            <a:off x="191589" y="669110"/>
            <a:ext cx="4929051" cy="923330"/>
          </a:xfrm>
          <a:prstGeom prst="rect">
            <a:avLst/>
          </a:prstGeom>
        </p:spPr>
        <p:txBody>
          <a:bodyPr wrap="square">
            <a:spAutoFit/>
          </a:bodyPr>
          <a:lstStyle/>
          <a:p>
            <a:r>
              <a:rPr lang="en-US" dirty="0"/>
              <a:t>For example, it must be possible on 01.07.2025 to trace which product structure existed on 08.12.2020 and which documents belonged to it.</a:t>
            </a:r>
          </a:p>
        </p:txBody>
      </p:sp>
      <p:sp>
        <p:nvSpPr>
          <p:cNvPr id="7" name="Pfeil: nach oben und unten 6">
            <a:extLst>
              <a:ext uri="{FF2B5EF4-FFF2-40B4-BE49-F238E27FC236}">
                <a16:creationId xmlns:a16="http://schemas.microsoft.com/office/drawing/2014/main" id="{B8E35D87-E0EE-4FB7-BB20-230EAE5DEA9E}"/>
              </a:ext>
            </a:extLst>
          </p:cNvPr>
          <p:cNvSpPr/>
          <p:nvPr/>
        </p:nvSpPr>
        <p:spPr>
          <a:xfrm>
            <a:off x="1025077" y="2680643"/>
            <a:ext cx="260606" cy="1210491"/>
          </a:xfrm>
          <a:prstGeom prst="upDownArrow">
            <a:avLst>
              <a:gd name="adj1" fmla="val 0"/>
              <a:gd name="adj2" fmla="val 0"/>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4DC35E6A-9B81-491F-BC74-84EF460BF08C}"/>
              </a:ext>
            </a:extLst>
          </p:cNvPr>
          <p:cNvSpPr/>
          <p:nvPr/>
        </p:nvSpPr>
        <p:spPr>
          <a:xfrm>
            <a:off x="0" y="2540761"/>
            <a:ext cx="1711696" cy="261610"/>
          </a:xfrm>
          <a:prstGeom prst="rect">
            <a:avLst/>
          </a:prstGeom>
        </p:spPr>
        <p:txBody>
          <a:bodyPr wrap="square">
            <a:spAutoFit/>
          </a:bodyPr>
          <a:lstStyle/>
          <a:p>
            <a:r>
              <a:rPr lang="en-US" sz="1100" dirty="0"/>
              <a:t>01.11.2020</a:t>
            </a:r>
          </a:p>
        </p:txBody>
      </p:sp>
      <p:sp>
        <p:nvSpPr>
          <p:cNvPr id="9" name="Rechteck 8">
            <a:extLst>
              <a:ext uri="{FF2B5EF4-FFF2-40B4-BE49-F238E27FC236}">
                <a16:creationId xmlns:a16="http://schemas.microsoft.com/office/drawing/2014/main" id="{2194E0EF-C3EE-4FA3-B240-19053FFCA777}"/>
              </a:ext>
            </a:extLst>
          </p:cNvPr>
          <p:cNvSpPr/>
          <p:nvPr/>
        </p:nvSpPr>
        <p:spPr>
          <a:xfrm>
            <a:off x="0" y="3760329"/>
            <a:ext cx="1711696" cy="261610"/>
          </a:xfrm>
          <a:prstGeom prst="rect">
            <a:avLst/>
          </a:prstGeom>
        </p:spPr>
        <p:txBody>
          <a:bodyPr wrap="square">
            <a:spAutoFit/>
          </a:bodyPr>
          <a:lstStyle/>
          <a:p>
            <a:r>
              <a:rPr lang="en-US" sz="1100" dirty="0"/>
              <a:t>01.01.2021</a:t>
            </a:r>
          </a:p>
        </p:txBody>
      </p:sp>
      <p:cxnSp>
        <p:nvCxnSpPr>
          <p:cNvPr id="14" name="Gerade Verbindung mit Pfeil 13">
            <a:extLst>
              <a:ext uri="{FF2B5EF4-FFF2-40B4-BE49-F238E27FC236}">
                <a16:creationId xmlns:a16="http://schemas.microsoft.com/office/drawing/2014/main" id="{8BDACDE5-924F-48BC-B7F9-1752005981AA}"/>
              </a:ext>
            </a:extLst>
          </p:cNvPr>
          <p:cNvCxnSpPr/>
          <p:nvPr/>
        </p:nvCxnSpPr>
        <p:spPr>
          <a:xfrm>
            <a:off x="903473" y="2791388"/>
            <a:ext cx="0" cy="989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F1D6FDB2-AE64-4C74-8F36-60631C88ACC0}"/>
              </a:ext>
            </a:extLst>
          </p:cNvPr>
          <p:cNvSpPr/>
          <p:nvPr/>
        </p:nvSpPr>
        <p:spPr>
          <a:xfrm>
            <a:off x="-1" y="2864802"/>
            <a:ext cx="923731" cy="769441"/>
          </a:xfrm>
          <a:prstGeom prst="rect">
            <a:avLst/>
          </a:prstGeom>
        </p:spPr>
        <p:txBody>
          <a:bodyPr wrap="square">
            <a:spAutoFit/>
          </a:bodyPr>
          <a:lstStyle/>
          <a:p>
            <a:pPr algn="r"/>
            <a:r>
              <a:rPr lang="en-US" sz="1100" dirty="0"/>
              <a:t>Existence period of this specific version</a:t>
            </a:r>
          </a:p>
        </p:txBody>
      </p:sp>
      <p:cxnSp>
        <p:nvCxnSpPr>
          <p:cNvPr id="67" name="Gerade Verbindung mit Pfeil 66">
            <a:extLst>
              <a:ext uri="{FF2B5EF4-FFF2-40B4-BE49-F238E27FC236}">
                <a16:creationId xmlns:a16="http://schemas.microsoft.com/office/drawing/2014/main" id="{8EF5B5F2-F003-4E57-84DD-244FFE6DAFCD}"/>
              </a:ext>
            </a:extLst>
          </p:cNvPr>
          <p:cNvCxnSpPr>
            <a:cxnSpLocks/>
          </p:cNvCxnSpPr>
          <p:nvPr/>
        </p:nvCxnSpPr>
        <p:spPr>
          <a:xfrm flipH="1">
            <a:off x="3399234" y="1336776"/>
            <a:ext cx="2895050" cy="19144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50E6A4C2-4DD3-40A3-A8B1-F68805E8FBFA}"/>
              </a:ext>
            </a:extLst>
          </p:cNvPr>
          <p:cNvSpPr/>
          <p:nvPr/>
        </p:nvSpPr>
        <p:spPr>
          <a:xfrm>
            <a:off x="6294284" y="153085"/>
            <a:ext cx="1990861" cy="400110"/>
          </a:xfrm>
          <a:prstGeom prst="rect">
            <a:avLst/>
          </a:prstGeom>
        </p:spPr>
        <p:txBody>
          <a:bodyPr wrap="square">
            <a:spAutoFit/>
          </a:bodyPr>
          <a:lstStyle/>
          <a:p>
            <a:r>
              <a:rPr lang="en-US" sz="2000" dirty="0">
                <a:solidFill>
                  <a:srgbClr val="FF0000"/>
                </a:solidFill>
              </a:rPr>
              <a:t>Documents</a:t>
            </a:r>
          </a:p>
        </p:txBody>
      </p:sp>
    </p:spTree>
    <p:extLst>
      <p:ext uri="{BB962C8B-B14F-4D97-AF65-F5344CB8AC3E}">
        <p14:creationId xmlns:p14="http://schemas.microsoft.com/office/powerpoint/2010/main" val="247537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980A3ABD-6764-4C94-B71A-80A4409EC877}"/>
              </a:ext>
            </a:extLst>
          </p:cNvPr>
          <p:cNvSpPr/>
          <p:nvPr/>
        </p:nvSpPr>
        <p:spPr>
          <a:xfrm>
            <a:off x="1247776" y="5012029"/>
            <a:ext cx="2152649" cy="85314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Product structure Version 5</a:t>
            </a:r>
          </a:p>
          <a:p>
            <a:pPr algn="ctr"/>
            <a:r>
              <a:rPr lang="de-DE" dirty="0"/>
              <a:t>(Tree)</a:t>
            </a:r>
            <a:endParaRPr lang="en-US" dirty="0"/>
          </a:p>
        </p:txBody>
      </p:sp>
      <p:cxnSp>
        <p:nvCxnSpPr>
          <p:cNvPr id="25" name="Gerade Verbindung mit Pfeil 24">
            <a:extLst>
              <a:ext uri="{FF2B5EF4-FFF2-40B4-BE49-F238E27FC236}">
                <a16:creationId xmlns:a16="http://schemas.microsoft.com/office/drawing/2014/main" id="{5B20BAE3-5704-4FC1-8E41-A95FB89BD1BD}"/>
              </a:ext>
            </a:extLst>
          </p:cNvPr>
          <p:cNvCxnSpPr>
            <a:cxnSpLocks/>
            <a:stCxn id="142" idx="2"/>
            <a:endCxn id="12" idx="3"/>
          </p:cNvCxnSpPr>
          <p:nvPr/>
        </p:nvCxnSpPr>
        <p:spPr>
          <a:xfrm flipH="1">
            <a:off x="3400425" y="1730693"/>
            <a:ext cx="2946078" cy="37079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7F4E07F5-9A08-43B4-80F7-2136D68CF77F}"/>
              </a:ext>
            </a:extLst>
          </p:cNvPr>
          <p:cNvCxnSpPr>
            <a:cxnSpLocks/>
            <a:stCxn id="133" idx="2"/>
            <a:endCxn id="12" idx="3"/>
          </p:cNvCxnSpPr>
          <p:nvPr/>
        </p:nvCxnSpPr>
        <p:spPr>
          <a:xfrm flipH="1">
            <a:off x="3400425" y="2559546"/>
            <a:ext cx="2946078" cy="2879055"/>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8" name="Gerade Verbindung mit Pfeil 47">
            <a:extLst>
              <a:ext uri="{FF2B5EF4-FFF2-40B4-BE49-F238E27FC236}">
                <a16:creationId xmlns:a16="http://schemas.microsoft.com/office/drawing/2014/main" id="{5BFC7FB3-675D-42E9-A3E2-9AF2E4724910}"/>
              </a:ext>
            </a:extLst>
          </p:cNvPr>
          <p:cNvCxnSpPr>
            <a:cxnSpLocks/>
            <a:stCxn id="130" idx="2"/>
            <a:endCxn id="12" idx="3"/>
          </p:cNvCxnSpPr>
          <p:nvPr/>
        </p:nvCxnSpPr>
        <p:spPr>
          <a:xfrm flipH="1">
            <a:off x="3400425" y="2964728"/>
            <a:ext cx="2946078" cy="2473873"/>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75" name="Gerade Verbindung mit Pfeil 74">
            <a:extLst>
              <a:ext uri="{FF2B5EF4-FFF2-40B4-BE49-F238E27FC236}">
                <a16:creationId xmlns:a16="http://schemas.microsoft.com/office/drawing/2014/main" id="{D4C071A8-D93D-4C86-A866-988ECC6B7D02}"/>
              </a:ext>
            </a:extLst>
          </p:cNvPr>
          <p:cNvCxnSpPr>
            <a:cxnSpLocks/>
            <a:stCxn id="111" idx="2"/>
            <a:endCxn id="12" idx="3"/>
          </p:cNvCxnSpPr>
          <p:nvPr/>
        </p:nvCxnSpPr>
        <p:spPr>
          <a:xfrm flipH="1">
            <a:off x="3400425" y="5285292"/>
            <a:ext cx="2947268" cy="15330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90" name="Gerade Verbindung mit Pfeil 89">
            <a:extLst>
              <a:ext uri="{FF2B5EF4-FFF2-40B4-BE49-F238E27FC236}">
                <a16:creationId xmlns:a16="http://schemas.microsoft.com/office/drawing/2014/main" id="{8DF04797-266B-4CCA-B5F6-29D76BCE6A7E}"/>
              </a:ext>
            </a:extLst>
          </p:cNvPr>
          <p:cNvCxnSpPr>
            <a:cxnSpLocks/>
            <a:stCxn id="114" idx="2"/>
            <a:endCxn id="12" idx="3"/>
          </p:cNvCxnSpPr>
          <p:nvPr/>
        </p:nvCxnSpPr>
        <p:spPr>
          <a:xfrm flipH="1" flipV="1">
            <a:off x="3400425" y="5438601"/>
            <a:ext cx="2947268" cy="221497"/>
          </a:xfrm>
          <a:prstGeom prst="straightConnector1">
            <a:avLst/>
          </a:prstGeom>
          <a:ln w="190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03" name="Ellipse 102">
            <a:extLst>
              <a:ext uri="{FF2B5EF4-FFF2-40B4-BE49-F238E27FC236}">
                <a16:creationId xmlns:a16="http://schemas.microsoft.com/office/drawing/2014/main" id="{934D4B3B-A737-42F2-ADF2-5118983F604D}"/>
              </a:ext>
            </a:extLst>
          </p:cNvPr>
          <p:cNvSpPr/>
          <p:nvPr/>
        </p:nvSpPr>
        <p:spPr>
          <a:xfrm>
            <a:off x="6348883" y="452531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Ellipse 107">
            <a:extLst>
              <a:ext uri="{FF2B5EF4-FFF2-40B4-BE49-F238E27FC236}">
                <a16:creationId xmlns:a16="http://schemas.microsoft.com/office/drawing/2014/main" id="{500173F0-8735-42DE-B37C-F4AD87F1497C}"/>
              </a:ext>
            </a:extLst>
          </p:cNvPr>
          <p:cNvSpPr/>
          <p:nvPr/>
        </p:nvSpPr>
        <p:spPr>
          <a:xfrm>
            <a:off x="6347693" y="4869385"/>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Ellipse 110">
            <a:extLst>
              <a:ext uri="{FF2B5EF4-FFF2-40B4-BE49-F238E27FC236}">
                <a16:creationId xmlns:a16="http://schemas.microsoft.com/office/drawing/2014/main" id="{51E3EB4D-A444-45BD-8753-982F66B2D050}"/>
              </a:ext>
            </a:extLst>
          </p:cNvPr>
          <p:cNvSpPr/>
          <p:nvPr/>
        </p:nvSpPr>
        <p:spPr>
          <a:xfrm>
            <a:off x="6347693" y="5252037"/>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Ellipse 113">
            <a:extLst>
              <a:ext uri="{FF2B5EF4-FFF2-40B4-BE49-F238E27FC236}">
                <a16:creationId xmlns:a16="http://schemas.microsoft.com/office/drawing/2014/main" id="{CB32E9BA-0BAD-4000-981D-6FDB50F53AD1}"/>
              </a:ext>
            </a:extLst>
          </p:cNvPr>
          <p:cNvSpPr/>
          <p:nvPr/>
        </p:nvSpPr>
        <p:spPr>
          <a:xfrm>
            <a:off x="6347693" y="562684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Ellipse 120">
            <a:extLst>
              <a:ext uri="{FF2B5EF4-FFF2-40B4-BE49-F238E27FC236}">
                <a16:creationId xmlns:a16="http://schemas.microsoft.com/office/drawing/2014/main" id="{E6BC4EA7-49B3-4375-865D-8DB6BEA51D48}"/>
              </a:ext>
            </a:extLst>
          </p:cNvPr>
          <p:cNvSpPr/>
          <p:nvPr/>
        </p:nvSpPr>
        <p:spPr>
          <a:xfrm>
            <a:off x="6350074" y="4124489"/>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Ellipse 123">
            <a:extLst>
              <a:ext uri="{FF2B5EF4-FFF2-40B4-BE49-F238E27FC236}">
                <a16:creationId xmlns:a16="http://schemas.microsoft.com/office/drawing/2014/main" id="{264EC32F-1B15-4752-8A97-BDCE62CEEC1A}"/>
              </a:ext>
            </a:extLst>
          </p:cNvPr>
          <p:cNvSpPr/>
          <p:nvPr/>
        </p:nvSpPr>
        <p:spPr>
          <a:xfrm>
            <a:off x="6347693" y="3747166"/>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Ellipse 126">
            <a:extLst>
              <a:ext uri="{FF2B5EF4-FFF2-40B4-BE49-F238E27FC236}">
                <a16:creationId xmlns:a16="http://schemas.microsoft.com/office/drawing/2014/main" id="{46155620-7875-48FA-8E59-FA9DF39D80A0}"/>
              </a:ext>
            </a:extLst>
          </p:cNvPr>
          <p:cNvSpPr/>
          <p:nvPr/>
        </p:nvSpPr>
        <p:spPr>
          <a:xfrm>
            <a:off x="6347693" y="33463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Ellipse 129">
            <a:extLst>
              <a:ext uri="{FF2B5EF4-FFF2-40B4-BE49-F238E27FC236}">
                <a16:creationId xmlns:a16="http://schemas.microsoft.com/office/drawing/2014/main" id="{C17B72C6-BB39-4277-A33F-3BC7853BD0C4}"/>
              </a:ext>
            </a:extLst>
          </p:cNvPr>
          <p:cNvSpPr/>
          <p:nvPr/>
        </p:nvSpPr>
        <p:spPr>
          <a:xfrm>
            <a:off x="6346503" y="2931473"/>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Ellipse 132">
            <a:extLst>
              <a:ext uri="{FF2B5EF4-FFF2-40B4-BE49-F238E27FC236}">
                <a16:creationId xmlns:a16="http://schemas.microsoft.com/office/drawing/2014/main" id="{92F5D221-E29C-4D64-A638-971178665201}"/>
              </a:ext>
            </a:extLst>
          </p:cNvPr>
          <p:cNvSpPr/>
          <p:nvPr/>
        </p:nvSpPr>
        <p:spPr>
          <a:xfrm>
            <a:off x="6346503" y="252629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Ellipse 135">
            <a:extLst>
              <a:ext uri="{FF2B5EF4-FFF2-40B4-BE49-F238E27FC236}">
                <a16:creationId xmlns:a16="http://schemas.microsoft.com/office/drawing/2014/main" id="{4E138450-9A9C-4D1D-968A-854D833F3155}"/>
              </a:ext>
            </a:extLst>
          </p:cNvPr>
          <p:cNvSpPr/>
          <p:nvPr/>
        </p:nvSpPr>
        <p:spPr>
          <a:xfrm>
            <a:off x="6346503" y="2132374"/>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Ellipse 141">
            <a:extLst>
              <a:ext uri="{FF2B5EF4-FFF2-40B4-BE49-F238E27FC236}">
                <a16:creationId xmlns:a16="http://schemas.microsoft.com/office/drawing/2014/main" id="{8D937927-AB9D-4282-891C-1E2179F41943}"/>
              </a:ext>
            </a:extLst>
          </p:cNvPr>
          <p:cNvSpPr/>
          <p:nvPr/>
        </p:nvSpPr>
        <p:spPr>
          <a:xfrm>
            <a:off x="6346503" y="1697438"/>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Ellipse 146">
            <a:extLst>
              <a:ext uri="{FF2B5EF4-FFF2-40B4-BE49-F238E27FC236}">
                <a16:creationId xmlns:a16="http://schemas.microsoft.com/office/drawing/2014/main" id="{C0A783FB-29F1-499E-AFE9-B6015F158FCB}"/>
              </a:ext>
            </a:extLst>
          </p:cNvPr>
          <p:cNvSpPr/>
          <p:nvPr/>
        </p:nvSpPr>
        <p:spPr>
          <a:xfrm>
            <a:off x="6346503" y="1303521"/>
            <a:ext cx="104778" cy="66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lussdiagramm: Dokument 265">
            <a:extLst>
              <a:ext uri="{FF2B5EF4-FFF2-40B4-BE49-F238E27FC236}">
                <a16:creationId xmlns:a16="http://schemas.microsoft.com/office/drawing/2014/main" id="{9FAF1AAC-AEF6-4473-9D97-F552859F999B}"/>
              </a:ext>
            </a:extLst>
          </p:cNvPr>
          <p:cNvSpPr/>
          <p:nvPr/>
        </p:nvSpPr>
        <p:spPr>
          <a:xfrm>
            <a:off x="6294284" y="609600"/>
            <a:ext cx="5386310" cy="551497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39"/>
              <a:gd name="connsiteY0" fmla="*/ 0 h 21951"/>
              <a:gd name="connsiteX1" fmla="*/ 21600 w 21639"/>
              <a:gd name="connsiteY1" fmla="*/ 0 h 21951"/>
              <a:gd name="connsiteX2" fmla="*/ 21639 w 21639"/>
              <a:gd name="connsiteY2" fmla="*/ 20579 h 21951"/>
              <a:gd name="connsiteX3" fmla="*/ 0 w 21639"/>
              <a:gd name="connsiteY3" fmla="*/ 20172 h 21951"/>
              <a:gd name="connsiteX4" fmla="*/ 0 w 21639"/>
              <a:gd name="connsiteY4" fmla="*/ 0 h 21951"/>
              <a:gd name="connsiteX0" fmla="*/ 0 w 21639"/>
              <a:gd name="connsiteY0" fmla="*/ 0 h 22221"/>
              <a:gd name="connsiteX1" fmla="*/ 21600 w 21639"/>
              <a:gd name="connsiteY1" fmla="*/ 0 h 22221"/>
              <a:gd name="connsiteX2" fmla="*/ 21639 w 21639"/>
              <a:gd name="connsiteY2" fmla="*/ 20579 h 22221"/>
              <a:gd name="connsiteX3" fmla="*/ 77 w 21639"/>
              <a:gd name="connsiteY3" fmla="*/ 20546 h 22221"/>
              <a:gd name="connsiteX4" fmla="*/ 0 w 21639"/>
              <a:gd name="connsiteY4" fmla="*/ 0 h 22221"/>
              <a:gd name="connsiteX0" fmla="*/ 0 w 21639"/>
              <a:gd name="connsiteY0" fmla="*/ 0 h 21472"/>
              <a:gd name="connsiteX1" fmla="*/ 21600 w 21639"/>
              <a:gd name="connsiteY1" fmla="*/ 0 h 21472"/>
              <a:gd name="connsiteX2" fmla="*/ 21639 w 21639"/>
              <a:gd name="connsiteY2" fmla="*/ 20579 h 21472"/>
              <a:gd name="connsiteX3" fmla="*/ 77 w 21639"/>
              <a:gd name="connsiteY3" fmla="*/ 20546 h 21472"/>
              <a:gd name="connsiteX4" fmla="*/ 0 w 21639"/>
              <a:gd name="connsiteY4" fmla="*/ 0 h 21472"/>
              <a:gd name="connsiteX0" fmla="*/ 7 w 21646"/>
              <a:gd name="connsiteY0" fmla="*/ 0 h 21472"/>
              <a:gd name="connsiteX1" fmla="*/ 21607 w 21646"/>
              <a:gd name="connsiteY1" fmla="*/ 0 h 21472"/>
              <a:gd name="connsiteX2" fmla="*/ 21646 w 21646"/>
              <a:gd name="connsiteY2" fmla="*/ 20579 h 21472"/>
              <a:gd name="connsiteX3" fmla="*/ 7 w 21646"/>
              <a:gd name="connsiteY3" fmla="*/ 20546 h 21472"/>
              <a:gd name="connsiteX4" fmla="*/ 7 w 21646"/>
              <a:gd name="connsiteY4" fmla="*/ 0 h 2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6" h="21472">
                <a:moveTo>
                  <a:pt x="7" y="0"/>
                </a:moveTo>
                <a:lnTo>
                  <a:pt x="21607" y="0"/>
                </a:lnTo>
                <a:cubicBezTo>
                  <a:pt x="21607" y="5774"/>
                  <a:pt x="21646" y="14805"/>
                  <a:pt x="21646" y="20579"/>
                </a:cubicBezTo>
                <a:cubicBezTo>
                  <a:pt x="10846" y="20579"/>
                  <a:pt x="11155" y="22611"/>
                  <a:pt x="7" y="20546"/>
                </a:cubicBezTo>
                <a:cubicBezTo>
                  <a:pt x="-19" y="13697"/>
                  <a:pt x="33" y="6849"/>
                  <a:pt x="7" y="0"/>
                </a:cubicBezTo>
                <a:close/>
              </a:path>
            </a:pathLst>
          </a:custGeom>
          <a:solidFill>
            <a:srgbClr val="F0F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elle 13">
            <a:extLst>
              <a:ext uri="{FF2B5EF4-FFF2-40B4-BE49-F238E27FC236}">
                <a16:creationId xmlns:a16="http://schemas.microsoft.com/office/drawing/2014/main" id="{31A32732-EFBF-4A47-87F5-8A93381D8E2B}"/>
              </a:ext>
            </a:extLst>
          </p:cNvPr>
          <p:cNvGraphicFramePr>
            <a:graphicFrameLocks noGrp="1"/>
          </p:cNvGraphicFramePr>
          <p:nvPr>
            <p:extLst>
              <p:ext uri="{D42A27DB-BD31-4B8C-83A1-F6EECF244321}">
                <p14:modId xmlns:p14="http://schemas.microsoft.com/office/powerpoint/2010/main" val="2350768810"/>
              </p:ext>
            </p:extLst>
          </p:nvPr>
        </p:nvGraphicFramePr>
        <p:xfrm>
          <a:off x="6317928" y="633877"/>
          <a:ext cx="5324476" cy="5231292"/>
        </p:xfrm>
        <a:graphic>
          <a:graphicData uri="http://schemas.openxmlformats.org/drawingml/2006/table">
            <a:tbl>
              <a:tblPr firstRow="1" bandRow="1">
                <a:tableStyleId>{F5AB1C69-6EDB-4FF4-983F-18BD219EF322}</a:tableStyleId>
              </a:tblPr>
              <a:tblGrid>
                <a:gridCol w="1247776">
                  <a:extLst>
                    <a:ext uri="{9D8B030D-6E8A-4147-A177-3AD203B41FA5}">
                      <a16:colId xmlns:a16="http://schemas.microsoft.com/office/drawing/2014/main" val="2930010082"/>
                    </a:ext>
                  </a:extLst>
                </a:gridCol>
                <a:gridCol w="1000125">
                  <a:extLst>
                    <a:ext uri="{9D8B030D-6E8A-4147-A177-3AD203B41FA5}">
                      <a16:colId xmlns:a16="http://schemas.microsoft.com/office/drawing/2014/main" val="378328913"/>
                    </a:ext>
                  </a:extLst>
                </a:gridCol>
                <a:gridCol w="1581150">
                  <a:extLst>
                    <a:ext uri="{9D8B030D-6E8A-4147-A177-3AD203B41FA5}">
                      <a16:colId xmlns:a16="http://schemas.microsoft.com/office/drawing/2014/main" val="2392318415"/>
                    </a:ext>
                  </a:extLst>
                </a:gridCol>
                <a:gridCol w="1495425">
                  <a:extLst>
                    <a:ext uri="{9D8B030D-6E8A-4147-A177-3AD203B41FA5}">
                      <a16:colId xmlns:a16="http://schemas.microsoft.com/office/drawing/2014/main" val="2416459011"/>
                    </a:ext>
                  </a:extLst>
                </a:gridCol>
              </a:tblGrid>
              <a:tr h="460564">
                <a:tc>
                  <a:txBody>
                    <a:bodyPr/>
                    <a:lstStyle/>
                    <a:p>
                      <a:r>
                        <a:rPr lang="de-DE" sz="1200" dirty="0"/>
                        <a:t>Dokument Name</a:t>
                      </a:r>
                      <a:endParaRPr lang="en-US" sz="1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de-DE" sz="1200" dirty="0"/>
                        <a:t>Version</a:t>
                      </a:r>
                      <a:endParaRPr lang="en-US" sz="1200" dirty="0"/>
                    </a:p>
                  </a:txBody>
                  <a:tcPr>
                    <a:lnT w="12700" cap="flat" cmpd="sng" algn="ctr">
                      <a:noFill/>
                      <a:prstDash val="solid"/>
                      <a:round/>
                      <a:headEnd type="none" w="med" len="med"/>
                      <a:tailEnd type="none" w="med" len="med"/>
                    </a:lnT>
                  </a:tcPr>
                </a:tc>
                <a:tc>
                  <a:txBody>
                    <a:bodyPr/>
                    <a:lstStyle/>
                    <a:p>
                      <a:r>
                        <a:rPr lang="de-DE" sz="1200" dirty="0"/>
                        <a:t>Example value 1</a:t>
                      </a:r>
                      <a:endParaRPr lang="en-US" sz="1200" dirty="0"/>
                    </a:p>
                  </a:txBody>
                  <a:tcPr>
                    <a:lnT w="12700" cap="flat" cmpd="sng" algn="ctr">
                      <a:noFill/>
                      <a:prstDash val="solid"/>
                      <a:round/>
                      <a:headEnd type="none" w="med" len="med"/>
                      <a:tailEnd type="none" w="med" len="med"/>
                    </a:lnT>
                  </a:tcPr>
                </a:tc>
                <a:tc>
                  <a:txBody>
                    <a:bodyPr/>
                    <a:lstStyle/>
                    <a:p>
                      <a:r>
                        <a:rPr lang="de-DE" sz="1200" dirty="0"/>
                        <a:t>further attributes……</a:t>
                      </a:r>
                      <a:endParaRPr lang="en-US" sz="12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553750920"/>
                  </a:ext>
                </a:extLst>
              </a:tr>
              <a:tr h="384960">
                <a:tc>
                  <a:txBody>
                    <a:bodyPr/>
                    <a:lstStyle/>
                    <a:p>
                      <a:r>
                        <a:rPr lang="de-DE" sz="1200" dirty="0">
                          <a:solidFill>
                            <a:schemeClr val="accent1">
                              <a:lumMod val="40000"/>
                              <a:lumOff val="60000"/>
                            </a:schemeClr>
                          </a:solidFill>
                        </a:rPr>
                        <a:t>Document 1</a:t>
                      </a:r>
                    </a:p>
                  </a:txBody>
                  <a:tcPr>
                    <a:lnL w="12700" cap="flat" cmpd="sng" algn="ctr">
                      <a:noFill/>
                      <a:prstDash val="solid"/>
                      <a:round/>
                      <a:headEnd type="none" w="med" len="med"/>
                      <a:tailEnd type="none" w="med" len="med"/>
                    </a:lnL>
                  </a:tcPr>
                </a:tc>
                <a:tc>
                  <a:txBody>
                    <a:bodyPr/>
                    <a:lstStyle/>
                    <a:p>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4190582236"/>
                  </a:ext>
                </a:extLst>
              </a:tr>
              <a:tr h="460564">
                <a:tc>
                  <a:txBody>
                    <a:bodyPr/>
                    <a:lstStyle/>
                    <a:p>
                      <a:r>
                        <a:rPr lang="de-DE" sz="1200" dirty="0">
                          <a:solidFill>
                            <a:srgbClr val="5B84CB"/>
                          </a:solidFill>
                        </a:rPr>
                        <a:t>Document 1 MoreNameText</a:t>
                      </a:r>
                      <a:endParaRPr lang="en-US" sz="1200" dirty="0">
                        <a:solidFill>
                          <a:srgbClr val="5B84CB"/>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626155339"/>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lumMod val="40000"/>
                              <a:lumOff val="60000"/>
                            </a:schemeClr>
                          </a:solidFill>
                        </a:rPr>
                        <a:t>Document 2</a:t>
                      </a:r>
                      <a:endParaRPr lang="en-US" sz="1200" dirty="0">
                        <a:solidFill>
                          <a:schemeClr val="accent2">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823726891"/>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2"/>
                          </a:solidFill>
                        </a:rPr>
                        <a:t>Document 2</a:t>
                      </a:r>
                      <a:endParaRPr lang="en-US" sz="1200" dirty="0">
                        <a:solidFill>
                          <a:schemeClr val="accent2"/>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255688626"/>
                  </a:ext>
                </a:extLst>
              </a:tr>
              <a:tr h="460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4"/>
                          </a:solidFill>
                        </a:rPr>
                        <a:t>Document New Comp.</a:t>
                      </a:r>
                      <a:endParaRPr lang="en-US" sz="1200" dirty="0">
                        <a:solidFill>
                          <a:schemeClr val="accent4"/>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712370913"/>
                  </a:ext>
                </a:extLst>
              </a:tr>
              <a:tr h="384960">
                <a:tc>
                  <a:txBody>
                    <a:bodyPr/>
                    <a:lstStyle/>
                    <a:p>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578286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1.1</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638975837"/>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1.2</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2759655"/>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2.0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763724178"/>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lumMod val="40000"/>
                              <a:lumOff val="60000"/>
                            </a:schemeClr>
                          </a:solidFill>
                        </a:rPr>
                        <a:t>Document 3</a:t>
                      </a:r>
                      <a:endParaRPr lang="en-US" sz="1200" dirty="0">
                        <a:solidFill>
                          <a:schemeClr val="accent6">
                            <a:lumMod val="40000"/>
                            <a:lumOff val="60000"/>
                          </a:schemeClr>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3.0 </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46809932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accent6"/>
                          </a:solidFill>
                        </a:rPr>
                        <a:t>Document 3</a:t>
                      </a:r>
                      <a:endParaRPr lang="en-US" sz="1200" dirty="0">
                        <a:solidFill>
                          <a:schemeClr val="accent6"/>
                        </a:solidFill>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4.0</a:t>
                      </a:r>
                      <a:endParaRPr lang="en-US" sz="1200" dirty="0"/>
                    </a:p>
                  </a:txBody>
                  <a:tcPr/>
                </a:tc>
                <a:tc>
                  <a:txBody>
                    <a:bodyPr/>
                    <a:lstStyle/>
                    <a:p>
                      <a:r>
                        <a:rPr lang="de-DE" sz="1200" dirty="0"/>
                        <a:t>Example value 1</a:t>
                      </a:r>
                    </a:p>
                  </a:txBody>
                  <a:tcPr/>
                </a:tc>
                <a:tc>
                  <a:txBody>
                    <a:bodyPr/>
                    <a:lstStyle/>
                    <a:p>
                      <a:r>
                        <a:rPr lang="de-DE" sz="1200" dirty="0"/>
                        <a:t>……</a:t>
                      </a: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890796483"/>
                  </a:ext>
                </a:extLst>
              </a:tr>
              <a:tr h="384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7030A0"/>
                          </a:solidFill>
                        </a:rPr>
                        <a:t>Document 4</a:t>
                      </a:r>
                      <a:endParaRPr lang="en-US" sz="1200" dirty="0">
                        <a:solidFill>
                          <a:srgbClr val="7030A0"/>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Version 1.0</a:t>
                      </a:r>
                      <a:endParaRPr lang="en-US" sz="1200" dirty="0"/>
                    </a:p>
                  </a:txBody>
                  <a:tcPr>
                    <a:lnB w="12700" cap="flat" cmpd="sng" algn="ctr">
                      <a:noFill/>
                      <a:prstDash val="solid"/>
                      <a:round/>
                      <a:headEnd type="none" w="med" len="med"/>
                      <a:tailEnd type="none" w="med" len="med"/>
                    </a:lnB>
                  </a:tcPr>
                </a:tc>
                <a:tc>
                  <a:txBody>
                    <a:bodyPr/>
                    <a:lstStyle/>
                    <a:p>
                      <a:r>
                        <a:rPr lang="de-DE" sz="1200" dirty="0"/>
                        <a:t>Example value 1</a:t>
                      </a:r>
                    </a:p>
                  </a:txBody>
                  <a:tcPr>
                    <a:lnB w="12700" cap="flat" cmpd="sng" algn="ctr">
                      <a:noFill/>
                      <a:prstDash val="solid"/>
                      <a:round/>
                      <a:headEnd type="none" w="med" len="med"/>
                      <a:tailEnd type="none" w="med" len="med"/>
                    </a:lnB>
                  </a:tcPr>
                </a:tc>
                <a:tc>
                  <a:txBody>
                    <a:bodyPr/>
                    <a:lstStyle/>
                    <a:p>
                      <a:r>
                        <a:rPr lang="de-DE" sz="1200" dirty="0"/>
                        <a:t>……</a:t>
                      </a:r>
                      <a:endParaRPr lang="en-US" sz="12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61093336"/>
                  </a:ext>
                </a:extLst>
              </a:tr>
            </a:tbl>
          </a:graphicData>
        </a:graphic>
      </p:graphicFrame>
      <p:sp>
        <p:nvSpPr>
          <p:cNvPr id="237" name="Ellipse 236">
            <a:extLst>
              <a:ext uri="{FF2B5EF4-FFF2-40B4-BE49-F238E27FC236}">
                <a16:creationId xmlns:a16="http://schemas.microsoft.com/office/drawing/2014/main" id="{DC7657EE-3000-44E0-A932-CA49DBE04A2C}"/>
              </a:ext>
            </a:extLst>
          </p:cNvPr>
          <p:cNvSpPr/>
          <p:nvPr/>
        </p:nvSpPr>
        <p:spPr>
          <a:xfrm>
            <a:off x="8873025" y="5957145"/>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Ellipse 238">
            <a:extLst>
              <a:ext uri="{FF2B5EF4-FFF2-40B4-BE49-F238E27FC236}">
                <a16:creationId xmlns:a16="http://schemas.microsoft.com/office/drawing/2014/main" id="{3E9DA79D-3D47-4777-916C-B8A7E868F241}"/>
              </a:ext>
            </a:extLst>
          </p:cNvPr>
          <p:cNvSpPr/>
          <p:nvPr/>
        </p:nvSpPr>
        <p:spPr>
          <a:xfrm>
            <a:off x="8873025" y="6182291"/>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Ellipse 240">
            <a:extLst>
              <a:ext uri="{FF2B5EF4-FFF2-40B4-BE49-F238E27FC236}">
                <a16:creationId xmlns:a16="http://schemas.microsoft.com/office/drawing/2014/main" id="{B0BE4B77-0703-462A-81E6-B0403887FAB9}"/>
              </a:ext>
            </a:extLst>
          </p:cNvPr>
          <p:cNvSpPr/>
          <p:nvPr/>
        </p:nvSpPr>
        <p:spPr>
          <a:xfrm>
            <a:off x="8873025" y="6407437"/>
            <a:ext cx="90000" cy="912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756A8F38-3656-4373-986A-5502D8F4315C}"/>
              </a:ext>
            </a:extLst>
          </p:cNvPr>
          <p:cNvSpPr/>
          <p:nvPr/>
        </p:nvSpPr>
        <p:spPr>
          <a:xfrm>
            <a:off x="-9525" y="153085"/>
            <a:ext cx="6972300" cy="400110"/>
          </a:xfrm>
          <a:prstGeom prst="rect">
            <a:avLst/>
          </a:prstGeom>
        </p:spPr>
        <p:txBody>
          <a:bodyPr wrap="square">
            <a:spAutoFit/>
          </a:bodyPr>
          <a:lstStyle/>
          <a:p>
            <a:r>
              <a:rPr lang="en-US" sz="2000" dirty="0"/>
              <a:t>Short example </a:t>
            </a:r>
            <a:r>
              <a:rPr lang="en-US" sz="1400" dirty="0"/>
              <a:t>(another example with structure version 5)</a:t>
            </a:r>
            <a:endParaRPr lang="en-US" sz="2000" dirty="0"/>
          </a:p>
        </p:txBody>
      </p:sp>
      <p:sp>
        <p:nvSpPr>
          <p:cNvPr id="55" name="Pfeil: nach oben und unten 54">
            <a:extLst>
              <a:ext uri="{FF2B5EF4-FFF2-40B4-BE49-F238E27FC236}">
                <a16:creationId xmlns:a16="http://schemas.microsoft.com/office/drawing/2014/main" id="{3614292A-6CEB-4A92-8B2C-973A3DAAD13E}"/>
              </a:ext>
            </a:extLst>
          </p:cNvPr>
          <p:cNvSpPr/>
          <p:nvPr/>
        </p:nvSpPr>
        <p:spPr>
          <a:xfrm>
            <a:off x="1025077" y="4833293"/>
            <a:ext cx="260606" cy="1210491"/>
          </a:xfrm>
          <a:prstGeom prst="upDownArrow">
            <a:avLst>
              <a:gd name="adj1" fmla="val 0"/>
              <a:gd name="adj2" fmla="val 0"/>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hteck 55">
            <a:extLst>
              <a:ext uri="{FF2B5EF4-FFF2-40B4-BE49-F238E27FC236}">
                <a16:creationId xmlns:a16="http://schemas.microsoft.com/office/drawing/2014/main" id="{E9E8D1DA-534C-4F1E-84A4-374B98BCA076}"/>
              </a:ext>
            </a:extLst>
          </p:cNvPr>
          <p:cNvSpPr/>
          <p:nvPr/>
        </p:nvSpPr>
        <p:spPr>
          <a:xfrm>
            <a:off x="0" y="4693411"/>
            <a:ext cx="1711696" cy="261610"/>
          </a:xfrm>
          <a:prstGeom prst="rect">
            <a:avLst/>
          </a:prstGeom>
        </p:spPr>
        <p:txBody>
          <a:bodyPr wrap="square">
            <a:spAutoFit/>
          </a:bodyPr>
          <a:lstStyle/>
          <a:p>
            <a:r>
              <a:rPr lang="en-US" sz="1100" dirty="0"/>
              <a:t>07.02.2021</a:t>
            </a:r>
          </a:p>
        </p:txBody>
      </p:sp>
      <p:sp>
        <p:nvSpPr>
          <p:cNvPr id="58" name="Rechteck 57">
            <a:extLst>
              <a:ext uri="{FF2B5EF4-FFF2-40B4-BE49-F238E27FC236}">
                <a16:creationId xmlns:a16="http://schemas.microsoft.com/office/drawing/2014/main" id="{A840DAF4-AD1C-4B3C-BE34-6F090790B9EB}"/>
              </a:ext>
            </a:extLst>
          </p:cNvPr>
          <p:cNvSpPr/>
          <p:nvPr/>
        </p:nvSpPr>
        <p:spPr>
          <a:xfrm>
            <a:off x="0" y="5912979"/>
            <a:ext cx="1711696" cy="261610"/>
          </a:xfrm>
          <a:prstGeom prst="rect">
            <a:avLst/>
          </a:prstGeom>
        </p:spPr>
        <p:txBody>
          <a:bodyPr wrap="square">
            <a:spAutoFit/>
          </a:bodyPr>
          <a:lstStyle/>
          <a:p>
            <a:r>
              <a:rPr lang="en-US" sz="1100" dirty="0"/>
              <a:t>01.03.2021</a:t>
            </a:r>
          </a:p>
        </p:txBody>
      </p:sp>
      <p:cxnSp>
        <p:nvCxnSpPr>
          <p:cNvPr id="59" name="Gerade Verbindung mit Pfeil 58">
            <a:extLst>
              <a:ext uri="{FF2B5EF4-FFF2-40B4-BE49-F238E27FC236}">
                <a16:creationId xmlns:a16="http://schemas.microsoft.com/office/drawing/2014/main" id="{EC656A34-F0CA-4909-9866-4954DECEAB1A}"/>
              </a:ext>
            </a:extLst>
          </p:cNvPr>
          <p:cNvCxnSpPr/>
          <p:nvPr/>
        </p:nvCxnSpPr>
        <p:spPr>
          <a:xfrm>
            <a:off x="903473" y="4944038"/>
            <a:ext cx="0" cy="989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hteck 60">
            <a:extLst>
              <a:ext uri="{FF2B5EF4-FFF2-40B4-BE49-F238E27FC236}">
                <a16:creationId xmlns:a16="http://schemas.microsoft.com/office/drawing/2014/main" id="{75757F4D-6755-46D7-9CCD-F269758CC652}"/>
              </a:ext>
            </a:extLst>
          </p:cNvPr>
          <p:cNvSpPr/>
          <p:nvPr/>
        </p:nvSpPr>
        <p:spPr>
          <a:xfrm>
            <a:off x="-1" y="5017452"/>
            <a:ext cx="923731" cy="769441"/>
          </a:xfrm>
          <a:prstGeom prst="rect">
            <a:avLst/>
          </a:prstGeom>
        </p:spPr>
        <p:txBody>
          <a:bodyPr wrap="square">
            <a:spAutoFit/>
          </a:bodyPr>
          <a:lstStyle/>
          <a:p>
            <a:pPr algn="r"/>
            <a:r>
              <a:rPr lang="en-US" sz="1100" dirty="0"/>
              <a:t>Existence period of this specific version</a:t>
            </a:r>
          </a:p>
        </p:txBody>
      </p:sp>
      <p:sp>
        <p:nvSpPr>
          <p:cNvPr id="2" name="Rechteck 1">
            <a:extLst>
              <a:ext uri="{FF2B5EF4-FFF2-40B4-BE49-F238E27FC236}">
                <a16:creationId xmlns:a16="http://schemas.microsoft.com/office/drawing/2014/main" id="{691C5A2E-6AEF-4C40-B854-1C7DAD28CDDD}"/>
              </a:ext>
            </a:extLst>
          </p:cNvPr>
          <p:cNvSpPr/>
          <p:nvPr/>
        </p:nvSpPr>
        <p:spPr>
          <a:xfrm>
            <a:off x="6294284" y="153085"/>
            <a:ext cx="1990861" cy="400110"/>
          </a:xfrm>
          <a:prstGeom prst="rect">
            <a:avLst/>
          </a:prstGeom>
        </p:spPr>
        <p:txBody>
          <a:bodyPr wrap="square">
            <a:spAutoFit/>
          </a:bodyPr>
          <a:lstStyle/>
          <a:p>
            <a:r>
              <a:rPr lang="en-US" sz="2000" dirty="0">
                <a:solidFill>
                  <a:srgbClr val="FF0000"/>
                </a:solidFill>
              </a:rPr>
              <a:t>Documents</a:t>
            </a:r>
          </a:p>
        </p:txBody>
      </p:sp>
    </p:spTree>
    <p:extLst>
      <p:ext uri="{BB962C8B-B14F-4D97-AF65-F5344CB8AC3E}">
        <p14:creationId xmlns:p14="http://schemas.microsoft.com/office/powerpoint/2010/main" val="143429763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1960</Words>
  <Application>Microsoft Office PowerPoint</Application>
  <PresentationFormat>Breitbild</PresentationFormat>
  <Paragraphs>402</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Dais, Sebastian</dc:creator>
  <cp:lastModifiedBy>Dais, Sebastian</cp:lastModifiedBy>
  <cp:revision>78</cp:revision>
  <dcterms:created xsi:type="dcterms:W3CDTF">2020-07-14T08:16:06Z</dcterms:created>
  <dcterms:modified xsi:type="dcterms:W3CDTF">2020-08-05T14:50:46Z</dcterms:modified>
</cp:coreProperties>
</file>