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5" r:id="rId4"/>
    <p:sldId id="267" r:id="rId5"/>
    <p:sldId id="277" r:id="rId6"/>
    <p:sldId id="276" r:id="rId7"/>
    <p:sldId id="269" r:id="rId8"/>
    <p:sldId id="280" r:id="rId9"/>
    <p:sldId id="279" r:id="rId10"/>
    <p:sldId id="268" r:id="rId11"/>
    <p:sldId id="264" r:id="rId12"/>
    <p:sldId id="272" r:id="rId13"/>
    <p:sldId id="258" r:id="rId14"/>
    <p:sldId id="260" r:id="rId15"/>
    <p:sldId id="263" r:id="rId16"/>
    <p:sldId id="259" r:id="rId17"/>
    <p:sldId id="257"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27D0139-4F44-4A43-92E0-9F196B52126C}">
          <p14:sldIdLst>
            <p14:sldId id="261"/>
            <p14:sldId id="256"/>
            <p14:sldId id="265"/>
            <p14:sldId id="267"/>
            <p14:sldId id="277"/>
            <p14:sldId id="276"/>
            <p14:sldId id="269"/>
            <p14:sldId id="280"/>
          </p14:sldIdLst>
        </p14:section>
        <p14:section name="Next (Not now)" id="{90C984FD-2244-4A4E-B0BF-1A5D45A34591}">
          <p14:sldIdLst>
            <p14:sldId id="279"/>
            <p14:sldId id="268"/>
          </p14:sldIdLst>
        </p14:section>
        <p14:section name="done" id="{FE4CAB38-E1CF-49E1-A318-971D56155E90}">
          <p14:sldIdLst>
            <p14:sldId id="264"/>
            <p14:sldId id="272"/>
            <p14:sldId id="258"/>
            <p14:sldId id="260"/>
            <p14:sldId id="263"/>
            <p14:sldId id="259"/>
            <p14:sldId id="257"/>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9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E8CF96-06D1-4B4A-BF3A-848E9D80A13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CDC5A18C-4B05-4E6E-980B-4BE054F94F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845C8D41-3061-4090-9CB4-7A38B0279067}"/>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5" name="Fußzeilenplatzhalter 4">
            <a:extLst>
              <a:ext uri="{FF2B5EF4-FFF2-40B4-BE49-F238E27FC236}">
                <a16:creationId xmlns:a16="http://schemas.microsoft.com/office/drawing/2014/main" id="{A381EC2B-F48B-4DBF-A693-B7375CA076A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3612D70-27BE-4F2D-A996-D046CBF3863F}"/>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281131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F9E20-888A-4E06-8D3A-8133B0596B7A}"/>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7A6FE5B8-6598-4C92-B878-6EC161DE742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07F7F4E-385C-4E98-9100-7A7145D04FCD}"/>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5" name="Fußzeilenplatzhalter 4">
            <a:extLst>
              <a:ext uri="{FF2B5EF4-FFF2-40B4-BE49-F238E27FC236}">
                <a16:creationId xmlns:a16="http://schemas.microsoft.com/office/drawing/2014/main" id="{D6BE461D-A8E9-426E-B9FE-48EC3C368FC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757D2D3-89C1-444C-AD4B-F14A67C86712}"/>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325622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76A9E3C-FB54-4E64-B7E9-0843443F9D1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C64137C8-D9D7-4A76-AFA6-3B650408F71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B900F2D-9C21-4AE6-9198-0CEBE5947AF7}"/>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5" name="Fußzeilenplatzhalter 4">
            <a:extLst>
              <a:ext uri="{FF2B5EF4-FFF2-40B4-BE49-F238E27FC236}">
                <a16:creationId xmlns:a16="http://schemas.microsoft.com/office/drawing/2014/main" id="{7080E68B-BE39-4E42-AC39-69C5D5DA8D1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0657BF2-9588-45BA-B6C5-97C4837B99BD}"/>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5010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E9BEC-7E37-40BC-A058-7AD0E1FEC0F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3532A564-B1C5-433B-A089-13A5584DFCB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A6BB960-AB3A-4E4A-A761-ACB08503355B}"/>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5" name="Fußzeilenplatzhalter 4">
            <a:extLst>
              <a:ext uri="{FF2B5EF4-FFF2-40B4-BE49-F238E27FC236}">
                <a16:creationId xmlns:a16="http://schemas.microsoft.com/office/drawing/2014/main" id="{7ED9F026-7291-43CB-A7DF-A9D36A24432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55FDEE3-351E-4B83-A04A-A1CAD1C7996E}"/>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192554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F3621-DE52-47B8-8BD2-048954AC91B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8E83E05B-AA38-44B4-8EC1-A749AED72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3A0699-018A-4747-9883-441B74BA33EE}"/>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5" name="Fußzeilenplatzhalter 4">
            <a:extLst>
              <a:ext uri="{FF2B5EF4-FFF2-40B4-BE49-F238E27FC236}">
                <a16:creationId xmlns:a16="http://schemas.microsoft.com/office/drawing/2014/main" id="{93E89B01-26CD-461F-8D7C-F139FF53CCB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EA9528FA-B1BD-4F64-9346-EF186AD96304}"/>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38398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D557C9-D906-40F7-A546-15F7B16794A2}"/>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DD9D63F-773F-4C18-98EC-F30DB1B7504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564ABFF8-63B7-4A3D-B281-B0B0A7DCA2A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DC8EB51B-B30B-4993-AA0F-BFA53421CF74}"/>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6" name="Fußzeilenplatzhalter 5">
            <a:extLst>
              <a:ext uri="{FF2B5EF4-FFF2-40B4-BE49-F238E27FC236}">
                <a16:creationId xmlns:a16="http://schemas.microsoft.com/office/drawing/2014/main" id="{6841A4C8-8C18-4560-B802-1FB968ABBE7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DFB1534-4CB7-4027-885F-7F6420699322}"/>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307025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BDB9A8-04DE-4C4F-A0DD-87F703185A83}"/>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3B1768B3-121B-4FFA-9F87-DF68081FE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B6A0BF3-53E2-43A6-AE0D-02A6963A3C9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D04359D2-61CA-4877-B25B-5933CD2FF1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D1204A-6BE4-440D-95EB-345D37E0242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CE4547EF-A689-41FC-A691-E40C05145496}"/>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8" name="Fußzeilenplatzhalter 7">
            <a:extLst>
              <a:ext uri="{FF2B5EF4-FFF2-40B4-BE49-F238E27FC236}">
                <a16:creationId xmlns:a16="http://schemas.microsoft.com/office/drawing/2014/main" id="{69733E1E-6F99-4FA8-8682-2D0790858EFB}"/>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798E3C2A-2FD7-41B5-A81C-8650C1F02904}"/>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37231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251B1-CE38-40C5-BC98-BA45B4D9DFEE}"/>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490951B3-97EE-4B43-9FCB-8F151143DBA9}"/>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4" name="Fußzeilenplatzhalter 3">
            <a:extLst>
              <a:ext uri="{FF2B5EF4-FFF2-40B4-BE49-F238E27FC236}">
                <a16:creationId xmlns:a16="http://schemas.microsoft.com/office/drawing/2014/main" id="{FAE2E7CC-BDA5-4BD2-A054-47D6214111F7}"/>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6F693E3-DB41-4361-99C3-713BAF9D5FAA}"/>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270460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2D14976-3EA6-497E-911F-7F50391F79F4}"/>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3" name="Fußzeilenplatzhalter 2">
            <a:extLst>
              <a:ext uri="{FF2B5EF4-FFF2-40B4-BE49-F238E27FC236}">
                <a16:creationId xmlns:a16="http://schemas.microsoft.com/office/drawing/2014/main" id="{5ED9385E-3D80-47B6-B8D9-16829DE4E222}"/>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F688049B-DB72-4276-9BE8-3B6AC52AE774}"/>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40615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A860D-B720-4F5D-B9CE-C344B7F4226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4DFF866D-5C31-45BF-AF38-B80996949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B27C571F-0EE2-473A-94D4-8F5C33F27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CAC1FCE-F719-46EF-AF33-D9915E779EE3}"/>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6" name="Fußzeilenplatzhalter 5">
            <a:extLst>
              <a:ext uri="{FF2B5EF4-FFF2-40B4-BE49-F238E27FC236}">
                <a16:creationId xmlns:a16="http://schemas.microsoft.com/office/drawing/2014/main" id="{BC9F6049-8805-4464-AD8B-687FB4DD136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ED761B1-2F70-4443-802D-2E2F79E2139F}"/>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95463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1F4AF8-51A3-4118-A64C-FD08E54345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A0E88D7-C85F-44B5-BE66-3E1C2A422E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48194D6C-D7E1-4AE2-9A3C-337E8FB6F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2078720-7D71-4B72-8EAF-7D67ADCB730F}"/>
              </a:ext>
            </a:extLst>
          </p:cNvPr>
          <p:cNvSpPr>
            <a:spLocks noGrp="1"/>
          </p:cNvSpPr>
          <p:nvPr>
            <p:ph type="dt" sz="half" idx="10"/>
          </p:nvPr>
        </p:nvSpPr>
        <p:spPr/>
        <p:txBody>
          <a:bodyPr/>
          <a:lstStyle/>
          <a:p>
            <a:fld id="{DBEEE5DD-0918-4AD2-9E09-347BAF1FD6DA}" type="datetimeFigureOut">
              <a:rPr lang="en-US" smtClean="0"/>
              <a:t>10/27/2020</a:t>
            </a:fld>
            <a:endParaRPr lang="en-US"/>
          </a:p>
        </p:txBody>
      </p:sp>
      <p:sp>
        <p:nvSpPr>
          <p:cNvPr id="6" name="Fußzeilenplatzhalter 5">
            <a:extLst>
              <a:ext uri="{FF2B5EF4-FFF2-40B4-BE49-F238E27FC236}">
                <a16:creationId xmlns:a16="http://schemas.microsoft.com/office/drawing/2014/main" id="{30E21B05-E35A-4B18-AB35-12F22554E7A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03E468A-6CB5-4DE6-ACEE-1787E90DEDF0}"/>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52506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9519135-5C46-4CA8-B3EF-35EBB420B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032B0288-E947-4316-9127-AA87CD174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7907B20-3290-403D-9D37-25BB3B4B1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EE5DD-0918-4AD2-9E09-347BAF1FD6DA}" type="datetimeFigureOut">
              <a:rPr lang="en-US" smtClean="0"/>
              <a:t>10/27/2020</a:t>
            </a:fld>
            <a:endParaRPr lang="en-US"/>
          </a:p>
        </p:txBody>
      </p:sp>
      <p:sp>
        <p:nvSpPr>
          <p:cNvPr id="5" name="Fußzeilenplatzhalter 4">
            <a:extLst>
              <a:ext uri="{FF2B5EF4-FFF2-40B4-BE49-F238E27FC236}">
                <a16:creationId xmlns:a16="http://schemas.microsoft.com/office/drawing/2014/main" id="{3491511F-2B92-477F-B8D2-58B1ABED7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429CB5DD-122B-4CD8-80B6-04AC5ACDC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DBC72-FA74-4116-8DE8-2DA672F57F6A}" type="slidenum">
              <a:rPr lang="en-US" smtClean="0"/>
              <a:t>‹Nr.›</a:t>
            </a:fld>
            <a:endParaRPr lang="en-US"/>
          </a:p>
        </p:txBody>
      </p:sp>
    </p:spTree>
    <p:extLst>
      <p:ext uri="{BB962C8B-B14F-4D97-AF65-F5344CB8AC3E}">
        <p14:creationId xmlns:p14="http://schemas.microsoft.com/office/powerpoint/2010/main" val="104364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6F4788B-2829-43EF-A1C3-67F5B28207A4}"/>
              </a:ext>
            </a:extLst>
          </p:cNvPr>
          <p:cNvSpPr txBox="1"/>
          <p:nvPr/>
        </p:nvSpPr>
        <p:spPr>
          <a:xfrm>
            <a:off x="285478" y="604821"/>
            <a:ext cx="11621044" cy="1754326"/>
          </a:xfrm>
          <a:prstGeom prst="rect">
            <a:avLst/>
          </a:prstGeom>
          <a:noFill/>
        </p:spPr>
        <p:txBody>
          <a:bodyPr wrap="square">
            <a:spAutoFit/>
          </a:bodyPr>
          <a:lstStyle/>
          <a:p>
            <a:r>
              <a:rPr lang="en-US" dirty="0"/>
              <a:t>While testing the PIM we noticed the following points, which we ask you to correct or improve</a:t>
            </a:r>
          </a:p>
          <a:p>
            <a:endParaRPr lang="en-US" dirty="0"/>
          </a:p>
          <a:p>
            <a:r>
              <a:rPr lang="en-US" dirty="0"/>
              <a:t>Prioritization of the individual point</a:t>
            </a:r>
          </a:p>
          <a:p>
            <a:r>
              <a:rPr lang="en-US" dirty="0"/>
              <a:t>High 	=</a:t>
            </a:r>
          </a:p>
          <a:p>
            <a:r>
              <a:rPr lang="en-US" dirty="0"/>
              <a:t>Medium 	=</a:t>
            </a:r>
          </a:p>
          <a:p>
            <a:r>
              <a:rPr lang="en-US" dirty="0"/>
              <a:t>Low 	= </a:t>
            </a:r>
          </a:p>
        </p:txBody>
      </p:sp>
      <p:pic>
        <p:nvPicPr>
          <p:cNvPr id="13" name="Grafik 12" descr="Marke 1">
            <a:extLst>
              <a:ext uri="{FF2B5EF4-FFF2-40B4-BE49-F238E27FC236}">
                <a16:creationId xmlns:a16="http://schemas.microsoft.com/office/drawing/2014/main" id="{665D6FB6-1700-43EC-866B-CC51157113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4118" y="1491114"/>
            <a:ext cx="250051" cy="250051"/>
          </a:xfrm>
          <a:prstGeom prst="rect">
            <a:avLst/>
          </a:prstGeom>
        </p:spPr>
      </p:pic>
      <p:pic>
        <p:nvPicPr>
          <p:cNvPr id="15" name="Grafik 14" descr="Marke 3">
            <a:extLst>
              <a:ext uri="{FF2B5EF4-FFF2-40B4-BE49-F238E27FC236}">
                <a16:creationId xmlns:a16="http://schemas.microsoft.com/office/drawing/2014/main" id="{323A19AD-2B12-4A74-9344-F07E1A9C44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04118" y="2068613"/>
            <a:ext cx="250051" cy="250051"/>
          </a:xfrm>
          <a:prstGeom prst="rect">
            <a:avLst/>
          </a:prstGeom>
        </p:spPr>
      </p:pic>
      <p:pic>
        <p:nvPicPr>
          <p:cNvPr id="17" name="Grafik 16" descr="Abzeichen">
            <a:extLst>
              <a:ext uri="{FF2B5EF4-FFF2-40B4-BE49-F238E27FC236}">
                <a16:creationId xmlns:a16="http://schemas.microsoft.com/office/drawing/2014/main" id="{0A570414-1C36-47F5-A169-1E8A177569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04118" y="1782422"/>
            <a:ext cx="250051" cy="250051"/>
          </a:xfrm>
          <a:prstGeom prst="rect">
            <a:avLst/>
          </a:prstGeom>
        </p:spPr>
      </p:pic>
    </p:spTree>
    <p:extLst>
      <p:ext uri="{BB962C8B-B14F-4D97-AF65-F5344CB8AC3E}">
        <p14:creationId xmlns:p14="http://schemas.microsoft.com/office/powerpoint/2010/main" val="1323501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Structure</a:t>
            </a:r>
          </a:p>
        </p:txBody>
      </p:sp>
      <p:sp>
        <p:nvSpPr>
          <p:cNvPr id="15" name="Textfeld 14">
            <a:extLst>
              <a:ext uri="{FF2B5EF4-FFF2-40B4-BE49-F238E27FC236}">
                <a16:creationId xmlns:a16="http://schemas.microsoft.com/office/drawing/2014/main" id="{0536F9D8-5B23-4AB4-830B-D5050DF6E2EB}"/>
              </a:ext>
            </a:extLst>
          </p:cNvPr>
          <p:cNvSpPr txBox="1"/>
          <p:nvPr/>
        </p:nvSpPr>
        <p:spPr>
          <a:xfrm>
            <a:off x="209006" y="907955"/>
            <a:ext cx="11621044" cy="1384995"/>
          </a:xfrm>
          <a:prstGeom prst="rect">
            <a:avLst/>
          </a:prstGeom>
          <a:noFill/>
        </p:spPr>
        <p:txBody>
          <a:bodyPr wrap="square">
            <a:spAutoFit/>
          </a:bodyPr>
          <a:lstStyle/>
          <a:p>
            <a:r>
              <a:rPr lang="en-US" sz="1400" dirty="0"/>
              <a:t>In addition to the transformation business must be added:</a:t>
            </a:r>
          </a:p>
          <a:p>
            <a:pPr marL="285750" indent="-285750">
              <a:buFontTx/>
              <a:buChar char="-"/>
            </a:pPr>
            <a:r>
              <a:rPr lang="en-US" sz="1400" dirty="0"/>
              <a:t>NON-Transformation Business</a:t>
            </a:r>
          </a:p>
          <a:p>
            <a:pPr marL="285750" indent="-285750">
              <a:buFontTx/>
              <a:buChar char="-"/>
            </a:pPr>
            <a:r>
              <a:rPr lang="en-US" sz="1400" dirty="0"/>
              <a:t>Reseller</a:t>
            </a:r>
          </a:p>
          <a:p>
            <a:pPr marL="285750" indent="-285750">
              <a:buFontTx/>
              <a:buChar char="-"/>
            </a:pPr>
            <a:r>
              <a:rPr lang="en-US" sz="1400" dirty="0"/>
              <a:t>Services</a:t>
            </a:r>
          </a:p>
          <a:p>
            <a:r>
              <a:rPr lang="en-US" sz="1400" dirty="0"/>
              <a:t>-&gt; Details see structure excel</a:t>
            </a:r>
          </a:p>
          <a:p>
            <a:pPr marL="285750" indent="-285750">
              <a:buFontTx/>
              <a:buChar char="-"/>
            </a:pPr>
            <a:endParaRPr lang="en-US" sz="1400" dirty="0"/>
          </a:p>
        </p:txBody>
      </p:sp>
      <p:sp>
        <p:nvSpPr>
          <p:cNvPr id="22" name="Textfeld 21">
            <a:extLst>
              <a:ext uri="{FF2B5EF4-FFF2-40B4-BE49-F238E27FC236}">
                <a16:creationId xmlns:a16="http://schemas.microsoft.com/office/drawing/2014/main" id="{3D877F68-4A8E-4194-8BF4-95305620881A}"/>
              </a:ext>
            </a:extLst>
          </p:cNvPr>
          <p:cNvSpPr txBox="1"/>
          <p:nvPr/>
        </p:nvSpPr>
        <p:spPr>
          <a:xfrm>
            <a:off x="209006" y="2265218"/>
            <a:ext cx="11621044" cy="523220"/>
          </a:xfrm>
          <a:prstGeom prst="rect">
            <a:avLst/>
          </a:prstGeom>
          <a:noFill/>
        </p:spPr>
        <p:txBody>
          <a:bodyPr wrap="square">
            <a:spAutoFit/>
          </a:bodyPr>
          <a:lstStyle/>
          <a:p>
            <a:r>
              <a:rPr lang="en-US" sz="1400" dirty="0"/>
              <a:t>The structure shown must be transported to the appropriate applications for the orchestra project </a:t>
            </a:r>
          </a:p>
          <a:p>
            <a:r>
              <a:rPr lang="en-US" sz="1400" dirty="0"/>
              <a:t>-&gt; Details see orchestra slides</a:t>
            </a:r>
          </a:p>
        </p:txBody>
      </p:sp>
      <p:sp>
        <p:nvSpPr>
          <p:cNvPr id="3" name="Textfeld 2">
            <a:extLst>
              <a:ext uri="{FF2B5EF4-FFF2-40B4-BE49-F238E27FC236}">
                <a16:creationId xmlns:a16="http://schemas.microsoft.com/office/drawing/2014/main" id="{6B9A0E2A-AA1D-459E-8571-0045983F52A3}"/>
              </a:ext>
            </a:extLst>
          </p:cNvPr>
          <p:cNvSpPr txBox="1"/>
          <p:nvPr/>
        </p:nvSpPr>
        <p:spPr>
          <a:xfrm>
            <a:off x="209006" y="3062052"/>
            <a:ext cx="11621044" cy="738664"/>
          </a:xfrm>
          <a:prstGeom prst="rect">
            <a:avLst/>
          </a:prstGeom>
          <a:noFill/>
        </p:spPr>
        <p:txBody>
          <a:bodyPr wrap="square">
            <a:spAutoFit/>
          </a:bodyPr>
          <a:lstStyle/>
          <a:p>
            <a:r>
              <a:rPr lang="en-US" sz="1400" dirty="0"/>
              <a:t>Add mandatory attributes in the structure for the connection to SAP</a:t>
            </a:r>
          </a:p>
          <a:p>
            <a:r>
              <a:rPr lang="en-US" sz="1400" dirty="0"/>
              <a:t>-&gt; Details see orchestra slides &amp; excel</a:t>
            </a:r>
          </a:p>
          <a:p>
            <a:endParaRPr lang="en-US" sz="1400" dirty="0"/>
          </a:p>
        </p:txBody>
      </p:sp>
    </p:spTree>
    <p:extLst>
      <p:ext uri="{BB962C8B-B14F-4D97-AF65-F5344CB8AC3E}">
        <p14:creationId xmlns:p14="http://schemas.microsoft.com/office/powerpoint/2010/main" val="228074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D93174FE-27F2-4023-89A3-44AFA120446F}"/>
              </a:ext>
            </a:extLst>
          </p:cNvPr>
          <p:cNvSpPr/>
          <p:nvPr/>
        </p:nvSpPr>
        <p:spPr>
          <a:xfrm>
            <a:off x="687978" y="3509554"/>
            <a:ext cx="10946674" cy="104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22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09006" y="1147746"/>
            <a:ext cx="11621044" cy="307777"/>
          </a:xfrm>
          <a:prstGeom prst="rect">
            <a:avLst/>
          </a:prstGeom>
          <a:noFill/>
        </p:spPr>
        <p:txBody>
          <a:bodyPr wrap="square">
            <a:spAutoFit/>
          </a:bodyPr>
          <a:lstStyle/>
          <a:p>
            <a:r>
              <a:rPr lang="en-US" sz="1400" dirty="0"/>
              <a:t>- We need to be able to open uploaded documents from the database, to be able to look into them, e.g. if you have to delete them.</a:t>
            </a:r>
          </a:p>
        </p:txBody>
      </p:sp>
      <p:grpSp>
        <p:nvGrpSpPr>
          <p:cNvPr id="8" name="Gruppieren 7">
            <a:extLst>
              <a:ext uri="{FF2B5EF4-FFF2-40B4-BE49-F238E27FC236}">
                <a16:creationId xmlns:a16="http://schemas.microsoft.com/office/drawing/2014/main" id="{CA4F9850-F7C4-4C56-98AD-6BCA69E6197A}"/>
              </a:ext>
            </a:extLst>
          </p:cNvPr>
          <p:cNvGrpSpPr/>
          <p:nvPr/>
        </p:nvGrpSpPr>
        <p:grpSpPr>
          <a:xfrm>
            <a:off x="209006" y="1542905"/>
            <a:ext cx="11059795" cy="2505075"/>
            <a:chOff x="209006" y="904730"/>
            <a:chExt cx="11059795" cy="2505075"/>
          </a:xfrm>
        </p:grpSpPr>
        <p:pic>
          <p:nvPicPr>
            <p:cNvPr id="6" name="Grafik 5">
              <a:extLst>
                <a:ext uri="{FF2B5EF4-FFF2-40B4-BE49-F238E27FC236}">
                  <a16:creationId xmlns:a16="http://schemas.microsoft.com/office/drawing/2014/main" id="{658E7493-B474-4065-A321-F9426C9FAEFD}"/>
                </a:ext>
              </a:extLst>
            </p:cNvPr>
            <p:cNvPicPr/>
            <p:nvPr/>
          </p:nvPicPr>
          <p:blipFill>
            <a:blip r:embed="rId2"/>
            <a:stretch>
              <a:fillRect/>
            </a:stretch>
          </p:blipFill>
          <p:spPr>
            <a:xfrm>
              <a:off x="209006" y="904730"/>
              <a:ext cx="11059795" cy="2505075"/>
            </a:xfrm>
            <a:prstGeom prst="rect">
              <a:avLst/>
            </a:prstGeom>
            <a:ln>
              <a:solidFill>
                <a:schemeClr val="tx1"/>
              </a:solidFill>
            </a:ln>
          </p:spPr>
        </p:pic>
        <p:sp>
          <p:nvSpPr>
            <p:cNvPr id="7" name="Rechteck 6">
              <a:extLst>
                <a:ext uri="{FF2B5EF4-FFF2-40B4-BE49-F238E27FC236}">
                  <a16:creationId xmlns:a16="http://schemas.microsoft.com/office/drawing/2014/main" id="{A3E42AEF-D500-4D0C-BC51-A466C640EEA4}"/>
                </a:ext>
              </a:extLst>
            </p:cNvPr>
            <p:cNvSpPr/>
            <p:nvPr/>
          </p:nvSpPr>
          <p:spPr>
            <a:xfrm>
              <a:off x="1857376" y="2867024"/>
              <a:ext cx="1543050"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Admin area</a:t>
            </a:r>
          </a:p>
        </p:txBody>
      </p:sp>
      <p:sp>
        <p:nvSpPr>
          <p:cNvPr id="12" name="Textfeld 11">
            <a:extLst>
              <a:ext uri="{FF2B5EF4-FFF2-40B4-BE49-F238E27FC236}">
                <a16:creationId xmlns:a16="http://schemas.microsoft.com/office/drawing/2014/main" id="{CF66BC3E-D297-46DA-8400-BC539870A914}"/>
              </a:ext>
            </a:extLst>
          </p:cNvPr>
          <p:cNvSpPr txBox="1"/>
          <p:nvPr/>
        </p:nvSpPr>
        <p:spPr>
          <a:xfrm>
            <a:off x="209006" y="4306371"/>
            <a:ext cx="6096000" cy="307777"/>
          </a:xfrm>
          <a:prstGeom prst="rect">
            <a:avLst/>
          </a:prstGeom>
          <a:noFill/>
        </p:spPr>
        <p:txBody>
          <a:bodyPr wrap="square">
            <a:spAutoFit/>
          </a:bodyPr>
          <a:lstStyle/>
          <a:p>
            <a:r>
              <a:rPr lang="en-US" sz="1400" dirty="0"/>
              <a:t>- PowerPoint presentations cannot be uploaded </a:t>
            </a:r>
            <a:r>
              <a:rPr lang="en-US" sz="1400" dirty="0">
                <a:solidFill>
                  <a:srgbClr val="FF0000"/>
                </a:solidFill>
              </a:rPr>
              <a:t>(it does not work for pptx &amp; </a:t>
            </a:r>
            <a:r>
              <a:rPr lang="en-US" sz="1400" dirty="0" err="1">
                <a:solidFill>
                  <a:srgbClr val="FF0000"/>
                </a:solidFill>
              </a:rPr>
              <a:t>potx</a:t>
            </a:r>
            <a:r>
              <a:rPr lang="en-US" sz="1400" dirty="0">
                <a:solidFill>
                  <a:srgbClr val="FF0000"/>
                </a:solidFill>
              </a:rPr>
              <a:t>)</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Files</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0" name="Grafik 19" descr="Marke 1">
            <a:extLst>
              <a:ext uri="{FF2B5EF4-FFF2-40B4-BE49-F238E27FC236}">
                <a16:creationId xmlns:a16="http://schemas.microsoft.com/office/drawing/2014/main" id="{97736BFD-CC93-4CD8-AD1A-E13C3522F9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75" y="849767"/>
            <a:ext cx="250051" cy="250051"/>
          </a:xfrm>
          <a:prstGeom prst="rect">
            <a:avLst/>
          </a:prstGeom>
        </p:spPr>
      </p:pic>
      <p:sp>
        <p:nvSpPr>
          <p:cNvPr id="22" name="Textfeld 21">
            <a:extLst>
              <a:ext uri="{FF2B5EF4-FFF2-40B4-BE49-F238E27FC236}">
                <a16:creationId xmlns:a16="http://schemas.microsoft.com/office/drawing/2014/main" id="{92B39083-5B94-4504-99DA-6C8EE8FD4A89}"/>
              </a:ext>
            </a:extLst>
          </p:cNvPr>
          <p:cNvSpPr txBox="1"/>
          <p:nvPr/>
        </p:nvSpPr>
        <p:spPr>
          <a:xfrm>
            <a:off x="209005" y="820903"/>
            <a:ext cx="10182769" cy="307777"/>
          </a:xfrm>
          <a:prstGeom prst="rect">
            <a:avLst/>
          </a:prstGeom>
          <a:noFill/>
        </p:spPr>
        <p:txBody>
          <a:bodyPr wrap="square">
            <a:spAutoFit/>
          </a:bodyPr>
          <a:lstStyle/>
          <a:p>
            <a:r>
              <a:rPr lang="en-US" sz="1400" dirty="0"/>
              <a:t>- We must be able to upload and manage documents ourselves. We must be able to assign, delete and modify them and their entries.</a:t>
            </a:r>
          </a:p>
        </p:txBody>
      </p:sp>
      <p:pic>
        <p:nvPicPr>
          <p:cNvPr id="24" name="Grafik 23" descr="Abzeichen">
            <a:extLst>
              <a:ext uri="{FF2B5EF4-FFF2-40B4-BE49-F238E27FC236}">
                <a16:creationId xmlns:a16="http://schemas.microsoft.com/office/drawing/2014/main" id="{0A92A7B7-6D26-4BF1-BAC3-FA30522CCE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75" y="4335233"/>
            <a:ext cx="250051" cy="250051"/>
          </a:xfrm>
          <a:prstGeom prst="rect">
            <a:avLst/>
          </a:prstGeom>
        </p:spPr>
      </p:pic>
      <p:pic>
        <p:nvPicPr>
          <p:cNvPr id="28" name="Grafik 27" descr="Abzeichen">
            <a:extLst>
              <a:ext uri="{FF2B5EF4-FFF2-40B4-BE49-F238E27FC236}">
                <a16:creationId xmlns:a16="http://schemas.microsoft.com/office/drawing/2014/main" id="{42294FBC-3CE5-44EF-9EB9-753293CDF7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575" y="1176608"/>
            <a:ext cx="250051" cy="250051"/>
          </a:xfrm>
          <a:prstGeom prst="rect">
            <a:avLst/>
          </a:prstGeom>
        </p:spPr>
      </p:pic>
    </p:spTree>
    <p:extLst>
      <p:ext uri="{BB962C8B-B14F-4D97-AF65-F5344CB8AC3E}">
        <p14:creationId xmlns:p14="http://schemas.microsoft.com/office/powerpoint/2010/main" val="218796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BF5AD6A-B2C1-4B6A-A4D0-7834C97A4564}"/>
              </a:ext>
            </a:extLst>
          </p:cNvPr>
          <p:cNvPicPr>
            <a:picLocks noChangeAspect="1"/>
          </p:cNvPicPr>
          <p:nvPr/>
        </p:nvPicPr>
        <p:blipFill>
          <a:blip r:embed="rId2"/>
          <a:stretch>
            <a:fillRect/>
          </a:stretch>
        </p:blipFill>
        <p:spPr>
          <a:xfrm>
            <a:off x="209006" y="1133875"/>
            <a:ext cx="7701717" cy="3854251"/>
          </a:xfrm>
          <a:prstGeom prst="rect">
            <a:avLst/>
          </a:prstGeom>
          <a:ln>
            <a:solidFill>
              <a:schemeClr val="tx1"/>
            </a:solidFill>
          </a:ln>
        </p:spPr>
      </p:pic>
      <p:sp>
        <p:nvSpPr>
          <p:cNvPr id="5" name="Textfeld 4">
            <a:extLst>
              <a:ext uri="{FF2B5EF4-FFF2-40B4-BE49-F238E27FC236}">
                <a16:creationId xmlns:a16="http://schemas.microsoft.com/office/drawing/2014/main" id="{BF30E2D0-A043-4FB1-958A-DA39339D04D2}"/>
              </a:ext>
            </a:extLst>
          </p:cNvPr>
          <p:cNvSpPr txBox="1"/>
          <p:nvPr/>
        </p:nvSpPr>
        <p:spPr>
          <a:xfrm>
            <a:off x="209006" y="795321"/>
            <a:ext cx="11621044" cy="307777"/>
          </a:xfrm>
          <a:prstGeom prst="rect">
            <a:avLst/>
          </a:prstGeom>
          <a:noFill/>
        </p:spPr>
        <p:txBody>
          <a:bodyPr wrap="square">
            <a:spAutoFit/>
          </a:bodyPr>
          <a:lstStyle/>
          <a:p>
            <a:r>
              <a:rPr lang="en-US" sz="1400" dirty="0"/>
              <a:t>- We also need a scrollbar above </a:t>
            </a:r>
            <a:r>
              <a:rPr lang="en-US" sz="1400" dirty="0">
                <a:solidFill>
                  <a:srgbClr val="00B050"/>
                </a:solidFill>
              </a:rPr>
              <a:t>=&gt; A different solution was realized</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Detail search</a:t>
            </a:r>
          </a:p>
        </p:txBody>
      </p:sp>
      <p:sp>
        <p:nvSpPr>
          <p:cNvPr id="3" name="Rechteck 2">
            <a:extLst>
              <a:ext uri="{FF2B5EF4-FFF2-40B4-BE49-F238E27FC236}">
                <a16:creationId xmlns:a16="http://schemas.microsoft.com/office/drawing/2014/main" id="{4C90A8FA-14DA-471F-926A-57B1841B991B}"/>
              </a:ext>
            </a:extLst>
          </p:cNvPr>
          <p:cNvSpPr/>
          <p:nvPr/>
        </p:nvSpPr>
        <p:spPr>
          <a:xfrm>
            <a:off x="504825" y="4305300"/>
            <a:ext cx="7315200"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hteck 7">
            <a:extLst>
              <a:ext uri="{FF2B5EF4-FFF2-40B4-BE49-F238E27FC236}">
                <a16:creationId xmlns:a16="http://schemas.microsoft.com/office/drawing/2014/main" id="{EC620EEF-EAD8-44DF-9C8E-20E4A2283420}"/>
              </a:ext>
            </a:extLst>
          </p:cNvPr>
          <p:cNvSpPr/>
          <p:nvPr/>
        </p:nvSpPr>
        <p:spPr>
          <a:xfrm>
            <a:off x="504825" y="2266949"/>
            <a:ext cx="7315200" cy="1143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feil: nach unten 10">
            <a:extLst>
              <a:ext uri="{FF2B5EF4-FFF2-40B4-BE49-F238E27FC236}">
                <a16:creationId xmlns:a16="http://schemas.microsoft.com/office/drawing/2014/main" id="{68BDB6AD-9003-4791-97AF-6705D45C2E0A}"/>
              </a:ext>
            </a:extLst>
          </p:cNvPr>
          <p:cNvSpPr/>
          <p:nvPr/>
        </p:nvSpPr>
        <p:spPr>
          <a:xfrm rot="5400000">
            <a:off x="8015498" y="1985961"/>
            <a:ext cx="466725" cy="676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fik 12" descr="Marke 3">
            <a:extLst>
              <a:ext uri="{FF2B5EF4-FFF2-40B4-BE49-F238E27FC236}">
                <a16:creationId xmlns:a16="http://schemas.microsoft.com/office/drawing/2014/main" id="{94148A2A-E588-4851-901D-3B2DD94CA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75" y="795321"/>
            <a:ext cx="250051" cy="250051"/>
          </a:xfrm>
          <a:prstGeom prst="rect">
            <a:avLst/>
          </a:prstGeom>
        </p:spPr>
      </p:pic>
    </p:spTree>
    <p:extLst>
      <p:ext uri="{BB962C8B-B14F-4D97-AF65-F5344CB8AC3E}">
        <p14:creationId xmlns:p14="http://schemas.microsoft.com/office/powerpoint/2010/main" val="242608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28056" y="2479943"/>
            <a:ext cx="11621044" cy="3485570"/>
          </a:xfrm>
          <a:prstGeom prst="rect">
            <a:avLst/>
          </a:prstGeom>
          <a:noFill/>
        </p:spPr>
        <p:txBody>
          <a:bodyPr wrap="square">
            <a:spAutoFit/>
          </a:bodyPr>
          <a:lstStyle/>
          <a:p>
            <a:pPr marL="285750" indent="-285750">
              <a:buFontTx/>
              <a:buChar char="-"/>
            </a:pPr>
            <a:r>
              <a:rPr lang="en-US" sz="1400" dirty="0"/>
              <a:t>All current users present in the CrystalBridge must be assigned the PIM role.</a:t>
            </a:r>
          </a:p>
          <a:p>
            <a:r>
              <a:rPr lang="en-US" sz="1400" dirty="0"/>
              <a:t>       The internal SNP users should have access to all existing documents </a:t>
            </a:r>
            <a:r>
              <a:rPr lang="en-US" sz="1400" dirty="0">
                <a:sym typeface="Wingdings" panose="05000000000000000000" pitchFamily="2" charset="2"/>
              </a:rPr>
              <a:t></a:t>
            </a:r>
            <a:r>
              <a:rPr lang="en-US" sz="1400" dirty="0"/>
              <a:t> role PIM_ALL</a:t>
            </a:r>
          </a:p>
          <a:p>
            <a:r>
              <a:rPr lang="en-US" sz="1400" dirty="0"/>
              <a:t>       In the past, the following e-mail traffic existed between Kamila and Julius:</a:t>
            </a:r>
          </a:p>
          <a:p>
            <a:endParaRPr lang="en-US" sz="1400" dirty="0"/>
          </a:p>
          <a:p>
            <a:pPr marL="266700"/>
            <a:r>
              <a:rPr lang="en-US" sz="1050" dirty="0"/>
              <a:t>Hi Jana,</a:t>
            </a:r>
          </a:p>
          <a:p>
            <a:pPr marL="266700"/>
            <a:r>
              <a:rPr lang="en-US" sz="1050" dirty="0"/>
              <a:t>There is a requirement from PIM team to give access to this application to all current and future CrystalBridge internal </a:t>
            </a:r>
            <a:r>
              <a:rPr lang="en-US" sz="1050" dirty="0" err="1"/>
              <a:t>snp</a:t>
            </a:r>
            <a:r>
              <a:rPr lang="en-US" sz="1050" dirty="0"/>
              <a:t> users.</a:t>
            </a:r>
          </a:p>
          <a:p>
            <a:pPr marL="266700"/>
            <a:r>
              <a:rPr lang="en-US" sz="1050" dirty="0"/>
              <a:t>To make it possible, we need to assign new role ROLE_PIM_INTERNAL to internal users and make sure that it will be assigned to all new ones.</a:t>
            </a:r>
          </a:p>
          <a:p>
            <a:pPr marL="266700"/>
            <a:r>
              <a:rPr lang="en-US" sz="1050" dirty="0"/>
              <a:t>Is it possible to do? When could we do that?</a:t>
            </a:r>
          </a:p>
          <a:p>
            <a:pPr marL="266700"/>
            <a:r>
              <a:rPr lang="en-US" sz="1050" dirty="0"/>
              <a:t>Best regards,</a:t>
            </a:r>
          </a:p>
          <a:p>
            <a:pPr marL="266700"/>
            <a:r>
              <a:rPr lang="en-US" sz="1050" dirty="0"/>
              <a:t>Kamila </a:t>
            </a:r>
            <a:r>
              <a:rPr lang="en-US" sz="1050" dirty="0" err="1"/>
              <a:t>Malanowicz</a:t>
            </a:r>
            <a:endParaRPr lang="en-US" sz="1050" dirty="0"/>
          </a:p>
          <a:p>
            <a:pPr marL="266700"/>
            <a:endParaRPr lang="en-US" sz="1050" dirty="0"/>
          </a:p>
          <a:p>
            <a:pPr marL="266700"/>
            <a:r>
              <a:rPr lang="en-US" sz="1050" dirty="0"/>
              <a:t>The assignment can be done as part of a deployment script. It can be assigned to users with an snpgroup.com or snp-ag.com email address. This will cover a majority of the internal users.</a:t>
            </a:r>
          </a:p>
          <a:p>
            <a:pPr marL="266700"/>
            <a:r>
              <a:rPr lang="en-US" sz="1050" dirty="0"/>
              <a:t>Other internal emails (</a:t>
            </a:r>
            <a:r>
              <a:rPr lang="en-US" sz="1050" dirty="0" err="1"/>
              <a:t>bccgroup</a:t>
            </a:r>
            <a:r>
              <a:rPr lang="en-US" sz="1050" dirty="0"/>
              <a:t>, </a:t>
            </a:r>
            <a:r>
              <a:rPr lang="en-US" sz="1050" dirty="0" err="1"/>
              <a:t>innoplexia</a:t>
            </a:r>
            <a:r>
              <a:rPr lang="en-US" sz="1050" dirty="0"/>
              <a:t>, </a:t>
            </a:r>
            <a:r>
              <a:rPr lang="en-US" sz="1050" dirty="0" err="1"/>
              <a:t>adepcon</a:t>
            </a:r>
            <a:r>
              <a:rPr lang="en-US" sz="1050" dirty="0"/>
              <a:t>) can be set on a case-by-case basis since most of these are old/disabled accounts.</a:t>
            </a:r>
          </a:p>
          <a:p>
            <a:pPr marL="266700"/>
            <a:r>
              <a:rPr lang="en-US" sz="1050" dirty="0"/>
              <a:t>Going forward, Jana and I can assign the role as part of the basic internal role set.</a:t>
            </a:r>
          </a:p>
          <a:p>
            <a:pPr marL="266700"/>
            <a:r>
              <a:rPr lang="en-US" sz="1050" dirty="0"/>
              <a:t>Best regards,</a:t>
            </a:r>
          </a:p>
          <a:p>
            <a:pPr marL="266700"/>
            <a:r>
              <a:rPr lang="en-US" sz="1050" dirty="0"/>
              <a:t>Julius Flores</a:t>
            </a:r>
          </a:p>
          <a:p>
            <a:endParaRPr lang="en-US" sz="1050" dirty="0">
              <a:sym typeface="Wingdings" panose="05000000000000000000" pitchFamily="2" charset="2"/>
            </a:endParaRPr>
          </a:p>
          <a:p>
            <a:r>
              <a:rPr lang="en-US" sz="1400" dirty="0">
                <a:sym typeface="Wingdings" panose="05000000000000000000" pitchFamily="2" charset="2"/>
              </a:rPr>
              <a:t>        </a:t>
            </a:r>
            <a:r>
              <a:rPr lang="en-US" sz="1400" dirty="0"/>
              <a:t>Please implement this topic in such a way that all internal users are enabled and have the same possibilities as the role PIM_ALL, </a:t>
            </a:r>
          </a:p>
          <a:p>
            <a:r>
              <a:rPr lang="en-US" sz="1400" dirty="0"/>
              <a:t>             that means all internal users should have the possibility to access all available documents.</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General</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CrystalBridge</a:t>
            </a:r>
          </a:p>
        </p:txBody>
      </p:sp>
      <p:sp>
        <p:nvSpPr>
          <p:cNvPr id="16" name="Textfeld 15">
            <a:extLst>
              <a:ext uri="{FF2B5EF4-FFF2-40B4-BE49-F238E27FC236}">
                <a16:creationId xmlns:a16="http://schemas.microsoft.com/office/drawing/2014/main" id="{22392BDA-D5B3-43D7-9D69-BBAF2D1DA172}"/>
              </a:ext>
            </a:extLst>
          </p:cNvPr>
          <p:cNvSpPr txBox="1"/>
          <p:nvPr/>
        </p:nvSpPr>
        <p:spPr>
          <a:xfrm>
            <a:off x="209006" y="753458"/>
            <a:ext cx="11621044" cy="307777"/>
          </a:xfrm>
          <a:prstGeom prst="rect">
            <a:avLst/>
          </a:prstGeom>
          <a:noFill/>
        </p:spPr>
        <p:txBody>
          <a:bodyPr wrap="square">
            <a:spAutoFit/>
          </a:bodyPr>
          <a:lstStyle/>
          <a:p>
            <a:pPr marL="285750" indent="-285750">
              <a:buFontTx/>
              <a:buChar char="-"/>
            </a:pPr>
            <a:r>
              <a:rPr lang="en-US" sz="1400" dirty="0"/>
              <a:t>T E S T    is still written on the CrystalBridge registration screen (in German version).</a:t>
            </a:r>
          </a:p>
        </p:txBody>
      </p:sp>
      <p:pic>
        <p:nvPicPr>
          <p:cNvPr id="3" name="Grafik 2">
            <a:extLst>
              <a:ext uri="{FF2B5EF4-FFF2-40B4-BE49-F238E27FC236}">
                <a16:creationId xmlns:a16="http://schemas.microsoft.com/office/drawing/2014/main" id="{3300779A-2FE1-40F8-9658-98C7E9028137}"/>
              </a:ext>
            </a:extLst>
          </p:cNvPr>
          <p:cNvPicPr>
            <a:picLocks noChangeAspect="1"/>
          </p:cNvPicPr>
          <p:nvPr/>
        </p:nvPicPr>
        <p:blipFill>
          <a:blip r:embed="rId2"/>
          <a:stretch>
            <a:fillRect/>
          </a:stretch>
        </p:blipFill>
        <p:spPr>
          <a:xfrm>
            <a:off x="351881" y="1023135"/>
            <a:ext cx="2848519" cy="1338994"/>
          </a:xfrm>
          <a:prstGeom prst="rect">
            <a:avLst/>
          </a:prstGeom>
        </p:spPr>
      </p:pic>
      <p:sp>
        <p:nvSpPr>
          <p:cNvPr id="6" name="Rechteck 5">
            <a:extLst>
              <a:ext uri="{FF2B5EF4-FFF2-40B4-BE49-F238E27FC236}">
                <a16:creationId xmlns:a16="http://schemas.microsoft.com/office/drawing/2014/main" id="{BBC752B7-83CF-4D43-9528-2D2D43F1DA66}"/>
              </a:ext>
            </a:extLst>
          </p:cNvPr>
          <p:cNvSpPr/>
          <p:nvPr/>
        </p:nvSpPr>
        <p:spPr>
          <a:xfrm>
            <a:off x="1914524" y="2076449"/>
            <a:ext cx="428626" cy="2121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feld 6">
            <a:extLst>
              <a:ext uri="{FF2B5EF4-FFF2-40B4-BE49-F238E27FC236}">
                <a16:creationId xmlns:a16="http://schemas.microsoft.com/office/drawing/2014/main" id="{4751075B-4A35-4B6B-AC55-8DFCAFF8AEBC}"/>
              </a:ext>
            </a:extLst>
          </p:cNvPr>
          <p:cNvSpPr txBox="1"/>
          <p:nvPr/>
        </p:nvSpPr>
        <p:spPr>
          <a:xfrm>
            <a:off x="228056" y="6083327"/>
            <a:ext cx="11621044" cy="523220"/>
          </a:xfrm>
          <a:prstGeom prst="rect">
            <a:avLst/>
          </a:prstGeom>
          <a:noFill/>
        </p:spPr>
        <p:txBody>
          <a:bodyPr wrap="square">
            <a:spAutoFit/>
          </a:bodyPr>
          <a:lstStyle/>
          <a:p>
            <a:pPr marL="285750" indent="-285750">
              <a:buFontTx/>
              <a:buChar char="-"/>
            </a:pPr>
            <a:r>
              <a:rPr lang="en-US" sz="1400" dirty="0"/>
              <a:t>The popup for the cookie hint when using the Chrome browser should be shown again by a new login. </a:t>
            </a:r>
          </a:p>
          <a:p>
            <a:r>
              <a:rPr lang="en-US" sz="1400" dirty="0"/>
              <a:t>        If possible it should be shown until the user's cookie settings have been adjusted. The popup is too short to read and implement the popup </a:t>
            </a:r>
            <a:r>
              <a:rPr lang="en-US" sz="1400" dirty="0" err="1"/>
              <a:t>informations</a:t>
            </a:r>
            <a:r>
              <a:rPr lang="en-US" sz="1400" dirty="0"/>
              <a:t>.</a:t>
            </a:r>
          </a:p>
        </p:txBody>
      </p:sp>
      <p:pic>
        <p:nvPicPr>
          <p:cNvPr id="8" name="Grafik 7" descr="Marke 3">
            <a:extLst>
              <a:ext uri="{FF2B5EF4-FFF2-40B4-BE49-F238E27FC236}">
                <a16:creationId xmlns:a16="http://schemas.microsoft.com/office/drawing/2014/main" id="{0695E0C7-6503-4C71-9FBE-DC283DCC2F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92" y="811184"/>
            <a:ext cx="250051" cy="250051"/>
          </a:xfrm>
          <a:prstGeom prst="rect">
            <a:avLst/>
          </a:prstGeom>
        </p:spPr>
      </p:pic>
      <p:pic>
        <p:nvPicPr>
          <p:cNvPr id="12" name="Grafik 11" descr="Marke 1">
            <a:extLst>
              <a:ext uri="{FF2B5EF4-FFF2-40B4-BE49-F238E27FC236}">
                <a16:creationId xmlns:a16="http://schemas.microsoft.com/office/drawing/2014/main" id="{61B834FD-2051-475A-93ED-9F9300FB5B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392" y="2505301"/>
            <a:ext cx="250051" cy="250051"/>
          </a:xfrm>
          <a:prstGeom prst="rect">
            <a:avLst/>
          </a:prstGeom>
        </p:spPr>
      </p:pic>
      <p:pic>
        <p:nvPicPr>
          <p:cNvPr id="18" name="Grafik 17" descr="Marke 1">
            <a:extLst>
              <a:ext uri="{FF2B5EF4-FFF2-40B4-BE49-F238E27FC236}">
                <a16:creationId xmlns:a16="http://schemas.microsoft.com/office/drawing/2014/main" id="{26814A6E-BEAB-4B2C-97E8-6DE4A57900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42" y="6090180"/>
            <a:ext cx="250051" cy="250051"/>
          </a:xfrm>
          <a:prstGeom prst="rect">
            <a:avLst/>
          </a:prstGeom>
        </p:spPr>
      </p:pic>
    </p:spTree>
    <p:extLst>
      <p:ext uri="{BB962C8B-B14F-4D97-AF65-F5344CB8AC3E}">
        <p14:creationId xmlns:p14="http://schemas.microsoft.com/office/powerpoint/2010/main" val="333177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09006" y="795321"/>
            <a:ext cx="11621044" cy="738664"/>
          </a:xfrm>
          <a:prstGeom prst="rect">
            <a:avLst/>
          </a:prstGeom>
          <a:noFill/>
        </p:spPr>
        <p:txBody>
          <a:bodyPr wrap="square">
            <a:spAutoFit/>
          </a:bodyPr>
          <a:lstStyle/>
          <a:p>
            <a:pPr marL="285750" indent="-285750">
              <a:buFontTx/>
              <a:buChar char="-"/>
            </a:pPr>
            <a:r>
              <a:rPr lang="en-US" sz="1400" dirty="0"/>
              <a:t>Each document should only appear once in the list, all assignments and other attributes should always be entered on the same line, so that a document is only displayed once.</a:t>
            </a:r>
          </a:p>
          <a:p>
            <a:pPr marL="285750" indent="-285750">
              <a:buFontTx/>
              <a:buChar char="-"/>
            </a:pPr>
            <a:r>
              <a:rPr lang="en-US" sz="1400" dirty="0"/>
              <a:t>However, the entries must still be readable. the display in the column </a:t>
            </a:r>
            <a:r>
              <a:rPr lang="en-US" sz="1400" dirty="0" err="1"/>
              <a:t>perissions</a:t>
            </a:r>
            <a:r>
              <a:rPr lang="en-US" sz="1400" dirty="0"/>
              <a:t>, for example, would not be a suitable solution.</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Detail search</a:t>
            </a:r>
          </a:p>
        </p:txBody>
      </p:sp>
      <p:grpSp>
        <p:nvGrpSpPr>
          <p:cNvPr id="47" name="Gruppieren 46">
            <a:extLst>
              <a:ext uri="{FF2B5EF4-FFF2-40B4-BE49-F238E27FC236}">
                <a16:creationId xmlns:a16="http://schemas.microsoft.com/office/drawing/2014/main" id="{D824AA96-C294-4318-9916-FBAAE8A7809D}"/>
              </a:ext>
            </a:extLst>
          </p:cNvPr>
          <p:cNvGrpSpPr>
            <a:grpSpLocks noChangeAspect="1"/>
          </p:cNvGrpSpPr>
          <p:nvPr/>
        </p:nvGrpSpPr>
        <p:grpSpPr>
          <a:xfrm>
            <a:off x="323306" y="1712482"/>
            <a:ext cx="8896894" cy="4737795"/>
            <a:chOff x="209006" y="1318541"/>
            <a:chExt cx="9511454" cy="5065062"/>
          </a:xfrm>
        </p:grpSpPr>
        <p:pic>
          <p:nvPicPr>
            <p:cNvPr id="8" name="Grafik 7">
              <a:extLst>
                <a:ext uri="{FF2B5EF4-FFF2-40B4-BE49-F238E27FC236}">
                  <a16:creationId xmlns:a16="http://schemas.microsoft.com/office/drawing/2014/main" id="{15B16CFF-241D-458B-B725-C477C63C6264}"/>
                </a:ext>
              </a:extLst>
            </p:cNvPr>
            <p:cNvPicPr>
              <a:picLocks noChangeAspect="1"/>
            </p:cNvPicPr>
            <p:nvPr/>
          </p:nvPicPr>
          <p:blipFill>
            <a:blip r:embed="rId2"/>
            <a:stretch>
              <a:fillRect/>
            </a:stretch>
          </p:blipFill>
          <p:spPr>
            <a:xfrm>
              <a:off x="209006" y="1318541"/>
              <a:ext cx="9511454" cy="5058558"/>
            </a:xfrm>
            <a:prstGeom prst="rect">
              <a:avLst/>
            </a:prstGeom>
            <a:ln>
              <a:solidFill>
                <a:schemeClr val="tx1"/>
              </a:solidFill>
            </a:ln>
          </p:spPr>
        </p:pic>
        <p:sp>
          <p:nvSpPr>
            <p:cNvPr id="9" name="Rechteck 8">
              <a:extLst>
                <a:ext uri="{FF2B5EF4-FFF2-40B4-BE49-F238E27FC236}">
                  <a16:creationId xmlns:a16="http://schemas.microsoft.com/office/drawing/2014/main" id="{2AE2B393-C7E0-4E42-8F36-A1C13A79B96D}"/>
                </a:ext>
              </a:extLst>
            </p:cNvPr>
            <p:cNvSpPr/>
            <p:nvPr/>
          </p:nvSpPr>
          <p:spPr>
            <a:xfrm>
              <a:off x="714375" y="2801420"/>
              <a:ext cx="1095376" cy="2291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a:extLst>
                <a:ext uri="{FF2B5EF4-FFF2-40B4-BE49-F238E27FC236}">
                  <a16:creationId xmlns:a16="http://schemas.microsoft.com/office/drawing/2014/main" id="{1B5557BE-E922-48F2-A005-E2C813CBC251}"/>
                </a:ext>
              </a:extLst>
            </p:cNvPr>
            <p:cNvSpPr/>
            <p:nvPr/>
          </p:nvSpPr>
          <p:spPr>
            <a:xfrm>
              <a:off x="714375" y="5162550"/>
              <a:ext cx="1095376" cy="12210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Gerader Verbinder 20">
              <a:extLst>
                <a:ext uri="{FF2B5EF4-FFF2-40B4-BE49-F238E27FC236}">
                  <a16:creationId xmlns:a16="http://schemas.microsoft.com/office/drawing/2014/main" id="{52770033-272C-45B3-A0A5-F9660E063219}"/>
                </a:ext>
              </a:extLst>
            </p:cNvPr>
            <p:cNvCxnSpPr>
              <a:cxnSpLocks/>
            </p:cNvCxnSpPr>
            <p:nvPr/>
          </p:nvCxnSpPr>
          <p:spPr>
            <a:xfrm>
              <a:off x="714375" y="3114675"/>
              <a:ext cx="1076328" cy="1978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9D42A8F2-FF64-4C73-9188-AECF6C548ABC}"/>
                </a:ext>
              </a:extLst>
            </p:cNvPr>
            <p:cNvCxnSpPr>
              <a:cxnSpLocks/>
            </p:cNvCxnSpPr>
            <p:nvPr/>
          </p:nvCxnSpPr>
          <p:spPr>
            <a:xfrm flipH="1">
              <a:off x="714375" y="3068561"/>
              <a:ext cx="1076328" cy="20242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C2EA7B02-110C-430A-9F76-DBA2BBD764F6}"/>
                </a:ext>
              </a:extLst>
            </p:cNvPr>
            <p:cNvCxnSpPr>
              <a:cxnSpLocks/>
            </p:cNvCxnSpPr>
            <p:nvPr/>
          </p:nvCxnSpPr>
          <p:spPr>
            <a:xfrm>
              <a:off x="714375" y="5446447"/>
              <a:ext cx="714375" cy="9371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86051006-D0D3-4C3C-BAE3-1D2B3586F1E1}"/>
                </a:ext>
              </a:extLst>
            </p:cNvPr>
            <p:cNvCxnSpPr>
              <a:cxnSpLocks/>
            </p:cNvCxnSpPr>
            <p:nvPr/>
          </p:nvCxnSpPr>
          <p:spPr>
            <a:xfrm flipH="1">
              <a:off x="990600" y="5381625"/>
              <a:ext cx="809627" cy="9954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9BD66825-32ED-4D7E-8444-10059DE33D37}"/>
                </a:ext>
              </a:extLst>
            </p:cNvPr>
            <p:cNvSpPr/>
            <p:nvPr/>
          </p:nvSpPr>
          <p:spPr>
            <a:xfrm>
              <a:off x="714375" y="5158386"/>
              <a:ext cx="1095376" cy="2544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hteck 43">
              <a:extLst>
                <a:ext uri="{FF2B5EF4-FFF2-40B4-BE49-F238E27FC236}">
                  <a16:creationId xmlns:a16="http://schemas.microsoft.com/office/drawing/2014/main" id="{226DCDFA-73F7-4E76-BF71-AE6D7E6B8AAC}"/>
                </a:ext>
              </a:extLst>
            </p:cNvPr>
            <p:cNvSpPr/>
            <p:nvPr/>
          </p:nvSpPr>
          <p:spPr>
            <a:xfrm>
              <a:off x="714375" y="2797302"/>
              <a:ext cx="1095376" cy="2837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hteck 48">
            <a:extLst>
              <a:ext uri="{FF2B5EF4-FFF2-40B4-BE49-F238E27FC236}">
                <a16:creationId xmlns:a16="http://schemas.microsoft.com/office/drawing/2014/main" id="{330BEAA6-E5BD-4927-9FAF-BC92FFE95CDC}"/>
              </a:ext>
            </a:extLst>
          </p:cNvPr>
          <p:cNvSpPr/>
          <p:nvPr/>
        </p:nvSpPr>
        <p:spPr>
          <a:xfrm>
            <a:off x="8073123" y="3349429"/>
            <a:ext cx="899428" cy="265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Grafik 50" descr="Marke 1">
            <a:extLst>
              <a:ext uri="{FF2B5EF4-FFF2-40B4-BE49-F238E27FC236}">
                <a16:creationId xmlns:a16="http://schemas.microsoft.com/office/drawing/2014/main" id="{8A238B0C-676E-4900-AA86-4757008759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93" y="830231"/>
            <a:ext cx="250051" cy="250051"/>
          </a:xfrm>
          <a:prstGeom prst="rect">
            <a:avLst/>
          </a:prstGeom>
        </p:spPr>
      </p:pic>
      <p:pic>
        <p:nvPicPr>
          <p:cNvPr id="53" name="Grafik 52" descr="Abzeichen">
            <a:extLst>
              <a:ext uri="{FF2B5EF4-FFF2-40B4-BE49-F238E27FC236}">
                <a16:creationId xmlns:a16="http://schemas.microsoft.com/office/drawing/2014/main" id="{8064014F-FB42-4724-B95A-81C7B46B29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93" y="1242304"/>
            <a:ext cx="250051" cy="250051"/>
          </a:xfrm>
          <a:prstGeom prst="rect">
            <a:avLst/>
          </a:prstGeom>
        </p:spPr>
      </p:pic>
    </p:spTree>
    <p:extLst>
      <p:ext uri="{BB962C8B-B14F-4D97-AF65-F5344CB8AC3E}">
        <p14:creationId xmlns:p14="http://schemas.microsoft.com/office/powerpoint/2010/main" val="88940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09006" y="795321"/>
            <a:ext cx="11621044" cy="523220"/>
          </a:xfrm>
          <a:prstGeom prst="rect">
            <a:avLst/>
          </a:prstGeom>
          <a:noFill/>
        </p:spPr>
        <p:txBody>
          <a:bodyPr wrap="square">
            <a:spAutoFit/>
          </a:bodyPr>
          <a:lstStyle/>
          <a:p>
            <a:pPr marL="285750" indent="-285750">
              <a:buFontTx/>
              <a:buChar char="-"/>
            </a:pPr>
            <a:r>
              <a:rPr lang="en-US" sz="1400" dirty="0"/>
              <a:t>When selecting a scenario, the display in the details area must be set so, that the first column automatically shows all documents selected above</a:t>
            </a:r>
          </a:p>
          <a:p>
            <a:r>
              <a:rPr lang="en-US" sz="1400" dirty="0"/>
              <a:t>        </a:t>
            </a:r>
            <a:r>
              <a:rPr lang="en-US" sz="1400" dirty="0">
                <a:sym typeface="Wingdings" panose="05000000000000000000" pitchFamily="2" charset="2"/>
              </a:rPr>
              <a:t> </a:t>
            </a:r>
            <a:r>
              <a:rPr lang="en-US" sz="1400" dirty="0"/>
              <a:t>Sorting by raked and unraked</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Detail search</a:t>
            </a:r>
          </a:p>
        </p:txBody>
      </p:sp>
      <p:pic>
        <p:nvPicPr>
          <p:cNvPr id="4" name="Grafik 3">
            <a:extLst>
              <a:ext uri="{FF2B5EF4-FFF2-40B4-BE49-F238E27FC236}">
                <a16:creationId xmlns:a16="http://schemas.microsoft.com/office/drawing/2014/main" id="{0CADA315-59B1-408B-8A8D-41CF8D7DFB5A}"/>
              </a:ext>
            </a:extLst>
          </p:cNvPr>
          <p:cNvPicPr>
            <a:picLocks noChangeAspect="1"/>
          </p:cNvPicPr>
          <p:nvPr/>
        </p:nvPicPr>
        <p:blipFill>
          <a:blip r:embed="rId2"/>
          <a:stretch>
            <a:fillRect/>
          </a:stretch>
        </p:blipFill>
        <p:spPr>
          <a:xfrm>
            <a:off x="113756" y="2420281"/>
            <a:ext cx="6849019" cy="4282895"/>
          </a:xfrm>
          <a:prstGeom prst="rect">
            <a:avLst/>
          </a:prstGeom>
          <a:ln>
            <a:solidFill>
              <a:schemeClr val="tx1"/>
            </a:solidFill>
          </a:ln>
        </p:spPr>
      </p:pic>
      <p:sp>
        <p:nvSpPr>
          <p:cNvPr id="6" name="Rechteck 5">
            <a:extLst>
              <a:ext uri="{FF2B5EF4-FFF2-40B4-BE49-F238E27FC236}">
                <a16:creationId xmlns:a16="http://schemas.microsoft.com/office/drawing/2014/main" id="{BBC752B7-83CF-4D43-9528-2D2D43F1DA66}"/>
              </a:ext>
            </a:extLst>
          </p:cNvPr>
          <p:cNvSpPr/>
          <p:nvPr/>
        </p:nvSpPr>
        <p:spPr>
          <a:xfrm>
            <a:off x="590549" y="4381500"/>
            <a:ext cx="171451" cy="19587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hteck 8">
            <a:extLst>
              <a:ext uri="{FF2B5EF4-FFF2-40B4-BE49-F238E27FC236}">
                <a16:creationId xmlns:a16="http://schemas.microsoft.com/office/drawing/2014/main" id="{2AE2B393-C7E0-4E42-8F36-A1C13A79B96D}"/>
              </a:ext>
            </a:extLst>
          </p:cNvPr>
          <p:cNvSpPr/>
          <p:nvPr/>
        </p:nvSpPr>
        <p:spPr>
          <a:xfrm>
            <a:off x="885824" y="2753795"/>
            <a:ext cx="3390901" cy="3238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feld 15">
            <a:extLst>
              <a:ext uri="{FF2B5EF4-FFF2-40B4-BE49-F238E27FC236}">
                <a16:creationId xmlns:a16="http://schemas.microsoft.com/office/drawing/2014/main" id="{22392BDA-D5B3-43D7-9D69-BBAF2D1DA172}"/>
              </a:ext>
            </a:extLst>
          </p:cNvPr>
          <p:cNvSpPr txBox="1"/>
          <p:nvPr/>
        </p:nvSpPr>
        <p:spPr>
          <a:xfrm>
            <a:off x="209006" y="1282312"/>
            <a:ext cx="11621044" cy="523220"/>
          </a:xfrm>
          <a:prstGeom prst="rect">
            <a:avLst/>
          </a:prstGeom>
          <a:noFill/>
        </p:spPr>
        <p:txBody>
          <a:bodyPr wrap="square">
            <a:spAutoFit/>
          </a:bodyPr>
          <a:lstStyle/>
          <a:p>
            <a:pPr marL="285750" indent="-285750">
              <a:buFontTx/>
              <a:buChar char="-"/>
            </a:pPr>
            <a:r>
              <a:rPr lang="en-US" sz="1400" dirty="0"/>
              <a:t>The department and language information must be included in the detailed selection</a:t>
            </a:r>
          </a:p>
          <a:p>
            <a:r>
              <a:rPr lang="en-US" sz="1400" dirty="0"/>
              <a:t>        </a:t>
            </a:r>
            <a:r>
              <a:rPr lang="en-US" sz="1400" dirty="0">
                <a:sym typeface="Wingdings" panose="05000000000000000000" pitchFamily="2" charset="2"/>
              </a:rPr>
              <a:t> </a:t>
            </a:r>
            <a:r>
              <a:rPr lang="en-US" sz="1400" dirty="0"/>
              <a:t>In the detail area you have to </a:t>
            </a:r>
            <a:r>
              <a:rPr lang="en-US" sz="1400" b="1" u="sng" dirty="0"/>
              <a:t>show exactly what is packed with the selected scenario</a:t>
            </a:r>
            <a:r>
              <a:rPr lang="en-US" sz="1400" dirty="0"/>
              <a:t>, module or component above, also for download</a:t>
            </a:r>
          </a:p>
        </p:txBody>
      </p:sp>
      <p:sp>
        <p:nvSpPr>
          <p:cNvPr id="22" name="Textfeld 21">
            <a:extLst>
              <a:ext uri="{FF2B5EF4-FFF2-40B4-BE49-F238E27FC236}">
                <a16:creationId xmlns:a16="http://schemas.microsoft.com/office/drawing/2014/main" id="{A4C5E250-B540-4CB4-A521-087C3D87E52A}"/>
              </a:ext>
            </a:extLst>
          </p:cNvPr>
          <p:cNvSpPr txBox="1"/>
          <p:nvPr/>
        </p:nvSpPr>
        <p:spPr>
          <a:xfrm>
            <a:off x="209006" y="1746035"/>
            <a:ext cx="11621044" cy="307777"/>
          </a:xfrm>
          <a:prstGeom prst="rect">
            <a:avLst/>
          </a:prstGeom>
          <a:noFill/>
        </p:spPr>
        <p:txBody>
          <a:bodyPr wrap="square">
            <a:spAutoFit/>
          </a:bodyPr>
          <a:lstStyle/>
          <a:p>
            <a:pPr marL="285750" indent="-285750">
              <a:buFontTx/>
              <a:buChar char="-"/>
            </a:pPr>
            <a:r>
              <a:rPr lang="en-US" sz="1400" dirty="0"/>
              <a:t>The column "departments" must be renamed to "area”</a:t>
            </a:r>
          </a:p>
        </p:txBody>
      </p:sp>
      <p:sp>
        <p:nvSpPr>
          <p:cNvPr id="24" name="Textfeld 23">
            <a:extLst>
              <a:ext uri="{FF2B5EF4-FFF2-40B4-BE49-F238E27FC236}">
                <a16:creationId xmlns:a16="http://schemas.microsoft.com/office/drawing/2014/main" id="{629E68F1-7148-4B27-AA79-2BEF9C1FFAA5}"/>
              </a:ext>
            </a:extLst>
          </p:cNvPr>
          <p:cNvSpPr txBox="1"/>
          <p:nvPr/>
        </p:nvSpPr>
        <p:spPr>
          <a:xfrm>
            <a:off x="209006" y="1969911"/>
            <a:ext cx="11869238" cy="307777"/>
          </a:xfrm>
          <a:prstGeom prst="rect">
            <a:avLst/>
          </a:prstGeom>
          <a:noFill/>
        </p:spPr>
        <p:txBody>
          <a:bodyPr wrap="square">
            <a:spAutoFit/>
          </a:bodyPr>
          <a:lstStyle/>
          <a:p>
            <a:pPr marL="285750" indent="-285750">
              <a:buFontTx/>
              <a:buChar char="-"/>
            </a:pPr>
            <a:r>
              <a:rPr lang="en-US" sz="1400" dirty="0"/>
              <a:t>In the detail view, the following columns must be hidden for normal users: Storage / Permission / File / Document owner</a:t>
            </a:r>
          </a:p>
        </p:txBody>
      </p:sp>
      <p:pic>
        <p:nvPicPr>
          <p:cNvPr id="26" name="Grafik 25" descr="Marke 1">
            <a:extLst>
              <a:ext uri="{FF2B5EF4-FFF2-40B4-BE49-F238E27FC236}">
                <a16:creationId xmlns:a16="http://schemas.microsoft.com/office/drawing/2014/main" id="{E0082FB7-6F75-42B1-829D-C69FE4F38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29" y="1313011"/>
            <a:ext cx="250051" cy="250051"/>
          </a:xfrm>
          <a:prstGeom prst="rect">
            <a:avLst/>
          </a:prstGeom>
        </p:spPr>
      </p:pic>
      <p:pic>
        <p:nvPicPr>
          <p:cNvPr id="28" name="Grafik 27" descr="Marke 3">
            <a:extLst>
              <a:ext uri="{FF2B5EF4-FFF2-40B4-BE49-F238E27FC236}">
                <a16:creationId xmlns:a16="http://schemas.microsoft.com/office/drawing/2014/main" id="{0C6EAF32-F25C-4516-A50D-FD2AD792FC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230" y="1788647"/>
            <a:ext cx="250051" cy="250051"/>
          </a:xfrm>
          <a:prstGeom prst="rect">
            <a:avLst/>
          </a:prstGeom>
        </p:spPr>
      </p:pic>
      <p:pic>
        <p:nvPicPr>
          <p:cNvPr id="30" name="Grafik 29" descr="Marke 3">
            <a:extLst>
              <a:ext uri="{FF2B5EF4-FFF2-40B4-BE49-F238E27FC236}">
                <a16:creationId xmlns:a16="http://schemas.microsoft.com/office/drawing/2014/main" id="{9FBE784A-ACDC-4C9E-852B-92279D86DB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228" y="2046975"/>
            <a:ext cx="250051" cy="250051"/>
          </a:xfrm>
          <a:prstGeom prst="rect">
            <a:avLst/>
          </a:prstGeom>
        </p:spPr>
      </p:pic>
      <p:pic>
        <p:nvPicPr>
          <p:cNvPr id="32" name="Grafik 31" descr="Abzeichen">
            <a:extLst>
              <a:ext uri="{FF2B5EF4-FFF2-40B4-BE49-F238E27FC236}">
                <a16:creationId xmlns:a16="http://schemas.microsoft.com/office/drawing/2014/main" id="{48F0A168-8AC1-46ED-8921-A4CC186BE3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228" y="825046"/>
            <a:ext cx="250051" cy="250051"/>
          </a:xfrm>
          <a:prstGeom prst="rect">
            <a:avLst/>
          </a:prstGeom>
        </p:spPr>
      </p:pic>
    </p:spTree>
    <p:extLst>
      <p:ext uri="{BB962C8B-B14F-4D97-AF65-F5344CB8AC3E}">
        <p14:creationId xmlns:p14="http://schemas.microsoft.com/office/powerpoint/2010/main" val="191690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Admin area</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Documents</a:t>
            </a:r>
          </a:p>
        </p:txBody>
      </p:sp>
      <p:pic>
        <p:nvPicPr>
          <p:cNvPr id="9" name="Grafik 8">
            <a:extLst>
              <a:ext uri="{FF2B5EF4-FFF2-40B4-BE49-F238E27FC236}">
                <a16:creationId xmlns:a16="http://schemas.microsoft.com/office/drawing/2014/main" id="{96D61163-8166-4049-B5AF-F8BCA43A681C}"/>
              </a:ext>
            </a:extLst>
          </p:cNvPr>
          <p:cNvPicPr>
            <a:picLocks noChangeAspect="1"/>
          </p:cNvPicPr>
          <p:nvPr/>
        </p:nvPicPr>
        <p:blipFill>
          <a:blip r:embed="rId2"/>
          <a:stretch>
            <a:fillRect/>
          </a:stretch>
        </p:blipFill>
        <p:spPr>
          <a:xfrm>
            <a:off x="209007" y="1210075"/>
            <a:ext cx="8535488" cy="2078591"/>
          </a:xfrm>
          <a:prstGeom prst="rect">
            <a:avLst/>
          </a:prstGeom>
          <a:noFill/>
          <a:ln>
            <a:solidFill>
              <a:schemeClr val="tx1"/>
            </a:solidFill>
          </a:ln>
        </p:spPr>
      </p:pic>
      <p:sp>
        <p:nvSpPr>
          <p:cNvPr id="3" name="Rechteck 2">
            <a:extLst>
              <a:ext uri="{FF2B5EF4-FFF2-40B4-BE49-F238E27FC236}">
                <a16:creationId xmlns:a16="http://schemas.microsoft.com/office/drawing/2014/main" id="{4C90A8FA-14DA-471F-926A-57B1841B991B}"/>
              </a:ext>
            </a:extLst>
          </p:cNvPr>
          <p:cNvSpPr/>
          <p:nvPr/>
        </p:nvSpPr>
        <p:spPr>
          <a:xfrm>
            <a:off x="2800351" y="2847975"/>
            <a:ext cx="1038224"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feld 14">
            <a:extLst>
              <a:ext uri="{FF2B5EF4-FFF2-40B4-BE49-F238E27FC236}">
                <a16:creationId xmlns:a16="http://schemas.microsoft.com/office/drawing/2014/main" id="{0536F9D8-5B23-4AB4-830B-D5050DF6E2EB}"/>
              </a:ext>
            </a:extLst>
          </p:cNvPr>
          <p:cNvSpPr txBox="1"/>
          <p:nvPr/>
        </p:nvSpPr>
        <p:spPr>
          <a:xfrm>
            <a:off x="209006" y="907955"/>
            <a:ext cx="11621044" cy="307777"/>
          </a:xfrm>
          <a:prstGeom prst="rect">
            <a:avLst/>
          </a:prstGeom>
          <a:noFill/>
        </p:spPr>
        <p:txBody>
          <a:bodyPr wrap="square">
            <a:spAutoFit/>
          </a:bodyPr>
          <a:lstStyle/>
          <a:p>
            <a:r>
              <a:rPr lang="en-US" sz="1400" dirty="0"/>
              <a:t>- The name in the column name must be generated automatically from the document/file name</a:t>
            </a:r>
          </a:p>
        </p:txBody>
      </p:sp>
      <p:pic>
        <p:nvPicPr>
          <p:cNvPr id="19" name="Grafik 18">
            <a:extLst>
              <a:ext uri="{FF2B5EF4-FFF2-40B4-BE49-F238E27FC236}">
                <a16:creationId xmlns:a16="http://schemas.microsoft.com/office/drawing/2014/main" id="{887A1269-FF0A-4E3F-9647-5CE364F6E085}"/>
              </a:ext>
            </a:extLst>
          </p:cNvPr>
          <p:cNvPicPr>
            <a:picLocks noChangeAspect="1"/>
          </p:cNvPicPr>
          <p:nvPr/>
        </p:nvPicPr>
        <p:blipFill>
          <a:blip r:embed="rId3"/>
          <a:stretch>
            <a:fillRect/>
          </a:stretch>
        </p:blipFill>
        <p:spPr>
          <a:xfrm>
            <a:off x="209006" y="4267756"/>
            <a:ext cx="8382544" cy="2367750"/>
          </a:xfrm>
          <a:prstGeom prst="rect">
            <a:avLst/>
          </a:prstGeom>
          <a:ln>
            <a:solidFill>
              <a:schemeClr val="tx1"/>
            </a:solidFill>
          </a:ln>
        </p:spPr>
      </p:pic>
      <p:sp>
        <p:nvSpPr>
          <p:cNvPr id="21" name="Rechteck 20">
            <a:extLst>
              <a:ext uri="{FF2B5EF4-FFF2-40B4-BE49-F238E27FC236}">
                <a16:creationId xmlns:a16="http://schemas.microsoft.com/office/drawing/2014/main" id="{F4560170-E288-4D69-9F33-1810F6DDF6B2}"/>
              </a:ext>
            </a:extLst>
          </p:cNvPr>
          <p:cNvSpPr/>
          <p:nvPr/>
        </p:nvSpPr>
        <p:spPr>
          <a:xfrm>
            <a:off x="409575" y="5451631"/>
            <a:ext cx="7962899"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feld 22">
            <a:extLst>
              <a:ext uri="{FF2B5EF4-FFF2-40B4-BE49-F238E27FC236}">
                <a16:creationId xmlns:a16="http://schemas.microsoft.com/office/drawing/2014/main" id="{08C32DDB-0ABD-4CFA-8E6E-2621EDAA0560}"/>
              </a:ext>
            </a:extLst>
          </p:cNvPr>
          <p:cNvSpPr txBox="1"/>
          <p:nvPr/>
        </p:nvSpPr>
        <p:spPr>
          <a:xfrm>
            <a:off x="209006" y="3403522"/>
            <a:ext cx="11621044" cy="738664"/>
          </a:xfrm>
          <a:prstGeom prst="rect">
            <a:avLst/>
          </a:prstGeom>
          <a:noFill/>
        </p:spPr>
        <p:txBody>
          <a:bodyPr wrap="square">
            <a:spAutoFit/>
          </a:bodyPr>
          <a:lstStyle/>
          <a:p>
            <a:pPr marL="285750" indent="-285750">
              <a:buFontTx/>
              <a:buChar char="-"/>
            </a:pPr>
            <a:r>
              <a:rPr lang="en-US" sz="1400" dirty="0"/>
              <a:t>If you make a mistake when entering a new data set, the entries you made are gone afterwards, and you have to repeat everything. </a:t>
            </a:r>
          </a:p>
          <a:p>
            <a:r>
              <a:rPr lang="en-US" sz="1400" dirty="0"/>
              <a:t>       This is very impractical if you have just entered several documents. Here, please design in such a way that you have the possibility to correct errors</a:t>
            </a:r>
          </a:p>
          <a:p>
            <a:pPr marL="285750" indent="-285750">
              <a:buFontTx/>
              <a:buChar char="-"/>
            </a:pPr>
            <a:r>
              <a:rPr lang="en-US" sz="1400" dirty="0"/>
              <a:t>There must be the possibility to remove a value (so that it is 0 again). If you have selected an item from a dropdown list, it cannot be undone</a:t>
            </a:r>
          </a:p>
        </p:txBody>
      </p:sp>
      <p:pic>
        <p:nvPicPr>
          <p:cNvPr id="25" name="Grafik 24" descr="Abzeichen">
            <a:extLst>
              <a:ext uri="{FF2B5EF4-FFF2-40B4-BE49-F238E27FC236}">
                <a16:creationId xmlns:a16="http://schemas.microsoft.com/office/drawing/2014/main" id="{27C4FC1D-C149-4BA0-94C0-45AC9F202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939515"/>
            <a:ext cx="250051" cy="250051"/>
          </a:xfrm>
          <a:prstGeom prst="rect">
            <a:avLst/>
          </a:prstGeom>
        </p:spPr>
      </p:pic>
      <p:pic>
        <p:nvPicPr>
          <p:cNvPr id="27" name="Grafik 26" descr="Abzeichen">
            <a:extLst>
              <a:ext uri="{FF2B5EF4-FFF2-40B4-BE49-F238E27FC236}">
                <a16:creationId xmlns:a16="http://schemas.microsoft.com/office/drawing/2014/main" id="{E6FA901C-8602-42F2-9EAB-329FE30028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3429000"/>
            <a:ext cx="250051" cy="250051"/>
          </a:xfrm>
          <a:prstGeom prst="rect">
            <a:avLst/>
          </a:prstGeom>
        </p:spPr>
      </p:pic>
      <p:pic>
        <p:nvPicPr>
          <p:cNvPr id="29" name="Grafik 28" descr="Abzeichen">
            <a:extLst>
              <a:ext uri="{FF2B5EF4-FFF2-40B4-BE49-F238E27FC236}">
                <a16:creationId xmlns:a16="http://schemas.microsoft.com/office/drawing/2014/main" id="{450CAA5E-1901-4D21-8A85-78198CF601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3860600"/>
            <a:ext cx="250051" cy="250051"/>
          </a:xfrm>
          <a:prstGeom prst="rect">
            <a:avLst/>
          </a:prstGeom>
        </p:spPr>
      </p:pic>
    </p:spTree>
    <p:extLst>
      <p:ext uri="{BB962C8B-B14F-4D97-AF65-F5344CB8AC3E}">
        <p14:creationId xmlns:p14="http://schemas.microsoft.com/office/powerpoint/2010/main" val="3065023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09006" y="795321"/>
            <a:ext cx="11621044" cy="738664"/>
          </a:xfrm>
          <a:prstGeom prst="rect">
            <a:avLst/>
          </a:prstGeom>
          <a:noFill/>
        </p:spPr>
        <p:txBody>
          <a:bodyPr wrap="square">
            <a:spAutoFit/>
          </a:bodyPr>
          <a:lstStyle/>
          <a:p>
            <a:r>
              <a:rPr lang="en-US" sz="1400" dirty="0"/>
              <a:t>- If you want to create the record of the documents the error shown below appears. In the pictures you can see what we have entered in our test.</a:t>
            </a:r>
          </a:p>
          <a:p>
            <a:pPr marL="285750" indent="-285750">
              <a:buFont typeface="Wingdings" panose="05000000000000000000" pitchFamily="2" charset="2"/>
              <a:buChar char="à"/>
            </a:pPr>
            <a:r>
              <a:rPr lang="en-US" sz="1400" dirty="0"/>
              <a:t>Later it is also not possible to download the document in combination with a scenario selection. </a:t>
            </a:r>
          </a:p>
          <a:p>
            <a:r>
              <a:rPr lang="en-US" sz="1400" dirty="0"/>
              <a:t>       It is only possible to download a single document with the blue arrow symbol in the detail area.</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Admin area</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Documents</a:t>
            </a:r>
          </a:p>
        </p:txBody>
      </p:sp>
      <p:pic>
        <p:nvPicPr>
          <p:cNvPr id="7" name="Grafik 6">
            <a:extLst>
              <a:ext uri="{FF2B5EF4-FFF2-40B4-BE49-F238E27FC236}">
                <a16:creationId xmlns:a16="http://schemas.microsoft.com/office/drawing/2014/main" id="{4DD863FC-E3FD-41A4-9DB5-B84256BC0578}"/>
              </a:ext>
            </a:extLst>
          </p:cNvPr>
          <p:cNvPicPr>
            <a:picLocks noChangeAspect="1"/>
          </p:cNvPicPr>
          <p:nvPr/>
        </p:nvPicPr>
        <p:blipFill rotWithShape="1">
          <a:blip r:embed="rId2"/>
          <a:srcRect t="25940" b="9066"/>
          <a:stretch/>
        </p:blipFill>
        <p:spPr>
          <a:xfrm>
            <a:off x="209005" y="1580263"/>
            <a:ext cx="7864497" cy="831324"/>
          </a:xfrm>
          <a:prstGeom prst="rect">
            <a:avLst/>
          </a:prstGeom>
          <a:ln>
            <a:solidFill>
              <a:schemeClr val="tx1"/>
            </a:solidFill>
          </a:ln>
        </p:spPr>
      </p:pic>
      <p:pic>
        <p:nvPicPr>
          <p:cNvPr id="11" name="Grafik 10">
            <a:extLst>
              <a:ext uri="{FF2B5EF4-FFF2-40B4-BE49-F238E27FC236}">
                <a16:creationId xmlns:a16="http://schemas.microsoft.com/office/drawing/2014/main" id="{B4EABB64-C9E1-463A-97DB-688E2760F820}"/>
              </a:ext>
            </a:extLst>
          </p:cNvPr>
          <p:cNvPicPr>
            <a:picLocks noChangeAspect="1"/>
          </p:cNvPicPr>
          <p:nvPr/>
        </p:nvPicPr>
        <p:blipFill rotWithShape="1">
          <a:blip r:embed="rId3"/>
          <a:srcRect t="29661" b="13845"/>
          <a:stretch/>
        </p:blipFill>
        <p:spPr>
          <a:xfrm>
            <a:off x="209006" y="2528860"/>
            <a:ext cx="7864497" cy="800101"/>
          </a:xfrm>
          <a:prstGeom prst="rect">
            <a:avLst/>
          </a:prstGeom>
          <a:ln>
            <a:solidFill>
              <a:schemeClr val="tx1"/>
            </a:solidFill>
          </a:ln>
        </p:spPr>
      </p:pic>
      <p:pic>
        <p:nvPicPr>
          <p:cNvPr id="13" name="Grafik 12">
            <a:extLst>
              <a:ext uri="{FF2B5EF4-FFF2-40B4-BE49-F238E27FC236}">
                <a16:creationId xmlns:a16="http://schemas.microsoft.com/office/drawing/2014/main" id="{5D6E8303-84AE-4D39-B616-8D7E0D0551A5}"/>
              </a:ext>
            </a:extLst>
          </p:cNvPr>
          <p:cNvPicPr>
            <a:picLocks noChangeAspect="1"/>
          </p:cNvPicPr>
          <p:nvPr/>
        </p:nvPicPr>
        <p:blipFill rotWithShape="1">
          <a:blip r:embed="rId4"/>
          <a:srcRect t="28554" b="7348"/>
          <a:stretch/>
        </p:blipFill>
        <p:spPr>
          <a:xfrm>
            <a:off x="209006" y="3451138"/>
            <a:ext cx="7864496" cy="814248"/>
          </a:xfrm>
          <a:prstGeom prst="rect">
            <a:avLst/>
          </a:prstGeom>
          <a:ln>
            <a:solidFill>
              <a:schemeClr val="tx1"/>
            </a:solidFill>
          </a:ln>
        </p:spPr>
      </p:pic>
      <p:pic>
        <p:nvPicPr>
          <p:cNvPr id="17" name="Grafik 16">
            <a:extLst>
              <a:ext uri="{FF2B5EF4-FFF2-40B4-BE49-F238E27FC236}">
                <a16:creationId xmlns:a16="http://schemas.microsoft.com/office/drawing/2014/main" id="{340AEB18-D9F6-4977-A65F-9E2BB04F9684}"/>
              </a:ext>
            </a:extLst>
          </p:cNvPr>
          <p:cNvPicPr>
            <a:picLocks noChangeAspect="1"/>
          </p:cNvPicPr>
          <p:nvPr/>
        </p:nvPicPr>
        <p:blipFill rotWithShape="1">
          <a:blip r:embed="rId5"/>
          <a:srcRect t="24496" b="17595"/>
          <a:stretch/>
        </p:blipFill>
        <p:spPr>
          <a:xfrm>
            <a:off x="209006" y="4382660"/>
            <a:ext cx="7864496" cy="827725"/>
          </a:xfrm>
          <a:prstGeom prst="rect">
            <a:avLst/>
          </a:prstGeom>
          <a:ln>
            <a:solidFill>
              <a:schemeClr val="tx1"/>
            </a:solidFill>
          </a:ln>
        </p:spPr>
      </p:pic>
      <p:pic>
        <p:nvPicPr>
          <p:cNvPr id="20" name="Grafik 19">
            <a:extLst>
              <a:ext uri="{FF2B5EF4-FFF2-40B4-BE49-F238E27FC236}">
                <a16:creationId xmlns:a16="http://schemas.microsoft.com/office/drawing/2014/main" id="{97AFC21F-B99E-45D8-AD5A-EEF5CB77B679}"/>
              </a:ext>
            </a:extLst>
          </p:cNvPr>
          <p:cNvPicPr>
            <a:picLocks noChangeAspect="1"/>
          </p:cNvPicPr>
          <p:nvPr/>
        </p:nvPicPr>
        <p:blipFill>
          <a:blip r:embed="rId6"/>
          <a:stretch>
            <a:fillRect/>
          </a:stretch>
        </p:blipFill>
        <p:spPr>
          <a:xfrm>
            <a:off x="5872920" y="5388610"/>
            <a:ext cx="2200582" cy="495369"/>
          </a:xfrm>
          <a:prstGeom prst="rect">
            <a:avLst/>
          </a:prstGeom>
          <a:ln>
            <a:solidFill>
              <a:schemeClr val="tx1"/>
            </a:solidFill>
          </a:ln>
        </p:spPr>
      </p:pic>
      <p:pic>
        <p:nvPicPr>
          <p:cNvPr id="24" name="Grafik 23">
            <a:extLst>
              <a:ext uri="{FF2B5EF4-FFF2-40B4-BE49-F238E27FC236}">
                <a16:creationId xmlns:a16="http://schemas.microsoft.com/office/drawing/2014/main" id="{E0FA7335-7238-465F-85DB-1F31C4C99BAF}"/>
              </a:ext>
            </a:extLst>
          </p:cNvPr>
          <p:cNvPicPr>
            <a:picLocks noChangeAspect="1"/>
          </p:cNvPicPr>
          <p:nvPr/>
        </p:nvPicPr>
        <p:blipFill rotWithShape="1">
          <a:blip r:embed="rId7"/>
          <a:srcRect l="30563" t="13042" r="26339" b="18045"/>
          <a:stretch/>
        </p:blipFill>
        <p:spPr>
          <a:xfrm>
            <a:off x="8686799" y="4175307"/>
            <a:ext cx="3296195" cy="2508772"/>
          </a:xfrm>
          <a:prstGeom prst="rect">
            <a:avLst/>
          </a:prstGeom>
          <a:ln>
            <a:solidFill>
              <a:schemeClr val="tx1"/>
            </a:solidFill>
          </a:ln>
        </p:spPr>
      </p:pic>
      <p:sp>
        <p:nvSpPr>
          <p:cNvPr id="3" name="Rechteck 2">
            <a:extLst>
              <a:ext uri="{FF2B5EF4-FFF2-40B4-BE49-F238E27FC236}">
                <a16:creationId xmlns:a16="http://schemas.microsoft.com/office/drawing/2014/main" id="{4C90A8FA-14DA-471F-926A-57B1841B991B}"/>
              </a:ext>
            </a:extLst>
          </p:cNvPr>
          <p:cNvSpPr/>
          <p:nvPr/>
        </p:nvSpPr>
        <p:spPr>
          <a:xfrm>
            <a:off x="438150" y="2314029"/>
            <a:ext cx="1847849" cy="1529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hteck 25">
            <a:extLst>
              <a:ext uri="{FF2B5EF4-FFF2-40B4-BE49-F238E27FC236}">
                <a16:creationId xmlns:a16="http://schemas.microsoft.com/office/drawing/2014/main" id="{DC741980-2D39-4FF1-B37D-9591FDAF8444}"/>
              </a:ext>
            </a:extLst>
          </p:cNvPr>
          <p:cNvSpPr/>
          <p:nvPr/>
        </p:nvSpPr>
        <p:spPr>
          <a:xfrm>
            <a:off x="2400300" y="3237900"/>
            <a:ext cx="1847849" cy="1529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hteck 27">
            <a:extLst>
              <a:ext uri="{FF2B5EF4-FFF2-40B4-BE49-F238E27FC236}">
                <a16:creationId xmlns:a16="http://schemas.microsoft.com/office/drawing/2014/main" id="{D436F698-7075-4570-8235-383AEE07F8C3}"/>
              </a:ext>
            </a:extLst>
          </p:cNvPr>
          <p:cNvSpPr/>
          <p:nvPr/>
        </p:nvSpPr>
        <p:spPr>
          <a:xfrm>
            <a:off x="4248149" y="4171077"/>
            <a:ext cx="1847849" cy="1529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hteck 29">
            <a:extLst>
              <a:ext uri="{FF2B5EF4-FFF2-40B4-BE49-F238E27FC236}">
                <a16:creationId xmlns:a16="http://schemas.microsoft.com/office/drawing/2014/main" id="{2FE651C2-787C-491E-8116-A9726C29617E}"/>
              </a:ext>
            </a:extLst>
          </p:cNvPr>
          <p:cNvSpPr/>
          <p:nvPr/>
        </p:nvSpPr>
        <p:spPr>
          <a:xfrm>
            <a:off x="5829300" y="5116076"/>
            <a:ext cx="1847849" cy="1529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feil: nach rechts 30">
            <a:extLst>
              <a:ext uri="{FF2B5EF4-FFF2-40B4-BE49-F238E27FC236}">
                <a16:creationId xmlns:a16="http://schemas.microsoft.com/office/drawing/2014/main" id="{42F115C2-8563-4E79-9700-51CA99343323}"/>
              </a:ext>
            </a:extLst>
          </p:cNvPr>
          <p:cNvSpPr/>
          <p:nvPr/>
        </p:nvSpPr>
        <p:spPr>
          <a:xfrm>
            <a:off x="8178277" y="5494789"/>
            <a:ext cx="333375" cy="29527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feld 32">
            <a:extLst>
              <a:ext uri="{FF2B5EF4-FFF2-40B4-BE49-F238E27FC236}">
                <a16:creationId xmlns:a16="http://schemas.microsoft.com/office/drawing/2014/main" id="{503ED6EB-504D-4C5A-848D-2BB81488C358}"/>
              </a:ext>
            </a:extLst>
          </p:cNvPr>
          <p:cNvSpPr txBox="1"/>
          <p:nvPr/>
        </p:nvSpPr>
        <p:spPr>
          <a:xfrm>
            <a:off x="8178277" y="1550416"/>
            <a:ext cx="3833292" cy="2462213"/>
          </a:xfrm>
          <a:prstGeom prst="rect">
            <a:avLst/>
          </a:prstGeom>
          <a:noFill/>
        </p:spPr>
        <p:txBody>
          <a:bodyPr wrap="square">
            <a:spAutoFit/>
          </a:bodyPr>
          <a:lstStyle/>
          <a:p>
            <a:r>
              <a:rPr lang="en-US" sz="1400" dirty="0"/>
              <a:t>We have also tried to generate the entries by adding ".pdf" after the name. Adam said in the past that this was necessary because the name and the file name including the ending have to be are exactly the same. This did not work either.</a:t>
            </a:r>
          </a:p>
          <a:p>
            <a:endParaRPr lang="en-US" sz="1400" dirty="0"/>
          </a:p>
          <a:p>
            <a:r>
              <a:rPr lang="en-US" sz="1400" dirty="0"/>
              <a:t>By the way: </a:t>
            </a:r>
          </a:p>
          <a:p>
            <a:r>
              <a:rPr lang="en-US" sz="1400" dirty="0"/>
              <a:t>If this is still mandatory, this should be changed, because the name in a database is normally without file extension and can be designed in any shape for an entry.</a:t>
            </a:r>
          </a:p>
        </p:txBody>
      </p:sp>
      <p:pic>
        <p:nvPicPr>
          <p:cNvPr id="35" name="Grafik 34" descr="Marke 1">
            <a:extLst>
              <a:ext uri="{FF2B5EF4-FFF2-40B4-BE49-F238E27FC236}">
                <a16:creationId xmlns:a16="http://schemas.microsoft.com/office/drawing/2014/main" id="{EE1DAA47-EB4A-490E-9470-40746EA043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0" y="832774"/>
            <a:ext cx="250051" cy="250051"/>
          </a:xfrm>
          <a:prstGeom prst="rect">
            <a:avLst/>
          </a:prstGeom>
        </p:spPr>
      </p:pic>
    </p:spTree>
    <p:extLst>
      <p:ext uri="{BB962C8B-B14F-4D97-AF65-F5344CB8AC3E}">
        <p14:creationId xmlns:p14="http://schemas.microsoft.com/office/powerpoint/2010/main" val="327890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09006" y="858990"/>
            <a:ext cx="11621044" cy="307777"/>
          </a:xfrm>
          <a:prstGeom prst="rect">
            <a:avLst/>
          </a:prstGeom>
          <a:noFill/>
        </p:spPr>
        <p:txBody>
          <a:bodyPr wrap="square">
            <a:spAutoFit/>
          </a:bodyPr>
          <a:lstStyle/>
          <a:p>
            <a:r>
              <a:rPr lang="en-US" sz="1400" dirty="0"/>
              <a:t>- We need to be able to open uploaded documents from the database, to be able to look into them, e.g. if you have to delete them.</a:t>
            </a:r>
          </a:p>
        </p:txBody>
      </p:sp>
      <p:grpSp>
        <p:nvGrpSpPr>
          <p:cNvPr id="8" name="Gruppieren 7">
            <a:extLst>
              <a:ext uri="{FF2B5EF4-FFF2-40B4-BE49-F238E27FC236}">
                <a16:creationId xmlns:a16="http://schemas.microsoft.com/office/drawing/2014/main" id="{CA4F9850-F7C4-4C56-98AD-6BCA69E6197A}"/>
              </a:ext>
            </a:extLst>
          </p:cNvPr>
          <p:cNvGrpSpPr/>
          <p:nvPr/>
        </p:nvGrpSpPr>
        <p:grpSpPr>
          <a:xfrm>
            <a:off x="209006" y="1254149"/>
            <a:ext cx="11059795" cy="2505075"/>
            <a:chOff x="209006" y="904730"/>
            <a:chExt cx="11059795" cy="2505075"/>
          </a:xfrm>
        </p:grpSpPr>
        <p:pic>
          <p:nvPicPr>
            <p:cNvPr id="6" name="Grafik 5">
              <a:extLst>
                <a:ext uri="{FF2B5EF4-FFF2-40B4-BE49-F238E27FC236}">
                  <a16:creationId xmlns:a16="http://schemas.microsoft.com/office/drawing/2014/main" id="{658E7493-B474-4065-A321-F9426C9FAEFD}"/>
                </a:ext>
              </a:extLst>
            </p:cNvPr>
            <p:cNvPicPr/>
            <p:nvPr/>
          </p:nvPicPr>
          <p:blipFill>
            <a:blip r:embed="rId2"/>
            <a:stretch>
              <a:fillRect/>
            </a:stretch>
          </p:blipFill>
          <p:spPr>
            <a:xfrm>
              <a:off x="209006" y="904730"/>
              <a:ext cx="11059795" cy="2505075"/>
            </a:xfrm>
            <a:prstGeom prst="rect">
              <a:avLst/>
            </a:prstGeom>
            <a:ln>
              <a:solidFill>
                <a:schemeClr val="tx1"/>
              </a:solidFill>
            </a:ln>
          </p:spPr>
        </p:pic>
        <p:sp>
          <p:nvSpPr>
            <p:cNvPr id="7" name="Rechteck 6">
              <a:extLst>
                <a:ext uri="{FF2B5EF4-FFF2-40B4-BE49-F238E27FC236}">
                  <a16:creationId xmlns:a16="http://schemas.microsoft.com/office/drawing/2014/main" id="{A3E42AEF-D500-4D0C-BC51-A466C640EEA4}"/>
                </a:ext>
              </a:extLst>
            </p:cNvPr>
            <p:cNvSpPr/>
            <p:nvPr/>
          </p:nvSpPr>
          <p:spPr>
            <a:xfrm>
              <a:off x="1857376" y="2867024"/>
              <a:ext cx="1543050"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Admin area</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Files</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8" name="Grafik 27" descr="Abzeichen">
            <a:extLst>
              <a:ext uri="{FF2B5EF4-FFF2-40B4-BE49-F238E27FC236}">
                <a16:creationId xmlns:a16="http://schemas.microsoft.com/office/drawing/2014/main" id="{42294FBC-3CE5-44EF-9EB9-753293CDF7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75" y="887852"/>
            <a:ext cx="250051" cy="250051"/>
          </a:xfrm>
          <a:prstGeom prst="rect">
            <a:avLst/>
          </a:prstGeom>
        </p:spPr>
      </p:pic>
    </p:spTree>
    <p:extLst>
      <p:ext uri="{BB962C8B-B14F-4D97-AF65-F5344CB8AC3E}">
        <p14:creationId xmlns:p14="http://schemas.microsoft.com/office/powerpoint/2010/main" val="108614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Admin area</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Documents</a:t>
            </a:r>
          </a:p>
        </p:txBody>
      </p:sp>
      <p:sp>
        <p:nvSpPr>
          <p:cNvPr id="15" name="Textfeld 14">
            <a:extLst>
              <a:ext uri="{FF2B5EF4-FFF2-40B4-BE49-F238E27FC236}">
                <a16:creationId xmlns:a16="http://schemas.microsoft.com/office/drawing/2014/main" id="{0536F9D8-5B23-4AB4-830B-D5050DF6E2EB}"/>
              </a:ext>
            </a:extLst>
          </p:cNvPr>
          <p:cNvSpPr txBox="1"/>
          <p:nvPr/>
        </p:nvSpPr>
        <p:spPr>
          <a:xfrm>
            <a:off x="209006" y="907955"/>
            <a:ext cx="11621044" cy="738664"/>
          </a:xfrm>
          <a:prstGeom prst="rect">
            <a:avLst/>
          </a:prstGeom>
          <a:noFill/>
        </p:spPr>
        <p:txBody>
          <a:bodyPr wrap="square">
            <a:spAutoFit/>
          </a:bodyPr>
          <a:lstStyle/>
          <a:p>
            <a:r>
              <a:rPr lang="en-US" sz="1400" dirty="0"/>
              <a:t>-    Please remove the language Russian from the PIM and hide the language Chinese.</a:t>
            </a:r>
          </a:p>
          <a:p>
            <a:r>
              <a:rPr lang="en-US" sz="1400" dirty="0"/>
              <a:t>     Russian will not be used and Chinese will be used later. As long as there is no document set, the language should not be selectable in the dropdown menu</a:t>
            </a:r>
          </a:p>
          <a:p>
            <a:endParaRPr lang="en-US" sz="1400" dirty="0"/>
          </a:p>
        </p:txBody>
      </p:sp>
      <p:pic>
        <p:nvPicPr>
          <p:cNvPr id="19" name="Grafik 18">
            <a:extLst>
              <a:ext uri="{FF2B5EF4-FFF2-40B4-BE49-F238E27FC236}">
                <a16:creationId xmlns:a16="http://schemas.microsoft.com/office/drawing/2014/main" id="{887A1269-FF0A-4E3F-9647-5CE364F6E085}"/>
              </a:ext>
            </a:extLst>
          </p:cNvPr>
          <p:cNvPicPr>
            <a:picLocks noChangeAspect="1"/>
          </p:cNvPicPr>
          <p:nvPr/>
        </p:nvPicPr>
        <p:blipFill rotWithShape="1">
          <a:blip r:embed="rId2"/>
          <a:srcRect b="14297"/>
          <a:stretch/>
        </p:blipFill>
        <p:spPr>
          <a:xfrm>
            <a:off x="501899" y="1860311"/>
            <a:ext cx="8468269" cy="2029218"/>
          </a:xfrm>
          <a:prstGeom prst="rect">
            <a:avLst/>
          </a:prstGeom>
          <a:ln>
            <a:solidFill>
              <a:schemeClr val="tx1"/>
            </a:solidFill>
          </a:ln>
        </p:spPr>
      </p:pic>
      <p:sp>
        <p:nvSpPr>
          <p:cNvPr id="21" name="Rechteck 20">
            <a:extLst>
              <a:ext uri="{FF2B5EF4-FFF2-40B4-BE49-F238E27FC236}">
                <a16:creationId xmlns:a16="http://schemas.microsoft.com/office/drawing/2014/main" id="{F4560170-E288-4D69-9F33-1810F6DDF6B2}"/>
              </a:ext>
            </a:extLst>
          </p:cNvPr>
          <p:cNvSpPr/>
          <p:nvPr/>
        </p:nvSpPr>
        <p:spPr>
          <a:xfrm>
            <a:off x="2245520" y="2858448"/>
            <a:ext cx="221455" cy="1985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fik 26" descr="Abzeichen">
            <a:extLst>
              <a:ext uri="{FF2B5EF4-FFF2-40B4-BE49-F238E27FC236}">
                <a16:creationId xmlns:a16="http://schemas.microsoft.com/office/drawing/2014/main" id="{E6FA901C-8602-42F2-9EAB-329FE30028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25" y="4070809"/>
            <a:ext cx="250051" cy="250051"/>
          </a:xfrm>
          <a:prstGeom prst="rect">
            <a:avLst/>
          </a:prstGeom>
        </p:spPr>
      </p:pic>
      <p:pic>
        <p:nvPicPr>
          <p:cNvPr id="2" name="Grafik 1" descr="Marke 3">
            <a:extLst>
              <a:ext uri="{FF2B5EF4-FFF2-40B4-BE49-F238E27FC236}">
                <a16:creationId xmlns:a16="http://schemas.microsoft.com/office/drawing/2014/main" id="{6DDE4007-3743-4213-8F5C-6BA9EAD248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506" y="935913"/>
            <a:ext cx="250051" cy="250051"/>
          </a:xfrm>
          <a:prstGeom prst="rect">
            <a:avLst/>
          </a:prstGeom>
        </p:spPr>
      </p:pic>
      <p:sp>
        <p:nvSpPr>
          <p:cNvPr id="5" name="Textfeld 4">
            <a:extLst>
              <a:ext uri="{FF2B5EF4-FFF2-40B4-BE49-F238E27FC236}">
                <a16:creationId xmlns:a16="http://schemas.microsoft.com/office/drawing/2014/main" id="{72AC2E85-695A-4F15-BDA8-EA6F1B4E2598}"/>
              </a:ext>
            </a:extLst>
          </p:cNvPr>
          <p:cNvSpPr txBox="1"/>
          <p:nvPr/>
        </p:nvSpPr>
        <p:spPr>
          <a:xfrm>
            <a:off x="250051" y="1583148"/>
            <a:ext cx="11621044" cy="307777"/>
          </a:xfrm>
          <a:prstGeom prst="rect">
            <a:avLst/>
          </a:prstGeom>
          <a:noFill/>
        </p:spPr>
        <p:txBody>
          <a:bodyPr wrap="square">
            <a:spAutoFit/>
          </a:bodyPr>
          <a:lstStyle/>
          <a:p>
            <a:pPr marL="285750" indent="-285750">
              <a:buFontTx/>
              <a:buChar char="-"/>
            </a:pPr>
            <a:r>
              <a:rPr lang="en-US" sz="1400" dirty="0"/>
              <a:t>Please allow to change the column size in the maintenance view</a:t>
            </a:r>
          </a:p>
        </p:txBody>
      </p:sp>
      <p:sp>
        <p:nvSpPr>
          <p:cNvPr id="6" name="Rechteck 5">
            <a:extLst>
              <a:ext uri="{FF2B5EF4-FFF2-40B4-BE49-F238E27FC236}">
                <a16:creationId xmlns:a16="http://schemas.microsoft.com/office/drawing/2014/main" id="{B06A3782-89DC-4631-832D-A74F69EA51D0}"/>
              </a:ext>
            </a:extLst>
          </p:cNvPr>
          <p:cNvSpPr/>
          <p:nvPr/>
        </p:nvSpPr>
        <p:spPr>
          <a:xfrm>
            <a:off x="752476" y="2831616"/>
            <a:ext cx="8124824" cy="64833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feld 6">
            <a:extLst>
              <a:ext uri="{FF2B5EF4-FFF2-40B4-BE49-F238E27FC236}">
                <a16:creationId xmlns:a16="http://schemas.microsoft.com/office/drawing/2014/main" id="{C119607F-B27E-4964-B335-26898001DA0B}"/>
              </a:ext>
            </a:extLst>
          </p:cNvPr>
          <p:cNvSpPr txBox="1"/>
          <p:nvPr/>
        </p:nvSpPr>
        <p:spPr>
          <a:xfrm>
            <a:off x="209006" y="4012803"/>
            <a:ext cx="11621044" cy="523220"/>
          </a:xfrm>
          <a:prstGeom prst="rect">
            <a:avLst/>
          </a:prstGeom>
          <a:noFill/>
        </p:spPr>
        <p:txBody>
          <a:bodyPr wrap="square">
            <a:spAutoFit/>
          </a:bodyPr>
          <a:lstStyle/>
          <a:p>
            <a:pPr marL="285750" indent="-285750">
              <a:buFontTx/>
              <a:buChar char="-"/>
            </a:pPr>
            <a:r>
              <a:rPr lang="en-US" sz="1400" dirty="0"/>
              <a:t>Please create a possibility to select all values on one time in a drop-down menu. </a:t>
            </a:r>
          </a:p>
          <a:p>
            <a:r>
              <a:rPr lang="en-US" sz="1400" dirty="0"/>
              <a:t>       For the components there is e.g. a document with FAQ which has to be assigned to all 29 components.</a:t>
            </a:r>
          </a:p>
        </p:txBody>
      </p:sp>
      <p:pic>
        <p:nvPicPr>
          <p:cNvPr id="11" name="Grafik 10">
            <a:extLst>
              <a:ext uri="{FF2B5EF4-FFF2-40B4-BE49-F238E27FC236}">
                <a16:creationId xmlns:a16="http://schemas.microsoft.com/office/drawing/2014/main" id="{3A0B3BF2-25A2-4340-BC51-FBB18B6C98EA}"/>
              </a:ext>
            </a:extLst>
          </p:cNvPr>
          <p:cNvPicPr>
            <a:picLocks noChangeAspect="1"/>
          </p:cNvPicPr>
          <p:nvPr/>
        </p:nvPicPr>
        <p:blipFill rotWithShape="1">
          <a:blip r:embed="rId7"/>
          <a:srcRect t="9140"/>
          <a:stretch/>
        </p:blipFill>
        <p:spPr>
          <a:xfrm>
            <a:off x="676277" y="4572204"/>
            <a:ext cx="1868804" cy="1506577"/>
          </a:xfrm>
          <a:prstGeom prst="rect">
            <a:avLst/>
          </a:prstGeom>
          <a:ln>
            <a:solidFill>
              <a:schemeClr val="tx1"/>
            </a:solidFill>
          </a:ln>
        </p:spPr>
      </p:pic>
      <p:sp>
        <p:nvSpPr>
          <p:cNvPr id="12" name="Rechteck 11">
            <a:extLst>
              <a:ext uri="{FF2B5EF4-FFF2-40B4-BE49-F238E27FC236}">
                <a16:creationId xmlns:a16="http://schemas.microsoft.com/office/drawing/2014/main" id="{3C305E28-34C6-44B2-BB0D-97C349E561D2}"/>
              </a:ext>
            </a:extLst>
          </p:cNvPr>
          <p:cNvSpPr/>
          <p:nvPr/>
        </p:nvSpPr>
        <p:spPr>
          <a:xfrm>
            <a:off x="952501" y="5042054"/>
            <a:ext cx="1028700"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sym typeface="Wingdings" panose="05000000000000000000" pitchFamily="2" charset="2"/>
              </a:rPr>
              <a:t> </a:t>
            </a:r>
            <a:r>
              <a:rPr lang="en-US" sz="1100" dirty="0">
                <a:solidFill>
                  <a:schemeClr val="tx1"/>
                </a:solidFill>
              </a:rPr>
              <a:t>select all </a:t>
            </a:r>
            <a:r>
              <a:rPr lang="en-US" sz="1100" dirty="0">
                <a:solidFill>
                  <a:schemeClr val="tx1"/>
                </a:solidFill>
                <a:sym typeface="Wingdings" panose="05000000000000000000" pitchFamily="2" charset="2"/>
              </a:rPr>
              <a:t></a:t>
            </a:r>
            <a:endParaRPr lang="en-US" sz="1100" dirty="0">
              <a:solidFill>
                <a:schemeClr val="tx1"/>
              </a:solidFill>
            </a:endParaRPr>
          </a:p>
        </p:txBody>
      </p:sp>
      <p:sp>
        <p:nvSpPr>
          <p:cNvPr id="18" name="Textfeld 17">
            <a:extLst>
              <a:ext uri="{FF2B5EF4-FFF2-40B4-BE49-F238E27FC236}">
                <a16:creationId xmlns:a16="http://schemas.microsoft.com/office/drawing/2014/main" id="{A0D1DA5F-FF00-4511-845A-ECD0C8124AFA}"/>
              </a:ext>
            </a:extLst>
          </p:cNvPr>
          <p:cNvSpPr txBox="1"/>
          <p:nvPr/>
        </p:nvSpPr>
        <p:spPr>
          <a:xfrm>
            <a:off x="2821305" y="4888165"/>
            <a:ext cx="11621044" cy="307777"/>
          </a:xfrm>
          <a:prstGeom prst="rect">
            <a:avLst/>
          </a:prstGeom>
          <a:noFill/>
        </p:spPr>
        <p:txBody>
          <a:bodyPr wrap="square">
            <a:spAutoFit/>
          </a:bodyPr>
          <a:lstStyle/>
          <a:p>
            <a:r>
              <a:rPr lang="en-US" sz="1400"/>
              <a:t>For example</a:t>
            </a:r>
          </a:p>
        </p:txBody>
      </p:sp>
      <p:cxnSp>
        <p:nvCxnSpPr>
          <p:cNvPr id="28" name="Gerade Verbindung mit Pfeil 27">
            <a:extLst>
              <a:ext uri="{FF2B5EF4-FFF2-40B4-BE49-F238E27FC236}">
                <a16:creationId xmlns:a16="http://schemas.microsoft.com/office/drawing/2014/main" id="{FF43AD57-EAEE-4BB7-B4C7-C6ED0C0B4746}"/>
              </a:ext>
            </a:extLst>
          </p:cNvPr>
          <p:cNvCxnSpPr>
            <a:cxnSpLocks/>
            <a:stCxn id="18" idx="1"/>
          </p:cNvCxnSpPr>
          <p:nvPr/>
        </p:nvCxnSpPr>
        <p:spPr>
          <a:xfrm flipH="1">
            <a:off x="1981201" y="5042054"/>
            <a:ext cx="840104" cy="10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Grafik 30" descr="Marke 3">
            <a:extLst>
              <a:ext uri="{FF2B5EF4-FFF2-40B4-BE49-F238E27FC236}">
                <a16:creationId xmlns:a16="http://schemas.microsoft.com/office/drawing/2014/main" id="{9C65FFF8-D904-4262-A6A5-7FEDD5EE7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15" y="1640481"/>
            <a:ext cx="250051" cy="250051"/>
          </a:xfrm>
          <a:prstGeom prst="rect">
            <a:avLst/>
          </a:prstGeom>
        </p:spPr>
      </p:pic>
    </p:spTree>
    <p:extLst>
      <p:ext uri="{BB962C8B-B14F-4D97-AF65-F5344CB8AC3E}">
        <p14:creationId xmlns:p14="http://schemas.microsoft.com/office/powerpoint/2010/main" val="406721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Admin area</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Documents</a:t>
            </a:r>
          </a:p>
        </p:txBody>
      </p:sp>
      <p:sp>
        <p:nvSpPr>
          <p:cNvPr id="15" name="Textfeld 14">
            <a:extLst>
              <a:ext uri="{FF2B5EF4-FFF2-40B4-BE49-F238E27FC236}">
                <a16:creationId xmlns:a16="http://schemas.microsoft.com/office/drawing/2014/main" id="{0536F9D8-5B23-4AB4-830B-D5050DF6E2EB}"/>
              </a:ext>
            </a:extLst>
          </p:cNvPr>
          <p:cNvSpPr txBox="1"/>
          <p:nvPr/>
        </p:nvSpPr>
        <p:spPr>
          <a:xfrm>
            <a:off x="209006" y="907955"/>
            <a:ext cx="11621044" cy="523220"/>
          </a:xfrm>
          <a:prstGeom prst="rect">
            <a:avLst/>
          </a:prstGeom>
          <a:noFill/>
        </p:spPr>
        <p:txBody>
          <a:bodyPr wrap="square">
            <a:spAutoFit/>
          </a:bodyPr>
          <a:lstStyle/>
          <a:p>
            <a:pPr marL="285750" indent="-285750">
              <a:buFontTx/>
              <a:buChar char="-"/>
            </a:pPr>
            <a:r>
              <a:rPr lang="en-US" sz="1400" dirty="0"/>
              <a:t>Since the column must first be embedded in the default view, it is not possible to make subsequent adjustments in Abbreviation. </a:t>
            </a:r>
          </a:p>
          <a:p>
            <a:r>
              <a:rPr lang="en-US" sz="1400" dirty="0"/>
              <a:t>       Please create the possibility for corrections here</a:t>
            </a:r>
          </a:p>
        </p:txBody>
      </p:sp>
      <p:pic>
        <p:nvPicPr>
          <p:cNvPr id="4" name="Grafik 3" descr="Marke 3">
            <a:extLst>
              <a:ext uri="{FF2B5EF4-FFF2-40B4-BE49-F238E27FC236}">
                <a16:creationId xmlns:a16="http://schemas.microsoft.com/office/drawing/2014/main" id="{B6E05AA9-AE69-4114-9D1C-22E52B1BC9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06" y="1089800"/>
            <a:ext cx="250051" cy="250051"/>
          </a:xfrm>
          <a:prstGeom prst="rect">
            <a:avLst/>
          </a:prstGeom>
        </p:spPr>
      </p:pic>
      <p:sp>
        <p:nvSpPr>
          <p:cNvPr id="3" name="Textfeld 2">
            <a:extLst>
              <a:ext uri="{FF2B5EF4-FFF2-40B4-BE49-F238E27FC236}">
                <a16:creationId xmlns:a16="http://schemas.microsoft.com/office/drawing/2014/main" id="{C4413DE3-B8DB-41CF-876B-E9C3F1414FC9}"/>
              </a:ext>
            </a:extLst>
          </p:cNvPr>
          <p:cNvSpPr txBox="1"/>
          <p:nvPr/>
        </p:nvSpPr>
        <p:spPr>
          <a:xfrm>
            <a:off x="268557" y="1583846"/>
            <a:ext cx="11621044" cy="307777"/>
          </a:xfrm>
          <a:prstGeom prst="rect">
            <a:avLst/>
          </a:prstGeom>
          <a:noFill/>
        </p:spPr>
        <p:txBody>
          <a:bodyPr wrap="square">
            <a:spAutoFit/>
          </a:bodyPr>
          <a:lstStyle/>
          <a:p>
            <a:pPr marL="285750" indent="-285750">
              <a:buFontTx/>
              <a:buChar char="-"/>
            </a:pPr>
            <a:r>
              <a:rPr lang="en-US" sz="1400" dirty="0"/>
              <a:t>We want to add another column to the document table where keywords can be maintained</a:t>
            </a:r>
          </a:p>
        </p:txBody>
      </p:sp>
      <p:pic>
        <p:nvPicPr>
          <p:cNvPr id="5" name="Grafik 4" descr="Abzeichen">
            <a:extLst>
              <a:ext uri="{FF2B5EF4-FFF2-40B4-BE49-F238E27FC236}">
                <a16:creationId xmlns:a16="http://schemas.microsoft.com/office/drawing/2014/main" id="{845DF1C6-3DDA-4F2D-9E92-B93FF6298A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06" y="1655481"/>
            <a:ext cx="250051" cy="250051"/>
          </a:xfrm>
          <a:prstGeom prst="rect">
            <a:avLst/>
          </a:prstGeom>
        </p:spPr>
      </p:pic>
      <p:sp>
        <p:nvSpPr>
          <p:cNvPr id="2" name="Textfeld 1">
            <a:extLst>
              <a:ext uri="{FF2B5EF4-FFF2-40B4-BE49-F238E27FC236}">
                <a16:creationId xmlns:a16="http://schemas.microsoft.com/office/drawing/2014/main" id="{0D609797-74F3-4CB4-9F22-0EE2C3070789}"/>
              </a:ext>
            </a:extLst>
          </p:cNvPr>
          <p:cNvSpPr txBox="1"/>
          <p:nvPr/>
        </p:nvSpPr>
        <p:spPr>
          <a:xfrm>
            <a:off x="285478" y="2044294"/>
            <a:ext cx="11621044" cy="307777"/>
          </a:xfrm>
          <a:prstGeom prst="rect">
            <a:avLst/>
          </a:prstGeom>
          <a:noFill/>
        </p:spPr>
        <p:txBody>
          <a:bodyPr wrap="square">
            <a:spAutoFit/>
          </a:bodyPr>
          <a:lstStyle/>
          <a:p>
            <a:pPr marL="285750" indent="-285750">
              <a:buFontTx/>
              <a:buChar char="-"/>
            </a:pPr>
            <a:r>
              <a:rPr lang="en-US" sz="1400" dirty="0"/>
              <a:t>? (We need the possibility to create more document types) ? </a:t>
            </a:r>
          </a:p>
        </p:txBody>
      </p:sp>
      <p:sp>
        <p:nvSpPr>
          <p:cNvPr id="29" name="Textfeld 28">
            <a:extLst>
              <a:ext uri="{FF2B5EF4-FFF2-40B4-BE49-F238E27FC236}">
                <a16:creationId xmlns:a16="http://schemas.microsoft.com/office/drawing/2014/main" id="{FD61EA4E-A8A8-4380-BEE8-5AE505CE5C1C}"/>
              </a:ext>
            </a:extLst>
          </p:cNvPr>
          <p:cNvSpPr txBox="1"/>
          <p:nvPr/>
        </p:nvSpPr>
        <p:spPr>
          <a:xfrm>
            <a:off x="285478" y="2550700"/>
            <a:ext cx="11621044" cy="307777"/>
          </a:xfrm>
          <a:prstGeom prst="rect">
            <a:avLst/>
          </a:prstGeom>
          <a:noFill/>
        </p:spPr>
        <p:txBody>
          <a:bodyPr wrap="square">
            <a:spAutoFit/>
          </a:bodyPr>
          <a:lstStyle/>
          <a:p>
            <a:pPr marL="285750" indent="-285750">
              <a:buFontTx/>
              <a:buChar char="-"/>
            </a:pPr>
            <a:r>
              <a:rPr lang="en-US" sz="1400" dirty="0"/>
              <a:t>Please set up the possibility to upload videos (should always be possible).</a:t>
            </a:r>
          </a:p>
        </p:txBody>
      </p:sp>
      <p:sp>
        <p:nvSpPr>
          <p:cNvPr id="31" name="Textfeld 30">
            <a:extLst>
              <a:ext uri="{FF2B5EF4-FFF2-40B4-BE49-F238E27FC236}">
                <a16:creationId xmlns:a16="http://schemas.microsoft.com/office/drawing/2014/main" id="{86473D7C-7713-43AE-97EB-9022475061FC}"/>
              </a:ext>
            </a:extLst>
          </p:cNvPr>
          <p:cNvSpPr txBox="1"/>
          <p:nvPr/>
        </p:nvSpPr>
        <p:spPr>
          <a:xfrm>
            <a:off x="285478" y="3056687"/>
            <a:ext cx="11621044" cy="523220"/>
          </a:xfrm>
          <a:prstGeom prst="rect">
            <a:avLst/>
          </a:prstGeom>
          <a:noFill/>
        </p:spPr>
        <p:txBody>
          <a:bodyPr wrap="square">
            <a:spAutoFit/>
          </a:bodyPr>
          <a:lstStyle/>
          <a:p>
            <a:pPr marL="285750" indent="-285750">
              <a:buFontTx/>
              <a:buChar char="-"/>
            </a:pPr>
            <a:r>
              <a:rPr lang="en-US" sz="1400" dirty="0"/>
              <a:t>Please set up the possibility to upload documents and other files that are not related to elements of the period system.</a:t>
            </a:r>
          </a:p>
          <a:p>
            <a:r>
              <a:rPr lang="en-US" sz="1400" dirty="0"/>
              <a:t>        -&gt; These files should then only be retrievable/accessible via the extended detail area</a:t>
            </a:r>
          </a:p>
        </p:txBody>
      </p:sp>
      <p:pic>
        <p:nvPicPr>
          <p:cNvPr id="7" name="Grafik 6" descr="Abzeichen">
            <a:extLst>
              <a:ext uri="{FF2B5EF4-FFF2-40B4-BE49-F238E27FC236}">
                <a16:creationId xmlns:a16="http://schemas.microsoft.com/office/drawing/2014/main" id="{63768145-F14C-4D85-A32A-B93785211C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68" y="2608426"/>
            <a:ext cx="250051" cy="250051"/>
          </a:xfrm>
          <a:prstGeom prst="rect">
            <a:avLst/>
          </a:prstGeom>
        </p:spPr>
      </p:pic>
      <p:pic>
        <p:nvPicPr>
          <p:cNvPr id="8" name="Grafik 7" descr="Marke 1">
            <a:extLst>
              <a:ext uri="{FF2B5EF4-FFF2-40B4-BE49-F238E27FC236}">
                <a16:creationId xmlns:a16="http://schemas.microsoft.com/office/drawing/2014/main" id="{22276A3B-B533-4E44-ABD2-4ABD6D8C48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16" y="3120716"/>
            <a:ext cx="250051" cy="250051"/>
          </a:xfrm>
          <a:prstGeom prst="rect">
            <a:avLst/>
          </a:prstGeom>
        </p:spPr>
      </p:pic>
      <p:pic>
        <p:nvPicPr>
          <p:cNvPr id="9" name="Grafik 8" descr="Marke 3">
            <a:extLst>
              <a:ext uri="{FF2B5EF4-FFF2-40B4-BE49-F238E27FC236}">
                <a16:creationId xmlns:a16="http://schemas.microsoft.com/office/drawing/2014/main" id="{D452BDEF-77A5-4EE8-BD58-0114188771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 y="2096136"/>
            <a:ext cx="250051" cy="250051"/>
          </a:xfrm>
          <a:prstGeom prst="rect">
            <a:avLst/>
          </a:prstGeom>
        </p:spPr>
      </p:pic>
    </p:spTree>
    <p:extLst>
      <p:ext uri="{BB962C8B-B14F-4D97-AF65-F5344CB8AC3E}">
        <p14:creationId xmlns:p14="http://schemas.microsoft.com/office/powerpoint/2010/main" val="43110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UI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General</a:t>
            </a:r>
          </a:p>
        </p:txBody>
      </p:sp>
      <p:sp>
        <p:nvSpPr>
          <p:cNvPr id="3" name="Textfeld 2">
            <a:extLst>
              <a:ext uri="{FF2B5EF4-FFF2-40B4-BE49-F238E27FC236}">
                <a16:creationId xmlns:a16="http://schemas.microsoft.com/office/drawing/2014/main" id="{5ED27D8E-D92E-4A36-AFA8-01FF85EB55CB}"/>
              </a:ext>
            </a:extLst>
          </p:cNvPr>
          <p:cNvSpPr txBox="1"/>
          <p:nvPr/>
        </p:nvSpPr>
        <p:spPr>
          <a:xfrm>
            <a:off x="250051" y="905173"/>
            <a:ext cx="4550549" cy="307777"/>
          </a:xfrm>
          <a:prstGeom prst="rect">
            <a:avLst/>
          </a:prstGeom>
          <a:noFill/>
        </p:spPr>
        <p:txBody>
          <a:bodyPr wrap="square">
            <a:spAutoFit/>
          </a:bodyPr>
          <a:lstStyle/>
          <a:p>
            <a:r>
              <a:rPr lang="en-US" sz="1400" dirty="0"/>
              <a:t>Please implement the new design for the PIM</a:t>
            </a:r>
          </a:p>
        </p:txBody>
      </p:sp>
      <p:pic>
        <p:nvPicPr>
          <p:cNvPr id="4" name="Grafik 3" descr="Abzeichen">
            <a:extLst>
              <a:ext uri="{FF2B5EF4-FFF2-40B4-BE49-F238E27FC236}">
                <a16:creationId xmlns:a16="http://schemas.microsoft.com/office/drawing/2014/main" id="{A1F917E6-53B9-4CC1-AED9-E483EB0E2E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935" y="928014"/>
            <a:ext cx="250051" cy="250051"/>
          </a:xfrm>
          <a:prstGeom prst="rect">
            <a:avLst/>
          </a:prstGeom>
        </p:spPr>
      </p:pic>
      <p:pic>
        <p:nvPicPr>
          <p:cNvPr id="6" name="Grafik 5">
            <a:extLst>
              <a:ext uri="{FF2B5EF4-FFF2-40B4-BE49-F238E27FC236}">
                <a16:creationId xmlns:a16="http://schemas.microsoft.com/office/drawing/2014/main" id="{5792237A-08CC-431D-B25C-A66770D01A95}"/>
              </a:ext>
            </a:extLst>
          </p:cNvPr>
          <p:cNvPicPr>
            <a:picLocks noChangeAspect="1"/>
          </p:cNvPicPr>
          <p:nvPr/>
        </p:nvPicPr>
        <p:blipFill rotWithShape="1">
          <a:blip r:embed="rId4"/>
          <a:srcRect t="21620"/>
          <a:stretch/>
        </p:blipFill>
        <p:spPr>
          <a:xfrm>
            <a:off x="209006" y="1407683"/>
            <a:ext cx="7411453" cy="3300827"/>
          </a:xfrm>
          <a:prstGeom prst="rect">
            <a:avLst/>
          </a:prstGeom>
        </p:spPr>
      </p:pic>
      <p:sp>
        <p:nvSpPr>
          <p:cNvPr id="7" name="Geschweifte Klammer rechts 6">
            <a:extLst>
              <a:ext uri="{FF2B5EF4-FFF2-40B4-BE49-F238E27FC236}">
                <a16:creationId xmlns:a16="http://schemas.microsoft.com/office/drawing/2014/main" id="{B6F70ADE-B680-4C9B-9985-8C50D2D955B8}"/>
              </a:ext>
            </a:extLst>
          </p:cNvPr>
          <p:cNvSpPr/>
          <p:nvPr/>
        </p:nvSpPr>
        <p:spPr>
          <a:xfrm>
            <a:off x="7508164" y="1407682"/>
            <a:ext cx="385010" cy="517541"/>
          </a:xfrm>
          <a:prstGeom prst="rightBrace">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feld 7">
            <a:extLst>
              <a:ext uri="{FF2B5EF4-FFF2-40B4-BE49-F238E27FC236}">
                <a16:creationId xmlns:a16="http://schemas.microsoft.com/office/drawing/2014/main" id="{FAA87A90-B7FC-4C35-844C-A76B127F2CD2}"/>
              </a:ext>
            </a:extLst>
          </p:cNvPr>
          <p:cNvSpPr txBox="1"/>
          <p:nvPr/>
        </p:nvSpPr>
        <p:spPr>
          <a:xfrm>
            <a:off x="7989428" y="1407684"/>
            <a:ext cx="1804736" cy="369332"/>
          </a:xfrm>
          <a:prstGeom prst="rect">
            <a:avLst/>
          </a:prstGeom>
          <a:noFill/>
        </p:spPr>
        <p:txBody>
          <a:bodyPr wrap="square" rtlCol="0">
            <a:spAutoFit/>
          </a:bodyPr>
          <a:lstStyle/>
          <a:p>
            <a:r>
              <a:rPr lang="de-DE" dirty="0"/>
              <a:t>  Modules</a:t>
            </a:r>
            <a:endParaRPr lang="en-US" dirty="0"/>
          </a:p>
        </p:txBody>
      </p:sp>
      <p:sp>
        <p:nvSpPr>
          <p:cNvPr id="9" name="Geschweifte Klammer rechts 8">
            <a:extLst>
              <a:ext uri="{FF2B5EF4-FFF2-40B4-BE49-F238E27FC236}">
                <a16:creationId xmlns:a16="http://schemas.microsoft.com/office/drawing/2014/main" id="{810403C4-B6AE-4A46-ADFE-53583FD76F3A}"/>
              </a:ext>
            </a:extLst>
          </p:cNvPr>
          <p:cNvSpPr/>
          <p:nvPr/>
        </p:nvSpPr>
        <p:spPr>
          <a:xfrm>
            <a:off x="7508164" y="2149813"/>
            <a:ext cx="385010" cy="1860884"/>
          </a:xfrm>
          <a:prstGeom prst="rightBrace">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feld 18">
            <a:extLst>
              <a:ext uri="{FF2B5EF4-FFF2-40B4-BE49-F238E27FC236}">
                <a16:creationId xmlns:a16="http://schemas.microsoft.com/office/drawing/2014/main" id="{9DD19AC5-43B4-4E8B-A5DA-C684377F7085}"/>
              </a:ext>
            </a:extLst>
          </p:cNvPr>
          <p:cNvSpPr txBox="1"/>
          <p:nvPr/>
        </p:nvSpPr>
        <p:spPr>
          <a:xfrm>
            <a:off x="7989428" y="2895589"/>
            <a:ext cx="1804736" cy="369332"/>
          </a:xfrm>
          <a:prstGeom prst="rect">
            <a:avLst/>
          </a:prstGeom>
          <a:noFill/>
        </p:spPr>
        <p:txBody>
          <a:bodyPr wrap="square" rtlCol="0">
            <a:spAutoFit/>
          </a:bodyPr>
          <a:lstStyle/>
          <a:p>
            <a:r>
              <a:rPr lang="de-DE" dirty="0"/>
              <a:t>  </a:t>
            </a:r>
            <a:r>
              <a:rPr lang="de-DE" dirty="0" err="1"/>
              <a:t>Componetns</a:t>
            </a:r>
            <a:endParaRPr lang="en-US" dirty="0"/>
          </a:p>
        </p:txBody>
      </p:sp>
      <p:sp>
        <p:nvSpPr>
          <p:cNvPr id="21" name="Geschweifte Klammer rechts 20">
            <a:extLst>
              <a:ext uri="{FF2B5EF4-FFF2-40B4-BE49-F238E27FC236}">
                <a16:creationId xmlns:a16="http://schemas.microsoft.com/office/drawing/2014/main" id="{161D5910-611E-4A5A-9098-F0BBA475EF59}"/>
              </a:ext>
            </a:extLst>
          </p:cNvPr>
          <p:cNvSpPr/>
          <p:nvPr/>
        </p:nvSpPr>
        <p:spPr>
          <a:xfrm>
            <a:off x="7508164" y="4190971"/>
            <a:ext cx="385010" cy="665748"/>
          </a:xfrm>
          <a:prstGeom prst="rightBrace">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feld 22">
            <a:extLst>
              <a:ext uri="{FF2B5EF4-FFF2-40B4-BE49-F238E27FC236}">
                <a16:creationId xmlns:a16="http://schemas.microsoft.com/office/drawing/2014/main" id="{7196C204-1568-4CE1-8410-76845B4F952C}"/>
              </a:ext>
            </a:extLst>
          </p:cNvPr>
          <p:cNvSpPr txBox="1"/>
          <p:nvPr/>
        </p:nvSpPr>
        <p:spPr>
          <a:xfrm>
            <a:off x="7989428" y="4339179"/>
            <a:ext cx="1804736" cy="369332"/>
          </a:xfrm>
          <a:prstGeom prst="rect">
            <a:avLst/>
          </a:prstGeom>
          <a:noFill/>
        </p:spPr>
        <p:txBody>
          <a:bodyPr wrap="square" rtlCol="0">
            <a:spAutoFit/>
          </a:bodyPr>
          <a:lstStyle/>
          <a:p>
            <a:r>
              <a:rPr lang="de-DE" dirty="0"/>
              <a:t>  Scenarios</a:t>
            </a:r>
            <a:endParaRPr lang="en-US" dirty="0"/>
          </a:p>
        </p:txBody>
      </p:sp>
    </p:spTree>
    <p:extLst>
      <p:ext uri="{BB962C8B-B14F-4D97-AF65-F5344CB8AC3E}">
        <p14:creationId xmlns:p14="http://schemas.microsoft.com/office/powerpoint/2010/main" val="8875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UI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General</a:t>
            </a:r>
          </a:p>
        </p:txBody>
      </p:sp>
      <p:sp>
        <p:nvSpPr>
          <p:cNvPr id="3" name="Textfeld 2">
            <a:extLst>
              <a:ext uri="{FF2B5EF4-FFF2-40B4-BE49-F238E27FC236}">
                <a16:creationId xmlns:a16="http://schemas.microsoft.com/office/drawing/2014/main" id="{5ED27D8E-D92E-4A36-AFA8-01FF85EB55CB}"/>
              </a:ext>
            </a:extLst>
          </p:cNvPr>
          <p:cNvSpPr txBox="1"/>
          <p:nvPr/>
        </p:nvSpPr>
        <p:spPr>
          <a:xfrm>
            <a:off x="250051" y="905173"/>
            <a:ext cx="11227574" cy="1169551"/>
          </a:xfrm>
          <a:prstGeom prst="rect">
            <a:avLst/>
          </a:prstGeom>
          <a:noFill/>
        </p:spPr>
        <p:txBody>
          <a:bodyPr wrap="square">
            <a:spAutoFit/>
          </a:bodyPr>
          <a:lstStyle/>
          <a:p>
            <a:r>
              <a:rPr lang="en-US" sz="1400" dirty="0"/>
              <a:t>We need three more elements in module form:</a:t>
            </a:r>
          </a:p>
          <a:p>
            <a:pPr marL="285750" indent="-285750">
              <a:buFontTx/>
              <a:buChar char="-"/>
            </a:pPr>
            <a:r>
              <a:rPr lang="en-US" sz="1400" dirty="0"/>
              <a:t>one for Bluefield </a:t>
            </a:r>
          </a:p>
          <a:p>
            <a:pPr marL="285750" indent="-285750">
              <a:buFontTx/>
              <a:buChar char="-"/>
            </a:pPr>
            <a:r>
              <a:rPr lang="en-US" sz="1400" dirty="0"/>
              <a:t>one for CrystalBridge Platform</a:t>
            </a:r>
          </a:p>
          <a:p>
            <a:pPr marL="285750" indent="-285750">
              <a:buFontTx/>
              <a:buChar char="-"/>
            </a:pPr>
            <a:r>
              <a:rPr lang="en-US" sz="1400" dirty="0"/>
              <a:t>and one for Other SNP Categories</a:t>
            </a:r>
          </a:p>
          <a:p>
            <a:r>
              <a:rPr lang="en-US" sz="1400" dirty="0"/>
              <a:t>These should be listed similarly to the mission control -&gt; here 3 more elements shall open (unfold) one of them will be selected</a:t>
            </a:r>
          </a:p>
        </p:txBody>
      </p:sp>
      <p:pic>
        <p:nvPicPr>
          <p:cNvPr id="4" name="Grafik 3" descr="Abzeichen">
            <a:extLst>
              <a:ext uri="{FF2B5EF4-FFF2-40B4-BE49-F238E27FC236}">
                <a16:creationId xmlns:a16="http://schemas.microsoft.com/office/drawing/2014/main" id="{A1F917E6-53B9-4CC1-AED9-E483EB0E2E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935" y="928014"/>
            <a:ext cx="250051" cy="250051"/>
          </a:xfrm>
          <a:prstGeom prst="rect">
            <a:avLst/>
          </a:prstGeom>
        </p:spPr>
      </p:pic>
      <p:pic>
        <p:nvPicPr>
          <p:cNvPr id="6" name="Grafik 5">
            <a:extLst>
              <a:ext uri="{FF2B5EF4-FFF2-40B4-BE49-F238E27FC236}">
                <a16:creationId xmlns:a16="http://schemas.microsoft.com/office/drawing/2014/main" id="{5792237A-08CC-431D-B25C-A66770D01A95}"/>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t="21620"/>
          <a:stretch/>
        </p:blipFill>
        <p:spPr>
          <a:xfrm>
            <a:off x="209006" y="2083958"/>
            <a:ext cx="7411453" cy="3300827"/>
          </a:xfrm>
          <a:prstGeom prst="rect">
            <a:avLst/>
          </a:prstGeom>
        </p:spPr>
      </p:pic>
      <p:sp>
        <p:nvSpPr>
          <p:cNvPr id="25" name="Textfeld 24">
            <a:extLst>
              <a:ext uri="{FF2B5EF4-FFF2-40B4-BE49-F238E27FC236}">
                <a16:creationId xmlns:a16="http://schemas.microsoft.com/office/drawing/2014/main" id="{417D248E-4ACD-472D-96B7-11DD9DF40681}"/>
              </a:ext>
            </a:extLst>
          </p:cNvPr>
          <p:cNvSpPr txBox="1"/>
          <p:nvPr/>
        </p:nvSpPr>
        <p:spPr>
          <a:xfrm>
            <a:off x="3438987" y="5610413"/>
            <a:ext cx="3240505" cy="200055"/>
          </a:xfrm>
          <a:prstGeom prst="rect">
            <a:avLst/>
          </a:prstGeom>
          <a:noFill/>
          <a:ln w="3175">
            <a:noFill/>
          </a:ln>
        </p:spPr>
        <p:txBody>
          <a:bodyPr wrap="square" rtlCol="0">
            <a:spAutoFit/>
          </a:bodyPr>
          <a:lstStyle/>
          <a:p>
            <a:r>
              <a:rPr lang="de-DE" sz="700" b="1" dirty="0">
                <a:solidFill>
                  <a:srgbClr val="5A89BC"/>
                </a:solidFill>
              </a:rPr>
              <a:t>Other SNP</a:t>
            </a:r>
            <a:r>
              <a:rPr lang="de-DE" sz="700" b="1" dirty="0">
                <a:solidFill>
                  <a:srgbClr val="5A89BC"/>
                </a:solidFill>
                <a:sym typeface="Wingdings" panose="05000000000000000000" pitchFamily="2" charset="2"/>
              </a:rPr>
              <a:t> Categories</a:t>
            </a:r>
            <a:endParaRPr lang="en-US" sz="700" b="1" dirty="0">
              <a:solidFill>
                <a:srgbClr val="5A89BC"/>
              </a:solidFill>
            </a:endParaRPr>
          </a:p>
        </p:txBody>
      </p:sp>
      <p:pic>
        <p:nvPicPr>
          <p:cNvPr id="27" name="Grafik 26">
            <a:extLst>
              <a:ext uri="{FF2B5EF4-FFF2-40B4-BE49-F238E27FC236}">
                <a16:creationId xmlns:a16="http://schemas.microsoft.com/office/drawing/2014/main" id="{8B44A3E9-89E8-48F5-A7F6-EEE0AF49D567}"/>
              </a:ext>
            </a:extLst>
          </p:cNvPr>
          <p:cNvPicPr>
            <a:picLocks noChangeAspect="1"/>
          </p:cNvPicPr>
          <p:nvPr/>
        </p:nvPicPr>
        <p:blipFill>
          <a:blip r:embed="rId6"/>
          <a:stretch>
            <a:fillRect/>
          </a:stretch>
        </p:blipFill>
        <p:spPr>
          <a:xfrm>
            <a:off x="386757" y="5627229"/>
            <a:ext cx="477441" cy="156017"/>
          </a:xfrm>
          <a:prstGeom prst="rect">
            <a:avLst/>
          </a:prstGeom>
        </p:spPr>
      </p:pic>
      <p:sp>
        <p:nvSpPr>
          <p:cNvPr id="29" name="Textfeld 28">
            <a:extLst>
              <a:ext uri="{FF2B5EF4-FFF2-40B4-BE49-F238E27FC236}">
                <a16:creationId xmlns:a16="http://schemas.microsoft.com/office/drawing/2014/main" id="{A95E323D-2F81-438D-A725-CA395396E8AC}"/>
              </a:ext>
            </a:extLst>
          </p:cNvPr>
          <p:cNvSpPr txBox="1"/>
          <p:nvPr/>
        </p:nvSpPr>
        <p:spPr>
          <a:xfrm>
            <a:off x="1112423" y="5627229"/>
            <a:ext cx="1134926" cy="200055"/>
          </a:xfrm>
          <a:prstGeom prst="rect">
            <a:avLst/>
          </a:prstGeom>
          <a:noFill/>
          <a:ln w="3175">
            <a:noFill/>
          </a:ln>
        </p:spPr>
        <p:txBody>
          <a:bodyPr wrap="square" rtlCol="0">
            <a:spAutoFit/>
          </a:bodyPr>
          <a:lstStyle/>
          <a:p>
            <a:r>
              <a:rPr lang="de-DE" sz="700" b="1" dirty="0">
                <a:solidFill>
                  <a:srgbClr val="5A89BC"/>
                </a:solidFill>
              </a:rPr>
              <a:t>Crystal Bridge Plattform</a:t>
            </a:r>
            <a:endParaRPr lang="en-US" sz="700" b="1" dirty="0">
              <a:solidFill>
                <a:srgbClr val="5A89BC"/>
              </a:solidFill>
            </a:endParaRPr>
          </a:p>
        </p:txBody>
      </p:sp>
      <p:sp>
        <p:nvSpPr>
          <p:cNvPr id="31" name="Textfeld 30">
            <a:extLst>
              <a:ext uri="{FF2B5EF4-FFF2-40B4-BE49-F238E27FC236}">
                <a16:creationId xmlns:a16="http://schemas.microsoft.com/office/drawing/2014/main" id="{9176628D-21AF-47C9-A071-0D1296FBC684}"/>
              </a:ext>
            </a:extLst>
          </p:cNvPr>
          <p:cNvSpPr txBox="1"/>
          <p:nvPr/>
        </p:nvSpPr>
        <p:spPr>
          <a:xfrm>
            <a:off x="2389203" y="5610413"/>
            <a:ext cx="1145032" cy="307777"/>
          </a:xfrm>
          <a:prstGeom prst="rect">
            <a:avLst/>
          </a:prstGeom>
          <a:noFill/>
          <a:ln w="3175">
            <a:noFill/>
          </a:ln>
        </p:spPr>
        <p:txBody>
          <a:bodyPr wrap="square" rtlCol="0">
            <a:spAutoFit/>
          </a:bodyPr>
          <a:lstStyle/>
          <a:p>
            <a:r>
              <a:rPr lang="de-DE" sz="700" b="1" dirty="0">
                <a:solidFill>
                  <a:srgbClr val="5A89BC"/>
                </a:solidFill>
              </a:rPr>
              <a:t>Mission Control</a:t>
            </a:r>
          </a:p>
          <a:p>
            <a:endParaRPr lang="en-US" sz="700" b="1" dirty="0">
              <a:solidFill>
                <a:srgbClr val="5A89BC"/>
              </a:solidFill>
            </a:endParaRPr>
          </a:p>
        </p:txBody>
      </p:sp>
      <p:sp>
        <p:nvSpPr>
          <p:cNvPr id="33" name="Textfeld 32">
            <a:extLst>
              <a:ext uri="{FF2B5EF4-FFF2-40B4-BE49-F238E27FC236}">
                <a16:creationId xmlns:a16="http://schemas.microsoft.com/office/drawing/2014/main" id="{11D4DE7A-ABF9-43D2-8FFF-9C418927E8A6}"/>
              </a:ext>
            </a:extLst>
          </p:cNvPr>
          <p:cNvSpPr txBox="1"/>
          <p:nvPr/>
        </p:nvSpPr>
        <p:spPr>
          <a:xfrm>
            <a:off x="5059239" y="858303"/>
            <a:ext cx="6096000" cy="523220"/>
          </a:xfrm>
          <a:prstGeom prst="rect">
            <a:avLst/>
          </a:prstGeom>
          <a:noFill/>
        </p:spPr>
        <p:txBody>
          <a:bodyPr wrap="square">
            <a:spAutoFit/>
          </a:bodyPr>
          <a:lstStyle>
            <a:defPPr>
              <a:defRPr lang="en-US"/>
            </a:defPPr>
            <a:lvl1pPr>
              <a:defRPr sz="1400"/>
            </a:lvl1pPr>
          </a:lstStyle>
          <a:p>
            <a:r>
              <a:rPr lang="en-US" dirty="0"/>
              <a:t>All elements should be framed with a box when hovering the mouse over them. The function should be the same as for the elements in the Partner Portal</a:t>
            </a:r>
          </a:p>
        </p:txBody>
      </p:sp>
      <p:sp>
        <p:nvSpPr>
          <p:cNvPr id="35" name="Gleichschenkliges Dreieck 34">
            <a:extLst>
              <a:ext uri="{FF2B5EF4-FFF2-40B4-BE49-F238E27FC236}">
                <a16:creationId xmlns:a16="http://schemas.microsoft.com/office/drawing/2014/main" id="{22FA48A3-F912-454F-BCC2-3B5E9EB949D1}"/>
              </a:ext>
            </a:extLst>
          </p:cNvPr>
          <p:cNvSpPr/>
          <p:nvPr/>
        </p:nvSpPr>
        <p:spPr>
          <a:xfrm rot="10800000">
            <a:off x="3810186" y="5787220"/>
            <a:ext cx="133282" cy="1309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feld 36">
            <a:extLst>
              <a:ext uri="{FF2B5EF4-FFF2-40B4-BE49-F238E27FC236}">
                <a16:creationId xmlns:a16="http://schemas.microsoft.com/office/drawing/2014/main" id="{2C8D1097-AE12-42E0-B23A-4F165EF1EBB0}"/>
              </a:ext>
            </a:extLst>
          </p:cNvPr>
          <p:cNvSpPr txBox="1"/>
          <p:nvPr/>
        </p:nvSpPr>
        <p:spPr>
          <a:xfrm>
            <a:off x="2798436" y="5936068"/>
            <a:ext cx="2232591" cy="200055"/>
          </a:xfrm>
          <a:prstGeom prst="rect">
            <a:avLst/>
          </a:prstGeom>
          <a:noFill/>
          <a:ln w="3175">
            <a:solidFill>
              <a:schemeClr val="tx1"/>
            </a:solidFill>
          </a:ln>
        </p:spPr>
        <p:txBody>
          <a:bodyPr wrap="square" rtlCol="0">
            <a:spAutoFit/>
          </a:bodyPr>
          <a:lstStyle/>
          <a:p>
            <a:r>
              <a:rPr lang="de-DE" sz="700" b="1" dirty="0">
                <a:solidFill>
                  <a:srgbClr val="5A89BC"/>
                </a:solidFill>
              </a:rPr>
              <a:t>Non-Transformation               Reseller                Services          </a:t>
            </a:r>
            <a:endParaRPr lang="en-US" sz="700" b="1" dirty="0">
              <a:solidFill>
                <a:srgbClr val="5A89BC"/>
              </a:solidFill>
            </a:endParaRPr>
          </a:p>
        </p:txBody>
      </p:sp>
      <p:sp>
        <p:nvSpPr>
          <p:cNvPr id="41" name="Textfeld 40">
            <a:extLst>
              <a:ext uri="{FF2B5EF4-FFF2-40B4-BE49-F238E27FC236}">
                <a16:creationId xmlns:a16="http://schemas.microsoft.com/office/drawing/2014/main" id="{CF878460-21D0-4D6E-AB08-A6770A79943F}"/>
              </a:ext>
            </a:extLst>
          </p:cNvPr>
          <p:cNvSpPr txBox="1"/>
          <p:nvPr/>
        </p:nvSpPr>
        <p:spPr>
          <a:xfrm>
            <a:off x="188042" y="6280935"/>
            <a:ext cx="11861083" cy="307777"/>
          </a:xfrm>
          <a:prstGeom prst="rect">
            <a:avLst/>
          </a:prstGeom>
          <a:noFill/>
        </p:spPr>
        <p:txBody>
          <a:bodyPr wrap="square">
            <a:spAutoFit/>
          </a:bodyPr>
          <a:lstStyle/>
          <a:p>
            <a:r>
              <a:rPr lang="en-US" sz="1400" dirty="0"/>
              <a:t>As a result, the respective documents should be provided in the detail view (just like in all other elements of the periodic table)</a:t>
            </a:r>
          </a:p>
        </p:txBody>
      </p:sp>
      <p:sp>
        <p:nvSpPr>
          <p:cNvPr id="43" name="Rechteck 42">
            <a:extLst>
              <a:ext uri="{FF2B5EF4-FFF2-40B4-BE49-F238E27FC236}">
                <a16:creationId xmlns:a16="http://schemas.microsoft.com/office/drawing/2014/main" id="{FBAD61D2-11A5-4255-968F-344AE97FBA2A}"/>
              </a:ext>
            </a:extLst>
          </p:cNvPr>
          <p:cNvSpPr/>
          <p:nvPr/>
        </p:nvSpPr>
        <p:spPr>
          <a:xfrm>
            <a:off x="292986" y="5551253"/>
            <a:ext cx="4840989" cy="64833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8372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8F0AC94-7EC4-4C95-9E99-7CC9AEB7D108}"/>
              </a:ext>
            </a:extLst>
          </p:cNvPr>
          <p:cNvPicPr>
            <a:picLocks noChangeAspect="1"/>
          </p:cNvPicPr>
          <p:nvPr/>
        </p:nvPicPr>
        <p:blipFill>
          <a:blip r:embed="rId2"/>
          <a:stretch>
            <a:fillRect/>
          </a:stretch>
        </p:blipFill>
        <p:spPr>
          <a:xfrm>
            <a:off x="286440" y="3104966"/>
            <a:ext cx="7320972" cy="3677019"/>
          </a:xfrm>
          <a:prstGeom prst="rect">
            <a:avLst/>
          </a:prstGeom>
          <a:ln>
            <a:solidFill>
              <a:schemeClr val="tx1"/>
            </a:solidFill>
          </a:ln>
        </p:spPr>
      </p:pic>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UI area - Detailed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Detail search</a:t>
            </a:r>
          </a:p>
        </p:txBody>
      </p:sp>
      <p:sp>
        <p:nvSpPr>
          <p:cNvPr id="6" name="Textfeld 5">
            <a:extLst>
              <a:ext uri="{FF2B5EF4-FFF2-40B4-BE49-F238E27FC236}">
                <a16:creationId xmlns:a16="http://schemas.microsoft.com/office/drawing/2014/main" id="{884E36E2-28E5-48B9-BC1C-3C839CC171F6}"/>
              </a:ext>
            </a:extLst>
          </p:cNvPr>
          <p:cNvSpPr txBox="1"/>
          <p:nvPr/>
        </p:nvSpPr>
        <p:spPr>
          <a:xfrm>
            <a:off x="250051" y="1474530"/>
            <a:ext cx="11621044" cy="954107"/>
          </a:xfrm>
          <a:prstGeom prst="rect">
            <a:avLst/>
          </a:prstGeom>
          <a:noFill/>
        </p:spPr>
        <p:txBody>
          <a:bodyPr wrap="square">
            <a:spAutoFit/>
          </a:bodyPr>
          <a:lstStyle/>
          <a:p>
            <a:r>
              <a:rPr lang="en-US" sz="1400" dirty="0"/>
              <a:t>Please include a "Deselect all" function in Reset-Filter &amp; Clear-Selection. </a:t>
            </a:r>
          </a:p>
          <a:p>
            <a:r>
              <a:rPr lang="en-US" sz="1400" dirty="0"/>
              <a:t>If a scenario has been selected, the corresponding documents will be selected in the detail area. That’s fine!</a:t>
            </a:r>
          </a:p>
          <a:p>
            <a:r>
              <a:rPr lang="en-US" sz="1400" dirty="0"/>
              <a:t>The selection (the checkboxes) stay selected, but you have to deselect them individually if you want to have a single document. </a:t>
            </a:r>
          </a:p>
          <a:p>
            <a:r>
              <a:rPr lang="en-US" sz="1400" dirty="0"/>
              <a:t>Problem, some scenarios contain many documents .  </a:t>
            </a:r>
          </a:p>
        </p:txBody>
      </p:sp>
      <p:sp>
        <p:nvSpPr>
          <p:cNvPr id="8" name="Rechteck 7">
            <a:extLst>
              <a:ext uri="{FF2B5EF4-FFF2-40B4-BE49-F238E27FC236}">
                <a16:creationId xmlns:a16="http://schemas.microsoft.com/office/drawing/2014/main" id="{AE130B1F-FA41-4F1A-AC76-3387A7DB0605}"/>
              </a:ext>
            </a:extLst>
          </p:cNvPr>
          <p:cNvSpPr/>
          <p:nvPr/>
        </p:nvSpPr>
        <p:spPr>
          <a:xfrm>
            <a:off x="5212848" y="3181349"/>
            <a:ext cx="828675" cy="247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fik 8" descr="Abzeichen">
            <a:extLst>
              <a:ext uri="{FF2B5EF4-FFF2-40B4-BE49-F238E27FC236}">
                <a16:creationId xmlns:a16="http://schemas.microsoft.com/office/drawing/2014/main" id="{00586B29-1210-495A-BFC1-732D997FA6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89" y="1501904"/>
            <a:ext cx="250051" cy="250051"/>
          </a:xfrm>
          <a:prstGeom prst="rect">
            <a:avLst/>
          </a:prstGeom>
        </p:spPr>
      </p:pic>
      <p:sp>
        <p:nvSpPr>
          <p:cNvPr id="11" name="Rechteck 10">
            <a:extLst>
              <a:ext uri="{FF2B5EF4-FFF2-40B4-BE49-F238E27FC236}">
                <a16:creationId xmlns:a16="http://schemas.microsoft.com/office/drawing/2014/main" id="{529044CE-665A-404B-BD18-EA0B9DBF0BC5}"/>
              </a:ext>
            </a:extLst>
          </p:cNvPr>
          <p:cNvSpPr/>
          <p:nvPr/>
        </p:nvSpPr>
        <p:spPr>
          <a:xfrm>
            <a:off x="431299" y="4257674"/>
            <a:ext cx="254502" cy="20973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fik 14">
            <a:extLst>
              <a:ext uri="{FF2B5EF4-FFF2-40B4-BE49-F238E27FC236}">
                <a16:creationId xmlns:a16="http://schemas.microsoft.com/office/drawing/2014/main" id="{F5324549-D19E-47F7-A554-3CE9B209B3A2}"/>
              </a:ext>
            </a:extLst>
          </p:cNvPr>
          <p:cNvPicPr>
            <a:picLocks noChangeAspect="1"/>
          </p:cNvPicPr>
          <p:nvPr/>
        </p:nvPicPr>
        <p:blipFill rotWithShape="1">
          <a:blip r:embed="rId5"/>
          <a:srcRect t="39369" b="25205"/>
          <a:stretch/>
        </p:blipFill>
        <p:spPr>
          <a:xfrm>
            <a:off x="286440" y="2561361"/>
            <a:ext cx="7357361" cy="438612"/>
          </a:xfrm>
          <a:prstGeom prst="rect">
            <a:avLst/>
          </a:prstGeom>
          <a:ln>
            <a:solidFill>
              <a:schemeClr val="tx1"/>
            </a:solidFill>
          </a:ln>
        </p:spPr>
      </p:pic>
      <p:sp>
        <p:nvSpPr>
          <p:cNvPr id="17" name="Rechteck 16">
            <a:extLst>
              <a:ext uri="{FF2B5EF4-FFF2-40B4-BE49-F238E27FC236}">
                <a16:creationId xmlns:a16="http://schemas.microsoft.com/office/drawing/2014/main" id="{8B290AB0-1FD8-41A6-BD55-CB9EE74A9C99}"/>
              </a:ext>
            </a:extLst>
          </p:cNvPr>
          <p:cNvSpPr/>
          <p:nvPr/>
        </p:nvSpPr>
        <p:spPr>
          <a:xfrm>
            <a:off x="3374523" y="2680993"/>
            <a:ext cx="1045077" cy="247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a:extLst>
              <a:ext uri="{FF2B5EF4-FFF2-40B4-BE49-F238E27FC236}">
                <a16:creationId xmlns:a16="http://schemas.microsoft.com/office/drawing/2014/main" id="{8C906492-E0F5-414D-A4F6-234557476894}"/>
              </a:ext>
            </a:extLst>
          </p:cNvPr>
          <p:cNvSpPr txBox="1"/>
          <p:nvPr/>
        </p:nvSpPr>
        <p:spPr>
          <a:xfrm>
            <a:off x="209006" y="795321"/>
            <a:ext cx="11621044" cy="954107"/>
          </a:xfrm>
          <a:prstGeom prst="rect">
            <a:avLst/>
          </a:prstGeom>
          <a:noFill/>
        </p:spPr>
        <p:txBody>
          <a:bodyPr wrap="square">
            <a:spAutoFit/>
          </a:bodyPr>
          <a:lstStyle/>
          <a:p>
            <a:r>
              <a:rPr lang="en-US" sz="1400" dirty="0"/>
              <a:t>Please hide the following columns in the detail view:</a:t>
            </a:r>
          </a:p>
          <a:p>
            <a:pPr marL="361950"/>
            <a:r>
              <a:rPr lang="en-US" sz="1400" dirty="0"/>
              <a:t>-&gt;  Type-Use Case</a:t>
            </a:r>
          </a:p>
          <a:p>
            <a:pPr marL="361950"/>
            <a:r>
              <a:rPr lang="en-US" sz="1400" dirty="0">
                <a:sym typeface="Wingdings" panose="05000000000000000000" pitchFamily="2" charset="2"/>
              </a:rPr>
              <a:t>-&gt;  </a:t>
            </a:r>
            <a:r>
              <a:rPr lang="en-US" sz="1400" dirty="0"/>
              <a:t>Is dummy</a:t>
            </a:r>
          </a:p>
          <a:p>
            <a:pPr marL="285750" indent="-285750">
              <a:buFontTx/>
              <a:buChar char="-"/>
            </a:pPr>
            <a:endParaRPr lang="en-US" sz="1400" dirty="0"/>
          </a:p>
        </p:txBody>
      </p:sp>
      <p:pic>
        <p:nvPicPr>
          <p:cNvPr id="21" name="Grafik 20" descr="Marke 3">
            <a:extLst>
              <a:ext uri="{FF2B5EF4-FFF2-40B4-BE49-F238E27FC236}">
                <a16:creationId xmlns:a16="http://schemas.microsoft.com/office/drawing/2014/main" id="{6507071E-A4F0-4D74-AE3E-202AB669D5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934" y="795321"/>
            <a:ext cx="250051" cy="250051"/>
          </a:xfrm>
          <a:prstGeom prst="rect">
            <a:avLst/>
          </a:prstGeom>
        </p:spPr>
      </p:pic>
    </p:spTree>
    <p:extLst>
      <p:ext uri="{BB962C8B-B14F-4D97-AF65-F5344CB8AC3E}">
        <p14:creationId xmlns:p14="http://schemas.microsoft.com/office/powerpoint/2010/main" val="319354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8F0AC94-7EC4-4C95-9E99-7CC9AEB7D108}"/>
              </a:ext>
            </a:extLst>
          </p:cNvPr>
          <p:cNvPicPr>
            <a:picLocks noChangeAspect="1"/>
          </p:cNvPicPr>
          <p:nvPr/>
        </p:nvPicPr>
        <p:blipFill>
          <a:blip r:embed="rId2"/>
          <a:stretch>
            <a:fillRect/>
          </a:stretch>
        </p:blipFill>
        <p:spPr>
          <a:xfrm>
            <a:off x="286440" y="3104966"/>
            <a:ext cx="7320972" cy="3677019"/>
          </a:xfrm>
          <a:prstGeom prst="rect">
            <a:avLst/>
          </a:prstGeom>
          <a:ln>
            <a:solidFill>
              <a:schemeClr val="tx1"/>
            </a:solidFill>
          </a:ln>
        </p:spPr>
      </p:pic>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UI area - Detailed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Detail search</a:t>
            </a:r>
          </a:p>
        </p:txBody>
      </p:sp>
      <p:sp>
        <p:nvSpPr>
          <p:cNvPr id="6" name="Textfeld 5">
            <a:extLst>
              <a:ext uri="{FF2B5EF4-FFF2-40B4-BE49-F238E27FC236}">
                <a16:creationId xmlns:a16="http://schemas.microsoft.com/office/drawing/2014/main" id="{884E36E2-28E5-48B9-BC1C-3C839CC171F6}"/>
              </a:ext>
            </a:extLst>
          </p:cNvPr>
          <p:cNvSpPr txBox="1"/>
          <p:nvPr/>
        </p:nvSpPr>
        <p:spPr>
          <a:xfrm>
            <a:off x="250051" y="1474530"/>
            <a:ext cx="11621044" cy="954107"/>
          </a:xfrm>
          <a:prstGeom prst="rect">
            <a:avLst/>
          </a:prstGeom>
          <a:noFill/>
        </p:spPr>
        <p:txBody>
          <a:bodyPr wrap="square">
            <a:spAutoFit/>
          </a:bodyPr>
          <a:lstStyle/>
          <a:p>
            <a:r>
              <a:rPr lang="en-US" sz="1400" dirty="0"/>
              <a:t>Please include a "Deselect all" function in Reset-Filter &amp; Clear-Selection. </a:t>
            </a:r>
          </a:p>
          <a:p>
            <a:r>
              <a:rPr lang="en-US" sz="1400" dirty="0"/>
              <a:t>If a scenario has been selected, the corresponding documents will be selected in the detail area. That’s fine!</a:t>
            </a:r>
          </a:p>
          <a:p>
            <a:r>
              <a:rPr lang="en-US" sz="1400" dirty="0"/>
              <a:t>The selection (the checkboxes) stay selected, but you have to deselect them individually if you want to have a single document. </a:t>
            </a:r>
          </a:p>
          <a:p>
            <a:r>
              <a:rPr lang="en-US" sz="1400" dirty="0"/>
              <a:t>Problem, some scenarios contain many documents .  </a:t>
            </a:r>
          </a:p>
        </p:txBody>
      </p:sp>
      <p:sp>
        <p:nvSpPr>
          <p:cNvPr id="8" name="Rechteck 7">
            <a:extLst>
              <a:ext uri="{FF2B5EF4-FFF2-40B4-BE49-F238E27FC236}">
                <a16:creationId xmlns:a16="http://schemas.microsoft.com/office/drawing/2014/main" id="{AE130B1F-FA41-4F1A-AC76-3387A7DB0605}"/>
              </a:ext>
            </a:extLst>
          </p:cNvPr>
          <p:cNvSpPr/>
          <p:nvPr/>
        </p:nvSpPr>
        <p:spPr>
          <a:xfrm>
            <a:off x="5212848" y="3181349"/>
            <a:ext cx="828675" cy="247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fik 8" descr="Abzeichen">
            <a:extLst>
              <a:ext uri="{FF2B5EF4-FFF2-40B4-BE49-F238E27FC236}">
                <a16:creationId xmlns:a16="http://schemas.microsoft.com/office/drawing/2014/main" id="{00586B29-1210-495A-BFC1-732D997FA6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89" y="1501904"/>
            <a:ext cx="250051" cy="250051"/>
          </a:xfrm>
          <a:prstGeom prst="rect">
            <a:avLst/>
          </a:prstGeom>
        </p:spPr>
      </p:pic>
      <p:sp>
        <p:nvSpPr>
          <p:cNvPr id="11" name="Rechteck 10">
            <a:extLst>
              <a:ext uri="{FF2B5EF4-FFF2-40B4-BE49-F238E27FC236}">
                <a16:creationId xmlns:a16="http://schemas.microsoft.com/office/drawing/2014/main" id="{529044CE-665A-404B-BD18-EA0B9DBF0BC5}"/>
              </a:ext>
            </a:extLst>
          </p:cNvPr>
          <p:cNvSpPr/>
          <p:nvPr/>
        </p:nvSpPr>
        <p:spPr>
          <a:xfrm>
            <a:off x="431299" y="4257674"/>
            <a:ext cx="254502" cy="20973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fik 14">
            <a:extLst>
              <a:ext uri="{FF2B5EF4-FFF2-40B4-BE49-F238E27FC236}">
                <a16:creationId xmlns:a16="http://schemas.microsoft.com/office/drawing/2014/main" id="{F5324549-D19E-47F7-A554-3CE9B209B3A2}"/>
              </a:ext>
            </a:extLst>
          </p:cNvPr>
          <p:cNvPicPr>
            <a:picLocks noChangeAspect="1"/>
          </p:cNvPicPr>
          <p:nvPr/>
        </p:nvPicPr>
        <p:blipFill rotWithShape="1">
          <a:blip r:embed="rId5"/>
          <a:srcRect t="39369" b="25205"/>
          <a:stretch/>
        </p:blipFill>
        <p:spPr>
          <a:xfrm>
            <a:off x="286440" y="2561361"/>
            <a:ext cx="7357361" cy="438612"/>
          </a:xfrm>
          <a:prstGeom prst="rect">
            <a:avLst/>
          </a:prstGeom>
          <a:ln>
            <a:solidFill>
              <a:schemeClr val="tx1"/>
            </a:solidFill>
          </a:ln>
        </p:spPr>
      </p:pic>
      <p:sp>
        <p:nvSpPr>
          <p:cNvPr id="17" name="Rechteck 16">
            <a:extLst>
              <a:ext uri="{FF2B5EF4-FFF2-40B4-BE49-F238E27FC236}">
                <a16:creationId xmlns:a16="http://schemas.microsoft.com/office/drawing/2014/main" id="{8B290AB0-1FD8-41A6-BD55-CB9EE74A9C99}"/>
              </a:ext>
            </a:extLst>
          </p:cNvPr>
          <p:cNvSpPr/>
          <p:nvPr/>
        </p:nvSpPr>
        <p:spPr>
          <a:xfrm>
            <a:off x="3374523" y="2680993"/>
            <a:ext cx="1045077" cy="247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a:extLst>
              <a:ext uri="{FF2B5EF4-FFF2-40B4-BE49-F238E27FC236}">
                <a16:creationId xmlns:a16="http://schemas.microsoft.com/office/drawing/2014/main" id="{8C906492-E0F5-414D-A4F6-234557476894}"/>
              </a:ext>
            </a:extLst>
          </p:cNvPr>
          <p:cNvSpPr txBox="1"/>
          <p:nvPr/>
        </p:nvSpPr>
        <p:spPr>
          <a:xfrm>
            <a:off x="209006" y="795321"/>
            <a:ext cx="11621044" cy="954107"/>
          </a:xfrm>
          <a:prstGeom prst="rect">
            <a:avLst/>
          </a:prstGeom>
          <a:noFill/>
        </p:spPr>
        <p:txBody>
          <a:bodyPr wrap="square">
            <a:spAutoFit/>
          </a:bodyPr>
          <a:lstStyle/>
          <a:p>
            <a:r>
              <a:rPr lang="en-US" sz="1400" dirty="0"/>
              <a:t>Please hide the following columns in the detail view:</a:t>
            </a:r>
          </a:p>
          <a:p>
            <a:pPr marL="361950"/>
            <a:r>
              <a:rPr lang="en-US" sz="1400" dirty="0"/>
              <a:t>-&gt;  Type-Use Case</a:t>
            </a:r>
          </a:p>
          <a:p>
            <a:pPr marL="361950"/>
            <a:r>
              <a:rPr lang="en-US" sz="1400" dirty="0">
                <a:sym typeface="Wingdings" panose="05000000000000000000" pitchFamily="2" charset="2"/>
              </a:rPr>
              <a:t>-&gt;  </a:t>
            </a:r>
            <a:r>
              <a:rPr lang="en-US" sz="1400" dirty="0"/>
              <a:t>Is dummy</a:t>
            </a:r>
          </a:p>
          <a:p>
            <a:pPr marL="285750" indent="-285750">
              <a:buFontTx/>
              <a:buChar char="-"/>
            </a:pPr>
            <a:endParaRPr lang="en-US" sz="1400" dirty="0"/>
          </a:p>
        </p:txBody>
      </p:sp>
      <p:pic>
        <p:nvPicPr>
          <p:cNvPr id="21" name="Grafik 20" descr="Marke 3">
            <a:extLst>
              <a:ext uri="{FF2B5EF4-FFF2-40B4-BE49-F238E27FC236}">
                <a16:creationId xmlns:a16="http://schemas.microsoft.com/office/drawing/2014/main" id="{6507071E-A4F0-4D74-AE3E-202AB669D5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934" y="795321"/>
            <a:ext cx="250051" cy="250051"/>
          </a:xfrm>
          <a:prstGeom prst="rect">
            <a:avLst/>
          </a:prstGeom>
        </p:spPr>
      </p:pic>
    </p:spTree>
    <p:extLst>
      <p:ext uri="{BB962C8B-B14F-4D97-AF65-F5344CB8AC3E}">
        <p14:creationId xmlns:p14="http://schemas.microsoft.com/office/powerpoint/2010/main" val="372041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D93174FE-27F2-4023-89A3-44AFA120446F}"/>
              </a:ext>
            </a:extLst>
          </p:cNvPr>
          <p:cNvSpPr/>
          <p:nvPr/>
        </p:nvSpPr>
        <p:spPr>
          <a:xfrm>
            <a:off x="687978" y="3509554"/>
            <a:ext cx="10946674" cy="104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4402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1524</Words>
  <Application>Microsoft Office PowerPoint</Application>
  <PresentationFormat>Breitbild</PresentationFormat>
  <Paragraphs>133</Paragraphs>
  <Slides>18</Slides>
  <Notes>0</Notes>
  <HiddenSlides>8</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Calibri Light</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Dais, Sebastian</dc:creator>
  <cp:lastModifiedBy>Dais, Sebastian</cp:lastModifiedBy>
  <cp:revision>57</cp:revision>
  <dcterms:created xsi:type="dcterms:W3CDTF">2020-09-08T06:13:39Z</dcterms:created>
  <dcterms:modified xsi:type="dcterms:W3CDTF">2020-10-27T10:10:18Z</dcterms:modified>
</cp:coreProperties>
</file>