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91" r:id="rId3"/>
    <p:sldId id="292" r:id="rId4"/>
    <p:sldId id="30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">
          <p15:clr>
            <a:srgbClr val="A4A3A4"/>
          </p15:clr>
        </p15:guide>
        <p15:guide id="2" orient="horz" pos="4019">
          <p15:clr>
            <a:srgbClr val="A4A3A4"/>
          </p15:clr>
        </p15:guide>
        <p15:guide id="3" orient="horz" pos="724">
          <p15:clr>
            <a:srgbClr val="A4A3A4"/>
          </p15:clr>
        </p15:guide>
        <p15:guide id="4" pos="431">
          <p15:clr>
            <a:srgbClr val="A4A3A4"/>
          </p15:clr>
        </p15:guide>
        <p15:guide id="5" pos="2880">
          <p15:clr>
            <a:srgbClr val="A4A3A4"/>
          </p15:clr>
        </p15:guide>
        <p15:guide id="6" pos="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6"/>
    <a:srgbClr val="83AFB4"/>
    <a:srgbClr val="9A9B9C"/>
    <a:srgbClr val="D7D3C7"/>
    <a:srgbClr val="E7D8AC"/>
    <a:srgbClr val="003C69"/>
    <a:srgbClr val="E05206"/>
    <a:srgbClr val="006778"/>
    <a:srgbClr val="EEAF00"/>
    <a:srgbClr val="B42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2" d="100"/>
          <a:sy n="112" d="100"/>
        </p:scale>
        <p:origin x="1584" y="77"/>
      </p:cViewPr>
      <p:guideLst>
        <p:guide orient="horz" pos="1247"/>
        <p:guide orient="horz" pos="4019"/>
        <p:guide orient="horz" pos="724"/>
        <p:guide pos="431"/>
        <p:guide pos="2880"/>
        <p:guide pos="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7"/>
          <a:stretch/>
        </p:blipFill>
        <p:spPr bwMode="auto">
          <a:xfrm>
            <a:off x="0" y="1679876"/>
            <a:ext cx="1385381" cy="38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-9478" y="6101395"/>
            <a:ext cx="9153478" cy="756605"/>
          </a:xfrm>
          <a:prstGeom prst="rect">
            <a:avLst/>
          </a:prstGeom>
          <a:solidFill>
            <a:srgbClr val="005D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4590" y="1700784"/>
            <a:ext cx="6738137" cy="124358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34590" y="5029200"/>
            <a:ext cx="6757187" cy="3931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Presenter’s Name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34590" y="5504688"/>
            <a:ext cx="6598184" cy="3937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911225" indent="0">
              <a:buFontTx/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Month 00, 0000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634590" y="2999232"/>
            <a:ext cx="6741314" cy="4297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460375" indent="0">
              <a:buFontTx/>
              <a:buNone/>
              <a:defRPr/>
            </a:lvl2pPr>
            <a:lvl3pPr marL="911225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0786" y="6497867"/>
            <a:ext cx="56456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4" name="Picture 2" descr="M:\Private\MKT_GRAPHICS\Creative.Logo\KLDiscovery\PNG\KLDiscovery_c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68" y="736376"/>
            <a:ext cx="2862048" cy="5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:\Private\MKT_GRAPHICS\Creative.Logo\KLDiscovery\PNG\KLDiscovery_w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24" y="6345935"/>
            <a:ext cx="1539062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766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2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5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2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</p:spTree>
    <p:extLst>
      <p:ext uri="{BB962C8B-B14F-4D97-AF65-F5344CB8AC3E}">
        <p14:creationId xmlns:p14="http://schemas.microsoft.com/office/powerpoint/2010/main" val="269955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443038"/>
            <a:ext cx="4040188" cy="6397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2336" y="2082800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0288" y="1443038"/>
            <a:ext cx="4041775" cy="6397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90288" y="2082800"/>
            <a:ext cx="4041775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81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221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8176" y="4379976"/>
            <a:ext cx="2203704" cy="19202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312"/>
              </a:spcBef>
              <a:buNone/>
              <a:defRPr sz="1200" b="0">
                <a:solidFill>
                  <a:srgbClr val="003C6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Contact Info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749167" y="4379913"/>
            <a:ext cx="2203450" cy="1920875"/>
          </a:xfrm>
        </p:spPr>
        <p:txBody>
          <a:bodyPr>
            <a:normAutofit/>
          </a:bodyPr>
          <a:lstStyle>
            <a:lvl1pPr marL="0" indent="0">
              <a:spcBef>
                <a:spcPts val="312"/>
              </a:spcBef>
              <a:buNone/>
              <a:defRPr sz="1200">
                <a:solidFill>
                  <a:srgbClr val="003C69"/>
                </a:solidFill>
              </a:defRPr>
            </a:lvl1pPr>
            <a:lvl2pPr marL="460375" indent="0">
              <a:buNone/>
              <a:defRPr sz="1300"/>
            </a:lvl2pPr>
            <a:lvl3pPr marL="911225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 smtClean="0"/>
              <a:t>Click to Add Presenter’s Contact Info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89904" y="4379913"/>
            <a:ext cx="2203450" cy="1920875"/>
          </a:xfrm>
        </p:spPr>
        <p:txBody>
          <a:bodyPr>
            <a:normAutofit/>
          </a:bodyPr>
          <a:lstStyle>
            <a:lvl1pPr marL="0" indent="0">
              <a:spcBef>
                <a:spcPts val="312"/>
              </a:spcBef>
              <a:buNone/>
              <a:defRPr sz="1200">
                <a:solidFill>
                  <a:srgbClr val="003C69"/>
                </a:solidFill>
              </a:defRPr>
            </a:lvl1pPr>
            <a:lvl2pPr marL="460375" indent="0">
              <a:buNone/>
              <a:defRPr sz="1300"/>
            </a:lvl2pPr>
            <a:lvl3pPr marL="911225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 smtClean="0"/>
              <a:t>Click to Add Presenter’s Contact Info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9478" y="3544312"/>
            <a:ext cx="9153478" cy="5017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M:\Private\MKT_GRAPHICS\Creative.Logo\KLDiscovery\PNG\KLDiscovery_c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68" y="736376"/>
            <a:ext cx="2862048" cy="5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49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02336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129720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857104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584488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02336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2129720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3857104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5584488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402336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2129720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3857104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37"/>
          </p:nvPr>
        </p:nvSpPr>
        <p:spPr>
          <a:xfrm>
            <a:off x="5584488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39"/>
          </p:nvPr>
        </p:nvSpPr>
        <p:spPr>
          <a:xfrm>
            <a:off x="7311872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41"/>
          </p:nvPr>
        </p:nvSpPr>
        <p:spPr>
          <a:xfrm>
            <a:off x="7311872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5"/>
          <p:cNvSpPr>
            <a:spLocks noGrp="1"/>
          </p:cNvSpPr>
          <p:nvPr>
            <p:ph type="pic" sz="quarter" idx="43"/>
          </p:nvPr>
        </p:nvSpPr>
        <p:spPr>
          <a:xfrm>
            <a:off x="7311872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33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98463" y="2888554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3223087" y="2888554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047711" y="2888554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398463" y="4528798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3223087" y="4528798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6047711" y="4528798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31"/>
          </p:nvPr>
        </p:nvSpPr>
        <p:spPr>
          <a:xfrm>
            <a:off x="398463" y="1248311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32"/>
          </p:nvPr>
        </p:nvSpPr>
        <p:spPr>
          <a:xfrm>
            <a:off x="3223087" y="1248311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33"/>
          </p:nvPr>
        </p:nvSpPr>
        <p:spPr>
          <a:xfrm>
            <a:off x="6047711" y="1248311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32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584700" y="4530142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0" y="4530142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584700" y="2889227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0" y="2889227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4584700" y="1248311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0" y="1248311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3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028847"/>
            <a:ext cx="9144000" cy="28291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4494" y="1947672"/>
            <a:ext cx="6172200" cy="124358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3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9478" y="3544312"/>
            <a:ext cx="9153478" cy="5017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74494" y="3557016"/>
            <a:ext cx="6172200" cy="4937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93750" y="1938528"/>
            <a:ext cx="1225296" cy="1380744"/>
          </a:xfrm>
        </p:spPr>
        <p:txBody>
          <a:bodyPr anchor="b">
            <a:normAutofit/>
          </a:bodyPr>
          <a:lstStyle>
            <a:lvl1pPr marL="0" indent="0" algn="r">
              <a:buNone/>
              <a:defRPr sz="8100">
                <a:solidFill>
                  <a:schemeClr val="accent4"/>
                </a:solidFill>
                <a:latin typeface="Arial Black"/>
                <a:cs typeface="Arial Black"/>
              </a:defRPr>
            </a:lvl1pPr>
            <a:lvl2pPr marL="460375" indent="0">
              <a:buNone/>
              <a:defRPr/>
            </a:lvl2pPr>
            <a:lvl3pPr marL="911225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00786" y="6497867"/>
            <a:ext cx="56456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2" descr="M:\Private\MKT_GRAPHICS\Creative.Logo\KLDiscovery\PNG\KLDiscovery_c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684" y="6345766"/>
            <a:ext cx="1539059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35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1444752"/>
            <a:ext cx="8229600" cy="4525963"/>
          </a:xfrm>
          <a:prstGeom prst="rect">
            <a:avLst/>
          </a:prstGeom>
        </p:spPr>
        <p:txBody>
          <a:bodyPr/>
          <a:lstStyle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accent1"/>
              </a:buClr>
              <a:defRPr sz="12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</a:t>
            </a:r>
          </a:p>
          <a:p>
            <a:pPr lvl="3"/>
            <a:r>
              <a:rPr lang="en-US" dirty="0" smtClean="0"/>
              <a:t>Bullet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7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144475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66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8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1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02336" y="347472"/>
            <a:ext cx="1277239" cy="120351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17076" y="347472"/>
            <a:ext cx="6942875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1719385"/>
            <a:ext cx="8229600" cy="42513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 baseline="0"/>
            </a:lvl1pPr>
            <a:lvl2pPr marL="460375" indent="0">
              <a:buFontTx/>
              <a:buNone/>
              <a:defRPr sz="1400"/>
            </a:lvl2pPr>
            <a:lvl3pPr marL="911225" indent="0">
              <a:buFontTx/>
              <a:buNone/>
              <a:defRPr sz="1400"/>
            </a:lvl3pPr>
          </a:lstStyle>
          <a:p>
            <a:pPr lvl="0"/>
            <a:r>
              <a:rPr lang="en-US" dirty="0" smtClean="0"/>
              <a:t>Click to add bio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17077" y="888999"/>
            <a:ext cx="6939002" cy="53259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tx1"/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31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476071" y="1190298"/>
            <a:ext cx="7249181" cy="752838"/>
          </a:xfrm>
          <a:prstGeom prst="rect">
            <a:avLst/>
          </a:prstGeom>
          <a:solidFill>
            <a:srgbClr val="005D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15"/>
          <p:cNvSpPr txBox="1">
            <a:spLocks/>
          </p:cNvSpPr>
          <p:nvPr userDrawn="1"/>
        </p:nvSpPr>
        <p:spPr>
          <a:xfrm>
            <a:off x="402335" y="1190298"/>
            <a:ext cx="988013" cy="752838"/>
          </a:xfrm>
          <a:prstGeom prst="rect">
            <a:avLst/>
          </a:prstGeom>
          <a:solidFill>
            <a:schemeClr val="bg2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91440" rIns="91440" bIns="0" rtlCol="0" anchor="t">
            <a:normAutofit/>
          </a:bodyPr>
          <a:lstStyle>
            <a:lvl1pPr marR="0" indent="0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200">
                <a:solidFill>
                  <a:srgbClr val="000000"/>
                </a:solidFill>
              </a:defRPr>
            </a:lvl1pPr>
            <a:lvl2pPr marL="285750" marR="0" lvl="1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200">
                <a:solidFill>
                  <a:srgbClr val="000000"/>
                </a:solidFill>
              </a:defRPr>
            </a:lvl2pPr>
            <a:lvl3pPr marL="1141413" marR="0" indent="-230188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B9C"/>
              </a:buClr>
              <a:buSzTx/>
              <a:buFont typeface="Wingdings" charset="2"/>
              <a:buChar char="§"/>
              <a:tabLst/>
              <a:defRPr sz="1400"/>
            </a:lvl3pPr>
            <a:lvl4pPr marL="17145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 sz="1600"/>
            </a:lvl4pPr>
            <a:lvl5pPr marL="21717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 sz="16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83382" y="1300163"/>
            <a:ext cx="834073" cy="533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00" baseline="0"/>
            </a:lvl1pPr>
          </a:lstStyle>
          <a:p>
            <a:r>
              <a:rPr lang="en-US" dirty="0" smtClean="0"/>
              <a:t>Add Icon – resize to fit placeholder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2334" y="2030726"/>
            <a:ext cx="8322919" cy="3109913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4422" y="2103958"/>
            <a:ext cx="8012740" cy="296638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spcBef>
                <a:spcPts val="600"/>
              </a:spcBef>
              <a:buClr>
                <a:schemeClr val="tx1"/>
              </a:buClr>
              <a:buFont typeface="Wingdings" charset="2"/>
              <a:buChar char="§"/>
              <a:defRPr sz="1400"/>
            </a:lvl1pPr>
            <a:lvl2pPr marL="460375" indent="0">
              <a:buFontTx/>
              <a:buNone/>
              <a:defRPr sz="1400"/>
            </a:lvl2pPr>
            <a:lvl3pPr marL="911225" indent="0">
              <a:buFontTx/>
              <a:buNone/>
              <a:defRPr sz="1400"/>
            </a:lvl3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582738" y="1300163"/>
            <a:ext cx="7004424" cy="5334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bg1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18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2009775"/>
            <a:ext cx="9144000" cy="4113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949926"/>
            <a:ext cx="8229600" cy="981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460375" indent="0">
              <a:buFontTx/>
              <a:buNone/>
              <a:defRPr sz="1600"/>
            </a:lvl2pPr>
            <a:lvl3pPr marL="911225" indent="0">
              <a:buFontTx/>
              <a:buNone/>
              <a:defRPr sz="1600"/>
            </a:lvl3pPr>
          </a:lstStyle>
          <a:p>
            <a:pPr lvl="0"/>
            <a:r>
              <a:rPr lang="en-US" dirty="0" smtClean="0"/>
              <a:t>Level One Bullet</a:t>
            </a:r>
          </a:p>
        </p:txBody>
      </p:sp>
    </p:spTree>
    <p:extLst>
      <p:ext uri="{BB962C8B-B14F-4D97-AF65-F5344CB8AC3E}">
        <p14:creationId xmlns:p14="http://schemas.microsoft.com/office/powerpoint/2010/main" val="216608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9478" y="6101395"/>
            <a:ext cx="9153478" cy="75660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800" y="6452277"/>
            <a:ext cx="448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3B622331-E5A4-9D49-B604-31ADC7E2AB8B}" type="slidenum"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00786" y="6497867"/>
            <a:ext cx="56456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402336" y="347472"/>
            <a:ext cx="8357616" cy="4846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402336" y="1444752"/>
            <a:ext cx="8229600" cy="43851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pic>
        <p:nvPicPr>
          <p:cNvPr id="10" name="Picture 2" descr="M:\Private\MKT_GRAPHICS\Creative.Logo\KLDiscovery\PNG\KLDiscovery_c.png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684" y="6345766"/>
            <a:ext cx="1539059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70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8" r:id="rId4"/>
    <p:sldLayoutId id="2147483654" r:id="rId5"/>
    <p:sldLayoutId id="2147483659" r:id="rId6"/>
    <p:sldLayoutId id="2147483668" r:id="rId7"/>
    <p:sldLayoutId id="2147483669" r:id="rId8"/>
    <p:sldLayoutId id="2147483660" r:id="rId9"/>
    <p:sldLayoutId id="2147483652" r:id="rId10"/>
    <p:sldLayoutId id="2147483657" r:id="rId11"/>
    <p:sldLayoutId id="2147483653" r:id="rId12"/>
    <p:sldLayoutId id="2147483655" r:id="rId13"/>
    <p:sldLayoutId id="2147483656" r:id="rId14"/>
    <p:sldLayoutId id="2147483665" r:id="rId15"/>
    <p:sldLayoutId id="2147483666" r:id="rId16"/>
    <p:sldLayoutId id="2147483667" r:id="rId17"/>
  </p:sldLayoutIdLst>
  <p:timing>
    <p:tnLst>
      <p:par>
        <p:cTn id="1" dur="indefinite" restart="never" nodeType="tmRoot"/>
      </p:par>
    </p:tnLst>
  </p:timing>
  <p:txStyles>
    <p:titleStyle>
      <a:lvl1pPr marL="342900" marR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sz="28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290513" marR="0" indent="-290513" algn="l" defTabSz="4572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5DA6"/>
        </a:buClr>
        <a:buSzTx/>
        <a:buFont typeface="Wingdings" charset="2"/>
        <a:buChar char="§"/>
        <a:tabLst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1363" marR="0" indent="-280988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4"/>
        </a:buClr>
        <a:buSzTx/>
        <a:buFont typeface="Wingdings" charset="2"/>
        <a:buChar char="§"/>
        <a:tabLst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1413" marR="0" indent="-230188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9A9B9C"/>
        </a:buClr>
        <a:buSzTx/>
        <a:buFont typeface="Wingdings" charset="2"/>
        <a:buChar char="§"/>
        <a:tabLst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1714500" marR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Wingdings" charset="2"/>
        <a:buChar char="§"/>
        <a:tabLst/>
        <a:defRPr sz="1600" kern="1200">
          <a:solidFill>
            <a:srgbClr val="675C53"/>
          </a:solidFill>
          <a:latin typeface="Arial"/>
          <a:ea typeface="+mn-ea"/>
          <a:cs typeface="Arial"/>
        </a:defRPr>
      </a:lvl4pPr>
      <a:lvl5pPr marL="2171700" marR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Wingdings" charset="2"/>
        <a:buChar char="§"/>
        <a:tabLst/>
        <a:defRPr sz="1600" kern="1200">
          <a:solidFill>
            <a:srgbClr val="675C53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Data-driven_testing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maciejbartoszek/UnitTestsDemo.git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Testy Jednostkowe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Patrycja Hajduga, Kuba Czudek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23.03.2018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smtClean="0"/>
              <a:t>MSTest wraz z Moq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28" y="713470"/>
            <a:ext cx="2521825" cy="593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99" y="6290109"/>
            <a:ext cx="1406501" cy="3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nr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 menu </a:t>
            </a:r>
            <a:r>
              <a:rPr lang="pl-PL" dirty="0" smtClean="0"/>
              <a:t>View -&gt; Task </a:t>
            </a:r>
            <a:r>
              <a:rPr lang="pl-PL" dirty="0"/>
              <a:t>List przejdź do „TODO: Zadanie nr 6”</a:t>
            </a:r>
          </a:p>
          <a:p>
            <a:r>
              <a:rPr lang="pl-PL" dirty="0"/>
              <a:t>Napisz test jednostkowy sprawdzający metodę „PrepareFamilyTrip” czy zwraca „false” gdy poziom paliwa jest niewystarczający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nr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 menu </a:t>
            </a:r>
            <a:r>
              <a:rPr lang="pl-PL" dirty="0" smtClean="0"/>
              <a:t>View -&gt; Task </a:t>
            </a:r>
            <a:r>
              <a:rPr lang="pl-PL" dirty="0"/>
              <a:t>List przejdź do „TODO: Zadanie nr 7”</a:t>
            </a:r>
          </a:p>
          <a:p>
            <a:r>
              <a:rPr lang="pl-PL" dirty="0"/>
              <a:t>Napisz test jednostkowy sprawdzający metodę „PrepareFamilyTrip” czy zwraca „false” gdy metoda użyta do pakowania bagażu zwraca wyjątek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6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nr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 menu </a:t>
            </a:r>
            <a:r>
              <a:rPr lang="pl-PL" dirty="0" smtClean="0"/>
              <a:t>View -&gt; Task </a:t>
            </a:r>
            <a:r>
              <a:rPr lang="pl-PL" dirty="0"/>
              <a:t>List przejdź do „TODO: Zadanie nr 8”</a:t>
            </a:r>
          </a:p>
          <a:p>
            <a:r>
              <a:rPr lang="pl-PL" dirty="0"/>
              <a:t>Napisz test jednostkowy sprawdzający czy metoda „PackItem” została wywołana tyle razy ile jest bagażu</a:t>
            </a:r>
          </a:p>
          <a:p>
            <a:r>
              <a:rPr lang="pl-PL" dirty="0"/>
              <a:t>Wskazówka: Moq pozwala na zweryfikowanie czy dana metoda została wywołana po wykonaniu się kodu innej metody. Użyj odpowiednią metodę na zamockowanej zależności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3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nr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 menu </a:t>
            </a:r>
            <a:r>
              <a:rPr lang="pl-PL" dirty="0" smtClean="0"/>
              <a:t>View -&gt; Task </a:t>
            </a:r>
            <a:r>
              <a:rPr lang="pl-PL" dirty="0"/>
              <a:t>List przejdź do „TODO: Zadanie nr 9”</a:t>
            </a:r>
          </a:p>
          <a:p>
            <a:r>
              <a:rPr lang="pl-PL" dirty="0"/>
              <a:t>Napisz test jednostkowy z zadania nr 1 w stylu Data-Driven Testing</a:t>
            </a:r>
          </a:p>
          <a:p>
            <a:r>
              <a:rPr lang="pl-PL" dirty="0"/>
              <a:t>Wskazówka: Data-Driven Testing: </a:t>
            </a:r>
            <a:r>
              <a:rPr lang="pl-PL" dirty="0">
                <a:hlinkClick r:id="rId2"/>
              </a:rPr>
              <a:t>https://en.wikipedia.org/wiki/Data-driven_testing</a:t>
            </a:r>
            <a:r>
              <a:rPr lang="pl-PL" dirty="0"/>
              <a:t>. W folderze TestData jest przygotowany plik xml.</a:t>
            </a:r>
          </a:p>
          <a:p>
            <a:r>
              <a:rPr lang="pl-PL" dirty="0"/>
              <a:t>https://www.rhyous.com/2015/05/11/row-tests-or-paramerterized-tests-mstest-xml/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2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nalezione obrazy dla zapytania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37544"/>
            <a:ext cx="5021324" cy="27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>
          <a:xfrm>
            <a:off x="1408175" y="4379976"/>
            <a:ext cx="2792349" cy="1920239"/>
          </a:xfrm>
        </p:spPr>
        <p:txBody>
          <a:bodyPr>
            <a:normAutofit/>
          </a:bodyPr>
          <a:lstStyle/>
          <a:p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Patrycja Hajduga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Test Engineer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patrycja.hajduga@kldiscovery.com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457825" y="4379340"/>
            <a:ext cx="2856992" cy="1920875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Kuba Czudek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Software Developer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jakub.czudek@kldiscovery.com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28" y="713470"/>
            <a:ext cx="2521825" cy="59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336" y="1180057"/>
            <a:ext cx="8530124" cy="4525963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Unit </a:t>
            </a:r>
            <a:r>
              <a:rPr lang="pl-PL" dirty="0"/>
              <a:t>Test – test jednostkowy</a:t>
            </a:r>
          </a:p>
          <a:p>
            <a:r>
              <a:rPr lang="pl-PL" dirty="0"/>
              <a:t>MSTest – jeden z frameworków używanych do definiowania oraz uruchamiania testów nie tylko jednostkowych</a:t>
            </a:r>
          </a:p>
          <a:p>
            <a:r>
              <a:rPr lang="pl-PL" dirty="0"/>
              <a:t>Mock object – atrapa obiektu. Mock jest używany w testach jednostkowych do podmiany zachowania rzeczywistego obiektu, aby osiągnać rezultat niezależny od implementacji tego obiektu</a:t>
            </a:r>
          </a:p>
          <a:p>
            <a:r>
              <a:rPr lang="pl-PL" dirty="0"/>
              <a:t>Moq – jeden z frameworków używanych do mockowania obiektów</a:t>
            </a:r>
          </a:p>
          <a:p>
            <a:r>
              <a:rPr lang="pl-PL" dirty="0"/>
              <a:t>GIT – jeden z systemów kontroli wersji</a:t>
            </a:r>
          </a:p>
          <a:p>
            <a:r>
              <a:rPr lang="pl-PL" dirty="0"/>
              <a:t>Test Explorer – widok Visual Studio gdzie wylistowane są wszystkie testy. Umożliwia on sprawdzanie statusu testów oraz wykonywanie pojedynczych testów lub paczki testów</a:t>
            </a:r>
          </a:p>
          <a:p>
            <a:r>
              <a:rPr lang="pl-PL" dirty="0"/>
              <a:t>Assert – Asercja. Jeden z ostatnich etapów testu, gdzie wykonywane jest sprawdzenie czy zwrócony rezultat jest tym oczekiwanym</a:t>
            </a:r>
          </a:p>
          <a:p>
            <a:r>
              <a:rPr lang="pl-PL" dirty="0"/>
              <a:t>Gherkin language – notacja umożliwiająca podzielenie ciała metody testowej na sekcje Given – przygotowanie testu, When – wywołanie akcji, Then – zweryfikowanie rezultatu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Słowniczek pojęć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9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 – przygotowanie środowiska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336" y="1444752"/>
            <a:ext cx="8516476" cy="4525963"/>
          </a:xfrm>
        </p:spPr>
        <p:txBody>
          <a:bodyPr/>
          <a:lstStyle/>
          <a:p>
            <a:r>
              <a:rPr lang="pl-PL" dirty="0"/>
              <a:t>Ściągnięcie solucji z GitHub’a używając GIT’a lub do pliku zip: </a:t>
            </a:r>
            <a:r>
              <a:rPr lang="pl-PL" dirty="0">
                <a:hlinkClick r:id="rId2"/>
              </a:rPr>
              <a:t>https://github.com/maciejbartoszek/UnitTestsDemo.git</a:t>
            </a:r>
            <a:endParaRPr lang="pl-PL" dirty="0"/>
          </a:p>
          <a:p>
            <a:r>
              <a:rPr lang="pl-PL" dirty="0"/>
              <a:t>Otworzenie solucji w Visual Studio</a:t>
            </a:r>
          </a:p>
          <a:p>
            <a:endParaRPr lang="pl-PL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8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235909" y="2584272"/>
            <a:ext cx="6172200" cy="1273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4000" dirty="0" smtClean="0"/>
              <a:t>Omówienie kodu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7614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nr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 menu </a:t>
            </a:r>
            <a:r>
              <a:rPr lang="pl-PL" dirty="0" smtClean="0"/>
              <a:t>View -&gt; Task </a:t>
            </a:r>
            <a:r>
              <a:rPr lang="pl-PL" dirty="0"/>
              <a:t>List przejdź do „TODO: Zadanie nr 1”</a:t>
            </a:r>
          </a:p>
          <a:p>
            <a:r>
              <a:rPr lang="pl-PL" dirty="0"/>
              <a:t>Napisz test jednostkowy sprawdzający metodę „PackLuggageToTheTrunk” czy zwraca „true” gdy bagaż nie przekracza rozmiaru bagażnika samochodu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1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nr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 menu </a:t>
            </a:r>
            <a:r>
              <a:rPr lang="pl-PL" dirty="0" smtClean="0"/>
              <a:t>View -&gt; Task </a:t>
            </a:r>
            <a:r>
              <a:rPr lang="pl-PL" dirty="0"/>
              <a:t>List przejdź do „TODO: Zadanie nr 2”</a:t>
            </a:r>
          </a:p>
          <a:p>
            <a:r>
              <a:rPr lang="pl-PL" dirty="0"/>
              <a:t>Napisz test jednostkowy sprawdzający metodę „PackLuggageToTheTrunk” czy zwraca „false” gdy bagaż przekracza rozmiar bagażnika samochodu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nr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 menu </a:t>
            </a:r>
            <a:r>
              <a:rPr lang="pl-PL" dirty="0" smtClean="0"/>
              <a:t>View -&gt; Task </a:t>
            </a:r>
            <a:r>
              <a:rPr lang="pl-PL" dirty="0"/>
              <a:t>List przejdź do „TODO: Zadanie nr 3”</a:t>
            </a:r>
          </a:p>
          <a:p>
            <a:r>
              <a:rPr lang="pl-PL" dirty="0"/>
              <a:t>Napisz test jednostkowy sprawdzający metodę „PackLuggageToTheTrunk” czy rzuca wyjątek gdy podany parametr jest nieprawidłowy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3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nr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 menu </a:t>
            </a:r>
            <a:r>
              <a:rPr lang="pl-PL" dirty="0" smtClean="0"/>
              <a:t>View -&gt; Task </a:t>
            </a:r>
            <a:r>
              <a:rPr lang="pl-PL" dirty="0"/>
              <a:t>List przejdź do „TODO: Zadanie nr 4”</a:t>
            </a:r>
          </a:p>
          <a:p>
            <a:r>
              <a:rPr lang="pl-PL" dirty="0"/>
              <a:t>Zainicjalizuj powtarzające się dane używane w dotychczasowych testach w odpowiedniej metodzie inicjalizującej każdy test</a:t>
            </a:r>
          </a:p>
          <a:p>
            <a:r>
              <a:rPr lang="pl-PL" dirty="0"/>
              <a:t>Wskazówka: Użyj odpowiedniego atrybutu testów używanego w MSTest framework (https://blogs.msdn.microsoft.com/nnaderi/2007/02/01/comparing-the-mstest-and-nunit-frameworks/)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9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nr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 menu </a:t>
            </a:r>
            <a:r>
              <a:rPr lang="pl-PL" dirty="0" smtClean="0"/>
              <a:t>View -&gt; Task </a:t>
            </a:r>
            <a:r>
              <a:rPr lang="pl-PL" dirty="0"/>
              <a:t>List przejdź do „TODO: Zadanie nr 5”</a:t>
            </a:r>
          </a:p>
          <a:p>
            <a:r>
              <a:rPr lang="pl-PL" dirty="0"/>
              <a:t>Napisz test jednostkowy sprawdzający metodę „PrepareFamilyTrip” czy zwraca „true” gdy wszystkie zależności zwracają wartości umożliwiające pełne przejście przez instrukcje warunkowe</a:t>
            </a:r>
          </a:p>
          <a:p>
            <a:r>
              <a:rPr lang="pl-PL" dirty="0"/>
              <a:t>Wskazówka: Użyj Moq framework do zamockowania zależności (https://github.com/Moq/moq4/wiki/Quickstart)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86" y="6308155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rolLDiscovery">
      <a:dk1>
        <a:srgbClr val="000000"/>
      </a:dk1>
      <a:lt1>
        <a:srgbClr val="FFFFFF"/>
      </a:lt1>
      <a:dk2>
        <a:srgbClr val="002D5B"/>
      </a:dk2>
      <a:lt2>
        <a:srgbClr val="DFE1DF"/>
      </a:lt2>
      <a:accent1>
        <a:srgbClr val="0055B8"/>
      </a:accent1>
      <a:accent2>
        <a:srgbClr val="8869AE"/>
      </a:accent2>
      <a:accent3>
        <a:srgbClr val="F7921E"/>
      </a:accent3>
      <a:accent4>
        <a:srgbClr val="96CA4F"/>
      </a:accent4>
      <a:accent5>
        <a:srgbClr val="FFCE34"/>
      </a:accent5>
      <a:accent6>
        <a:srgbClr val="EE3350"/>
      </a:accent6>
      <a:hlink>
        <a:srgbClr val="0055B8"/>
      </a:hlink>
      <a:folHlink>
        <a:srgbClr val="338AE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1791</TotalTime>
  <Words>573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Wingdings</vt:lpstr>
      <vt:lpstr>Office Theme</vt:lpstr>
      <vt:lpstr>Testy Jednostkowe</vt:lpstr>
      <vt:lpstr>Słowniczek pojęć</vt:lpstr>
      <vt:lpstr>Wstęp – przygotowanie środowiska</vt:lpstr>
      <vt:lpstr>PowerPoint Presentation</vt:lpstr>
      <vt:lpstr>Zadanie nr 1</vt:lpstr>
      <vt:lpstr>Zadanie nr 2</vt:lpstr>
      <vt:lpstr>Zadanie nr 3</vt:lpstr>
      <vt:lpstr>Zadanie nr 4</vt:lpstr>
      <vt:lpstr>Zadanie nr 5</vt:lpstr>
      <vt:lpstr>Zadanie nr 6</vt:lpstr>
      <vt:lpstr>Zadanie nr 7</vt:lpstr>
      <vt:lpstr>Zadanie nr 8</vt:lpstr>
      <vt:lpstr>Zadanie nr 9</vt:lpstr>
      <vt:lpstr>PowerPoint Presentation</vt:lpstr>
    </vt:vector>
  </TitlesOfParts>
  <Company>KrolLDiscovery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LPaulson@krollontrack.com</dc:creator>
  <cp:lastModifiedBy>Czudek, Jakub</cp:lastModifiedBy>
  <cp:revision>125</cp:revision>
  <dcterms:created xsi:type="dcterms:W3CDTF">2014-05-02T14:01:26Z</dcterms:created>
  <dcterms:modified xsi:type="dcterms:W3CDTF">2018-03-22T07:49:37Z</dcterms:modified>
</cp:coreProperties>
</file>