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orient="horz" pos="724">
          <p15:clr>
            <a:srgbClr val="A4A3A4"/>
          </p15:clr>
        </p15:guide>
        <p15:guide id="4" pos="431">
          <p15:clr>
            <a:srgbClr val="A4A3A4"/>
          </p15:clr>
        </p15:guide>
        <p15:guide id="5" pos="2880">
          <p15:clr>
            <a:srgbClr val="A4A3A4"/>
          </p15:clr>
        </p15:guide>
        <p15:guide id="6" pos="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206"/>
    <a:srgbClr val="005DA6"/>
    <a:srgbClr val="83AFB4"/>
    <a:srgbClr val="9A9B9C"/>
    <a:srgbClr val="D7D3C7"/>
    <a:srgbClr val="E7D8AC"/>
    <a:srgbClr val="003C69"/>
    <a:srgbClr val="006778"/>
    <a:srgbClr val="EEAF00"/>
    <a:srgbClr val="B4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100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956" y="90"/>
      </p:cViewPr>
      <p:guideLst>
        <p:guide orient="horz" pos="1247"/>
        <p:guide orient="horz" pos="4019"/>
        <p:guide orient="horz" pos="724"/>
        <p:guide pos="431"/>
        <p:guide pos="2880"/>
        <p:guide pos="894"/>
      </p:guideLst>
    </p:cSldViewPr>
  </p:slideViewPr>
  <p:outlineViewPr>
    <p:cViewPr>
      <p:scale>
        <a:sx n="33" d="100"/>
        <a:sy n="33" d="100"/>
      </p:scale>
      <p:origin x="42" y="7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E0D9C-B78B-4E78-A28B-C7EBBA9439FC}" type="datetimeFigureOut">
              <a:rPr lang="pl-PL" smtClean="0"/>
              <a:t>2017-03-23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BAC1-E5F8-47F9-B75F-4655226375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14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7BAC1-E5F8-47F9-B75F-4655226375C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03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4" y="1700784"/>
            <a:ext cx="6972554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rgbClr val="005DA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9698" y="5029200"/>
            <a:ext cx="6982080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005DA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409698" y="5504688"/>
            <a:ext cx="6823076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5DA6"/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99032" y="2999232"/>
            <a:ext cx="6976872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9" y="773974"/>
            <a:ext cx="2810318" cy="6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435632" y="4530142"/>
            <a:ext cx="2708368" cy="159284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3"/>
            <a:ext cx="8229600" cy="2895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530142"/>
            <a:ext cx="4558966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63226" y="4530142"/>
            <a:ext cx="1668145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710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470648" y="4530142"/>
            <a:ext cx="1673352" cy="15928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3"/>
            <a:ext cx="8229600" cy="2895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530142"/>
            <a:ext cx="4558966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56923" y="4530142"/>
            <a:ext cx="2715768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261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662488" y="4530142"/>
            <a:ext cx="1668462" cy="1591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435632" y="4530142"/>
            <a:ext cx="2708368" cy="159284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3"/>
            <a:ext cx="8229600" cy="2895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530142"/>
            <a:ext cx="4558966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192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3"/>
            <a:ext cx="8229600" cy="2895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816162" y="4530142"/>
            <a:ext cx="1668145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530142"/>
            <a:ext cx="2715768" cy="15819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87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269955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443038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2336" y="2082800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288" y="1443038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288" y="2082800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81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21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8176" y="4379976"/>
            <a:ext cx="2203704" cy="192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12"/>
              </a:spcBef>
              <a:buNone/>
              <a:defRPr sz="1200" b="0">
                <a:solidFill>
                  <a:srgbClr val="003C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49167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89904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 smtClean="0"/>
              <a:t>Click to Add Presenter’s Contact Info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9" y="773974"/>
            <a:ext cx="2810318" cy="6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98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02336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129720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857104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84488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02336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129720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857104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84488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402336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129720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857104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84488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7311872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7311872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7311872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028847"/>
            <a:ext cx="9144000" cy="2829153"/>
          </a:xfrm>
          <a:prstGeom prst="rect">
            <a:avLst/>
          </a:prstGeom>
          <a:solidFill>
            <a:srgbClr val="EBE9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4494" y="1947672"/>
            <a:ext cx="6172200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3000" b="1" cap="none">
                <a:solidFill>
                  <a:srgbClr val="005DA6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74494" y="3557016"/>
            <a:ext cx="6172200" cy="4937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93750" y="1938528"/>
            <a:ext cx="1225296" cy="1380744"/>
          </a:xfrm>
        </p:spPr>
        <p:txBody>
          <a:bodyPr anchor="b">
            <a:normAutofit/>
          </a:bodyPr>
          <a:lstStyle>
            <a:lvl1pPr marL="0" indent="0" algn="r">
              <a:buNone/>
              <a:defRPr sz="8100">
                <a:solidFill>
                  <a:schemeClr val="accent3"/>
                </a:solidFill>
                <a:latin typeface="Arial Black"/>
                <a:cs typeface="Arial Black"/>
              </a:defRPr>
            </a:lvl1pPr>
            <a:lvl2pPr marL="460375" indent="0">
              <a:buNone/>
              <a:defRPr/>
            </a:lvl2pPr>
            <a:lvl3pPr marL="91122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 Placeholder 9"/>
          <p:cNvSpPr txBox="1">
            <a:spLocks/>
          </p:cNvSpPr>
          <p:nvPr userDrawn="1"/>
        </p:nvSpPr>
        <p:spPr>
          <a:xfrm>
            <a:off x="1408176" y="6488112"/>
            <a:ext cx="4701116" cy="152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i="1" kern="1200">
                <a:solidFill>
                  <a:srgbClr val="675C5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A9B9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Proprietary and Confidential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9A9B9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29" y="6355998"/>
            <a:ext cx="1549828" cy="3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8463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223087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47711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98463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223087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047711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398463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3223087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6047711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8470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58470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2336" y="347472"/>
            <a:ext cx="1277239" cy="12035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7076" y="347472"/>
            <a:ext cx="6942875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719385"/>
            <a:ext cx="8229600" cy="4251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 baseline="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bio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17077" y="888999"/>
            <a:ext cx="6939002" cy="53259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76071" y="1190298"/>
            <a:ext cx="7249181" cy="752838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/>
          <p:cNvSpPr txBox="1">
            <a:spLocks/>
          </p:cNvSpPr>
          <p:nvPr userDrawn="1"/>
        </p:nvSpPr>
        <p:spPr>
          <a:xfrm>
            <a:off x="402335" y="1190298"/>
            <a:ext cx="988013" cy="752838"/>
          </a:xfrm>
          <a:prstGeom prst="rect">
            <a:avLst/>
          </a:prstGeom>
          <a:solidFill>
            <a:srgbClr val="D7D3C7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rIns="91440" bIns="0" rtlCol="0" anchor="t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200">
                <a:solidFill>
                  <a:srgbClr val="000000"/>
                </a:solidFill>
              </a:defRPr>
            </a:lvl1pPr>
            <a:lvl2pPr marL="285750" marR="0" lvl="1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rgbClr val="000000"/>
                </a:solidFill>
              </a:defRPr>
            </a:lvl2pPr>
            <a:lvl3pPr marL="1141413" marR="0" indent="-23018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Char char="§"/>
              <a:tabLst/>
              <a:defRPr sz="1400"/>
            </a:lvl3pPr>
            <a:lvl4pPr marL="17145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4pPr>
            <a:lvl5pPr marL="21717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83382" y="1300163"/>
            <a:ext cx="834073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US" dirty="0" smtClean="0"/>
              <a:t>Add Icon – resize to fit placeholder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2334" y="2030726"/>
            <a:ext cx="8322919" cy="3109913"/>
          </a:xfrm>
          <a:prstGeom prst="rect">
            <a:avLst/>
          </a:prstGeom>
          <a:solidFill>
            <a:srgbClr val="D7D3C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422" y="2103958"/>
            <a:ext cx="8012740" cy="296638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40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82738" y="1300163"/>
            <a:ext cx="7004424" cy="533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009775"/>
            <a:ext cx="9144000" cy="4113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949926"/>
            <a:ext cx="8229600" cy="981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60375" indent="0">
              <a:buFontTx/>
              <a:buNone/>
              <a:defRPr sz="1600"/>
            </a:lvl2pPr>
            <a:lvl3pPr marL="911225" indent="0">
              <a:buFontTx/>
              <a:buNone/>
              <a:defRPr sz="1600"/>
            </a:lvl3pPr>
          </a:lstStyle>
          <a:p>
            <a:pPr lvl="0"/>
            <a:r>
              <a:rPr lang="en-US" dirty="0" smtClean="0"/>
              <a:t>Level One Bullet</a:t>
            </a:r>
          </a:p>
        </p:txBody>
      </p:sp>
    </p:spTree>
    <p:extLst>
      <p:ext uri="{BB962C8B-B14F-4D97-AF65-F5344CB8AC3E}">
        <p14:creationId xmlns:p14="http://schemas.microsoft.com/office/powerpoint/2010/main" val="216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138330"/>
            <a:ext cx="9144000" cy="0"/>
          </a:xfrm>
          <a:prstGeom prst="line">
            <a:avLst/>
          </a:prstGeom>
          <a:ln w="381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04800" y="6233793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B622331-E5A4-9D49-B604-31ADC7E2AB8B}" type="slidenum">
              <a:rPr lang="en-US" sz="800">
                <a:solidFill>
                  <a:srgbClr val="9A9B9C"/>
                </a:solidFill>
                <a:latin typeface="Arial"/>
                <a:ea typeface="+mn-ea"/>
                <a:cs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9A9B9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786" y="6279383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A9B9C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9A9B9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02336" y="347472"/>
            <a:ext cx="8357616" cy="484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02336" y="1444752"/>
            <a:ext cx="8229600" cy="4385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29" y="6355998"/>
            <a:ext cx="1549828" cy="3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4" r:id="rId5"/>
    <p:sldLayoutId id="2147483659" r:id="rId6"/>
    <p:sldLayoutId id="2147483668" r:id="rId7"/>
    <p:sldLayoutId id="2147483669" r:id="rId8"/>
    <p:sldLayoutId id="2147483660" r:id="rId9"/>
    <p:sldLayoutId id="2147483664" r:id="rId10"/>
    <p:sldLayoutId id="2147483663" r:id="rId11"/>
    <p:sldLayoutId id="2147483661" r:id="rId12"/>
    <p:sldLayoutId id="2147483662" r:id="rId13"/>
    <p:sldLayoutId id="2147483652" r:id="rId14"/>
    <p:sldLayoutId id="2147483657" r:id="rId15"/>
    <p:sldLayoutId id="2147483653" r:id="rId16"/>
    <p:sldLayoutId id="2147483655" r:id="rId17"/>
    <p:sldLayoutId id="2147483656" r:id="rId18"/>
    <p:sldLayoutId id="2147483665" r:id="rId19"/>
    <p:sldLayoutId id="2147483666" r:id="rId20"/>
    <p:sldLayoutId id="2147483667" r:id="rId21"/>
  </p:sldLayoutIdLst>
  <p:txStyles>
    <p:title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rgbClr val="005DA6"/>
          </a:solidFill>
          <a:latin typeface="Arial"/>
          <a:ea typeface="+mj-ea"/>
          <a:cs typeface="Arial"/>
        </a:defRPr>
      </a:lvl1pPr>
    </p:titleStyle>
    <p:bodyStyle>
      <a:lvl1pPr marL="290513" marR="0" indent="-290513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5DA6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1363" marR="0" indent="-2809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SzTx/>
        <a:buFont typeface="Wingdings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1413" marR="0" indent="-2301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A9B9C"/>
        </a:buClr>
        <a:buSzTx/>
        <a:buFont typeface="Wingdings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4pPr>
      <a:lvl5pPr marL="21717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-driven_testi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iejbartoszek/UnitTestsDemo.gi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Patrycja Hajduga, Maciej Bartoszek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Marzec 24, 2017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MSTest wraz z 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6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6”</a:t>
            </a:r>
          </a:p>
          <a:p>
            <a:r>
              <a:rPr lang="pl-PL" dirty="0" smtClean="0"/>
              <a:t>Napisz test jednostkowy sprawdzający metodę „PrepareFamilyTrip” czy zwraca „false” gdy poziom paliwa jest niewystarczający</a:t>
            </a:r>
          </a:p>
        </p:txBody>
      </p:sp>
    </p:spTree>
    <p:extLst>
      <p:ext uri="{BB962C8B-B14F-4D97-AF65-F5344CB8AC3E}">
        <p14:creationId xmlns:p14="http://schemas.microsoft.com/office/powerpoint/2010/main" val="32947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7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7”</a:t>
            </a:r>
          </a:p>
          <a:p>
            <a:r>
              <a:rPr lang="pl-PL" dirty="0" smtClean="0"/>
              <a:t>Napisz test jednostkowy sprawdzający metodę „PrepareFamilyTrip” czy zwraca „false” gdy metoda użyta do pakowania bagażu zwraca wyjątek</a:t>
            </a:r>
          </a:p>
        </p:txBody>
      </p:sp>
    </p:spTree>
    <p:extLst>
      <p:ext uri="{BB962C8B-B14F-4D97-AF65-F5344CB8AC3E}">
        <p14:creationId xmlns:p14="http://schemas.microsoft.com/office/powerpoint/2010/main" val="202458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8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8”</a:t>
            </a:r>
          </a:p>
          <a:p>
            <a:r>
              <a:rPr lang="pl-PL" dirty="0" smtClean="0"/>
              <a:t>Napisz test jednostkowy sprawdzający czy metoda „PackItem” została wywołana tyle razy ile jest bagażu</a:t>
            </a:r>
          </a:p>
          <a:p>
            <a:r>
              <a:rPr lang="pl-PL" dirty="0" smtClean="0"/>
              <a:t>Wskazówka: Moq pozwala na zweryfikowanie czy dana metoda została wywołana po wykonaniu się kodu innej metody. Użyj odpowiednią metodę na zamockowanej zależności</a:t>
            </a:r>
          </a:p>
        </p:txBody>
      </p:sp>
    </p:spTree>
    <p:extLst>
      <p:ext uri="{BB962C8B-B14F-4D97-AF65-F5344CB8AC3E}">
        <p14:creationId xmlns:p14="http://schemas.microsoft.com/office/powerpoint/2010/main" val="204255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9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9”</a:t>
            </a:r>
          </a:p>
          <a:p>
            <a:r>
              <a:rPr lang="pl-PL" dirty="0" smtClean="0"/>
              <a:t>Napisz test jednostkowy z zadania nr 1 w stylu Data-Driven Testing</a:t>
            </a:r>
          </a:p>
          <a:p>
            <a:r>
              <a:rPr lang="pl-PL" dirty="0" smtClean="0"/>
              <a:t>Wskazówka: </a:t>
            </a:r>
            <a:r>
              <a:rPr lang="pl-PL" dirty="0"/>
              <a:t>Data-Driven Testing: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en.wikipedia.org/wiki/Data-driven_testing</a:t>
            </a:r>
            <a:r>
              <a:rPr lang="pl-PL" dirty="0" smtClean="0"/>
              <a:t>. W folderze TestData jest przygotowany plik xml.</a:t>
            </a:r>
          </a:p>
          <a:p>
            <a:r>
              <a:rPr lang="pl-PL" dirty="0"/>
              <a:t>https://www.rhyous.com/2015/05/11/row-tests-or-paramerterized-tests-mstest-xml/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305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Słowniczek pojęć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600" dirty="0" smtClean="0"/>
              <a:t>Unit Test – test jednostkowy</a:t>
            </a:r>
          </a:p>
          <a:p>
            <a:r>
              <a:rPr lang="pl-PL" sz="1600" dirty="0" smtClean="0"/>
              <a:t>MSTest – jeden z frameworków używanych do definiowania oraz uruchamiania testów nie tylko jednostkowych</a:t>
            </a:r>
          </a:p>
          <a:p>
            <a:r>
              <a:rPr lang="pl-PL" sz="1600" dirty="0" smtClean="0"/>
              <a:t>Mock object – atrapa obiektu. Mock jest używany w testach jednostkowych do podmiany zachowania rzeczywistego obiektu, aby osiągnać rezultat niezależny od implementacji tego obiektu</a:t>
            </a:r>
          </a:p>
          <a:p>
            <a:r>
              <a:rPr lang="pl-PL" sz="1600" dirty="0" smtClean="0"/>
              <a:t>Moq – jeden z frameworków używanych do mockowania obiektów</a:t>
            </a:r>
          </a:p>
          <a:p>
            <a:r>
              <a:rPr lang="pl-PL" sz="1600" dirty="0" smtClean="0"/>
              <a:t>GIT – jeden z systemów kontroli wersji</a:t>
            </a:r>
          </a:p>
          <a:p>
            <a:r>
              <a:rPr lang="pl-PL" sz="1600" dirty="0" smtClean="0"/>
              <a:t>Test Explorer – widok Visual Studio gdzie wylistowane są wszystkie testy. Umożliwia on sprawdzanie statusu testów oraz wykonywanie pojedynczych testów lub paczki testów</a:t>
            </a:r>
          </a:p>
          <a:p>
            <a:r>
              <a:rPr lang="pl-PL" sz="1600" dirty="0" smtClean="0"/>
              <a:t>Assert – Asercja. Jeden z ostatnich etapów testu, gdzie wykonywane jest sprawdzenie czy zwrócony rezultat jest tym oczekiwanym</a:t>
            </a:r>
          </a:p>
          <a:p>
            <a:r>
              <a:rPr lang="pl-PL" sz="1600" dirty="0" smtClean="0"/>
              <a:t>Gherkin language – notacja umożliwiająca podzielenie ciała metody testowej na sekcje Given – przygotowanie testu, When – wywołanie akcji, Then – zweryfikowanie rezultatu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45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 – przygotowanie środowiska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Ściągnięcie solucji z GitHub’a używając </a:t>
            </a:r>
            <a:r>
              <a:rPr lang="pl-PL" dirty="0" smtClean="0"/>
              <a:t>GIT’a lub do pliku zip: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github.com/maciejbartoszek/UnitTestsDemo.git</a:t>
            </a:r>
            <a:endParaRPr lang="pl-PL" dirty="0" smtClean="0"/>
          </a:p>
          <a:p>
            <a:r>
              <a:rPr lang="pl-PL" dirty="0" smtClean="0"/>
              <a:t>Otworzenie solucji w Visual Studio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12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kodu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1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1”</a:t>
            </a:r>
          </a:p>
          <a:p>
            <a:r>
              <a:rPr lang="pl-PL" dirty="0" smtClean="0"/>
              <a:t>Napisz test jednostkowy sprawdzający metodę „PackLuggageToTheTrunk” czy zwraca „true” gdy bagaż nie przekracza rozmiaru bagażnika samochodu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6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2”</a:t>
            </a:r>
          </a:p>
          <a:p>
            <a:r>
              <a:rPr lang="pl-PL" dirty="0" smtClean="0"/>
              <a:t>Napisz test jednostkowy sprawdzający metodę „PackLuggageToTheTrunk” czy zwraca „false” gdy bagaż przekracza rozmiar bagażnika samochodu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20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3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3”</a:t>
            </a:r>
          </a:p>
          <a:p>
            <a:r>
              <a:rPr lang="pl-PL" dirty="0" smtClean="0"/>
              <a:t>Napisz test jednostkowy sprawdzający metodę „PackLuggageToTheTrunk” czy rzuca wyjątek gdy podany parametr jest nieprawidłowy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4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4”</a:t>
            </a:r>
          </a:p>
          <a:p>
            <a:r>
              <a:rPr lang="pl-PL" dirty="0" smtClean="0"/>
              <a:t>Zainicjalizuj powtarzające się dane używane w dotychczasowych testach w odpowiedniej metodzie inicjalizującej każdy test</a:t>
            </a:r>
          </a:p>
          <a:p>
            <a:r>
              <a:rPr lang="pl-PL" dirty="0" smtClean="0"/>
              <a:t>Wskazówka: Użyj odpowiedniego atrybutu </a:t>
            </a:r>
            <a:r>
              <a:rPr lang="pl-PL" dirty="0"/>
              <a:t>testów używanego w MSTest framework (https://blogs.msdn.microsoft.com/nnaderi/2007/02/01/comparing-the-mstest-and-nunit-frameworks</a:t>
            </a:r>
            <a:r>
              <a:rPr lang="pl-PL" dirty="0" smtClean="0"/>
              <a:t>/)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0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nr 5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View-&gt;Task List przejdź do „TODO: Zadanie nr 5”</a:t>
            </a:r>
          </a:p>
          <a:p>
            <a:r>
              <a:rPr lang="pl-PL" dirty="0" smtClean="0"/>
              <a:t>Napisz test jednostkowy sprawdzający metodę „PrepareFamilyTrip” czy zwraca „true” gdy wszystkie zależności zwracają wartości umożliwiające pełne przejście przez instrukcje warunkowe</a:t>
            </a:r>
          </a:p>
          <a:p>
            <a:r>
              <a:rPr lang="pl-PL" dirty="0" smtClean="0"/>
              <a:t>Wskazówka</a:t>
            </a:r>
            <a:r>
              <a:rPr lang="pl-PL" dirty="0"/>
              <a:t>: Użyj Moq framework do zamockowania zależności (https://github.com/Moq/moq4/wiki/Quickstart)</a:t>
            </a:r>
          </a:p>
        </p:txBody>
      </p:sp>
    </p:spTree>
    <p:extLst>
      <p:ext uri="{BB962C8B-B14F-4D97-AF65-F5344CB8AC3E}">
        <p14:creationId xmlns:p14="http://schemas.microsoft.com/office/powerpoint/2010/main" val="22596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C69"/>
      </a:dk2>
      <a:lt2>
        <a:srgbClr val="D7D3C7"/>
      </a:lt2>
      <a:accent1>
        <a:srgbClr val="003C69"/>
      </a:accent1>
      <a:accent2>
        <a:srgbClr val="00A5E6"/>
      </a:accent2>
      <a:accent3>
        <a:srgbClr val="E05206"/>
      </a:accent3>
      <a:accent4>
        <a:srgbClr val="B2BB1E"/>
      </a:accent4>
      <a:accent5>
        <a:srgbClr val="EEAF00"/>
      </a:accent5>
      <a:accent6>
        <a:srgbClr val="006778"/>
      </a:accent6>
      <a:hlink>
        <a:srgbClr val="003C69"/>
      </a:hlink>
      <a:folHlink>
        <a:srgbClr val="00A5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567</Words>
  <Application>Microsoft Office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Office Theme</vt:lpstr>
      <vt:lpstr>Testy Jednostkowe</vt:lpstr>
      <vt:lpstr>Słowniczek pojęć</vt:lpstr>
      <vt:lpstr>Wstęp – przygotowanie środowiska</vt:lpstr>
      <vt:lpstr>Omówienie kodu</vt:lpstr>
      <vt:lpstr>Zadanie nr 1</vt:lpstr>
      <vt:lpstr>Zadanie nr 2</vt:lpstr>
      <vt:lpstr>Zadanie nr 3</vt:lpstr>
      <vt:lpstr>Zadanie nr 4</vt:lpstr>
      <vt:lpstr>Zadanie nr 5</vt:lpstr>
      <vt:lpstr>Zadanie nr 6</vt:lpstr>
      <vt:lpstr>Zadanie nr 7</vt:lpstr>
      <vt:lpstr>Zadanie nr 8</vt:lpstr>
      <vt:lpstr>Zadanie nr 9</vt:lpstr>
    </vt:vector>
  </TitlesOfParts>
  <Company>Conklin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CYBILL CONKLIN</dc:creator>
  <cp:lastModifiedBy>Bartoszek, Maciej</cp:lastModifiedBy>
  <cp:revision>131</cp:revision>
  <dcterms:created xsi:type="dcterms:W3CDTF">2014-05-02T14:01:26Z</dcterms:created>
  <dcterms:modified xsi:type="dcterms:W3CDTF">2017-03-23T07:58:29Z</dcterms:modified>
</cp:coreProperties>
</file>