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Obraz 5" descr="Obraz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50" y="5951537"/>
            <a:ext cx="1079500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ymbol zastępczy obrazu 2"/>
          <p:cNvSpPr>
            <a:spLocks noGrp="1"/>
          </p:cNvSpPr>
          <p:nvPr>
            <p:ph type="pic" idx="13"/>
          </p:nvPr>
        </p:nvSpPr>
        <p:spPr>
          <a:xfrm>
            <a:off x="1403648" y="1988840"/>
            <a:ext cx="7614402" cy="4752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03648" y="116632"/>
            <a:ext cx="7614402" cy="172819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200"/>
              </a:spcBef>
              <a:buSzTx/>
              <a:buNone/>
              <a:defRPr sz="5400" b="1"/>
            </a:lvl1pPr>
            <a:lvl2pPr marL="0" indent="457200">
              <a:spcBef>
                <a:spcPts val="1200"/>
              </a:spcBef>
              <a:buSzTx/>
              <a:buNone/>
              <a:defRPr sz="5400" b="1"/>
            </a:lvl2pPr>
            <a:lvl3pPr marL="0" indent="914400">
              <a:spcBef>
                <a:spcPts val="1200"/>
              </a:spcBef>
              <a:buSzTx/>
              <a:buNone/>
              <a:defRPr sz="5400" b="1"/>
            </a:lvl3pPr>
            <a:lvl4pPr marL="0" indent="1371600">
              <a:spcBef>
                <a:spcPts val="1200"/>
              </a:spcBef>
              <a:buSzTx/>
              <a:buNone/>
              <a:defRPr sz="5400" b="1"/>
            </a:lvl4pPr>
            <a:lvl5pPr marL="0" indent="1828800">
              <a:spcBef>
                <a:spcPts val="1200"/>
              </a:spcBef>
              <a:buSzTx/>
              <a:buNone/>
              <a:defRPr sz="5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6629400" y="116632"/>
            <a:ext cx="2407097" cy="66967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xfrm>
            <a:off x="755576" y="116632"/>
            <a:ext cx="5721425" cy="6696744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raz 3" descr="Obraz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Obraz 4" descr="Obraz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50" y="5951537"/>
            <a:ext cx="1079500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04169" y="2492896"/>
            <a:ext cx="4313881" cy="1152129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1403648" y="116632"/>
            <a:ext cx="3168352" cy="66247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" name="Symbol zastępczy tekstu 2"/>
          <p:cNvSpPr>
            <a:spLocks noGrp="1"/>
          </p:cNvSpPr>
          <p:nvPr>
            <p:ph type="body" sz="quarter" idx="14"/>
          </p:nvPr>
        </p:nvSpPr>
        <p:spPr>
          <a:xfrm>
            <a:off x="4704169" y="116631"/>
            <a:ext cx="4313881" cy="223225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 b="1"/>
            </a:pPr>
            <a:endParaRPr/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ymbol zastępczy tekstu 2"/>
          <p:cNvSpPr>
            <a:spLocks noGrp="1"/>
          </p:cNvSpPr>
          <p:nvPr>
            <p:ph type="body" sz="quarter" idx="13"/>
          </p:nvPr>
        </p:nvSpPr>
        <p:spPr>
          <a:xfrm>
            <a:off x="755575" y="116632"/>
            <a:ext cx="8284723" cy="50405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endParaRPr/>
          </a:p>
        </p:txBody>
      </p:sp>
      <p:sp>
        <p:nvSpPr>
          <p:cNvPr id="38" name="Symbol zastępczy tekstu 2"/>
          <p:cNvSpPr>
            <a:spLocks noGrp="1"/>
          </p:cNvSpPr>
          <p:nvPr>
            <p:ph type="body" sz="quarter" idx="14"/>
          </p:nvPr>
        </p:nvSpPr>
        <p:spPr>
          <a:xfrm>
            <a:off x="755575" y="620687"/>
            <a:ext cx="828472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755575" y="1844823"/>
            <a:ext cx="3672410" cy="4968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1427" y="1844823"/>
            <a:ext cx="4465068" cy="496855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ymbol zastępczy tekstu 2"/>
          <p:cNvSpPr>
            <a:spLocks noGrp="1"/>
          </p:cNvSpPr>
          <p:nvPr>
            <p:ph type="body" sz="quarter" idx="14"/>
          </p:nvPr>
        </p:nvSpPr>
        <p:spPr>
          <a:xfrm>
            <a:off x="755575" y="116632"/>
            <a:ext cx="826247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49" name="Symbol zastępczy tekstu 2"/>
          <p:cNvSpPr>
            <a:spLocks noGrp="1"/>
          </p:cNvSpPr>
          <p:nvPr>
            <p:ph type="body" sz="quarter" idx="15"/>
          </p:nvPr>
        </p:nvSpPr>
        <p:spPr>
          <a:xfrm>
            <a:off x="755574" y="1120625"/>
            <a:ext cx="8280922" cy="508175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55575" y="1628799"/>
            <a:ext cx="4032449" cy="511256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ymbol zastępczy tekstu 2"/>
          <p:cNvSpPr>
            <a:spLocks noGrp="1"/>
          </p:cNvSpPr>
          <p:nvPr>
            <p:ph type="body" sz="quarter" idx="13"/>
          </p:nvPr>
        </p:nvSpPr>
        <p:spPr>
          <a:xfrm>
            <a:off x="755575" y="44623"/>
            <a:ext cx="8284723" cy="504058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endParaRPr/>
          </a:p>
        </p:txBody>
      </p:sp>
      <p:sp>
        <p:nvSpPr>
          <p:cNvPr id="59" name="Symbol zastępczy tekstu 2"/>
          <p:cNvSpPr>
            <a:spLocks noGrp="1"/>
          </p:cNvSpPr>
          <p:nvPr>
            <p:ph type="body" sz="quarter" idx="14"/>
          </p:nvPr>
        </p:nvSpPr>
        <p:spPr>
          <a:xfrm>
            <a:off x="755575" y="548679"/>
            <a:ext cx="828472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55576" y="1628799"/>
            <a:ext cx="4050415" cy="518457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ymbol zastępczy tekstu 2"/>
          <p:cNvSpPr>
            <a:spLocks noGrp="1"/>
          </p:cNvSpPr>
          <p:nvPr>
            <p:ph type="body" sz="quarter" idx="13"/>
          </p:nvPr>
        </p:nvSpPr>
        <p:spPr>
          <a:xfrm>
            <a:off x="755575" y="116632"/>
            <a:ext cx="826247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69" name="Symbol zastępczy tekstu 2"/>
          <p:cNvSpPr>
            <a:spLocks noGrp="1"/>
          </p:cNvSpPr>
          <p:nvPr>
            <p:ph type="body" sz="quarter" idx="14"/>
          </p:nvPr>
        </p:nvSpPr>
        <p:spPr>
          <a:xfrm>
            <a:off x="755576" y="1120625"/>
            <a:ext cx="4050415" cy="508175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Symbol zastępczy tekstu 2"/>
          <p:cNvSpPr>
            <a:spLocks noGrp="1"/>
          </p:cNvSpPr>
          <p:nvPr>
            <p:ph type="body" sz="quarter" idx="15"/>
          </p:nvPr>
        </p:nvSpPr>
        <p:spPr>
          <a:xfrm>
            <a:off x="5004048" y="1120625"/>
            <a:ext cx="4050415" cy="508175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4139951" y="116632"/>
            <a:ext cx="4896546" cy="662473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ymbol zastępczy tekstu 3"/>
          <p:cNvSpPr>
            <a:spLocks noGrp="1"/>
          </p:cNvSpPr>
          <p:nvPr>
            <p:ph type="body" sz="half" idx="13"/>
          </p:nvPr>
        </p:nvSpPr>
        <p:spPr>
          <a:xfrm>
            <a:off x="683568" y="1435100"/>
            <a:ext cx="3312368" cy="530626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2253951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9" name="Symbol zastępczy obrazu 2"/>
          <p:cNvSpPr>
            <a:spLocks noGrp="1"/>
          </p:cNvSpPr>
          <p:nvPr>
            <p:ph type="pic" idx="13"/>
          </p:nvPr>
        </p:nvSpPr>
        <p:spPr>
          <a:xfrm>
            <a:off x="755576" y="283"/>
            <a:ext cx="8388047" cy="47272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3951" y="5367337"/>
            <a:ext cx="5486401" cy="8048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55576" y="116632"/>
            <a:ext cx="8280921" cy="15486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755576" y="1772816"/>
            <a:ext cx="8280921" cy="4968552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 descr="Obraz 3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6923" y="6546850"/>
            <a:ext cx="23734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55575" y="1556791"/>
            <a:ext cx="8262477" cy="5256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135483"/>
            <a:ext cx="8229600" cy="142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hp-mysql-od-podstaw-do-eksperta/" TargetMode="External"/><Relationship Id="rId2" Type="http://schemas.openxmlformats.org/officeDocument/2006/relationships/hyperlink" Target="http://staff.iiar.pwr.wroc.pl/grzegorz.mzyk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ymbol zastępczy tekstu 2"/>
          <p:cNvSpPr txBox="1"/>
          <p:nvPr/>
        </p:nvSpPr>
        <p:spPr>
          <a:xfrm>
            <a:off x="876336" y="1029555"/>
            <a:ext cx="82847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600"/>
              </a:spcBef>
              <a:defRPr sz="28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Seminarium Dyplomowe</a:t>
            </a:r>
          </a:p>
        </p:txBody>
      </p:sp>
      <p:sp>
        <p:nvSpPr>
          <p:cNvPr id="118" name="Symbol zastępczy zawartości 1"/>
          <p:cNvSpPr txBox="1"/>
          <p:nvPr/>
        </p:nvSpPr>
        <p:spPr>
          <a:xfrm>
            <a:off x="3923927" y="2325775"/>
            <a:ext cx="194421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pl-PL" dirty="0"/>
              <a:t>Maciej Kubala</a:t>
            </a:r>
            <a:endParaRPr dirty="0"/>
          </a:p>
        </p:txBody>
      </p:sp>
      <p:sp>
        <p:nvSpPr>
          <p:cNvPr id="119" name="Symbol zastępczy zawartości 1"/>
          <p:cNvSpPr txBox="1"/>
          <p:nvPr/>
        </p:nvSpPr>
        <p:spPr>
          <a:xfrm>
            <a:off x="1331639" y="3212975"/>
            <a:ext cx="781236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Temat</a:t>
            </a:r>
            <a:r>
              <a:rPr dirty="0"/>
              <a:t>: </a:t>
            </a:r>
            <a:r>
              <a:rPr lang="pl-PL" sz="2400" dirty="0">
                <a:sym typeface="Calibri"/>
              </a:rPr>
              <a:t>"Dobór strategii marketingowej dotyczącej zatrudnienia studentów. Analiza potrzeb i oczekiwań."</a:t>
            </a:r>
            <a:endParaRPr sz="3600" b="1" dirty="0"/>
          </a:p>
        </p:txBody>
      </p:sp>
      <p:sp>
        <p:nvSpPr>
          <p:cNvPr id="120" name="Symbol zastępczy zawartości 1"/>
          <p:cNvSpPr txBox="1"/>
          <p:nvPr/>
        </p:nvSpPr>
        <p:spPr>
          <a:xfrm>
            <a:off x="1331635" y="4797152"/>
            <a:ext cx="78123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Promotor: D</a:t>
            </a:r>
            <a:r>
              <a:rPr lang="pl-PL" dirty="0"/>
              <a:t>r hab. inż. Grzegorz Mzyk, prof. </a:t>
            </a:r>
            <a:r>
              <a:rPr lang="pl-PL" dirty="0" err="1"/>
              <a:t>PWr</a:t>
            </a:r>
            <a:r>
              <a:rPr lang="pl-PL" dirty="0"/>
              <a:t>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ole tekstowe 4"/>
          <p:cNvSpPr txBox="1">
            <a:spLocks noGrp="1"/>
          </p:cNvSpPr>
          <p:nvPr>
            <p:ph type="sldNum" sz="quarter" idx="2"/>
          </p:nvPr>
        </p:nvSpPr>
        <p:spPr>
          <a:xfrm>
            <a:off x="220223" y="6546850"/>
            <a:ext cx="170742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3" name="Symbol zastępczy zawartości 1"/>
          <p:cNvSpPr txBox="1">
            <a:spLocks noGrp="1"/>
          </p:cNvSpPr>
          <p:nvPr>
            <p:ph type="body" idx="1"/>
          </p:nvPr>
        </p:nvSpPr>
        <p:spPr>
          <a:xfrm>
            <a:off x="755649" y="1557337"/>
            <a:ext cx="8262940" cy="525621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Zainteresowanie</a:t>
            </a:r>
            <a:r>
              <a:rPr lang="pl-PL" dirty="0"/>
              <a:t> metodami, sposobami rekrutacji przez firmy</a:t>
            </a:r>
            <a:endParaRPr dirty="0"/>
          </a:p>
          <a:p>
            <a:r>
              <a:rPr lang="pl-PL" dirty="0"/>
              <a:t>Szukanie tematu, który zainteresuje mnie w jakimś stopniu na </a:t>
            </a:r>
            <a:r>
              <a:rPr lang="pl-PL" dirty="0" err="1"/>
              <a:t>PWr</a:t>
            </a:r>
            <a:r>
              <a:rPr lang="pl-PL" dirty="0"/>
              <a:t>.</a:t>
            </a:r>
            <a:endParaRPr dirty="0"/>
          </a:p>
        </p:txBody>
      </p:sp>
      <p:sp>
        <p:nvSpPr>
          <p:cNvPr id="124" name="Symbol zastępczy tekstu 3"/>
          <p:cNvSpPr>
            <a:spLocks noGrp="1"/>
          </p:cNvSpPr>
          <p:nvPr>
            <p:ph type="body" idx="14"/>
          </p:nvPr>
        </p:nvSpPr>
        <p:spPr>
          <a:xfrm>
            <a:off x="755649" y="620712"/>
            <a:ext cx="8285165" cy="863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4400"/>
            </a:lvl1pPr>
          </a:lstStyle>
          <a:p>
            <a:r>
              <a:t>Geneza tematu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ole tekstowe 4"/>
          <p:cNvSpPr txBox="1">
            <a:spLocks noGrp="1"/>
          </p:cNvSpPr>
          <p:nvPr>
            <p:ph type="sldNum" sz="quarter" idx="2"/>
          </p:nvPr>
        </p:nvSpPr>
        <p:spPr>
          <a:xfrm>
            <a:off x="220223" y="6546850"/>
            <a:ext cx="170742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7" name="Symbol zastępczy zawartości 1"/>
          <p:cNvSpPr txBox="1">
            <a:spLocks noGrp="1"/>
          </p:cNvSpPr>
          <p:nvPr>
            <p:ph type="body" idx="1"/>
          </p:nvPr>
        </p:nvSpPr>
        <p:spPr>
          <a:xfrm>
            <a:off x="755649" y="1557337"/>
            <a:ext cx="8262940" cy="5256213"/>
          </a:xfrm>
          <a:prstGeom prst="rect">
            <a:avLst/>
          </a:prstGeom>
        </p:spPr>
        <p:txBody>
          <a:bodyPr/>
          <a:lstStyle/>
          <a:p>
            <a:r>
              <a:rPr lang="pl-PL" dirty="0"/>
              <a:t>Zanalizowanie oczekiwań studentów wobec pierwszego zatrudnienia</a:t>
            </a:r>
          </a:p>
          <a:p>
            <a:r>
              <a:rPr lang="pl-PL" dirty="0"/>
              <a:t>Stworzenie strony internetowej z ankietami dla studentów, oraz indywidualnymi systemami oceny wypełnionych ankiet dla pracodawców </a:t>
            </a:r>
          </a:p>
          <a:p>
            <a:r>
              <a:rPr lang="pl-PL" dirty="0"/>
              <a:t>Chęć zdobycia tytułu inżyniera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28" name="Symbol zastępczy tekstu 3"/>
          <p:cNvSpPr>
            <a:spLocks noGrp="1"/>
          </p:cNvSpPr>
          <p:nvPr>
            <p:ph type="body" idx="14"/>
          </p:nvPr>
        </p:nvSpPr>
        <p:spPr>
          <a:xfrm>
            <a:off x="755649" y="620712"/>
            <a:ext cx="8285165" cy="863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4400"/>
            </a:lvl1pPr>
          </a:lstStyle>
          <a:p>
            <a:r>
              <a:t>Cele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ole tekstowe 4"/>
          <p:cNvSpPr txBox="1">
            <a:spLocks noGrp="1"/>
          </p:cNvSpPr>
          <p:nvPr>
            <p:ph type="sldNum" sz="quarter" idx="2"/>
          </p:nvPr>
        </p:nvSpPr>
        <p:spPr>
          <a:xfrm>
            <a:off x="220223" y="6546850"/>
            <a:ext cx="170742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31" name="Symbol zastępczy zawartości 1"/>
          <p:cNvSpPr txBox="1">
            <a:spLocks noGrp="1"/>
          </p:cNvSpPr>
          <p:nvPr>
            <p:ph type="body" idx="1"/>
          </p:nvPr>
        </p:nvSpPr>
        <p:spPr>
          <a:xfrm>
            <a:off x="755649" y="1557337"/>
            <a:ext cx="8262940" cy="5256213"/>
          </a:xfrm>
          <a:prstGeom prst="rect">
            <a:avLst/>
          </a:prstGeom>
        </p:spPr>
        <p:txBody>
          <a:bodyPr/>
          <a:lstStyle/>
          <a:p>
            <a:r>
              <a:rPr lang="pl-PL" dirty="0"/>
              <a:t>MySQL (darmowa baza danych)</a:t>
            </a:r>
          </a:p>
          <a:p>
            <a:r>
              <a:rPr lang="pl-PL" dirty="0"/>
              <a:t>PHP</a:t>
            </a:r>
          </a:p>
          <a:p>
            <a:r>
              <a:rPr lang="pl-PL" dirty="0"/>
              <a:t>XAMPP(Apache – darmowy serwer)</a:t>
            </a:r>
          </a:p>
          <a:p>
            <a:r>
              <a:rPr lang="pl-PL" dirty="0"/>
              <a:t>MS Visio </a:t>
            </a:r>
          </a:p>
          <a:p>
            <a:r>
              <a:rPr lang="pl-PL" dirty="0" err="1"/>
              <a:t>LaTeX</a:t>
            </a:r>
            <a:r>
              <a:rPr lang="pl-PL" dirty="0"/>
              <a:t> (</a:t>
            </a:r>
            <a:r>
              <a:rPr lang="pl-PL" dirty="0" err="1"/>
              <a:t>OverLeaf</a:t>
            </a:r>
            <a:r>
              <a:rPr lang="pl-PL" dirty="0"/>
              <a:t>)/ MS Word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32" name="Symbol zastępczy tekstu 2"/>
          <p:cNvSpPr>
            <a:spLocks noGrp="1"/>
          </p:cNvSpPr>
          <p:nvPr>
            <p:ph type="body" idx="13"/>
          </p:nvPr>
        </p:nvSpPr>
        <p:spPr>
          <a:xfrm>
            <a:off x="755649" y="115887"/>
            <a:ext cx="8285165" cy="50482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endParaRPr/>
          </a:p>
        </p:txBody>
      </p:sp>
      <p:sp>
        <p:nvSpPr>
          <p:cNvPr id="133" name="Symbol zastępczy tekstu 3"/>
          <p:cNvSpPr>
            <a:spLocks noGrp="1"/>
          </p:cNvSpPr>
          <p:nvPr>
            <p:ph type="body" idx="14"/>
          </p:nvPr>
        </p:nvSpPr>
        <p:spPr>
          <a:xfrm>
            <a:off x="755649" y="620712"/>
            <a:ext cx="8285165" cy="863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4400"/>
            </a:lvl1pPr>
          </a:lstStyle>
          <a:p>
            <a:r>
              <a:t>Narzędzia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ole tekstowe 4"/>
          <p:cNvSpPr txBox="1">
            <a:spLocks noGrp="1"/>
          </p:cNvSpPr>
          <p:nvPr>
            <p:ph type="sldNum" sz="quarter" idx="2"/>
          </p:nvPr>
        </p:nvSpPr>
        <p:spPr>
          <a:xfrm>
            <a:off x="220223" y="6546850"/>
            <a:ext cx="170742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0" name="Symbol zastępczy zawartości 1"/>
          <p:cNvSpPr txBox="1">
            <a:spLocks noGrp="1"/>
          </p:cNvSpPr>
          <p:nvPr>
            <p:ph type="body" idx="1"/>
          </p:nvPr>
        </p:nvSpPr>
        <p:spPr>
          <a:xfrm>
            <a:off x="755649" y="1557337"/>
            <a:ext cx="8262940" cy="5256213"/>
          </a:xfrm>
          <a:prstGeom prst="rect">
            <a:avLst/>
          </a:prstGeom>
        </p:spPr>
        <p:txBody>
          <a:bodyPr/>
          <a:lstStyle/>
          <a:p>
            <a:r>
              <a:rPr lang="pl-PL" dirty="0"/>
              <a:t>Wstępny plan ankiety</a:t>
            </a:r>
          </a:p>
          <a:p>
            <a:r>
              <a:rPr lang="pl-PL" dirty="0"/>
              <a:t>Wybór narzędzi</a:t>
            </a:r>
          </a:p>
          <a:p>
            <a:r>
              <a:rPr lang="pl-PL" dirty="0"/>
              <a:t>Wstępne obeznanie się z działaniem narzędzi</a:t>
            </a:r>
          </a:p>
          <a:p>
            <a:r>
              <a:rPr lang="pl-PL" dirty="0"/>
              <a:t>Zapoznanie się z pracami podobnymi tematycznie w celu uniknięcia popełnienia plagiatu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41" name="Symbol zastępczy tekstu 3"/>
          <p:cNvSpPr>
            <a:spLocks noGrp="1"/>
          </p:cNvSpPr>
          <p:nvPr>
            <p:ph type="body" idx="14"/>
          </p:nvPr>
        </p:nvSpPr>
        <p:spPr>
          <a:xfrm>
            <a:off x="755649" y="620712"/>
            <a:ext cx="8285165" cy="863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4400"/>
            </a:lvl1pPr>
          </a:lstStyle>
          <a:p>
            <a:r>
              <a:t>Co zostało zrobione: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ole tekstowe 4"/>
          <p:cNvSpPr txBox="1">
            <a:spLocks noGrp="1"/>
          </p:cNvSpPr>
          <p:nvPr>
            <p:ph type="sldNum" sz="quarter" idx="2"/>
          </p:nvPr>
        </p:nvSpPr>
        <p:spPr>
          <a:xfrm>
            <a:off x="220223" y="6546850"/>
            <a:ext cx="170742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4" name="Symbol zastępczy zawartości 1"/>
          <p:cNvSpPr txBox="1">
            <a:spLocks noGrp="1"/>
          </p:cNvSpPr>
          <p:nvPr>
            <p:ph type="body" sz="half" idx="1"/>
          </p:nvPr>
        </p:nvSpPr>
        <p:spPr>
          <a:xfrm>
            <a:off x="755649" y="1557337"/>
            <a:ext cx="8262940" cy="302379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pl-PL" dirty="0"/>
              <a:t>Wymyślenie wkładu inżynierskiego (ten tydzień) </a:t>
            </a:r>
          </a:p>
          <a:p>
            <a:r>
              <a:rPr lang="pl-PL" dirty="0"/>
              <a:t>Zrobienie bazy danych i strony internetowej (połowa listopada)</a:t>
            </a:r>
          </a:p>
          <a:p>
            <a:r>
              <a:rPr lang="pl-PL" dirty="0"/>
              <a:t>Przekazanie ankiety do wypełnienia (połowa listopada)</a:t>
            </a:r>
          </a:p>
          <a:p>
            <a:r>
              <a:rPr lang="pl-PL" dirty="0"/>
              <a:t>Obróbka danych/ stworzenie raportów (koniec listopada)</a:t>
            </a:r>
          </a:p>
          <a:p>
            <a:r>
              <a:rPr lang="pl-PL" dirty="0"/>
              <a:t>Napisanie pracy (koniec listopada)</a:t>
            </a:r>
          </a:p>
          <a:p>
            <a:r>
              <a:rPr lang="pl-PL" dirty="0"/>
              <a:t>Wybranie stylu oprawy pracy inżynierskiej na Grunwald24 (w wolnej chwili)</a:t>
            </a:r>
          </a:p>
        </p:txBody>
      </p:sp>
      <p:sp>
        <p:nvSpPr>
          <p:cNvPr id="145" name="Symbol zastępczy tekstu 3"/>
          <p:cNvSpPr>
            <a:spLocks noGrp="1"/>
          </p:cNvSpPr>
          <p:nvPr>
            <p:ph type="body" idx="14"/>
          </p:nvPr>
        </p:nvSpPr>
        <p:spPr>
          <a:xfrm>
            <a:off x="755649" y="620712"/>
            <a:ext cx="8285165" cy="863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4400"/>
            </a:lvl1pPr>
          </a:lstStyle>
          <a:p>
            <a:r>
              <a:rPr lang="pl-PL" dirty="0"/>
              <a:t>Do </a:t>
            </a:r>
            <a:r>
              <a:rPr dirty="0" err="1"/>
              <a:t>zrobienia</a:t>
            </a:r>
            <a:r>
              <a:rPr dirty="0"/>
              <a:t>: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795AF3-A8A8-40B6-BF1A-B3E81BC5A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ole tekstowe 4"/>
          <p:cNvSpPr txBox="1">
            <a:spLocks noGrp="1"/>
          </p:cNvSpPr>
          <p:nvPr>
            <p:ph type="sldNum" sz="quarter" idx="2"/>
          </p:nvPr>
        </p:nvSpPr>
        <p:spPr>
          <a:xfrm>
            <a:off x="220223" y="6546850"/>
            <a:ext cx="170742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4" name="Symbol zastępczy zawartości 1"/>
          <p:cNvSpPr txBox="1">
            <a:spLocks noGrp="1"/>
          </p:cNvSpPr>
          <p:nvPr>
            <p:ph type="body" sz="half" idx="1"/>
          </p:nvPr>
        </p:nvSpPr>
        <p:spPr>
          <a:xfrm>
            <a:off x="755649" y="1557336"/>
            <a:ext cx="8262940" cy="498951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 i="1"/>
            </a:pPr>
            <a:r>
              <a:rPr lang="pl-PL" b="1" dirty="0"/>
              <a:t>[1] </a:t>
            </a:r>
            <a:r>
              <a:rPr lang="pl-PL" dirty="0"/>
              <a:t>Marcin Lis „PHP i MySQL Dla każdego.”, </a:t>
            </a:r>
            <a:r>
              <a:rPr lang="pl-PL" dirty="0" err="1"/>
              <a:t>wydawinictwo</a:t>
            </a:r>
            <a:r>
              <a:rPr lang="pl-PL" dirty="0"/>
              <a:t> „Helion”,</a:t>
            </a:r>
          </a:p>
          <a:p>
            <a:pPr marL="0" indent="0">
              <a:buNone/>
              <a:defRPr i="1"/>
            </a:pPr>
            <a:r>
              <a:rPr lang="pl-PL" dirty="0"/>
              <a:t> wyd. III</a:t>
            </a:r>
          </a:p>
          <a:p>
            <a:pPr marL="0" indent="0">
              <a:buNone/>
              <a:defRPr i="1"/>
            </a:pPr>
            <a:r>
              <a:rPr lang="pl-PL" b="1" dirty="0"/>
              <a:t>[2] </a:t>
            </a:r>
            <a:r>
              <a:rPr lang="pl-PL" dirty="0"/>
              <a:t>Marcin Lis „</a:t>
            </a:r>
            <a:r>
              <a:rPr lang="pl-PL" dirty="0" err="1"/>
              <a:t>MySQL.Darmowa</a:t>
            </a:r>
            <a:r>
              <a:rPr lang="pl-PL" dirty="0"/>
              <a:t> baza danych. Ćwiczenia praktyczne.”, </a:t>
            </a:r>
            <a:r>
              <a:rPr lang="pl-PL" dirty="0" err="1"/>
              <a:t>wydawinictwo</a:t>
            </a:r>
            <a:r>
              <a:rPr lang="pl-PL" dirty="0"/>
              <a:t> „Helion”, wyd. II</a:t>
            </a:r>
          </a:p>
          <a:p>
            <a:pPr marL="0" indent="0">
              <a:buNone/>
              <a:defRPr i="1"/>
            </a:pPr>
            <a:r>
              <a:rPr lang="pl-PL" b="1" dirty="0"/>
              <a:t>[3] </a:t>
            </a:r>
            <a:r>
              <a:rPr lang="pl-PL" dirty="0"/>
              <a:t>Jadwiga </a:t>
            </a:r>
            <a:r>
              <a:rPr lang="pl-PL" dirty="0" err="1"/>
              <a:t>Gnybek</a:t>
            </a:r>
            <a:r>
              <a:rPr lang="pl-PL" dirty="0"/>
              <a:t> „Oracle łatwiejszy niż przypuszczasz.”, </a:t>
            </a:r>
            <a:r>
              <a:rPr lang="pl-PL" dirty="0" err="1"/>
              <a:t>wydawinictwo</a:t>
            </a:r>
            <a:r>
              <a:rPr lang="pl-PL" dirty="0"/>
              <a:t> „Helion”, wyd. III</a:t>
            </a:r>
          </a:p>
          <a:p>
            <a:pPr marL="0" indent="0">
              <a:buNone/>
              <a:defRPr i="1"/>
            </a:pPr>
            <a:r>
              <a:rPr lang="pl-PL" b="1" dirty="0"/>
              <a:t>[4] </a:t>
            </a:r>
            <a:r>
              <a:rPr lang="pl-PL" dirty="0"/>
              <a:t>Dr hab. inż. Grzegorz Mzyk, prof. </a:t>
            </a:r>
            <a:r>
              <a:rPr lang="pl-PL" dirty="0" err="1"/>
              <a:t>PWr</a:t>
            </a:r>
            <a:r>
              <a:rPr lang="pl-PL" dirty="0"/>
              <a:t>. Materiały do przedmiotu: „Zastosowanie baz danych”.</a:t>
            </a:r>
          </a:p>
          <a:p>
            <a:pPr marL="0" indent="0">
              <a:buNone/>
              <a:defRPr i="1"/>
            </a:pPr>
            <a:r>
              <a:rPr lang="pl-PL" dirty="0"/>
              <a:t> Źródło: </a:t>
            </a:r>
            <a:r>
              <a:rPr lang="pl-PL" dirty="0">
                <a:hlinkClick r:id="rId2"/>
              </a:rPr>
              <a:t>http://staff.iiar.pwr.wroc.pl/grzegorz.mzyk/</a:t>
            </a:r>
            <a:endParaRPr lang="pl-PL" dirty="0"/>
          </a:p>
          <a:p>
            <a:pPr marL="0" indent="0">
              <a:buNone/>
              <a:defRPr i="1"/>
            </a:pPr>
            <a:r>
              <a:rPr lang="pl-PL" b="1" dirty="0"/>
              <a:t>[5] </a:t>
            </a:r>
            <a:r>
              <a:rPr lang="pl-PL" dirty="0"/>
              <a:t>Arkadiusz Włodarczyk „PHP &amp; MySQL od Podstaw do Eksperta” Kurs internetowy. </a:t>
            </a:r>
          </a:p>
          <a:p>
            <a:pPr marL="0" indent="0">
              <a:buNone/>
              <a:defRPr i="1"/>
            </a:pPr>
            <a:r>
              <a:rPr lang="pl-PL" dirty="0"/>
              <a:t>Źródło: </a:t>
            </a:r>
            <a:r>
              <a:rPr lang="pl-PL" dirty="0">
                <a:hlinkClick r:id="rId3"/>
              </a:rPr>
              <a:t>https://www.udemy.com/php-mysql-od-podstaw-do-eksperta/</a:t>
            </a:r>
            <a:r>
              <a:rPr lang="pl-PL" dirty="0"/>
              <a:t> </a:t>
            </a:r>
          </a:p>
          <a:p>
            <a:pPr marL="0" indent="0">
              <a:buNone/>
              <a:defRPr i="1"/>
            </a:pPr>
            <a:endParaRPr lang="pl-PL" dirty="0"/>
          </a:p>
          <a:p>
            <a:pPr marL="0" indent="0">
              <a:buNone/>
              <a:defRPr i="1"/>
            </a:pPr>
            <a:endParaRPr lang="pl-PL" dirty="0"/>
          </a:p>
          <a:p>
            <a:pPr>
              <a:defRPr i="1"/>
            </a:pPr>
            <a:endParaRPr lang="pl-PL" dirty="0"/>
          </a:p>
        </p:txBody>
      </p:sp>
      <p:sp>
        <p:nvSpPr>
          <p:cNvPr id="145" name="Symbol zastępczy tekstu 3"/>
          <p:cNvSpPr>
            <a:spLocks noGrp="1"/>
          </p:cNvSpPr>
          <p:nvPr>
            <p:ph type="body" idx="14"/>
          </p:nvPr>
        </p:nvSpPr>
        <p:spPr>
          <a:xfrm>
            <a:off x="755649" y="620712"/>
            <a:ext cx="8285165" cy="863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4400"/>
            </a:lvl1pPr>
          </a:lstStyle>
          <a:p>
            <a:r>
              <a:rPr lang="pl-PL" dirty="0"/>
              <a:t>Źródła</a:t>
            </a:r>
            <a:r>
              <a:rPr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9613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ymbol zastępczy tekstu 2"/>
          <p:cNvSpPr txBox="1"/>
          <p:nvPr/>
        </p:nvSpPr>
        <p:spPr>
          <a:xfrm>
            <a:off x="1069085" y="2528753"/>
            <a:ext cx="8284724" cy="180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600"/>
              </a:spcBef>
              <a:defRPr sz="28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pl-PL" dirty="0"/>
              <a:t>Bardzo proszę Was o pomoc w wypełnieniu ankiet.</a:t>
            </a:r>
          </a:p>
          <a:p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br>
              <a:rPr lang="pl-PL" dirty="0">
                <a:sym typeface="Wingdings" panose="05000000000000000000" pitchFamily="2" charset="2"/>
              </a:rPr>
            </a:br>
            <a:br>
              <a:rPr lang="pl-PL" dirty="0">
                <a:sym typeface="Wingdings" panose="05000000000000000000" pitchFamily="2" charset="2"/>
              </a:rPr>
            </a:br>
            <a:r>
              <a:rPr lang="pl-PL" dirty="0">
                <a:sym typeface="Wingdings" panose="05000000000000000000" pitchFamily="2" charset="2"/>
              </a:rPr>
              <a:t>Dziękuję za uwagę!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337</Words>
  <Application>Microsoft Office PowerPoint</Application>
  <PresentationFormat>Pokaz na ekranie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Student 226556</cp:lastModifiedBy>
  <cp:revision>15</cp:revision>
  <dcterms:modified xsi:type="dcterms:W3CDTF">2018-11-27T13:22:14Z</dcterms:modified>
</cp:coreProperties>
</file>