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6"/>
  </p:notesMasterIdLst>
  <p:handoutMasterIdLst>
    <p:handoutMasterId r:id="rId17"/>
  </p:handoutMasterIdLst>
  <p:sldIdLst>
    <p:sldId id="256" r:id="rId3"/>
    <p:sldId id="257" r:id="rId4"/>
    <p:sldId id="264" r:id="rId5"/>
    <p:sldId id="262" r:id="rId6"/>
    <p:sldId id="258" r:id="rId7"/>
    <p:sldId id="261" r:id="rId8"/>
    <p:sldId id="265" r:id="rId9"/>
    <p:sldId id="267" r:id="rId10"/>
    <p:sldId id="266" r:id="rId11"/>
    <p:sldId id="260" r:id="rId12"/>
    <p:sldId id="269" r:id="rId13"/>
    <p:sldId id="268" r:id="rId14"/>
    <p:sldId id="263"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p:cViewPr varScale="1">
        <p:scale>
          <a:sx n="113" d="100"/>
          <a:sy n="113" d="100"/>
        </p:scale>
        <p:origin x="510" y="10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4/13/2016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4/13/2016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4/13/2016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4/13/2016</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txBody>
          <a:bodyPr/>
          <a:lstStyle/>
          <a:p>
            <a:r>
              <a:rPr lang="en-US" dirty="0" smtClean="0">
                <a:solidFill>
                  <a:schemeClr val="accent1">
                    <a:lumMod val="75000"/>
                  </a:schemeClr>
                </a:solidFill>
              </a:rPr>
              <a:t>Predicting </a:t>
            </a:r>
            <a:br>
              <a:rPr lang="en-US" dirty="0" smtClean="0">
                <a:solidFill>
                  <a:schemeClr val="accent1">
                    <a:lumMod val="75000"/>
                  </a:schemeClr>
                </a:solidFill>
              </a:rPr>
            </a:br>
            <a:r>
              <a:rPr lang="en-US" dirty="0" smtClean="0">
                <a:solidFill>
                  <a:schemeClr val="accent1">
                    <a:lumMod val="75000"/>
                  </a:schemeClr>
                </a:solidFill>
              </a:rPr>
              <a:t>Future</a:t>
            </a:r>
            <a:br>
              <a:rPr lang="en-US" dirty="0" smtClean="0">
                <a:solidFill>
                  <a:schemeClr val="accent1">
                    <a:lumMod val="75000"/>
                  </a:schemeClr>
                </a:solidFill>
              </a:rPr>
            </a:br>
            <a:r>
              <a:rPr lang="en-US" dirty="0" smtClean="0">
                <a:solidFill>
                  <a:schemeClr val="accent1">
                    <a:lumMod val="75000"/>
                  </a:schemeClr>
                </a:solidFill>
              </a:rPr>
              <a:t>With </a:t>
            </a:r>
            <a:br>
              <a:rPr lang="en-US" dirty="0" smtClean="0">
                <a:solidFill>
                  <a:schemeClr val="accent1">
                    <a:lumMod val="75000"/>
                  </a:schemeClr>
                </a:solidFill>
              </a:rPr>
            </a:br>
            <a:r>
              <a:rPr lang="en-US" dirty="0" smtClean="0">
                <a:solidFill>
                  <a:schemeClr val="accent1">
                    <a:lumMod val="75000"/>
                  </a:schemeClr>
                </a:solidFill>
              </a:rPr>
              <a:t>Social </a:t>
            </a:r>
            <a:br>
              <a:rPr lang="en-US" dirty="0" smtClean="0">
                <a:solidFill>
                  <a:schemeClr val="accent1">
                    <a:lumMod val="75000"/>
                  </a:schemeClr>
                </a:solidFill>
              </a:rPr>
            </a:br>
            <a:r>
              <a:rPr lang="en-US" dirty="0" smtClean="0">
                <a:solidFill>
                  <a:schemeClr val="accent1">
                    <a:lumMod val="75000"/>
                  </a:schemeClr>
                </a:solidFill>
              </a:rPr>
              <a:t>Networks</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US" sz="3200" dirty="0" smtClean="0">
                <a:solidFill>
                  <a:schemeClr val="accent1">
                    <a:lumMod val="75000"/>
                  </a:schemeClr>
                </a:solidFill>
              </a:rPr>
              <a:t>Maciej Medyk</a:t>
            </a:r>
            <a:endParaRPr lang="en-US" sz="3200" dirty="0">
              <a:solidFill>
                <a:schemeClr val="accent1">
                  <a:lumMod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smtClean="0">
                <a:solidFill>
                  <a:schemeClr val="accent1">
                    <a:lumMod val="75000"/>
                  </a:schemeClr>
                </a:solidFill>
              </a:rPr>
              <a:t>Semantics Recognition</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267200"/>
          </a:xfrm>
        </p:spPr>
        <p:txBody>
          <a:bodyPr>
            <a:normAutofit/>
          </a:bodyPr>
          <a:lstStyle/>
          <a:p>
            <a:r>
              <a:rPr lang="en-US" sz="2800" dirty="0" smtClean="0">
                <a:solidFill>
                  <a:schemeClr val="accent1">
                    <a:lumMod val="75000"/>
                  </a:schemeClr>
                </a:solidFill>
              </a:rPr>
              <a:t>Sentiment analysis </a:t>
            </a:r>
          </a:p>
          <a:p>
            <a:endParaRPr lang="en-US" sz="3600" dirty="0" smtClean="0">
              <a:solidFill>
                <a:schemeClr val="accent1">
                  <a:lumMod val="75000"/>
                </a:schemeClr>
              </a:solidFill>
            </a:endParaRPr>
          </a:p>
          <a:p>
            <a:r>
              <a:rPr lang="en-US" sz="2800" dirty="0" smtClean="0">
                <a:solidFill>
                  <a:schemeClr val="accent1">
                    <a:lumMod val="75000"/>
                  </a:schemeClr>
                </a:solidFill>
              </a:rPr>
              <a:t>Subjectivity analysis</a:t>
            </a:r>
          </a:p>
          <a:p>
            <a:endParaRPr lang="en-US" sz="3600" dirty="0" smtClean="0">
              <a:solidFill>
                <a:schemeClr val="accent1">
                  <a:lumMod val="75000"/>
                </a:schemeClr>
              </a:solidFill>
            </a:endParaRPr>
          </a:p>
          <a:p>
            <a:r>
              <a:rPr lang="en-US" sz="2800" dirty="0" smtClean="0">
                <a:solidFill>
                  <a:schemeClr val="accent1">
                    <a:lumMod val="75000"/>
                  </a:schemeClr>
                </a:solidFill>
              </a:rPr>
              <a:t>Polarity analysis</a:t>
            </a:r>
            <a:endParaRPr lang="en-US" sz="2800" dirty="0">
              <a:solidFill>
                <a:schemeClr val="accent1">
                  <a:lumMod val="75000"/>
                </a:schemeClr>
              </a:solidFill>
            </a:endParaRPr>
          </a:p>
        </p:txBody>
      </p:sp>
      <p:pic>
        <p:nvPicPr>
          <p:cNvPr id="2" name="Picture 1"/>
          <p:cNvPicPr>
            <a:picLocks noChangeAspect="1"/>
          </p:cNvPicPr>
          <p:nvPr/>
        </p:nvPicPr>
        <p:blipFill rotWithShape="1">
          <a:blip r:embed="rId3"/>
          <a:srcRect r="1116"/>
          <a:stretch/>
        </p:blipFill>
        <p:spPr>
          <a:xfrm>
            <a:off x="1903412" y="3743325"/>
            <a:ext cx="5905499" cy="762000"/>
          </a:xfrm>
          <a:prstGeom prst="rect">
            <a:avLst/>
          </a:prstGeom>
        </p:spPr>
      </p:pic>
      <p:pic>
        <p:nvPicPr>
          <p:cNvPr id="3" name="Picture 2"/>
          <p:cNvPicPr>
            <a:picLocks noChangeAspect="1"/>
          </p:cNvPicPr>
          <p:nvPr/>
        </p:nvPicPr>
        <p:blipFill rotWithShape="1">
          <a:blip r:embed="rId4"/>
          <a:srcRect r="482"/>
          <a:stretch/>
        </p:blipFill>
        <p:spPr>
          <a:xfrm>
            <a:off x="1903412" y="5114925"/>
            <a:ext cx="5905500" cy="704850"/>
          </a:xfrm>
          <a:prstGeom prst="rect">
            <a:avLst/>
          </a:prstGeom>
        </p:spPr>
      </p:pic>
      <p:pic>
        <p:nvPicPr>
          <p:cNvPr id="5" name="Picture 4"/>
          <p:cNvPicPr>
            <a:picLocks noChangeAspect="1"/>
          </p:cNvPicPr>
          <p:nvPr/>
        </p:nvPicPr>
        <p:blipFill rotWithShape="1">
          <a:blip r:embed="rId5"/>
          <a:srcRect l="3077" t="5444" r="16923" b="811"/>
          <a:stretch/>
        </p:blipFill>
        <p:spPr>
          <a:xfrm>
            <a:off x="1907221" y="2443163"/>
            <a:ext cx="5897880" cy="762000"/>
          </a:xfrm>
          <a:prstGeom prst="rect">
            <a:avLst/>
          </a:prstGeom>
        </p:spPr>
      </p:pic>
    </p:spTree>
    <p:extLst>
      <p:ext uri="{BB962C8B-B14F-4D97-AF65-F5344CB8AC3E}">
        <p14:creationId xmlns:p14="http://schemas.microsoft.com/office/powerpoint/2010/main" val="9256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905998" cy="1020762"/>
          </a:xfrm>
        </p:spPr>
        <p:txBody>
          <a:bodyPr>
            <a:normAutofit/>
          </a:bodyPr>
          <a:lstStyle/>
          <a:p>
            <a:r>
              <a:rPr lang="en-US" sz="3600" dirty="0" err="1" smtClean="0">
                <a:solidFill>
                  <a:schemeClr val="accent1">
                    <a:lumMod val="75000"/>
                  </a:schemeClr>
                </a:solidFill>
              </a:rPr>
              <a:t>Asur</a:t>
            </a:r>
            <a:r>
              <a:rPr lang="en-US" sz="3600" dirty="0" smtClean="0">
                <a:solidFill>
                  <a:schemeClr val="accent1">
                    <a:lumMod val="75000"/>
                  </a:schemeClr>
                </a:solidFill>
              </a:rPr>
              <a:t> and Huberman Research Analytics</a:t>
            </a:r>
            <a:endParaRPr lang="en-US" sz="3600"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2436812" y="1905000"/>
            <a:ext cx="7239000" cy="3501656"/>
          </a:xfrm>
          <a:prstGeom prst="rect">
            <a:avLst/>
          </a:prstGeom>
        </p:spPr>
      </p:pic>
      <p:pic>
        <p:nvPicPr>
          <p:cNvPr id="8" name="Picture 7"/>
          <p:cNvPicPr>
            <a:picLocks noChangeAspect="1"/>
          </p:cNvPicPr>
          <p:nvPr/>
        </p:nvPicPr>
        <p:blipFill>
          <a:blip r:embed="rId4"/>
          <a:stretch>
            <a:fillRect/>
          </a:stretch>
        </p:blipFill>
        <p:spPr>
          <a:xfrm>
            <a:off x="2436812" y="5325693"/>
            <a:ext cx="7239000" cy="981075"/>
          </a:xfrm>
          <a:prstGeom prst="rect">
            <a:avLst/>
          </a:prstGeom>
        </p:spPr>
      </p:pic>
      <p:pic>
        <p:nvPicPr>
          <p:cNvPr id="10" name="Picture 9"/>
          <p:cNvPicPr>
            <a:picLocks noChangeAspect="1"/>
          </p:cNvPicPr>
          <p:nvPr/>
        </p:nvPicPr>
        <p:blipFill>
          <a:blip r:embed="rId5"/>
          <a:stretch>
            <a:fillRect/>
          </a:stretch>
        </p:blipFill>
        <p:spPr>
          <a:xfrm>
            <a:off x="5622925" y="5487618"/>
            <a:ext cx="2314575" cy="819150"/>
          </a:xfrm>
          <a:prstGeom prst="rect">
            <a:avLst/>
          </a:prstGeom>
        </p:spPr>
      </p:pic>
    </p:spTree>
    <p:extLst>
      <p:ext uri="{BB962C8B-B14F-4D97-AF65-F5344CB8AC3E}">
        <p14:creationId xmlns:p14="http://schemas.microsoft.com/office/powerpoint/2010/main" val="25694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smtClean="0">
                <a:solidFill>
                  <a:schemeClr val="accent1">
                    <a:lumMod val="75000"/>
                  </a:schemeClr>
                </a:solidFill>
              </a:rPr>
              <a:t>Findings and Conclusions</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267200"/>
          </a:xfrm>
        </p:spPr>
        <p:txBody>
          <a:bodyPr>
            <a:normAutofit/>
          </a:bodyPr>
          <a:lstStyle/>
          <a:p>
            <a:r>
              <a:rPr lang="en-US" sz="2800" dirty="0" smtClean="0">
                <a:solidFill>
                  <a:schemeClr val="accent1">
                    <a:lumMod val="75000"/>
                  </a:schemeClr>
                </a:solidFill>
              </a:rPr>
              <a:t>Authors used many evaluation techniques using </a:t>
            </a:r>
            <a:r>
              <a:rPr lang="en-US" sz="2800" dirty="0" smtClean="0">
                <a:solidFill>
                  <a:schemeClr val="accent1">
                    <a:lumMod val="75000"/>
                  </a:schemeClr>
                </a:solidFill>
              </a:rPr>
              <a:t>tweet </a:t>
            </a:r>
            <a:r>
              <a:rPr lang="en-US" sz="2800" dirty="0" smtClean="0">
                <a:solidFill>
                  <a:schemeClr val="accent1">
                    <a:lumMod val="75000"/>
                  </a:schemeClr>
                </a:solidFill>
              </a:rPr>
              <a:t>rate, </a:t>
            </a:r>
            <a:r>
              <a:rPr lang="en-US" sz="2800" dirty="0" smtClean="0">
                <a:solidFill>
                  <a:schemeClr val="accent1">
                    <a:lumMod val="75000"/>
                  </a:schemeClr>
                </a:solidFill>
              </a:rPr>
              <a:t> theater </a:t>
            </a:r>
            <a:r>
              <a:rPr lang="en-US" sz="2800" dirty="0" smtClean="0">
                <a:solidFill>
                  <a:schemeClr val="accent1">
                    <a:lumMod val="75000"/>
                  </a:schemeClr>
                </a:solidFill>
              </a:rPr>
              <a:t>count, sentiment PN ratio</a:t>
            </a:r>
          </a:p>
          <a:p>
            <a:r>
              <a:rPr lang="en-US" sz="2800" dirty="0" smtClean="0">
                <a:solidFill>
                  <a:schemeClr val="accent1">
                    <a:lumMod val="75000"/>
                  </a:schemeClr>
                </a:solidFill>
              </a:rPr>
              <a:t>The correlation of </a:t>
            </a:r>
            <a:r>
              <a:rPr lang="en-US" sz="2800" dirty="0" smtClean="0">
                <a:solidFill>
                  <a:schemeClr val="accent1">
                    <a:lumMod val="75000"/>
                  </a:schemeClr>
                </a:solidFill>
              </a:rPr>
              <a:t>tweet </a:t>
            </a:r>
            <a:r>
              <a:rPr lang="en-US" sz="2800" dirty="0" smtClean="0">
                <a:solidFill>
                  <a:schemeClr val="accent1">
                    <a:lumMod val="75000"/>
                  </a:schemeClr>
                </a:solidFill>
              </a:rPr>
              <a:t>rate together with amount of theaters screening the movie was 86% while correlation of </a:t>
            </a:r>
            <a:r>
              <a:rPr lang="en-US" sz="2800" dirty="0" smtClean="0">
                <a:solidFill>
                  <a:schemeClr val="accent1">
                    <a:lumMod val="75000"/>
                  </a:schemeClr>
                </a:solidFill>
              </a:rPr>
              <a:t>tweet </a:t>
            </a:r>
            <a:r>
              <a:rPr lang="en-US" sz="2800" dirty="0" smtClean="0">
                <a:solidFill>
                  <a:schemeClr val="accent1">
                    <a:lumMod val="75000"/>
                  </a:schemeClr>
                </a:solidFill>
              </a:rPr>
              <a:t>rate together with polarity PN </a:t>
            </a:r>
            <a:r>
              <a:rPr lang="en-US" sz="2800" dirty="0" smtClean="0">
                <a:solidFill>
                  <a:schemeClr val="accent1">
                    <a:lumMod val="75000"/>
                  </a:schemeClr>
                </a:solidFill>
              </a:rPr>
              <a:t>ratio </a:t>
            </a:r>
            <a:r>
              <a:rPr lang="en-US" sz="2800" dirty="0" smtClean="0">
                <a:solidFill>
                  <a:schemeClr val="accent1">
                    <a:lumMod val="75000"/>
                  </a:schemeClr>
                </a:solidFill>
              </a:rPr>
              <a:t>was 94%.</a:t>
            </a:r>
          </a:p>
          <a:p>
            <a:r>
              <a:rPr lang="en-US" sz="2800" dirty="0" smtClean="0">
                <a:solidFill>
                  <a:schemeClr val="accent1">
                    <a:lumMod val="75000"/>
                  </a:schemeClr>
                </a:solidFill>
              </a:rPr>
              <a:t>The findings showed that the size and amount of positive chatter on Twitter was closely related to box office results suggesting that performance of the movie can be predicted looking at size of traffic and the message sentiment. </a:t>
            </a:r>
          </a:p>
          <a:p>
            <a:endParaRPr lang="en-US" sz="3600" dirty="0" smtClean="0">
              <a:solidFill>
                <a:schemeClr val="accent1">
                  <a:lumMod val="75000"/>
                </a:schemeClr>
              </a:solidFill>
            </a:endParaRPr>
          </a:p>
        </p:txBody>
      </p:sp>
    </p:spTree>
    <p:extLst>
      <p:ext uri="{BB962C8B-B14F-4D97-AF65-F5344CB8AC3E}">
        <p14:creationId xmlns:p14="http://schemas.microsoft.com/office/powerpoint/2010/main" val="395978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591798" cy="1020762"/>
          </a:xfrm>
        </p:spPr>
        <p:txBody>
          <a:bodyPr>
            <a:noAutofit/>
          </a:bodyPr>
          <a:lstStyle/>
          <a:p>
            <a:r>
              <a:rPr lang="en-US" sz="4800" dirty="0" smtClean="0">
                <a:solidFill>
                  <a:schemeClr val="accent1">
                    <a:lumMod val="75000"/>
                  </a:schemeClr>
                </a:solidFill>
              </a:rPr>
              <a:t>Thank You</a:t>
            </a:r>
            <a:endParaRPr lang="en-US" sz="4800" dirty="0">
              <a:solidFill>
                <a:schemeClr val="accent1">
                  <a:lumMod val="75000"/>
                </a:schemeClr>
              </a:solidFill>
            </a:endParaRPr>
          </a:p>
        </p:txBody>
      </p:sp>
      <p:sp>
        <p:nvSpPr>
          <p:cNvPr id="14" name="Content Placeholder 13"/>
          <p:cNvSpPr>
            <a:spLocks noGrp="1"/>
          </p:cNvSpPr>
          <p:nvPr>
            <p:ph idx="1"/>
          </p:nvPr>
        </p:nvSpPr>
        <p:spPr>
          <a:xfrm>
            <a:off x="1522414" y="1905000"/>
            <a:ext cx="10134598" cy="4267200"/>
          </a:xfrm>
        </p:spPr>
        <p:txBody>
          <a:bodyPr>
            <a:normAutofit/>
          </a:bodyPr>
          <a:lstStyle/>
          <a:p>
            <a:endParaRPr lang="en-US" sz="1800" dirty="0" smtClean="0">
              <a:solidFill>
                <a:schemeClr val="accent1">
                  <a:lumMod val="75000"/>
                </a:schemeClr>
              </a:solidFill>
            </a:endParaRPr>
          </a:p>
          <a:p>
            <a:endParaRPr lang="en-US" sz="1800" dirty="0">
              <a:solidFill>
                <a:schemeClr val="accent1">
                  <a:lumMod val="75000"/>
                </a:schemeClr>
              </a:solidFill>
            </a:endParaRPr>
          </a:p>
          <a:p>
            <a:endParaRPr lang="en-US" sz="3200" dirty="0" smtClean="0">
              <a:solidFill>
                <a:schemeClr val="accent1">
                  <a:lumMod val="75000"/>
                </a:schemeClr>
              </a:solidFill>
            </a:endParaRPr>
          </a:p>
          <a:p>
            <a:pPr marL="0" indent="0" algn="ctr">
              <a:buNone/>
            </a:pPr>
            <a:r>
              <a:rPr lang="en-US" sz="3200" dirty="0" smtClean="0">
                <a:solidFill>
                  <a:schemeClr val="accent1">
                    <a:lumMod val="75000"/>
                  </a:schemeClr>
                </a:solidFill>
              </a:rPr>
              <a:t>Questions</a:t>
            </a:r>
            <a:endParaRPr lang="en-US" sz="3200" dirty="0" smtClean="0">
              <a:solidFill>
                <a:schemeClr val="accent1">
                  <a:lumMod val="75000"/>
                </a:schemeClr>
              </a:solidFill>
            </a:endParaRPr>
          </a:p>
        </p:txBody>
      </p:sp>
    </p:spTree>
    <p:extLst>
      <p:ext uri="{BB962C8B-B14F-4D97-AF65-F5344CB8AC3E}">
        <p14:creationId xmlns:p14="http://schemas.microsoft.com/office/powerpoint/2010/main" val="59685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134598" cy="1020762"/>
          </a:xfrm>
        </p:spPr>
        <p:txBody>
          <a:bodyPr>
            <a:normAutofit/>
          </a:bodyPr>
          <a:lstStyle/>
          <a:p>
            <a:r>
              <a:rPr lang="en-US" sz="3600" dirty="0" smtClean="0">
                <a:solidFill>
                  <a:schemeClr val="accent1">
                    <a:lumMod val="75000"/>
                  </a:schemeClr>
                </a:solidFill>
              </a:rPr>
              <a:t>Agenda</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648200"/>
          </a:xfrm>
        </p:spPr>
        <p:txBody>
          <a:bodyPr>
            <a:normAutofit/>
          </a:bodyPr>
          <a:lstStyle/>
          <a:p>
            <a:r>
              <a:rPr lang="en-US" sz="2800" dirty="0" smtClean="0">
                <a:solidFill>
                  <a:schemeClr val="accent1">
                    <a:lumMod val="75000"/>
                  </a:schemeClr>
                </a:solidFill>
              </a:rPr>
              <a:t>Description of Social Media</a:t>
            </a:r>
          </a:p>
          <a:p>
            <a:r>
              <a:rPr lang="en-US" sz="2800" dirty="0">
                <a:solidFill>
                  <a:schemeClr val="accent1">
                    <a:lumMod val="75000"/>
                  </a:schemeClr>
                </a:solidFill>
              </a:rPr>
              <a:t>Social Media Current Use in Future Prediction</a:t>
            </a:r>
          </a:p>
          <a:p>
            <a:r>
              <a:rPr lang="en-US" sz="2800" dirty="0">
                <a:solidFill>
                  <a:schemeClr val="accent1">
                    <a:lumMod val="75000"/>
                  </a:schemeClr>
                </a:solidFill>
              </a:rPr>
              <a:t>Why Social Media Data Is Useful in Prediction</a:t>
            </a:r>
            <a:r>
              <a:rPr lang="en-US" sz="2800" dirty="0" smtClean="0">
                <a:solidFill>
                  <a:schemeClr val="accent1">
                    <a:lumMod val="75000"/>
                  </a:schemeClr>
                </a:solidFill>
              </a:rPr>
              <a:t>?</a:t>
            </a:r>
          </a:p>
          <a:p>
            <a:r>
              <a:rPr lang="en-US" sz="2800" dirty="0" smtClean="0">
                <a:solidFill>
                  <a:schemeClr val="accent1">
                    <a:lumMod val="75000"/>
                  </a:schemeClr>
                </a:solidFill>
              </a:rPr>
              <a:t>Research Goals set by Authors</a:t>
            </a:r>
          </a:p>
          <a:p>
            <a:r>
              <a:rPr lang="en-US" sz="2800" dirty="0" err="1" smtClean="0">
                <a:solidFill>
                  <a:schemeClr val="accent1">
                    <a:lumMod val="75000"/>
                  </a:schemeClr>
                </a:solidFill>
              </a:rPr>
              <a:t>Sitaram</a:t>
            </a:r>
            <a:r>
              <a:rPr lang="en-US" sz="2800" dirty="0" smtClean="0">
                <a:solidFill>
                  <a:schemeClr val="accent1">
                    <a:lumMod val="75000"/>
                  </a:schemeClr>
                </a:solidFill>
              </a:rPr>
              <a:t> </a:t>
            </a:r>
            <a:r>
              <a:rPr lang="en-US" sz="2800" dirty="0" err="1" smtClean="0">
                <a:solidFill>
                  <a:schemeClr val="accent1">
                    <a:lumMod val="75000"/>
                  </a:schemeClr>
                </a:solidFill>
              </a:rPr>
              <a:t>Asur</a:t>
            </a:r>
            <a:r>
              <a:rPr lang="en-US" sz="2800" dirty="0" smtClean="0">
                <a:solidFill>
                  <a:schemeClr val="accent1">
                    <a:lumMod val="75000"/>
                  </a:schemeClr>
                </a:solidFill>
              </a:rPr>
              <a:t> </a:t>
            </a:r>
            <a:r>
              <a:rPr lang="en-US" sz="2800" dirty="0">
                <a:solidFill>
                  <a:schemeClr val="accent1">
                    <a:lumMod val="75000"/>
                  </a:schemeClr>
                </a:solidFill>
              </a:rPr>
              <a:t>and </a:t>
            </a:r>
            <a:r>
              <a:rPr lang="en-US" sz="2800" dirty="0" err="1" smtClean="0">
                <a:solidFill>
                  <a:schemeClr val="accent1">
                    <a:lumMod val="75000"/>
                  </a:schemeClr>
                </a:solidFill>
              </a:rPr>
              <a:t>Bernanrdo</a:t>
            </a:r>
            <a:r>
              <a:rPr lang="en-US" sz="2800" dirty="0" smtClean="0">
                <a:solidFill>
                  <a:schemeClr val="accent1">
                    <a:lumMod val="75000"/>
                  </a:schemeClr>
                </a:solidFill>
              </a:rPr>
              <a:t> Huberman Experiment</a:t>
            </a:r>
          </a:p>
          <a:p>
            <a:r>
              <a:rPr lang="en-US" sz="2800" dirty="0">
                <a:solidFill>
                  <a:schemeClr val="accent1">
                    <a:lumMod val="75000"/>
                  </a:schemeClr>
                </a:solidFill>
              </a:rPr>
              <a:t>Message Semantics </a:t>
            </a:r>
            <a:r>
              <a:rPr lang="en-US" sz="2800" dirty="0" smtClean="0">
                <a:solidFill>
                  <a:schemeClr val="accent1">
                    <a:lumMod val="75000"/>
                  </a:schemeClr>
                </a:solidFill>
              </a:rPr>
              <a:t>Recognition</a:t>
            </a:r>
          </a:p>
          <a:p>
            <a:r>
              <a:rPr lang="en-US" sz="2800" dirty="0" smtClean="0">
                <a:solidFill>
                  <a:schemeClr val="accent1">
                    <a:lumMod val="75000"/>
                  </a:schemeClr>
                </a:solidFill>
              </a:rPr>
              <a:t>Findings and Conclusion</a:t>
            </a:r>
          </a:p>
          <a:p>
            <a:endParaRPr lang="en-US" sz="3200" dirty="0" smtClean="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134598" cy="1020762"/>
          </a:xfrm>
        </p:spPr>
        <p:txBody>
          <a:bodyPr>
            <a:normAutofit/>
          </a:bodyPr>
          <a:lstStyle/>
          <a:p>
            <a:r>
              <a:rPr lang="en-US" sz="3600" dirty="0" smtClean="0">
                <a:solidFill>
                  <a:schemeClr val="accent1">
                    <a:lumMod val="75000"/>
                  </a:schemeClr>
                </a:solidFill>
              </a:rPr>
              <a:t>What is Social Media?</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648200"/>
          </a:xfrm>
        </p:spPr>
        <p:txBody>
          <a:bodyPr>
            <a:normAutofit/>
          </a:bodyPr>
          <a:lstStyle/>
          <a:p>
            <a:r>
              <a:rPr lang="en-US" sz="2800" dirty="0" smtClean="0">
                <a:solidFill>
                  <a:schemeClr val="accent1">
                    <a:lumMod val="75000"/>
                  </a:schemeClr>
                </a:solidFill>
              </a:rPr>
              <a:t>Platform that connects people that want to form relationships and friendships with others</a:t>
            </a:r>
          </a:p>
          <a:p>
            <a:r>
              <a:rPr lang="en-US" sz="2800" dirty="0" smtClean="0">
                <a:solidFill>
                  <a:schemeClr val="accent1">
                    <a:lumMod val="75000"/>
                  </a:schemeClr>
                </a:solidFill>
              </a:rPr>
              <a:t>Allow individuals to group together under specific entity like country, company, or interest page</a:t>
            </a:r>
          </a:p>
          <a:p>
            <a:r>
              <a:rPr lang="en-US" sz="2800" dirty="0" smtClean="0">
                <a:solidFill>
                  <a:schemeClr val="accent1">
                    <a:lumMod val="75000"/>
                  </a:schemeClr>
                </a:solidFill>
              </a:rPr>
              <a:t>Users can post and share experiences and ideas</a:t>
            </a:r>
          </a:p>
          <a:p>
            <a:r>
              <a:rPr lang="en-US" sz="2800" dirty="0" smtClean="0">
                <a:solidFill>
                  <a:schemeClr val="accent1">
                    <a:lumMod val="75000"/>
                  </a:schemeClr>
                </a:solidFill>
              </a:rPr>
              <a:t>Users can express feedback through likes and comments about posts they see</a:t>
            </a:r>
          </a:p>
          <a:p>
            <a:r>
              <a:rPr lang="en-US" sz="2800" dirty="0" smtClean="0">
                <a:solidFill>
                  <a:schemeClr val="accent1">
                    <a:lumMod val="75000"/>
                  </a:schemeClr>
                </a:solidFill>
              </a:rPr>
              <a:t>Social Media tracks user metadata like important dates, hometowns, schools, jobs, relationships, interests, etc.</a:t>
            </a:r>
          </a:p>
          <a:p>
            <a:endParaRPr lang="en-US" dirty="0">
              <a:solidFill>
                <a:schemeClr val="accent1">
                  <a:lumMod val="75000"/>
                </a:schemeClr>
              </a:solidFill>
            </a:endParaRPr>
          </a:p>
        </p:txBody>
      </p:sp>
    </p:spTree>
    <p:extLst>
      <p:ext uri="{BB962C8B-B14F-4D97-AF65-F5344CB8AC3E}">
        <p14:creationId xmlns:p14="http://schemas.microsoft.com/office/powerpoint/2010/main" val="8344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591798" cy="1020762"/>
          </a:xfrm>
        </p:spPr>
        <p:txBody>
          <a:bodyPr>
            <a:noAutofit/>
          </a:bodyPr>
          <a:lstStyle/>
          <a:p>
            <a:r>
              <a:rPr lang="en-US" sz="3600" dirty="0">
                <a:solidFill>
                  <a:schemeClr val="accent1">
                    <a:lumMod val="75000"/>
                  </a:schemeClr>
                </a:solidFill>
              </a:rPr>
              <a:t>Social </a:t>
            </a:r>
            <a:r>
              <a:rPr lang="en-US" sz="3600" dirty="0" smtClean="0">
                <a:solidFill>
                  <a:schemeClr val="accent1">
                    <a:lumMod val="75000"/>
                  </a:schemeClr>
                </a:solidFill>
              </a:rPr>
              <a:t>Media Areas </a:t>
            </a:r>
            <a:r>
              <a:rPr lang="en-US" sz="3600" dirty="0">
                <a:solidFill>
                  <a:schemeClr val="accent1">
                    <a:lumMod val="75000"/>
                  </a:schemeClr>
                </a:solidFill>
              </a:rPr>
              <a:t>of </a:t>
            </a:r>
            <a:r>
              <a:rPr lang="en-US" sz="3600" dirty="0" smtClean="0">
                <a:solidFill>
                  <a:schemeClr val="accent1">
                    <a:lumMod val="75000"/>
                  </a:schemeClr>
                </a:solidFill>
              </a:rPr>
              <a:t>Future Prediction</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800600"/>
          </a:xfrm>
        </p:spPr>
        <p:txBody>
          <a:bodyPr>
            <a:normAutofit/>
          </a:bodyPr>
          <a:lstStyle/>
          <a:p>
            <a:r>
              <a:rPr lang="en-US" sz="3200" dirty="0" smtClean="0">
                <a:solidFill>
                  <a:schemeClr val="accent1">
                    <a:lumMod val="75000"/>
                  </a:schemeClr>
                </a:solidFill>
              </a:rPr>
              <a:t>Social Media is focused on our emotional attachment to the world around us</a:t>
            </a:r>
          </a:p>
          <a:p>
            <a:r>
              <a:rPr lang="en-US" sz="3200" dirty="0" smtClean="0">
                <a:solidFill>
                  <a:schemeClr val="accent1">
                    <a:lumMod val="75000"/>
                  </a:schemeClr>
                </a:solidFill>
              </a:rPr>
              <a:t>Access to voluntarily shared honest raw data entered by the public</a:t>
            </a:r>
          </a:p>
          <a:p>
            <a:r>
              <a:rPr lang="en-US" sz="3200" dirty="0" smtClean="0">
                <a:solidFill>
                  <a:schemeClr val="accent1">
                    <a:lumMod val="75000"/>
                  </a:schemeClr>
                </a:solidFill>
              </a:rPr>
              <a:t>People become more intimate with their social status </a:t>
            </a:r>
            <a:r>
              <a:rPr lang="en-US" sz="3200" smtClean="0">
                <a:solidFill>
                  <a:schemeClr val="accent1">
                    <a:lumMod val="75000"/>
                  </a:schemeClr>
                </a:solidFill>
              </a:rPr>
              <a:t>on Social Media</a:t>
            </a:r>
            <a:endParaRPr lang="en-US" sz="3200" dirty="0" smtClean="0">
              <a:solidFill>
                <a:schemeClr val="accent1">
                  <a:lumMod val="75000"/>
                </a:schemeClr>
              </a:solidFill>
            </a:endParaRPr>
          </a:p>
          <a:p>
            <a:r>
              <a:rPr lang="en-US" sz="3200" dirty="0" smtClean="0">
                <a:solidFill>
                  <a:schemeClr val="accent1">
                    <a:lumMod val="75000"/>
                  </a:schemeClr>
                </a:solidFill>
              </a:rPr>
              <a:t>Areas of prediction need to be emotionally driven rather than logically driven</a:t>
            </a:r>
          </a:p>
          <a:p>
            <a:endParaRPr lang="en-US" sz="3200" dirty="0" smtClean="0">
              <a:solidFill>
                <a:schemeClr val="accent1">
                  <a:lumMod val="75000"/>
                </a:schemeClr>
              </a:solidFill>
            </a:endParaRPr>
          </a:p>
        </p:txBody>
      </p:sp>
    </p:spTree>
    <p:extLst>
      <p:ext uri="{BB962C8B-B14F-4D97-AF65-F5344CB8AC3E}">
        <p14:creationId xmlns:p14="http://schemas.microsoft.com/office/powerpoint/2010/main" val="11075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905998" cy="1020762"/>
          </a:xfrm>
        </p:spPr>
        <p:txBody>
          <a:bodyPr>
            <a:normAutofit/>
          </a:bodyPr>
          <a:lstStyle/>
          <a:p>
            <a:r>
              <a:rPr lang="en-US" sz="3600" dirty="0" smtClean="0">
                <a:solidFill>
                  <a:schemeClr val="accent1">
                    <a:lumMod val="75000"/>
                  </a:schemeClr>
                </a:solidFill>
              </a:rPr>
              <a:t>Social Media Data Use in Analytics</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9753598" cy="4800600"/>
          </a:xfrm>
        </p:spPr>
        <p:txBody>
          <a:bodyPr>
            <a:normAutofit/>
          </a:bodyPr>
          <a:lstStyle/>
          <a:p>
            <a:r>
              <a:rPr lang="en-US" sz="2800" dirty="0" smtClean="0">
                <a:solidFill>
                  <a:schemeClr val="accent1">
                    <a:lumMod val="75000"/>
                  </a:schemeClr>
                </a:solidFill>
              </a:rPr>
              <a:t>Conversations on social </a:t>
            </a:r>
            <a:r>
              <a:rPr lang="en-US" sz="2800" dirty="0">
                <a:solidFill>
                  <a:schemeClr val="accent1">
                    <a:lumMod val="75000"/>
                  </a:schemeClr>
                </a:solidFill>
              </a:rPr>
              <a:t>m</a:t>
            </a:r>
            <a:r>
              <a:rPr lang="en-US" sz="2800" dirty="0" smtClean="0">
                <a:solidFill>
                  <a:schemeClr val="accent1">
                    <a:lumMod val="75000"/>
                  </a:schemeClr>
                </a:solidFill>
              </a:rPr>
              <a:t>edia are indicators of popularity and hype</a:t>
            </a:r>
          </a:p>
          <a:p>
            <a:r>
              <a:rPr lang="en-US" sz="2800" dirty="0" smtClean="0">
                <a:solidFill>
                  <a:schemeClr val="accent1">
                    <a:lumMod val="75000"/>
                  </a:schemeClr>
                </a:solidFill>
              </a:rPr>
              <a:t>People are likely to talk about new products, services, political events, religion, work trends, etc.</a:t>
            </a:r>
          </a:p>
          <a:p>
            <a:r>
              <a:rPr lang="en-US" sz="2800" dirty="0" smtClean="0">
                <a:solidFill>
                  <a:schemeClr val="accent1">
                    <a:lumMod val="75000"/>
                  </a:schemeClr>
                </a:solidFill>
              </a:rPr>
              <a:t>Observe trends through looking into rate of </a:t>
            </a:r>
            <a:r>
              <a:rPr lang="en-US" sz="2800" dirty="0" smtClean="0">
                <a:solidFill>
                  <a:schemeClr val="accent1">
                    <a:lumMod val="75000"/>
                  </a:schemeClr>
                </a:solidFill>
              </a:rPr>
              <a:t>tweets</a:t>
            </a:r>
            <a:r>
              <a:rPr lang="en-US" sz="2800" dirty="0" smtClean="0">
                <a:solidFill>
                  <a:schemeClr val="accent1">
                    <a:lumMod val="75000"/>
                  </a:schemeClr>
                </a:solidFill>
              </a:rPr>
              <a:t>, likes </a:t>
            </a:r>
            <a:r>
              <a:rPr lang="en-US" sz="1800" dirty="0" smtClean="0">
                <a:solidFill>
                  <a:schemeClr val="accent1">
                    <a:lumMod val="75000"/>
                  </a:schemeClr>
                </a:solidFill>
              </a:rPr>
              <a:t>(like love funny wow sad angry)</a:t>
            </a:r>
            <a:r>
              <a:rPr lang="en-US" sz="2800" dirty="0" smtClean="0">
                <a:solidFill>
                  <a:schemeClr val="accent1">
                    <a:lumMod val="75000"/>
                  </a:schemeClr>
                </a:solidFill>
              </a:rPr>
              <a:t>, and comments</a:t>
            </a:r>
          </a:p>
          <a:p>
            <a:r>
              <a:rPr lang="en-US" sz="2800" dirty="0" smtClean="0">
                <a:solidFill>
                  <a:schemeClr val="accent1">
                    <a:lumMod val="75000"/>
                  </a:schemeClr>
                </a:solidFill>
              </a:rPr>
              <a:t>Establish data semantics through sentiment analysis</a:t>
            </a:r>
          </a:p>
          <a:p>
            <a:endParaRPr lang="en-US" sz="3200" dirty="0" smtClean="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61230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134598" cy="1020762"/>
          </a:xfrm>
        </p:spPr>
        <p:txBody>
          <a:bodyPr>
            <a:normAutofit/>
          </a:bodyPr>
          <a:lstStyle/>
          <a:p>
            <a:r>
              <a:rPr lang="en-US" sz="3600" dirty="0" smtClean="0">
                <a:solidFill>
                  <a:schemeClr val="accent1">
                    <a:lumMod val="75000"/>
                  </a:schemeClr>
                </a:solidFill>
              </a:rPr>
              <a:t>Current Use Social Media in Predictions</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10134598" cy="4267200"/>
          </a:xfrm>
        </p:spPr>
        <p:txBody>
          <a:bodyPr>
            <a:normAutofit/>
          </a:bodyPr>
          <a:lstStyle/>
          <a:p>
            <a:r>
              <a:rPr lang="en-US" sz="2800" dirty="0" smtClean="0">
                <a:solidFill>
                  <a:schemeClr val="accent1">
                    <a:lumMod val="75000"/>
                  </a:schemeClr>
                </a:solidFill>
              </a:rPr>
              <a:t>Social Media used in political forecasting</a:t>
            </a:r>
          </a:p>
          <a:p>
            <a:pPr lvl="1">
              <a:buFont typeface="Arial" panose="020B0604020202020204" pitchFamily="34" charset="0"/>
              <a:buChar char="•"/>
            </a:pPr>
            <a:r>
              <a:rPr lang="en-US" sz="2400" dirty="0" smtClean="0">
                <a:solidFill>
                  <a:schemeClr val="accent1">
                    <a:lumMod val="75000"/>
                  </a:schemeClr>
                </a:solidFill>
              </a:rPr>
              <a:t>Candidate momentum and likeability</a:t>
            </a:r>
          </a:p>
          <a:p>
            <a:pPr lvl="1">
              <a:buFont typeface="Arial" panose="020B0604020202020204" pitchFamily="34" charset="0"/>
              <a:buChar char="•"/>
            </a:pPr>
            <a:r>
              <a:rPr lang="en-US" sz="2400" dirty="0" smtClean="0">
                <a:solidFill>
                  <a:schemeClr val="accent1">
                    <a:lumMod val="75000"/>
                  </a:schemeClr>
                </a:solidFill>
              </a:rPr>
              <a:t>Voter enthusiasm and turnout</a:t>
            </a:r>
          </a:p>
          <a:p>
            <a:r>
              <a:rPr lang="en-US" sz="2800" dirty="0" smtClean="0">
                <a:solidFill>
                  <a:schemeClr val="accent1">
                    <a:lumMod val="75000"/>
                  </a:schemeClr>
                </a:solidFill>
              </a:rPr>
              <a:t>Organized event predictions</a:t>
            </a:r>
          </a:p>
          <a:p>
            <a:r>
              <a:rPr lang="en-US" sz="2800" dirty="0">
                <a:solidFill>
                  <a:schemeClr val="accent1">
                    <a:lumMod val="75000"/>
                  </a:schemeClr>
                </a:solidFill>
              </a:rPr>
              <a:t>Terrorism or hate crime prediction </a:t>
            </a:r>
            <a:endParaRPr lang="en-US" sz="2800" dirty="0" smtClean="0">
              <a:solidFill>
                <a:schemeClr val="accent1">
                  <a:lumMod val="75000"/>
                </a:schemeClr>
              </a:solidFill>
            </a:endParaRPr>
          </a:p>
          <a:p>
            <a:r>
              <a:rPr lang="en-US" sz="2800" dirty="0">
                <a:solidFill>
                  <a:schemeClr val="accent1">
                    <a:lumMod val="75000"/>
                  </a:schemeClr>
                </a:solidFill>
              </a:rPr>
              <a:t>Product desirability predictions</a:t>
            </a:r>
          </a:p>
          <a:p>
            <a:r>
              <a:rPr lang="en-US" sz="2800" dirty="0" smtClean="0">
                <a:solidFill>
                  <a:schemeClr val="accent1">
                    <a:lumMod val="75000"/>
                  </a:schemeClr>
                </a:solidFill>
              </a:rPr>
              <a:t>Financial prediction about stock prices</a:t>
            </a:r>
          </a:p>
        </p:txBody>
      </p:sp>
      <p:pic>
        <p:nvPicPr>
          <p:cNvPr id="7" name="Picture 10" descr="http://cdn.phys.org/newman/gfx/news/hires/2012/1-socialnetw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556" y="1905000"/>
            <a:ext cx="2489716" cy="1599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s://www.impactmedianc.com/blog/wp-content/uploads/predict-the-presidential-election.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1556" y="3716072"/>
            <a:ext cx="2489716" cy="245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62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905998" cy="1020762"/>
          </a:xfrm>
        </p:spPr>
        <p:txBody>
          <a:bodyPr>
            <a:normAutofit/>
          </a:bodyPr>
          <a:lstStyle/>
          <a:p>
            <a:r>
              <a:rPr lang="en-US" sz="3600" dirty="0" smtClean="0">
                <a:solidFill>
                  <a:schemeClr val="accent1">
                    <a:lumMod val="75000"/>
                  </a:schemeClr>
                </a:solidFill>
              </a:rPr>
              <a:t>Research Paper Goals Set by Authors</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9753598" cy="4800600"/>
          </a:xfrm>
        </p:spPr>
        <p:txBody>
          <a:bodyPr>
            <a:normAutofit/>
          </a:bodyPr>
          <a:lstStyle/>
          <a:p>
            <a:r>
              <a:rPr lang="en-US" sz="2800" dirty="0" smtClean="0">
                <a:solidFill>
                  <a:schemeClr val="accent1">
                    <a:lumMod val="75000"/>
                  </a:schemeClr>
                </a:solidFill>
              </a:rPr>
              <a:t>Assess how buzz and attention is created for different movies and how they change over time.</a:t>
            </a:r>
          </a:p>
          <a:p>
            <a:r>
              <a:rPr lang="en-US" sz="2800" dirty="0" smtClean="0">
                <a:solidFill>
                  <a:schemeClr val="accent1">
                    <a:lumMod val="75000"/>
                  </a:schemeClr>
                </a:solidFill>
              </a:rPr>
              <a:t>Analyze the mechanism of viral marketing and pre-release hype Twitter and the role it plays in forecasting real world box office performance.</a:t>
            </a:r>
            <a:endParaRPr lang="en-US" sz="2800" dirty="0">
              <a:solidFill>
                <a:schemeClr val="accent1">
                  <a:lumMod val="75000"/>
                </a:schemeClr>
              </a:solidFill>
            </a:endParaRPr>
          </a:p>
          <a:p>
            <a:r>
              <a:rPr lang="en-US" sz="2800" dirty="0" smtClean="0">
                <a:solidFill>
                  <a:schemeClr val="accent1">
                    <a:lumMod val="75000"/>
                  </a:schemeClr>
                </a:solidFill>
              </a:rPr>
              <a:t>Analyze how sentiments are created and how positive and negative sentiments correlate with box office performance and how they influence people.</a:t>
            </a:r>
          </a:p>
        </p:txBody>
      </p:sp>
    </p:spTree>
    <p:extLst>
      <p:ext uri="{BB962C8B-B14F-4D97-AF65-F5344CB8AC3E}">
        <p14:creationId xmlns:p14="http://schemas.microsoft.com/office/powerpoint/2010/main" val="105860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905998" cy="1020762"/>
          </a:xfrm>
        </p:spPr>
        <p:txBody>
          <a:bodyPr>
            <a:normAutofit/>
          </a:bodyPr>
          <a:lstStyle/>
          <a:p>
            <a:r>
              <a:rPr lang="en-US" sz="3600" dirty="0" err="1" smtClean="0">
                <a:solidFill>
                  <a:schemeClr val="accent1">
                    <a:lumMod val="75000"/>
                  </a:schemeClr>
                </a:solidFill>
              </a:rPr>
              <a:t>Asur</a:t>
            </a:r>
            <a:r>
              <a:rPr lang="en-US" sz="3600" dirty="0" smtClean="0">
                <a:solidFill>
                  <a:schemeClr val="accent1">
                    <a:lumMod val="75000"/>
                  </a:schemeClr>
                </a:solidFill>
              </a:rPr>
              <a:t> and Huberman Research Setup</a:t>
            </a:r>
            <a:endParaRPr lang="en-US" sz="3600" dirty="0">
              <a:solidFill>
                <a:schemeClr val="accent1">
                  <a:lumMod val="75000"/>
                </a:schemeClr>
              </a:solidFill>
            </a:endParaRPr>
          </a:p>
        </p:txBody>
      </p:sp>
      <p:sp>
        <p:nvSpPr>
          <p:cNvPr id="14" name="Content Placeholder 13"/>
          <p:cNvSpPr>
            <a:spLocks noGrp="1"/>
          </p:cNvSpPr>
          <p:nvPr>
            <p:ph idx="1"/>
          </p:nvPr>
        </p:nvSpPr>
        <p:spPr>
          <a:xfrm>
            <a:off x="1522414" y="1905000"/>
            <a:ext cx="9753598" cy="4800600"/>
          </a:xfrm>
        </p:spPr>
        <p:txBody>
          <a:bodyPr>
            <a:normAutofit/>
          </a:bodyPr>
          <a:lstStyle/>
          <a:p>
            <a:r>
              <a:rPr lang="en-US" sz="2800" dirty="0" smtClean="0">
                <a:solidFill>
                  <a:schemeClr val="accent1">
                    <a:lumMod val="75000"/>
                  </a:schemeClr>
                </a:solidFill>
              </a:rPr>
              <a:t>Movie box office prediction based on </a:t>
            </a:r>
            <a:r>
              <a:rPr lang="en-US" sz="2800" dirty="0" smtClean="0">
                <a:solidFill>
                  <a:schemeClr val="accent1">
                    <a:lumMod val="75000"/>
                  </a:schemeClr>
                </a:solidFill>
              </a:rPr>
              <a:t>Twitter </a:t>
            </a:r>
            <a:r>
              <a:rPr lang="en-US" sz="2800" dirty="0" smtClean="0">
                <a:solidFill>
                  <a:schemeClr val="accent1">
                    <a:lumMod val="75000"/>
                  </a:schemeClr>
                </a:solidFill>
              </a:rPr>
              <a:t>data</a:t>
            </a:r>
          </a:p>
          <a:p>
            <a:r>
              <a:rPr lang="en-US" sz="2800" dirty="0" smtClean="0">
                <a:solidFill>
                  <a:schemeClr val="accent1">
                    <a:lumMod val="75000"/>
                  </a:schemeClr>
                </a:solidFill>
              </a:rPr>
              <a:t>Sample of 2.89 million </a:t>
            </a:r>
            <a:r>
              <a:rPr lang="en-US" sz="2800" dirty="0" smtClean="0">
                <a:solidFill>
                  <a:schemeClr val="accent1">
                    <a:lumMod val="75000"/>
                  </a:schemeClr>
                </a:solidFill>
              </a:rPr>
              <a:t>tweets </a:t>
            </a:r>
            <a:r>
              <a:rPr lang="en-US" sz="2800" dirty="0" smtClean="0">
                <a:solidFill>
                  <a:schemeClr val="accent1">
                    <a:lumMod val="75000"/>
                  </a:schemeClr>
                </a:solidFill>
              </a:rPr>
              <a:t>from 1.20  million users over three month period focused on 24 movies</a:t>
            </a:r>
          </a:p>
          <a:p>
            <a:r>
              <a:rPr lang="en-US" sz="2800" dirty="0" smtClean="0">
                <a:solidFill>
                  <a:schemeClr val="accent1">
                    <a:lumMod val="75000"/>
                  </a:schemeClr>
                </a:solidFill>
              </a:rPr>
              <a:t>Monitoring rate of </a:t>
            </a:r>
            <a:r>
              <a:rPr lang="en-US" sz="2800" dirty="0" smtClean="0">
                <a:solidFill>
                  <a:schemeClr val="accent1">
                    <a:lumMod val="75000"/>
                  </a:schemeClr>
                </a:solidFill>
              </a:rPr>
              <a:t>tweets </a:t>
            </a:r>
            <a:r>
              <a:rPr lang="en-US" sz="2800" dirty="0" smtClean="0">
                <a:solidFill>
                  <a:schemeClr val="accent1">
                    <a:lumMod val="75000"/>
                  </a:schemeClr>
                </a:solidFill>
              </a:rPr>
              <a:t>over critical period of three weeks starting one week before movie releases and filtering promotional materials containing URL links from </a:t>
            </a:r>
            <a:r>
              <a:rPr lang="en-US" sz="2800" dirty="0" smtClean="0">
                <a:solidFill>
                  <a:schemeClr val="accent1">
                    <a:lumMod val="75000"/>
                  </a:schemeClr>
                </a:solidFill>
              </a:rPr>
              <a:t>retweets </a:t>
            </a:r>
            <a:r>
              <a:rPr lang="en-US" sz="2800" dirty="0" smtClean="0">
                <a:solidFill>
                  <a:schemeClr val="accent1">
                    <a:lumMod val="75000"/>
                  </a:schemeClr>
                </a:solidFill>
              </a:rPr>
              <a:t>by potential movie goers.</a:t>
            </a:r>
          </a:p>
          <a:p>
            <a:r>
              <a:rPr lang="en-US" sz="2800" dirty="0" smtClean="0">
                <a:solidFill>
                  <a:schemeClr val="accent1">
                    <a:lumMod val="75000"/>
                  </a:schemeClr>
                </a:solidFill>
              </a:rPr>
              <a:t>Use of linear regression to establish relationship between </a:t>
            </a:r>
            <a:r>
              <a:rPr lang="en-US" sz="2800" dirty="0" smtClean="0">
                <a:solidFill>
                  <a:schemeClr val="accent1">
                    <a:lumMod val="75000"/>
                  </a:schemeClr>
                </a:solidFill>
              </a:rPr>
              <a:t>Twitter </a:t>
            </a:r>
            <a:r>
              <a:rPr lang="en-US" sz="2800" dirty="0" smtClean="0">
                <a:solidFill>
                  <a:schemeClr val="accent1">
                    <a:lumMod val="75000"/>
                  </a:schemeClr>
                </a:solidFill>
              </a:rPr>
              <a:t>activity data and box office results</a:t>
            </a:r>
          </a:p>
          <a:p>
            <a:endParaRPr lang="en-US" dirty="0">
              <a:solidFill>
                <a:schemeClr val="accent1">
                  <a:lumMod val="75000"/>
                </a:schemeClr>
              </a:solidFill>
            </a:endParaRPr>
          </a:p>
        </p:txBody>
      </p:sp>
    </p:spTree>
    <p:extLst>
      <p:ext uri="{BB962C8B-B14F-4D97-AF65-F5344CB8AC3E}">
        <p14:creationId xmlns:p14="http://schemas.microsoft.com/office/powerpoint/2010/main" val="388284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10363198" cy="1020762"/>
          </a:xfrm>
        </p:spPr>
        <p:txBody>
          <a:bodyPr>
            <a:normAutofit/>
          </a:bodyPr>
          <a:lstStyle/>
          <a:p>
            <a:r>
              <a:rPr lang="en-US" sz="3600" dirty="0" err="1" smtClean="0">
                <a:solidFill>
                  <a:schemeClr val="accent1">
                    <a:lumMod val="75000"/>
                  </a:schemeClr>
                </a:solidFill>
              </a:rPr>
              <a:t>Asur</a:t>
            </a:r>
            <a:r>
              <a:rPr lang="en-US" sz="3600" dirty="0" smtClean="0">
                <a:solidFill>
                  <a:schemeClr val="accent1">
                    <a:lumMod val="75000"/>
                  </a:schemeClr>
                </a:solidFill>
              </a:rPr>
              <a:t> and Huberman Initial Data Analysis</a:t>
            </a:r>
            <a:endParaRPr lang="en-US" sz="3600"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1546977" y="3048000"/>
            <a:ext cx="4699835" cy="3501656"/>
          </a:xfrm>
          <a:prstGeom prst="rect">
            <a:avLst/>
          </a:prstGeom>
        </p:spPr>
      </p:pic>
      <p:sp>
        <p:nvSpPr>
          <p:cNvPr id="7" name="Content Placeholder 13"/>
          <p:cNvSpPr>
            <a:spLocks noGrp="1"/>
          </p:cNvSpPr>
          <p:nvPr>
            <p:ph idx="1"/>
          </p:nvPr>
        </p:nvSpPr>
        <p:spPr>
          <a:xfrm>
            <a:off x="1522414" y="1905000"/>
            <a:ext cx="9753598" cy="990600"/>
          </a:xfrm>
        </p:spPr>
        <p:txBody>
          <a:bodyPr>
            <a:normAutofit/>
          </a:bodyPr>
          <a:lstStyle/>
          <a:p>
            <a:r>
              <a:rPr lang="en-US" sz="2800" dirty="0" smtClean="0">
                <a:solidFill>
                  <a:schemeClr val="accent1">
                    <a:lumMod val="75000"/>
                  </a:schemeClr>
                </a:solidFill>
              </a:rPr>
              <a:t>Tweets </a:t>
            </a:r>
            <a:r>
              <a:rPr lang="en-US" sz="2800" dirty="0" smtClean="0">
                <a:solidFill>
                  <a:schemeClr val="accent1">
                    <a:lumMod val="75000"/>
                  </a:schemeClr>
                </a:solidFill>
              </a:rPr>
              <a:t>were organized in three week intervals </a:t>
            </a:r>
            <a:r>
              <a:rPr lang="en-US" sz="2800" dirty="0" smtClean="0">
                <a:solidFill>
                  <a:schemeClr val="accent1">
                    <a:lumMod val="75000"/>
                  </a:schemeClr>
                </a:solidFill>
                <a:sym typeface="Wingdings" panose="05000000000000000000" pitchFamily="2" charset="2"/>
              </a:rPr>
              <a:t>from one week before release to </a:t>
            </a:r>
            <a:r>
              <a:rPr lang="en-US" sz="2800" dirty="0" smtClean="0">
                <a:solidFill>
                  <a:schemeClr val="accent1">
                    <a:lumMod val="75000"/>
                  </a:schemeClr>
                </a:solidFill>
              </a:rPr>
              <a:t> two weeks after release of the movie.</a:t>
            </a:r>
          </a:p>
          <a:p>
            <a:endParaRPr lang="en-US" dirty="0">
              <a:solidFill>
                <a:schemeClr val="accent1">
                  <a:lumMod val="75000"/>
                </a:schemeClr>
              </a:solidFill>
            </a:endParaRPr>
          </a:p>
        </p:txBody>
      </p:sp>
      <p:pic>
        <p:nvPicPr>
          <p:cNvPr id="2" name="Picture 1"/>
          <p:cNvPicPr>
            <a:picLocks noChangeAspect="1"/>
          </p:cNvPicPr>
          <p:nvPr/>
        </p:nvPicPr>
        <p:blipFill>
          <a:blip r:embed="rId4"/>
          <a:stretch>
            <a:fillRect/>
          </a:stretch>
        </p:blipFill>
        <p:spPr>
          <a:xfrm>
            <a:off x="6399211" y="3048000"/>
            <a:ext cx="4876801" cy="3501656"/>
          </a:xfrm>
          <a:prstGeom prst="rect">
            <a:avLst/>
          </a:prstGeom>
        </p:spPr>
      </p:pic>
    </p:spTree>
    <p:extLst>
      <p:ext uri="{BB962C8B-B14F-4D97-AF65-F5344CB8AC3E}">
        <p14:creationId xmlns:p14="http://schemas.microsoft.com/office/powerpoint/2010/main" val="84861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540</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Corbel</vt:lpstr>
      <vt:lpstr>Wingdings</vt:lpstr>
      <vt:lpstr>Chalkboard 16x9</vt:lpstr>
      <vt:lpstr>Predicting  Future With  Social  Networks</vt:lpstr>
      <vt:lpstr>Agenda</vt:lpstr>
      <vt:lpstr>What is Social Media?</vt:lpstr>
      <vt:lpstr>Social Media Areas of Future Prediction</vt:lpstr>
      <vt:lpstr>Social Media Data Use in Analytics</vt:lpstr>
      <vt:lpstr>Current Use Social Media in Predictions</vt:lpstr>
      <vt:lpstr>Research Paper Goals Set by Authors</vt:lpstr>
      <vt:lpstr>Asur and Huberman Research Setup</vt:lpstr>
      <vt:lpstr>Asur and Huberman Initial Data Analysis</vt:lpstr>
      <vt:lpstr>Semantics Recognition</vt:lpstr>
      <vt:lpstr>Asur and Huberman Research Analytics</vt:lpstr>
      <vt:lpstr>Findings and 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2016-03-19T00:40:57Z</dcterms:created>
  <dcterms:modified xsi:type="dcterms:W3CDTF">2016-04-13T22:56:38Z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