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nter" charset="1" panose="020B0502030000000004"/>
      <p:regular r:id="rId10"/>
    </p:embeddedFont>
    <p:embeddedFont>
      <p:font typeface="Inter Bold" charset="1" panose="020B0802030000000004"/>
      <p:regular r:id="rId11"/>
    </p:embeddedFont>
    <p:embeddedFont>
      <p:font typeface="Inter Italics" charset="1" panose="020B0502030000000004"/>
      <p:regular r:id="rId12"/>
    </p:embeddedFont>
    <p:embeddedFont>
      <p:font typeface="Inter Bold Italics" charset="1" panose="020B080203000000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slides/slide18.xml" Type="http://schemas.openxmlformats.org/officeDocument/2006/relationships/slide"/><Relationship Id="rId32" Target="slides/slide19.xml" Type="http://schemas.openxmlformats.org/officeDocument/2006/relationships/slide"/><Relationship Id="rId33" Target="slides/slide20.xml" Type="http://schemas.openxmlformats.org/officeDocument/2006/relationships/slide"/><Relationship Id="rId34" Target="slides/slide21.xml" Type="http://schemas.openxmlformats.org/officeDocument/2006/relationships/slide"/><Relationship Id="rId35" Target="slides/slide22.xml" Type="http://schemas.openxmlformats.org/officeDocument/2006/relationships/slide"/><Relationship Id="rId36" Target="slides/slide2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619" y="1556060"/>
            <a:ext cx="1214207" cy="317500"/>
            <a:chOff x="0" y="0"/>
            <a:chExt cx="1618942" cy="4233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2387354" y="3384801"/>
            <a:ext cx="13513291" cy="321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4000">
                <a:solidFill>
                  <a:srgbClr val="FFFFFF"/>
                </a:solidFill>
                <a:latin typeface="Inter Bold"/>
              </a:rPr>
              <a:t>EU TOURISM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19372" y="6503921"/>
            <a:ext cx="11049256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>
                    <a:alpha val="60000"/>
                  </a:srgbClr>
                </a:solidFill>
                <a:latin typeface="Inter"/>
              </a:rPr>
              <a:t>Maciej Orsłowski &amp; Sabina Sidarovich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431359" y="1554724"/>
            <a:ext cx="1214207" cy="317500"/>
            <a:chOff x="0" y="0"/>
            <a:chExt cx="1618942" cy="42333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2447572" y="2140322"/>
            <a:ext cx="12983787" cy="8509375"/>
          </a:xfrm>
          <a:custGeom>
            <a:avLst/>
            <a:gdLst/>
            <a:ahLst/>
            <a:cxnLst/>
            <a:rect r="r" b="b" t="t" l="l"/>
            <a:pathLst>
              <a:path h="8509375" w="12983787">
                <a:moveTo>
                  <a:pt x="0" y="0"/>
                </a:moveTo>
                <a:lnTo>
                  <a:pt x="12983787" y="0"/>
                </a:lnTo>
                <a:lnTo>
                  <a:pt x="12983787" y="8509374"/>
                </a:lnTo>
                <a:lnTo>
                  <a:pt x="0" y="8509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1713474"/>
            <a:ext cx="5317033" cy="2248261"/>
            <a:chOff x="0" y="0"/>
            <a:chExt cx="1903582" cy="8049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03582" cy="804913"/>
            </a:xfrm>
            <a:custGeom>
              <a:avLst/>
              <a:gdLst/>
              <a:ahLst/>
              <a:cxnLst/>
              <a:rect r="r" b="b" t="t" l="l"/>
              <a:pathLst>
                <a:path h="804913" w="1903582">
                  <a:moveTo>
                    <a:pt x="1779122" y="804913"/>
                  </a:moveTo>
                  <a:lnTo>
                    <a:pt x="124460" y="804913"/>
                  </a:lnTo>
                  <a:cubicBezTo>
                    <a:pt x="55880" y="804913"/>
                    <a:pt x="0" y="749033"/>
                    <a:pt x="0" y="6804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79122" y="0"/>
                  </a:lnTo>
                  <a:cubicBezTo>
                    <a:pt x="1847702" y="0"/>
                    <a:pt x="1903582" y="55880"/>
                    <a:pt x="1903582" y="124460"/>
                  </a:cubicBezTo>
                  <a:lnTo>
                    <a:pt x="1903582" y="680453"/>
                  </a:lnTo>
                  <a:cubicBezTo>
                    <a:pt x="1903582" y="749033"/>
                    <a:pt x="1847702" y="804913"/>
                    <a:pt x="1779122" y="804913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53958" y="2110529"/>
            <a:ext cx="4866517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600"/>
              </a:lnSpc>
            </a:pPr>
            <a:r>
              <a:rPr lang="en-US" sz="5000">
                <a:solidFill>
                  <a:srgbClr val="FFFFFF"/>
                </a:solidFill>
                <a:latin typeface="Inter Bold"/>
              </a:rPr>
              <a:t>Model gwiazdy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3958" y="2951508"/>
            <a:ext cx="4435051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E8F6FD"/>
                </a:solidFill>
                <a:latin typeface="Inter"/>
              </a:rPr>
              <a:t>zawiera 2 tabele faktowe i 4 tabele wymiarów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619" y="1556060"/>
            <a:ext cx="1214207" cy="317500"/>
            <a:chOff x="0" y="0"/>
            <a:chExt cx="1618942" cy="4233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2387354" y="4517390"/>
            <a:ext cx="13513291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4000">
                <a:solidFill>
                  <a:srgbClr val="065ED4"/>
                </a:solidFill>
                <a:latin typeface="Inter Bold"/>
              </a:rPr>
              <a:t>Testy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19372" y="6503921"/>
            <a:ext cx="11049256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>
                    <a:alpha val="60000"/>
                  </a:srgbClr>
                </a:solidFill>
                <a:latin typeface="Inter"/>
              </a:rPr>
              <a:t>Maciej Orsłowski &amp; Sabina Sidarovich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619" y="1556060"/>
            <a:ext cx="1214207" cy="317500"/>
            <a:chOff x="0" y="0"/>
            <a:chExt cx="1618942" cy="4233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3619372" y="6503921"/>
            <a:ext cx="11049256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>
                    <a:alpha val="60000"/>
                  </a:srgbClr>
                </a:solidFill>
                <a:latin typeface="Inter"/>
              </a:rPr>
              <a:t>Maciej Orsłowski &amp; Sabina Sidarovich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8619" y="2169901"/>
            <a:ext cx="6304189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20"/>
              </a:lnSpc>
            </a:pPr>
            <a:r>
              <a:rPr lang="en-US" sz="6000">
                <a:solidFill>
                  <a:srgbClr val="323232"/>
                </a:solidFill>
                <a:latin typeface="Inter Bold"/>
              </a:rPr>
              <a:t>Testy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15520" y="3392911"/>
            <a:ext cx="12394645" cy="282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63055" indent="-381528" lvl="1">
              <a:lnSpc>
                <a:spcPts val="5654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Inter"/>
              </a:rPr>
              <a:t>Testy wczytywania danych do pośredniej bazy danych</a:t>
            </a:r>
          </a:p>
          <a:p>
            <a:pPr marL="763055" indent="-381528" lvl="1">
              <a:lnSpc>
                <a:spcPts val="5654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Inter"/>
              </a:rPr>
              <a:t>Testy procesu ETL</a:t>
            </a:r>
          </a:p>
          <a:p>
            <a:pPr marL="763055" indent="-381528" lvl="1">
              <a:lnSpc>
                <a:spcPts val="5654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Inter"/>
              </a:rPr>
              <a:t>Testy narzędzia BI</a:t>
            </a:r>
          </a:p>
          <a:p>
            <a:pPr marL="763055" indent="-381528" lvl="1">
              <a:lnSpc>
                <a:spcPts val="5654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Inter"/>
              </a:rPr>
              <a:t>Testy end-to-end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619" y="1556060"/>
            <a:ext cx="1214207" cy="317500"/>
            <a:chOff x="0" y="0"/>
            <a:chExt cx="1618942" cy="4233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2387354" y="4517390"/>
            <a:ext cx="13513291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4000">
                <a:solidFill>
                  <a:srgbClr val="065ED4"/>
                </a:solidFill>
                <a:latin typeface="Inter Bold"/>
              </a:rPr>
              <a:t>Raporty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19372" y="6503921"/>
            <a:ext cx="11049256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>
                    <a:alpha val="60000"/>
                  </a:srgbClr>
                </a:solidFill>
                <a:latin typeface="Inter"/>
              </a:rPr>
              <a:t>Maciej Orsłowski &amp; Sabina Sidarovich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81936" y="4051214"/>
            <a:ext cx="4127046" cy="2834368"/>
            <a:chOff x="0" y="0"/>
            <a:chExt cx="1396063" cy="958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6063" cy="958786"/>
            </a:xfrm>
            <a:custGeom>
              <a:avLst/>
              <a:gdLst/>
              <a:ahLst/>
              <a:cxnLst/>
              <a:rect r="r" b="b" t="t" l="l"/>
              <a:pathLst>
                <a:path h="958786" w="1396063">
                  <a:moveTo>
                    <a:pt x="1271603" y="958786"/>
                  </a:moveTo>
                  <a:lnTo>
                    <a:pt x="124460" y="958786"/>
                  </a:lnTo>
                  <a:cubicBezTo>
                    <a:pt x="55880" y="958786"/>
                    <a:pt x="0" y="902906"/>
                    <a:pt x="0" y="8343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71603" y="0"/>
                  </a:lnTo>
                  <a:cubicBezTo>
                    <a:pt x="1340183" y="0"/>
                    <a:pt x="1396063" y="55880"/>
                    <a:pt x="1396063" y="124460"/>
                  </a:cubicBezTo>
                  <a:lnTo>
                    <a:pt x="1396063" y="834326"/>
                  </a:lnTo>
                  <a:cubicBezTo>
                    <a:pt x="1396063" y="902906"/>
                    <a:pt x="1340183" y="958786"/>
                    <a:pt x="1271603" y="95878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2800896" y="4580418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343259" y="4888259"/>
            <a:ext cx="300232" cy="472107"/>
            <a:chOff x="0" y="0"/>
            <a:chExt cx="1042670" cy="16395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800896" y="4812059"/>
            <a:ext cx="3089127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323232"/>
                </a:solidFill>
                <a:latin typeface="Inter"/>
              </a:rPr>
              <a:t>DUPLIKACJA </a:t>
            </a:r>
          </a:p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323232"/>
                </a:solidFill>
                <a:latin typeface="Inter"/>
              </a:rPr>
              <a:t>WYMIARU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080477" y="4051214"/>
            <a:ext cx="4127046" cy="2834368"/>
            <a:chOff x="0" y="0"/>
            <a:chExt cx="1396063" cy="958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6063" cy="958786"/>
            </a:xfrm>
            <a:custGeom>
              <a:avLst/>
              <a:gdLst/>
              <a:ahLst/>
              <a:cxnLst/>
              <a:rect r="r" b="b" t="t" l="l"/>
              <a:pathLst>
                <a:path h="958786" w="1396063">
                  <a:moveTo>
                    <a:pt x="1271603" y="958786"/>
                  </a:moveTo>
                  <a:lnTo>
                    <a:pt x="124460" y="958786"/>
                  </a:lnTo>
                  <a:cubicBezTo>
                    <a:pt x="55880" y="958786"/>
                    <a:pt x="0" y="902906"/>
                    <a:pt x="0" y="8343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71603" y="0"/>
                  </a:lnTo>
                  <a:cubicBezTo>
                    <a:pt x="1340183" y="0"/>
                    <a:pt x="1396063" y="55880"/>
                    <a:pt x="1396063" y="124460"/>
                  </a:cubicBezTo>
                  <a:lnTo>
                    <a:pt x="1396063" y="834326"/>
                  </a:lnTo>
                  <a:cubicBezTo>
                    <a:pt x="1396063" y="902906"/>
                    <a:pt x="1340183" y="958786"/>
                    <a:pt x="1271603" y="95878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7599436" y="4580418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141799" y="4888259"/>
            <a:ext cx="300232" cy="472107"/>
            <a:chOff x="0" y="0"/>
            <a:chExt cx="1042670" cy="16395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599436" y="4812059"/>
            <a:ext cx="2842595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323232"/>
                </a:solidFill>
                <a:latin typeface="Inter"/>
              </a:rPr>
              <a:t>STWORZENIE </a:t>
            </a:r>
          </a:p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323232"/>
                </a:solidFill>
                <a:latin typeface="Inter"/>
              </a:rPr>
              <a:t>HIERARCHII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879017" y="4051214"/>
            <a:ext cx="4127046" cy="2834368"/>
            <a:chOff x="0" y="0"/>
            <a:chExt cx="1396063" cy="95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96063" cy="958786"/>
            </a:xfrm>
            <a:custGeom>
              <a:avLst/>
              <a:gdLst/>
              <a:ahLst/>
              <a:cxnLst/>
              <a:rect r="r" b="b" t="t" l="l"/>
              <a:pathLst>
                <a:path h="958786" w="1396063">
                  <a:moveTo>
                    <a:pt x="1271603" y="958786"/>
                  </a:moveTo>
                  <a:lnTo>
                    <a:pt x="124460" y="958786"/>
                  </a:lnTo>
                  <a:cubicBezTo>
                    <a:pt x="55880" y="958786"/>
                    <a:pt x="0" y="902906"/>
                    <a:pt x="0" y="8343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71603" y="0"/>
                  </a:lnTo>
                  <a:cubicBezTo>
                    <a:pt x="1340183" y="0"/>
                    <a:pt x="1396063" y="55880"/>
                    <a:pt x="1396063" y="124460"/>
                  </a:cubicBezTo>
                  <a:lnTo>
                    <a:pt x="1396063" y="834326"/>
                  </a:lnTo>
                  <a:cubicBezTo>
                    <a:pt x="1396063" y="902906"/>
                    <a:pt x="1340183" y="958786"/>
                    <a:pt x="1271603" y="95878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18" id="18"/>
          <p:cNvSpPr/>
          <p:nvPr/>
        </p:nvSpPr>
        <p:spPr>
          <a:xfrm rot="0">
            <a:off x="12397977" y="4580418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4940340" y="4888259"/>
            <a:ext cx="300232" cy="472107"/>
            <a:chOff x="0" y="0"/>
            <a:chExt cx="1042670" cy="16395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397977" y="4812059"/>
            <a:ext cx="3089127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323232"/>
                </a:solidFill>
                <a:latin typeface="Inter"/>
              </a:rPr>
              <a:t>OBLICZENIE</a:t>
            </a:r>
          </a:p>
          <a:p>
            <a:pPr>
              <a:lnSpc>
                <a:spcPts val="4060"/>
              </a:lnSpc>
            </a:pPr>
            <a:r>
              <a:rPr lang="en-US" sz="2900">
                <a:solidFill>
                  <a:srgbClr val="323232"/>
                </a:solidFill>
                <a:latin typeface="Inter"/>
              </a:rPr>
              <a:t>DODATKOWYCH</a:t>
            </a:r>
          </a:p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323232"/>
                </a:solidFill>
                <a:latin typeface="Inter"/>
              </a:rPr>
              <a:t>MIAREK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3443324" y="1592824"/>
            <a:ext cx="11401351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Transformacje 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6282" y="815974"/>
            <a:ext cx="15015437" cy="8655052"/>
          </a:xfrm>
          <a:custGeom>
            <a:avLst/>
            <a:gdLst/>
            <a:ahLst/>
            <a:cxnLst/>
            <a:rect r="r" b="b" t="t" l="l"/>
            <a:pathLst>
              <a:path h="8655052" w="15015437">
                <a:moveTo>
                  <a:pt x="0" y="0"/>
                </a:moveTo>
                <a:lnTo>
                  <a:pt x="15015436" y="0"/>
                </a:lnTo>
                <a:lnTo>
                  <a:pt x="15015436" y="8655052"/>
                </a:lnTo>
                <a:lnTo>
                  <a:pt x="0" y="8655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4986947" cy="8669372"/>
          </a:xfrm>
          <a:custGeom>
            <a:avLst/>
            <a:gdLst/>
            <a:ahLst/>
            <a:cxnLst/>
            <a:rect r="r" b="b" t="t" l="l"/>
            <a:pathLst>
              <a:path h="8669372" w="14986947">
                <a:moveTo>
                  <a:pt x="0" y="0"/>
                </a:moveTo>
                <a:lnTo>
                  <a:pt x="14986947" y="0"/>
                </a:lnTo>
                <a:lnTo>
                  <a:pt x="14986947" y="8669372"/>
                </a:lnTo>
                <a:lnTo>
                  <a:pt x="0" y="8669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5618" y="811759"/>
            <a:ext cx="14998077" cy="8675811"/>
          </a:xfrm>
          <a:custGeom>
            <a:avLst/>
            <a:gdLst/>
            <a:ahLst/>
            <a:cxnLst/>
            <a:rect r="r" b="b" t="t" l="l"/>
            <a:pathLst>
              <a:path h="8675811" w="14998077">
                <a:moveTo>
                  <a:pt x="0" y="0"/>
                </a:moveTo>
                <a:lnTo>
                  <a:pt x="14998077" y="0"/>
                </a:lnTo>
                <a:lnTo>
                  <a:pt x="14998077" y="8675811"/>
                </a:lnTo>
                <a:lnTo>
                  <a:pt x="0" y="8675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6654" y="775815"/>
            <a:ext cx="14877982" cy="8667378"/>
          </a:xfrm>
          <a:custGeom>
            <a:avLst/>
            <a:gdLst/>
            <a:ahLst/>
            <a:cxnLst/>
            <a:rect r="r" b="b" t="t" l="l"/>
            <a:pathLst>
              <a:path h="8667378" w="14877982">
                <a:moveTo>
                  <a:pt x="0" y="0"/>
                </a:moveTo>
                <a:lnTo>
                  <a:pt x="14877982" y="0"/>
                </a:lnTo>
                <a:lnTo>
                  <a:pt x="14877982" y="8667379"/>
                </a:lnTo>
                <a:lnTo>
                  <a:pt x="0" y="8667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002" y="808510"/>
            <a:ext cx="14987997" cy="8669980"/>
          </a:xfrm>
          <a:custGeom>
            <a:avLst/>
            <a:gdLst/>
            <a:ahLst/>
            <a:cxnLst/>
            <a:rect r="r" b="b" t="t" l="l"/>
            <a:pathLst>
              <a:path h="8669980" w="14987997">
                <a:moveTo>
                  <a:pt x="0" y="0"/>
                </a:moveTo>
                <a:lnTo>
                  <a:pt x="14987996" y="0"/>
                </a:lnTo>
                <a:lnTo>
                  <a:pt x="14987996" y="8669980"/>
                </a:lnTo>
                <a:lnTo>
                  <a:pt x="0" y="86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619" y="1556060"/>
            <a:ext cx="1214207" cy="317500"/>
            <a:chOff x="0" y="0"/>
            <a:chExt cx="1618942" cy="4233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2387354" y="4517390"/>
            <a:ext cx="13513291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4000">
                <a:solidFill>
                  <a:srgbClr val="065ED4"/>
                </a:solidFill>
                <a:latin typeface="Inter Bold"/>
              </a:rPr>
              <a:t>Cel Projektu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19372" y="6503921"/>
            <a:ext cx="11049256" cy="170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065ED4">
                    <a:alpha val="60000"/>
                  </a:srgbClr>
                </a:solidFill>
                <a:latin typeface="Inter Bold"/>
              </a:rPr>
              <a:t>ułatwienie analizy i znalezienie trendów turystyki w UE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42611"/>
            <a:ext cx="5530337" cy="8315689"/>
          </a:xfrm>
          <a:custGeom>
            <a:avLst/>
            <a:gdLst/>
            <a:ahLst/>
            <a:cxnLst/>
            <a:rect r="r" b="b" t="t" l="l"/>
            <a:pathLst>
              <a:path h="8315689" w="5530337">
                <a:moveTo>
                  <a:pt x="0" y="0"/>
                </a:moveTo>
                <a:lnTo>
                  <a:pt x="5530337" y="0"/>
                </a:lnTo>
                <a:lnTo>
                  <a:pt x="5530337" y="8315689"/>
                </a:lnTo>
                <a:lnTo>
                  <a:pt x="0" y="8315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89869" y="2499954"/>
            <a:ext cx="9469431" cy="6758346"/>
          </a:xfrm>
          <a:custGeom>
            <a:avLst/>
            <a:gdLst/>
            <a:ahLst/>
            <a:cxnLst/>
            <a:rect r="r" b="b" t="t" l="l"/>
            <a:pathLst>
              <a:path h="6758346" w="9469431">
                <a:moveTo>
                  <a:pt x="0" y="0"/>
                </a:moveTo>
                <a:lnTo>
                  <a:pt x="9469431" y="0"/>
                </a:lnTo>
                <a:lnTo>
                  <a:pt x="9469431" y="6758346"/>
                </a:lnTo>
                <a:lnTo>
                  <a:pt x="0" y="6758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89869" y="1066800"/>
            <a:ext cx="9330659" cy="82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384"/>
              </a:lnSpc>
            </a:pPr>
            <a:r>
              <a:rPr lang="en-US" sz="5700">
                <a:solidFill>
                  <a:srgbClr val="FFFFFF"/>
                </a:solidFill>
                <a:latin typeface="Inter Bold"/>
              </a:rPr>
              <a:t>Przykładowe wizualizacje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6593" y="1651227"/>
            <a:ext cx="15114815" cy="6984546"/>
            <a:chOff x="0" y="0"/>
            <a:chExt cx="5112913" cy="23626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2913" cy="2362674"/>
            </a:xfrm>
            <a:custGeom>
              <a:avLst/>
              <a:gdLst/>
              <a:ahLst/>
              <a:cxnLst/>
              <a:rect r="r" b="b" t="t" l="l"/>
              <a:pathLst>
                <a:path h="2362674" w="5112913">
                  <a:moveTo>
                    <a:pt x="0" y="0"/>
                  </a:moveTo>
                  <a:lnTo>
                    <a:pt x="5112913" y="0"/>
                  </a:lnTo>
                  <a:lnTo>
                    <a:pt x="5112913" y="2362674"/>
                  </a:lnTo>
                  <a:lnTo>
                    <a:pt x="0" y="236267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692543" y="7811755"/>
            <a:ext cx="1214207" cy="317500"/>
            <a:chOff x="0" y="0"/>
            <a:chExt cx="1618942" cy="42333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Freeform 11" id="11"/>
          <p:cNvSpPr/>
          <p:nvPr/>
        </p:nvSpPr>
        <p:spPr>
          <a:xfrm flipH="false" flipV="false" rot="0">
            <a:off x="2381250" y="2229893"/>
            <a:ext cx="13525500" cy="4913025"/>
          </a:xfrm>
          <a:custGeom>
            <a:avLst/>
            <a:gdLst/>
            <a:ahLst/>
            <a:cxnLst/>
            <a:rect r="r" b="b" t="t" l="l"/>
            <a:pathLst>
              <a:path h="4913025" w="13525500">
                <a:moveTo>
                  <a:pt x="0" y="0"/>
                </a:moveTo>
                <a:lnTo>
                  <a:pt x="13525500" y="0"/>
                </a:lnTo>
                <a:lnTo>
                  <a:pt x="13525500" y="4913026"/>
                </a:lnTo>
                <a:lnTo>
                  <a:pt x="0" y="4913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81250" y="7416785"/>
            <a:ext cx="11355467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3232"/>
                </a:solidFill>
                <a:latin typeface="Inter"/>
              </a:rPr>
              <a:t>Średnia ruchoma dla liczby spędzonych nocy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E8F6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3324" y="1592824"/>
            <a:ext cx="11401351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sz="6000">
                <a:solidFill>
                  <a:srgbClr val="323232"/>
                </a:solidFill>
                <a:latin typeface="Inter Bold"/>
              </a:rPr>
              <a:t>Korzyści biznesowe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972100" y="4852978"/>
            <a:ext cx="12343800" cy="0"/>
          </a:xfrm>
          <a:prstGeom prst="line">
            <a:avLst/>
          </a:prstGeom>
          <a:ln cap="rnd" w="9525">
            <a:solidFill>
              <a:srgbClr val="737373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972100" y="4652944"/>
            <a:ext cx="409593" cy="40959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483534" y="4657707"/>
            <a:ext cx="409593" cy="40959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2313061" y="7644419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692828" y="7834706"/>
            <a:ext cx="300232" cy="472107"/>
            <a:chOff x="0" y="0"/>
            <a:chExt cx="1042670" cy="1639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313061" y="6207029"/>
            <a:ext cx="2542363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737373"/>
                </a:solidFill>
                <a:latin typeface="Inter"/>
              </a:rPr>
              <a:t>Lepsze zrozumienie trendów i zachowań turystycznych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5837311" y="7644419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8217078" y="7834706"/>
            <a:ext cx="300232" cy="472107"/>
            <a:chOff x="0" y="0"/>
            <a:chExt cx="1042670" cy="16395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5837311" y="6207029"/>
            <a:ext cx="2542363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737373"/>
                </a:solidFill>
                <a:latin typeface="Inter"/>
              </a:rPr>
              <a:t>Identyfikacja segmentów rynku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9361562" y="7644419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1741328" y="7834706"/>
            <a:ext cx="300232" cy="472107"/>
            <a:chOff x="0" y="0"/>
            <a:chExt cx="1042670" cy="16395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361562" y="6207029"/>
            <a:ext cx="2542363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737373"/>
                </a:solidFill>
                <a:latin typeface="Inter"/>
              </a:rPr>
              <a:t>Optymalizacja strategii marketingowej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2885812" y="7644419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5265578" y="7834706"/>
            <a:ext cx="300232" cy="472107"/>
            <a:chOff x="0" y="0"/>
            <a:chExt cx="1042670" cy="163957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2885812" y="6207029"/>
            <a:ext cx="2542363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737373"/>
                </a:solidFill>
                <a:latin typeface="Inter"/>
              </a:rPr>
              <a:t>Prognozowanie popytu i planowanie strategiczne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994968" y="4648182"/>
            <a:ext cx="409593" cy="409593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506402" y="4638657"/>
            <a:ext cx="409593" cy="409593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AutoShape 32" id="32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737373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5431359" y="1554724"/>
            <a:ext cx="1214207" cy="317500"/>
            <a:chOff x="0" y="0"/>
            <a:chExt cx="1618942" cy="423333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619" y="1556060"/>
            <a:ext cx="1214207" cy="317500"/>
            <a:chOff x="0" y="0"/>
            <a:chExt cx="1618942" cy="4233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2387354" y="4517390"/>
            <a:ext cx="13513291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4000">
                <a:solidFill>
                  <a:srgbClr val="FFFFFF"/>
                </a:solidFill>
                <a:latin typeface="Inter Bold"/>
              </a:rPr>
              <a:t>Podsumowanie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3894" y="6205365"/>
            <a:ext cx="2359692" cy="2050470"/>
            <a:chOff x="0" y="0"/>
            <a:chExt cx="773667" cy="6722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3667" cy="672283"/>
            </a:xfrm>
            <a:custGeom>
              <a:avLst/>
              <a:gdLst/>
              <a:ahLst/>
              <a:cxnLst/>
              <a:rect r="r" b="b" t="t" l="l"/>
              <a:pathLst>
                <a:path h="672283" w="773667">
                  <a:moveTo>
                    <a:pt x="649207" y="672283"/>
                  </a:moveTo>
                  <a:lnTo>
                    <a:pt x="124460" y="672283"/>
                  </a:lnTo>
                  <a:cubicBezTo>
                    <a:pt x="55880" y="672283"/>
                    <a:pt x="0" y="616403"/>
                    <a:pt x="0" y="5478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207" y="0"/>
                  </a:lnTo>
                  <a:cubicBezTo>
                    <a:pt x="717787" y="0"/>
                    <a:pt x="773667" y="55880"/>
                    <a:pt x="773667" y="124460"/>
                  </a:cubicBezTo>
                  <a:lnTo>
                    <a:pt x="773667" y="547823"/>
                  </a:lnTo>
                  <a:cubicBezTo>
                    <a:pt x="773667" y="616403"/>
                    <a:pt x="717787" y="672283"/>
                    <a:pt x="649207" y="6722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129024" y="5143500"/>
            <a:ext cx="2359692" cy="3112336"/>
            <a:chOff x="0" y="0"/>
            <a:chExt cx="773667" cy="10204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3667" cy="1020435"/>
            </a:xfrm>
            <a:custGeom>
              <a:avLst/>
              <a:gdLst/>
              <a:ahLst/>
              <a:cxnLst/>
              <a:rect r="r" b="b" t="t" l="l"/>
              <a:pathLst>
                <a:path h="1020435" w="773667">
                  <a:moveTo>
                    <a:pt x="649207" y="1020435"/>
                  </a:moveTo>
                  <a:lnTo>
                    <a:pt x="124460" y="1020435"/>
                  </a:lnTo>
                  <a:cubicBezTo>
                    <a:pt x="55880" y="1020435"/>
                    <a:pt x="0" y="964555"/>
                    <a:pt x="0" y="8959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207" y="0"/>
                  </a:lnTo>
                  <a:cubicBezTo>
                    <a:pt x="717787" y="0"/>
                    <a:pt x="773667" y="55880"/>
                    <a:pt x="773667" y="124460"/>
                  </a:cubicBezTo>
                  <a:lnTo>
                    <a:pt x="773667" y="895975"/>
                  </a:lnTo>
                  <a:cubicBezTo>
                    <a:pt x="773667" y="964555"/>
                    <a:pt x="717787" y="1020435"/>
                    <a:pt x="649207" y="10204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64154" y="4170674"/>
            <a:ext cx="2549695" cy="4085162"/>
            <a:chOff x="0" y="0"/>
            <a:chExt cx="835963" cy="13393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5963" cy="1339393"/>
            </a:xfrm>
            <a:custGeom>
              <a:avLst/>
              <a:gdLst/>
              <a:ahLst/>
              <a:cxnLst/>
              <a:rect r="r" b="b" t="t" l="l"/>
              <a:pathLst>
                <a:path h="1339393" w="835963">
                  <a:moveTo>
                    <a:pt x="711503" y="1339393"/>
                  </a:moveTo>
                  <a:lnTo>
                    <a:pt x="124460" y="1339393"/>
                  </a:lnTo>
                  <a:cubicBezTo>
                    <a:pt x="55880" y="1339393"/>
                    <a:pt x="0" y="1283513"/>
                    <a:pt x="0" y="12149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11503" y="0"/>
                  </a:lnTo>
                  <a:cubicBezTo>
                    <a:pt x="780083" y="0"/>
                    <a:pt x="835963" y="55880"/>
                    <a:pt x="835963" y="124460"/>
                  </a:cubicBezTo>
                  <a:lnTo>
                    <a:pt x="835963" y="1214933"/>
                  </a:lnTo>
                  <a:cubicBezTo>
                    <a:pt x="835963" y="1283513"/>
                    <a:pt x="780083" y="1339393"/>
                    <a:pt x="711503" y="13393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799284" y="3262330"/>
            <a:ext cx="2359692" cy="4993506"/>
            <a:chOff x="0" y="0"/>
            <a:chExt cx="773667" cy="1637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3667" cy="1637210"/>
            </a:xfrm>
            <a:custGeom>
              <a:avLst/>
              <a:gdLst/>
              <a:ahLst/>
              <a:cxnLst/>
              <a:rect r="r" b="b" t="t" l="l"/>
              <a:pathLst>
                <a:path h="1637210" w="773667">
                  <a:moveTo>
                    <a:pt x="649207" y="1637210"/>
                  </a:moveTo>
                  <a:lnTo>
                    <a:pt x="124460" y="1637210"/>
                  </a:lnTo>
                  <a:cubicBezTo>
                    <a:pt x="55880" y="1637210"/>
                    <a:pt x="0" y="1581330"/>
                    <a:pt x="0" y="15127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207" y="0"/>
                  </a:lnTo>
                  <a:cubicBezTo>
                    <a:pt x="717787" y="0"/>
                    <a:pt x="773667" y="55880"/>
                    <a:pt x="773667" y="124460"/>
                  </a:cubicBezTo>
                  <a:lnTo>
                    <a:pt x="773667" y="1512750"/>
                  </a:lnTo>
                  <a:cubicBezTo>
                    <a:pt x="773667" y="1581330"/>
                    <a:pt x="717787" y="1637210"/>
                    <a:pt x="649207" y="163721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634414" y="2463409"/>
            <a:ext cx="2359692" cy="5792427"/>
            <a:chOff x="0" y="0"/>
            <a:chExt cx="773667" cy="1899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3667" cy="1899150"/>
            </a:xfrm>
            <a:custGeom>
              <a:avLst/>
              <a:gdLst/>
              <a:ahLst/>
              <a:cxnLst/>
              <a:rect r="r" b="b" t="t" l="l"/>
              <a:pathLst>
                <a:path h="1899150" w="773667">
                  <a:moveTo>
                    <a:pt x="649207" y="1899150"/>
                  </a:moveTo>
                  <a:lnTo>
                    <a:pt x="124460" y="1899150"/>
                  </a:lnTo>
                  <a:cubicBezTo>
                    <a:pt x="55880" y="1899150"/>
                    <a:pt x="0" y="1843270"/>
                    <a:pt x="0" y="17746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207" y="0"/>
                  </a:lnTo>
                  <a:cubicBezTo>
                    <a:pt x="717787" y="0"/>
                    <a:pt x="773667" y="55880"/>
                    <a:pt x="773667" y="124460"/>
                  </a:cubicBezTo>
                  <a:lnTo>
                    <a:pt x="773667" y="1774690"/>
                  </a:lnTo>
                  <a:cubicBezTo>
                    <a:pt x="773667" y="1843270"/>
                    <a:pt x="717787" y="1899150"/>
                    <a:pt x="649207" y="1899150"/>
                  </a:cubicBez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443324" y="1066800"/>
            <a:ext cx="11401351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Etapy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70802" y="6524560"/>
            <a:ext cx="174504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65ED4"/>
                </a:solidFill>
                <a:latin typeface="Inter Bold"/>
              </a:rPr>
              <a:t>Pobieranie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65ED4"/>
                </a:solidFill>
                <a:latin typeface="Inter Bold"/>
              </a:rPr>
              <a:t>danych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36347" y="5455776"/>
            <a:ext cx="1745046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65ED4"/>
                </a:solidFill>
                <a:latin typeface="Inter Bold"/>
              </a:rPr>
              <a:t>Ładowanie danych do pośredniej bazy danych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75808" y="4713827"/>
            <a:ext cx="232638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65ED4"/>
                </a:solidFill>
                <a:latin typeface="Inter Bold"/>
              </a:rPr>
              <a:t>Procesowanie i transformacja danych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16132" y="3710450"/>
            <a:ext cx="1745046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 Bold"/>
              </a:rPr>
              <a:t>Ładowanie danych do hurtowni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972153" y="2897650"/>
            <a:ext cx="174504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Inter Bold"/>
              </a:rPr>
              <a:t>Tworzenie 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Inter Bold"/>
              </a:rPr>
              <a:t>raportów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8F6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8903" y="6192611"/>
            <a:ext cx="6304189" cy="2256064"/>
            <a:chOff x="0" y="0"/>
            <a:chExt cx="2132528" cy="7631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32528" cy="763163"/>
            </a:xfrm>
            <a:custGeom>
              <a:avLst/>
              <a:gdLst/>
              <a:ahLst/>
              <a:cxnLst/>
              <a:rect r="r" b="b" t="t" l="l"/>
              <a:pathLst>
                <a:path h="763163" w="2132528">
                  <a:moveTo>
                    <a:pt x="2008068" y="763162"/>
                  </a:moveTo>
                  <a:lnTo>
                    <a:pt x="124460" y="763162"/>
                  </a:lnTo>
                  <a:cubicBezTo>
                    <a:pt x="55880" y="763162"/>
                    <a:pt x="0" y="707282"/>
                    <a:pt x="0" y="6387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8068" y="0"/>
                  </a:lnTo>
                  <a:cubicBezTo>
                    <a:pt x="2076648" y="0"/>
                    <a:pt x="2132528" y="55880"/>
                    <a:pt x="2132528" y="124460"/>
                  </a:cubicBezTo>
                  <a:lnTo>
                    <a:pt x="2132528" y="638703"/>
                  </a:lnTo>
                  <a:cubicBezTo>
                    <a:pt x="2132528" y="707283"/>
                    <a:pt x="2076648" y="763163"/>
                    <a:pt x="2008068" y="763163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073457" y="6490366"/>
            <a:ext cx="4134456" cy="88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FFFFFF"/>
                </a:solidFill>
                <a:latin typeface="Inter"/>
              </a:rPr>
              <a:t>pobierane są za pomocą skryptu w Pythonie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3457" y="7641590"/>
            <a:ext cx="514123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Inter"/>
              </a:rPr>
              <a:t>są odświeżane co roku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8903" y="1592824"/>
            <a:ext cx="6304189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720"/>
              </a:lnSpc>
            </a:pPr>
            <a:r>
              <a:rPr lang="en-US" sz="6000">
                <a:solidFill>
                  <a:srgbClr val="323232"/>
                </a:solidFill>
                <a:latin typeface="Inter Bold"/>
              </a:rPr>
              <a:t>Dane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8903" y="3552300"/>
            <a:ext cx="5837219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737373"/>
                </a:solidFill>
                <a:latin typeface="Inter"/>
              </a:rPr>
              <a:t>pochodzą z Eurostatu i Worldbanku (GDP)</a:t>
            </a:r>
          </a:p>
        </p:txBody>
      </p:sp>
      <p:sp>
        <p:nvSpPr>
          <p:cNvPr name="AutoShape 8" id="8"/>
          <p:cNvSpPr/>
          <p:nvPr/>
        </p:nvSpPr>
        <p:spPr>
          <a:xfrm>
            <a:off x="9418558" y="3745090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418558" y="4085429"/>
            <a:ext cx="3089127" cy="185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323232"/>
                </a:solidFill>
                <a:latin typeface="Inter"/>
              </a:rPr>
              <a:t>NIGHTS SPENT BY DURATION, PURPOSE AND MAIN DESTINATION OF THE TRIP 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111037" y="3947316"/>
            <a:ext cx="300232" cy="472107"/>
            <a:chOff x="0" y="0"/>
            <a:chExt cx="1042670" cy="16395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AutoShape 13" id="13"/>
          <p:cNvSpPr/>
          <p:nvPr/>
        </p:nvSpPr>
        <p:spPr>
          <a:xfrm rot="0">
            <a:off x="13551048" y="3740328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393643" y="3947316"/>
            <a:ext cx="300232" cy="472107"/>
            <a:chOff x="0" y="0"/>
            <a:chExt cx="1042670" cy="16395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556439" y="3899691"/>
            <a:ext cx="3089127" cy="2223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323232"/>
                </a:solidFill>
                <a:latin typeface="Inter"/>
              </a:rPr>
              <a:t>EXPENDITURE BY DURATION, PURPOSE, MAIN DESTINATION OF THE TRIP AND EXPENDITURE CATEGORY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9418558" y="6320290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2261153" y="6547516"/>
            <a:ext cx="300232" cy="472107"/>
            <a:chOff x="0" y="0"/>
            <a:chExt cx="1042670" cy="16395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418558" y="6580506"/>
            <a:ext cx="3089127" cy="11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323232"/>
                </a:solidFill>
                <a:latin typeface="Inter"/>
              </a:rPr>
              <a:t>TRIPS BY DURATION, PURPOSE AND MAIN DESTINATION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3551048" y="6320290"/>
            <a:ext cx="2692479" cy="0"/>
          </a:xfrm>
          <a:prstGeom prst="line">
            <a:avLst/>
          </a:prstGeom>
          <a:ln cap="rnd" w="9525">
            <a:solidFill>
              <a:srgbClr val="3232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13551048" y="6570981"/>
            <a:ext cx="3089127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323232"/>
                </a:solidFill>
                <a:latin typeface="Inter"/>
              </a:rPr>
              <a:t>COUNTRY GDP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6243527" y="6541620"/>
            <a:ext cx="300232" cy="472107"/>
            <a:chOff x="0" y="0"/>
            <a:chExt cx="1042670" cy="163957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4450" y="44450"/>
              <a:ext cx="953770" cy="1550670"/>
            </a:xfrm>
            <a:custGeom>
              <a:avLst/>
              <a:gdLst/>
              <a:ahLst/>
              <a:cxnLst/>
              <a:rect r="r" b="b" t="t" l="l"/>
              <a:pathLst>
                <a:path h="1550670" w="953770">
                  <a:moveTo>
                    <a:pt x="953770" y="838200"/>
                  </a:moveTo>
                  <a:lnTo>
                    <a:pt x="0" y="0"/>
                  </a:lnTo>
                  <a:lnTo>
                    <a:pt x="29210" y="1268730"/>
                  </a:lnTo>
                  <a:lnTo>
                    <a:pt x="337820" y="967740"/>
                  </a:lnTo>
                  <a:lnTo>
                    <a:pt x="609600" y="1550670"/>
                  </a:lnTo>
                  <a:lnTo>
                    <a:pt x="796290" y="1463040"/>
                  </a:lnTo>
                  <a:lnTo>
                    <a:pt x="524510" y="881380"/>
                  </a:lnTo>
                  <a:close/>
                </a:path>
              </a:pathLst>
            </a:custGeom>
            <a:solidFill>
              <a:srgbClr val="065ED4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-3810"/>
              <a:ext cx="1045210" cy="1643380"/>
            </a:xfrm>
            <a:custGeom>
              <a:avLst/>
              <a:gdLst/>
              <a:ahLst/>
              <a:cxnLst/>
              <a:rect r="r" b="b" t="t" l="l"/>
              <a:pathLst>
                <a:path h="1643380" w="1045210">
                  <a:moveTo>
                    <a:pt x="654050" y="1643380"/>
                  </a:moveTo>
                  <a:cubicBezTo>
                    <a:pt x="648970" y="1643380"/>
                    <a:pt x="643890" y="1642110"/>
                    <a:pt x="638810" y="1640840"/>
                  </a:cubicBezTo>
                  <a:cubicBezTo>
                    <a:pt x="627380" y="1637030"/>
                    <a:pt x="618490" y="1628140"/>
                    <a:pt x="613410" y="1617980"/>
                  </a:cubicBezTo>
                  <a:lnTo>
                    <a:pt x="368300" y="1092200"/>
                  </a:lnTo>
                  <a:lnTo>
                    <a:pt x="105410" y="1348740"/>
                  </a:lnTo>
                  <a:cubicBezTo>
                    <a:pt x="92710" y="1361440"/>
                    <a:pt x="73660" y="1365250"/>
                    <a:pt x="57150" y="1357630"/>
                  </a:cubicBezTo>
                  <a:cubicBezTo>
                    <a:pt x="40640" y="1351280"/>
                    <a:pt x="30480" y="1334770"/>
                    <a:pt x="29210" y="1316990"/>
                  </a:cubicBezTo>
                  <a:lnTo>
                    <a:pt x="0" y="49530"/>
                  </a:lnTo>
                  <a:cubicBezTo>
                    <a:pt x="0" y="31750"/>
                    <a:pt x="10160" y="15240"/>
                    <a:pt x="25400" y="7620"/>
                  </a:cubicBezTo>
                  <a:cubicBezTo>
                    <a:pt x="41910" y="0"/>
                    <a:pt x="60960" y="3810"/>
                    <a:pt x="73660" y="15240"/>
                  </a:cubicBezTo>
                  <a:lnTo>
                    <a:pt x="1027430" y="853440"/>
                  </a:lnTo>
                  <a:cubicBezTo>
                    <a:pt x="1040130" y="864870"/>
                    <a:pt x="1045210" y="883920"/>
                    <a:pt x="1040130" y="900430"/>
                  </a:cubicBezTo>
                  <a:cubicBezTo>
                    <a:pt x="1035050" y="916940"/>
                    <a:pt x="1019810" y="929640"/>
                    <a:pt x="1002030" y="930910"/>
                  </a:cubicBezTo>
                  <a:lnTo>
                    <a:pt x="635000" y="966470"/>
                  </a:lnTo>
                  <a:lnTo>
                    <a:pt x="880110" y="1492250"/>
                  </a:lnTo>
                  <a:cubicBezTo>
                    <a:pt x="890270" y="1515110"/>
                    <a:pt x="881380" y="1540510"/>
                    <a:pt x="858520" y="1550670"/>
                  </a:cubicBezTo>
                  <a:lnTo>
                    <a:pt x="671830" y="1638300"/>
                  </a:lnTo>
                  <a:cubicBezTo>
                    <a:pt x="666750" y="1642110"/>
                    <a:pt x="660400" y="1643380"/>
                    <a:pt x="654050" y="1643380"/>
                  </a:cubicBezTo>
                  <a:close/>
                  <a:moveTo>
                    <a:pt x="382270" y="971550"/>
                  </a:moveTo>
                  <a:cubicBezTo>
                    <a:pt x="384810" y="971550"/>
                    <a:pt x="387350" y="971550"/>
                    <a:pt x="389890" y="972820"/>
                  </a:cubicBezTo>
                  <a:cubicBezTo>
                    <a:pt x="403860" y="975360"/>
                    <a:pt x="416560" y="984250"/>
                    <a:pt x="421640" y="998220"/>
                  </a:cubicBezTo>
                  <a:lnTo>
                    <a:pt x="674370" y="1540510"/>
                  </a:lnTo>
                  <a:lnTo>
                    <a:pt x="781050" y="1490980"/>
                  </a:lnTo>
                  <a:lnTo>
                    <a:pt x="528320" y="947420"/>
                  </a:lnTo>
                  <a:cubicBezTo>
                    <a:pt x="521970" y="934720"/>
                    <a:pt x="523240" y="919480"/>
                    <a:pt x="529590" y="906780"/>
                  </a:cubicBezTo>
                  <a:cubicBezTo>
                    <a:pt x="535940" y="894080"/>
                    <a:pt x="549910" y="886460"/>
                    <a:pt x="563880" y="883920"/>
                  </a:cubicBezTo>
                  <a:lnTo>
                    <a:pt x="891540" y="850900"/>
                  </a:lnTo>
                  <a:lnTo>
                    <a:pt x="91440" y="147320"/>
                  </a:lnTo>
                  <a:lnTo>
                    <a:pt x="115570" y="1212850"/>
                  </a:lnTo>
                  <a:lnTo>
                    <a:pt x="350520" y="982980"/>
                  </a:lnTo>
                  <a:cubicBezTo>
                    <a:pt x="359410" y="976630"/>
                    <a:pt x="370840" y="971550"/>
                    <a:pt x="382270" y="971550"/>
                  </a:cubicBezTo>
                  <a:close/>
                </a:path>
              </a:pathLst>
            </a:custGeom>
            <a:solidFill>
              <a:srgbClr val="065ED4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5431359" y="1554724"/>
            <a:ext cx="1214207" cy="317500"/>
            <a:chOff x="0" y="0"/>
            <a:chExt cx="1618942" cy="423333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35" id="35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737373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619" y="1556060"/>
            <a:ext cx="1214207" cy="317500"/>
            <a:chOff x="0" y="0"/>
            <a:chExt cx="1618942" cy="4233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2387354" y="4517390"/>
            <a:ext cx="13513291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4000">
                <a:solidFill>
                  <a:srgbClr val="065ED4"/>
                </a:solidFill>
                <a:latin typeface="Inter Bold"/>
              </a:rPr>
              <a:t>ETL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19372" y="6503921"/>
            <a:ext cx="11049256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>
                    <a:alpha val="60000"/>
                  </a:srgbClr>
                </a:solidFill>
                <a:latin typeface="Inter"/>
              </a:rPr>
              <a:t>Maciej Orsłowski &amp; Sabina Sidarovich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431359" y="1554724"/>
            <a:ext cx="1214207" cy="317500"/>
            <a:chOff x="0" y="0"/>
            <a:chExt cx="1618942" cy="42333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2633614" y="4102420"/>
            <a:ext cx="13020773" cy="3989023"/>
          </a:xfrm>
          <a:custGeom>
            <a:avLst/>
            <a:gdLst/>
            <a:ahLst/>
            <a:cxnLst/>
            <a:rect r="r" b="b" t="t" l="l"/>
            <a:pathLst>
              <a:path h="3989023" w="13020773">
                <a:moveTo>
                  <a:pt x="0" y="0"/>
                </a:moveTo>
                <a:lnTo>
                  <a:pt x="13020772" y="0"/>
                </a:lnTo>
                <a:lnTo>
                  <a:pt x="13020772" y="3989022"/>
                </a:lnTo>
                <a:lnTo>
                  <a:pt x="0" y="3989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76325"/>
            <a:ext cx="11652600" cy="1530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936"/>
              </a:lnSpc>
            </a:pPr>
            <a:r>
              <a:rPr lang="en-US" sz="5300">
                <a:solidFill>
                  <a:srgbClr val="FFFFFF"/>
                </a:solidFill>
                <a:latin typeface="Inter Bold"/>
              </a:rPr>
              <a:t>Pobieranie danych do pośredniej bazy danych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431359" y="1554724"/>
            <a:ext cx="1214207" cy="317500"/>
            <a:chOff x="0" y="0"/>
            <a:chExt cx="1618942" cy="42333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999868" y="3712943"/>
            <a:ext cx="10288264" cy="4366531"/>
          </a:xfrm>
          <a:custGeom>
            <a:avLst/>
            <a:gdLst/>
            <a:ahLst/>
            <a:cxnLst/>
            <a:rect r="r" b="b" t="t" l="l"/>
            <a:pathLst>
              <a:path h="4366531" w="10288264">
                <a:moveTo>
                  <a:pt x="0" y="0"/>
                </a:moveTo>
                <a:lnTo>
                  <a:pt x="10288264" y="0"/>
                </a:lnTo>
                <a:lnTo>
                  <a:pt x="10288264" y="4366531"/>
                </a:lnTo>
                <a:lnTo>
                  <a:pt x="0" y="4366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76325"/>
            <a:ext cx="11652600" cy="77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936"/>
              </a:lnSpc>
            </a:pPr>
            <a:r>
              <a:rPr lang="en-US" sz="5300">
                <a:solidFill>
                  <a:srgbClr val="FFFFFF"/>
                </a:solidFill>
                <a:latin typeface="Inter Bold"/>
              </a:rPr>
              <a:t>Ładowanie wymiarów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5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431359" y="1554724"/>
            <a:ext cx="1214207" cy="317500"/>
            <a:chOff x="0" y="0"/>
            <a:chExt cx="1618942" cy="42333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618557" y="3831612"/>
            <a:ext cx="11050885" cy="4279734"/>
          </a:xfrm>
          <a:custGeom>
            <a:avLst/>
            <a:gdLst/>
            <a:ahLst/>
            <a:cxnLst/>
            <a:rect r="r" b="b" t="t" l="l"/>
            <a:pathLst>
              <a:path h="4279734" w="11050885">
                <a:moveTo>
                  <a:pt x="0" y="0"/>
                </a:moveTo>
                <a:lnTo>
                  <a:pt x="11050886" y="0"/>
                </a:lnTo>
                <a:lnTo>
                  <a:pt x="11050886" y="4279735"/>
                </a:lnTo>
                <a:lnTo>
                  <a:pt x="0" y="4279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76325"/>
            <a:ext cx="11652600" cy="77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936"/>
              </a:lnSpc>
            </a:pPr>
            <a:r>
              <a:rPr lang="en-US" sz="5300">
                <a:solidFill>
                  <a:srgbClr val="FFFFFF"/>
                </a:solidFill>
                <a:latin typeface="Inter Bold"/>
              </a:rPr>
              <a:t>Ładowanie faktów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619" y="1556060"/>
            <a:ext cx="1214207" cy="317500"/>
            <a:chOff x="0" y="0"/>
            <a:chExt cx="1618942" cy="4233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028700" y="1047750"/>
            <a:ext cx="16230600" cy="0"/>
          </a:xfrm>
          <a:prstGeom prst="line">
            <a:avLst/>
          </a:prstGeom>
          <a:ln cap="rnd" w="952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31359" y="8341943"/>
            <a:ext cx="1214207" cy="317500"/>
            <a:chOff x="0" y="0"/>
            <a:chExt cx="1618942" cy="423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23333" cy="42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ADE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597804" y="0"/>
              <a:ext cx="423333" cy="423333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5609" y="0"/>
              <a:ext cx="423333" cy="42333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2387354" y="3755390"/>
            <a:ext cx="13513291" cy="321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14000">
                <a:solidFill>
                  <a:srgbClr val="065ED4"/>
                </a:solidFill>
                <a:latin typeface="Inter Bold"/>
              </a:rPr>
              <a:t>Hurtownia Danych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19372" y="8193035"/>
            <a:ext cx="11049256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FFFFFF">
                    <a:alpha val="60000"/>
                  </a:srgbClr>
                </a:solidFill>
                <a:latin typeface="Inter"/>
              </a:rPr>
              <a:t>Maciej Orsłowski &amp; Sabina Sidarovich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DAFlh2owPeQ</dc:identifier>
  <dcterms:modified xsi:type="dcterms:W3CDTF">2011-08-01T06:04:30Z</dcterms:modified>
  <cp:revision>1</cp:revision>
  <dc:title>EU Tourism overview</dc:title>
</cp:coreProperties>
</file>