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Economica"/>
      <p:regular r:id="rId35"/>
      <p:bold r:id="rId36"/>
      <p:italic r:id="rId37"/>
      <p:boldItalic r:id="rId38"/>
    </p:embeddedFont>
    <p:embeddedFont>
      <p:font typeface="Lexend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7CFDE4-5E28-45AA-B2B9-156C6F200BDE}">
  <a:tblStyle styleId="{767CFDE4-5E28-45AA-B2B9-156C6F200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conomic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Economica-italic.fntdata"/><Relationship Id="rId14" Type="http://schemas.openxmlformats.org/officeDocument/2006/relationships/slide" Target="slides/slide8.xml"/><Relationship Id="rId36" Type="http://schemas.openxmlformats.org/officeDocument/2006/relationships/font" Target="fonts/Economica-bold.fntdata"/><Relationship Id="rId17" Type="http://schemas.openxmlformats.org/officeDocument/2006/relationships/slide" Target="slides/slide11.xml"/><Relationship Id="rId39" Type="http://schemas.openxmlformats.org/officeDocument/2006/relationships/font" Target="fonts/Lexend-regular.fntdata"/><Relationship Id="rId16" Type="http://schemas.openxmlformats.org/officeDocument/2006/relationships/slide" Target="slides/slide10.xml"/><Relationship Id="rId38" Type="http://schemas.openxmlformats.org/officeDocument/2006/relationships/font" Target="fonts/Economic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95d0207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95d0207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e6f30c0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e6f30c0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95d02077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95d02077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95d02077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95d02077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5d02077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95d02077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95d02077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95d02077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95d0207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95d0207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95d02077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95d02077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95d02077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95d02077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95d02077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95d02077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95d02077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95d02077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bb41261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bb41261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bb41261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bb41261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bb41261f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bb41261f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bb41261f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bb41261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bb41261f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bb41261f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bb41261f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bb41261f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bbc46d4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bbc46d4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e6f2f0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e6f2f0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bbc46d4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bbc46d4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95d02077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95d02077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95d02077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95d02077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95d02077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95d02077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95d02077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95d02077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mozna wspomniec o testach coś, ze kazdy przepływ danych był testowany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95d02077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95d02077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mozna wspomniec o testach coś, ze kazdy przepływ danych był testowany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95d02077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95d0207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e6f30c0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e6f30c0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tu mozna wspomniec o tym ze wsrod najpopularniejszych postow post z pythonem mial dopiero miejsce 10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org/details/stackexchan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Trendy w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branży IT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8450" y="43750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Szymon Gut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Maciej Orsłowski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80">
                <a:latin typeface="Lexend"/>
                <a:ea typeface="Lexend"/>
                <a:cs typeface="Lexend"/>
                <a:sym typeface="Lexend"/>
              </a:rPr>
              <a:t>Najpopularniejsze posty na StackOverflow</a:t>
            </a:r>
            <a:endParaRPr sz="3080"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3117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{767CFDE4-5E28-45AA-B2B9-156C6F200BDE}</a:tableStyleId>
              </a:tblPr>
              <a:tblGrid>
                <a:gridCol w="6249125"/>
                <a:gridCol w="2452975"/>
              </a:tblGrid>
              <a:tr h="5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Tytuł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Liczba wyświetleń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Ionic - how to prevent error "TS2339: Property XXX does not exist on type"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4E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229k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4ECCA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ViewPropTypes will be removed from React Native. Migrate to ViewPropTypes exported from 'deprecated-react-native-prop-types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4E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177k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4ECCA"/>
                    </a:solidFill>
                  </a:tcPr>
                </a:tc>
              </a:tr>
              <a:tr h="5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Fatal error "unsafe repository ('/home/repon' is owned by someone else)"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4E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171k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4EC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80">
                <a:latin typeface="Lexend"/>
                <a:ea typeface="Lexend"/>
                <a:cs typeface="Lexend"/>
                <a:sym typeface="Lexend"/>
              </a:rPr>
              <a:t>Najpopularniejsze posty na StackOverflow</a:t>
            </a:r>
            <a:endParaRPr sz="3080"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15757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{767CFDE4-5E28-45AA-B2B9-156C6F200BDE}</a:tableStyleId>
              </a:tblPr>
              <a:tblGrid>
                <a:gridCol w="2996300"/>
                <a:gridCol w="2770325"/>
              </a:tblGrid>
              <a:tr h="5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Tagi pod pytaniem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Liczba wyświetleń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9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angular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ionic-framework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4E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229k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4ECCA"/>
                    </a:solidFill>
                  </a:tcPr>
                </a:tc>
              </a:tr>
              <a:tr h="2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react-native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4E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177k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4ECCA"/>
                    </a:solidFill>
                  </a:tcPr>
                </a:tc>
              </a:tr>
              <a:tr h="5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/>
                        <a:t>git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cve-2022-24765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4E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171k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4EC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Miejsce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1103650"/>
            <a:ext cx="8172901" cy="38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04799" cy="49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2. Miejsce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9275"/>
            <a:ext cx="7440999" cy="393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6685254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3 Miejsce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650"/>
            <a:ext cx="7819975" cy="38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0" y="44225"/>
            <a:ext cx="6582799" cy="49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6150" y="40550"/>
            <a:ext cx="84915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10">
                <a:latin typeface="Lexend"/>
                <a:ea typeface="Lexend"/>
                <a:cs typeface="Lexend"/>
                <a:sym typeface="Lexend"/>
              </a:rPr>
              <a:t>Tagi najczęściej pojawiające się z tagiem python</a:t>
            </a:r>
            <a:endParaRPr sz="271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0650"/>
            <a:ext cx="6739052" cy="43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0" y="0"/>
            <a:ext cx="883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Tagi najczęściej pojawiające się z tagiem </a:t>
            </a:r>
            <a:r>
              <a:rPr lang="pl" sz="2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endParaRPr sz="2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9125"/>
            <a:ext cx="6644399" cy="43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Cel analizy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Znalezienie najbardziej popularnych technologii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Prześledzenie ruchu na analizowanych portalach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Wyszczególnienie popularnych tematów związanych z konkretnymi narzędziami, czy językami programowania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Porównanie dwóch wymiennych języków wykorzystywanych w data science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233000" y="1309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Lexend"/>
                <a:ea typeface="Lexend"/>
                <a:cs typeface="Lexend"/>
                <a:sym typeface="Lexend"/>
              </a:rPr>
              <a:t>Forum Data Science StackExchange</a:t>
            </a:r>
            <a:endParaRPr sz="3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233000" y="2008475"/>
            <a:ext cx="1911900" cy="1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613" y="2746775"/>
            <a:ext cx="1414325" cy="14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0" y="0"/>
            <a:ext cx="883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Liczba pytań w podziale na lata</a:t>
            </a:r>
            <a:endParaRPr sz="2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00"/>
            <a:ext cx="5415734" cy="4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/>
          <p:nvPr/>
        </p:nvSpPr>
        <p:spPr>
          <a:xfrm>
            <a:off x="3122075" y="1032650"/>
            <a:ext cx="1614000" cy="3510000"/>
          </a:xfrm>
          <a:prstGeom prst="rect">
            <a:avLst/>
          </a:prstGeom>
          <a:solidFill>
            <a:srgbClr val="3382BA">
              <a:alpha val="19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33"/>
          <p:cNvCxnSpPr/>
          <p:nvPr/>
        </p:nvCxnSpPr>
        <p:spPr>
          <a:xfrm rot="10800000">
            <a:off x="3860850" y="1207475"/>
            <a:ext cx="20031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3"/>
          <p:cNvSpPr txBox="1"/>
          <p:nvPr/>
        </p:nvSpPr>
        <p:spPr>
          <a:xfrm>
            <a:off x="5863950" y="1479925"/>
            <a:ext cx="1954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peak w 2019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/>
        </p:nvSpPr>
        <p:spPr>
          <a:xfrm>
            <a:off x="0" y="0"/>
            <a:ext cx="883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Najpopularniejsze tagi przed najaktywniejszym okresem</a:t>
            </a:r>
            <a:endParaRPr sz="2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52700"/>
            <a:ext cx="6334124" cy="42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34"/>
          <p:cNvCxnSpPr/>
          <p:nvPr/>
        </p:nvCxnSpPr>
        <p:spPr>
          <a:xfrm>
            <a:off x="4288775" y="2257775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4"/>
          <p:cNvCxnSpPr/>
          <p:nvPr/>
        </p:nvCxnSpPr>
        <p:spPr>
          <a:xfrm>
            <a:off x="3196625" y="2060150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4"/>
          <p:cNvCxnSpPr/>
          <p:nvPr/>
        </p:nvCxnSpPr>
        <p:spPr>
          <a:xfrm>
            <a:off x="5948250" y="2458775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0" y="0"/>
            <a:ext cx="883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Najpopularniejsze tagi w najaktywniejszym okresie</a:t>
            </a:r>
            <a:endParaRPr sz="2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00"/>
            <a:ext cx="6334124" cy="42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5"/>
          <p:cNvCxnSpPr/>
          <p:nvPr/>
        </p:nvCxnSpPr>
        <p:spPr>
          <a:xfrm>
            <a:off x="2091400" y="1509100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5"/>
          <p:cNvCxnSpPr/>
          <p:nvPr/>
        </p:nvCxnSpPr>
        <p:spPr>
          <a:xfrm>
            <a:off x="3196650" y="1972650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5"/>
          <p:cNvCxnSpPr/>
          <p:nvPr/>
        </p:nvCxnSpPr>
        <p:spPr>
          <a:xfrm>
            <a:off x="4856125" y="2270900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5"/>
          <p:cNvCxnSpPr/>
          <p:nvPr/>
        </p:nvCxnSpPr>
        <p:spPr>
          <a:xfrm>
            <a:off x="5961375" y="2442750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5"/>
          <p:cNvSpPr txBox="1"/>
          <p:nvPr/>
        </p:nvSpPr>
        <p:spPr>
          <a:xfrm>
            <a:off x="6583450" y="2520525"/>
            <a:ext cx="1915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data-mining: 22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clustering: 16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/>
        </p:nvSpPr>
        <p:spPr>
          <a:xfrm>
            <a:off x="0" y="0"/>
            <a:ext cx="883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Najpopularniejsze tagi po najaktywniejszym okresie</a:t>
            </a:r>
            <a:endParaRPr sz="2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52700"/>
            <a:ext cx="6334124" cy="42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6"/>
          <p:cNvCxnSpPr/>
          <p:nvPr/>
        </p:nvCxnSpPr>
        <p:spPr>
          <a:xfrm>
            <a:off x="2091400" y="1509100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6"/>
          <p:cNvCxnSpPr/>
          <p:nvPr/>
        </p:nvCxnSpPr>
        <p:spPr>
          <a:xfrm>
            <a:off x="4859300" y="2312850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6"/>
          <p:cNvCxnSpPr/>
          <p:nvPr/>
        </p:nvCxnSpPr>
        <p:spPr>
          <a:xfrm>
            <a:off x="5954825" y="2397300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6"/>
          <p:cNvCxnSpPr/>
          <p:nvPr/>
        </p:nvCxnSpPr>
        <p:spPr>
          <a:xfrm>
            <a:off x="2632725" y="1875400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6"/>
          <p:cNvCxnSpPr/>
          <p:nvPr/>
        </p:nvCxnSpPr>
        <p:spPr>
          <a:xfrm>
            <a:off x="4301900" y="2202825"/>
            <a:ext cx="0" cy="11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/>
        </p:nvSpPr>
        <p:spPr>
          <a:xfrm>
            <a:off x="0" y="0"/>
            <a:ext cx="883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Nauka R = kariera?</a:t>
            </a:r>
            <a:endParaRPr sz="2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00"/>
            <a:ext cx="5415734" cy="4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/>
          <p:nvPr/>
        </p:nvSpPr>
        <p:spPr>
          <a:xfrm>
            <a:off x="3122075" y="1032650"/>
            <a:ext cx="1614000" cy="3510000"/>
          </a:xfrm>
          <a:prstGeom prst="rect">
            <a:avLst/>
          </a:prstGeom>
          <a:solidFill>
            <a:srgbClr val="3382BA">
              <a:alpha val="19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0" y="0"/>
            <a:ext cx="88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Suma liczby wyświetleń</a:t>
            </a:r>
            <a:r>
              <a:rPr lang="pl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pytań tworzonych w kolejnych latach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600"/>
            <a:ext cx="5438775" cy="428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8"/>
          <p:cNvCxnSpPr/>
          <p:nvPr/>
        </p:nvCxnSpPr>
        <p:spPr>
          <a:xfrm rot="10800000">
            <a:off x="3355300" y="1207950"/>
            <a:ext cx="2576700" cy="66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8"/>
          <p:cNvSpPr txBox="1"/>
          <p:nvPr/>
        </p:nvSpPr>
        <p:spPr>
          <a:xfrm>
            <a:off x="6000075" y="1664650"/>
            <a:ext cx="1954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peak w 2018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0" y="0"/>
            <a:ext cx="883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Średnie oceny pytań tworzonych w kolejnych latach</a:t>
            </a:r>
            <a:endParaRPr sz="2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00"/>
            <a:ext cx="5368640" cy="4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subTitle"/>
          </p:nvPr>
        </p:nvSpPr>
        <p:spPr>
          <a:xfrm>
            <a:off x="78450" y="43750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Szymon Gut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Maciej Orsłowski</a:t>
            </a:r>
            <a:endParaRPr/>
          </a:p>
        </p:txBody>
      </p:sp>
      <p:sp>
        <p:nvSpPr>
          <p:cNvPr id="245" name="Google Shape;245;p4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Dziękujemy</a:t>
            </a:r>
            <a:r>
              <a:rPr lang="pl"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za uwagę!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Źródła danych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Dane online: StackOverflow 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N</a:t>
            </a:r>
            <a:r>
              <a:rPr lang="pl" sz="1700"/>
              <a:t>ajwiększa społeczność programistyczna online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Powstał w 2008 roku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Dane statyczne: Data Science Stack Exchange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Wchodzi w skład sieci portali Stack Exchange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S</a:t>
            </a:r>
            <a:r>
              <a:rPr lang="pl" sz="1700"/>
              <a:t>kupia społeczność z obszaru data science</a:t>
            </a:r>
            <a:endParaRPr sz="17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300" y="811200"/>
            <a:ext cx="1697850" cy="1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063" y="2782600"/>
            <a:ext cx="1414325" cy="14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Dane StackOverflow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Dostępne przez oficjalne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Format ściąganych danych: JSON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Dane odnośnie 30 postów w ramach jednego zapytania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Maksymalny limit dzienny 300 requestów przypadający na dane IP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Informacje na temat publikowanych pytań takie jak: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l" sz="1500"/>
              <a:t>Tytuł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l" sz="1500"/>
              <a:t>Tagi zawarte w pytaniu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l" sz="1500"/>
              <a:t>Statystyki: liczba odpowiedzi, liczba wyświetleń, uzyskany score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l" sz="1500"/>
              <a:t>Daty: utworzenia, ostatniej aktywności, edycji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Analizowane dane zebrane na przedziale 2022-01-01 - 2023-12-13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Dane Data Science StackExchange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Dostępne na stronie z danymi archiwalnymi z portali StackExchange: </a:t>
            </a:r>
            <a:r>
              <a:rPr lang="pl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Ramy czasowe dostępnych danych: 2014-01-21 - 2023-12-08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Dostępne w formacie .xml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Rozbite na tabele: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Badges 					-    </a:t>
            </a:r>
            <a:r>
              <a:rPr lang="pl" u="sng"/>
              <a:t>Posts 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Comments 				-    Tags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PostHistory 				-    </a:t>
            </a:r>
            <a:r>
              <a:rPr lang="pl" u="sng"/>
              <a:t>Users 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PostLinks 				-    Votes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>
                <a:latin typeface="Lexend"/>
                <a:ea typeface="Lexend"/>
                <a:cs typeface="Lexend"/>
                <a:sym typeface="Lexend"/>
              </a:rPr>
              <a:t>Obsługa danych z StackOverflow</a:t>
            </a:r>
            <a:endParaRPr sz="2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7125"/>
            <a:ext cx="5252375" cy="42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66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820">
                <a:latin typeface="Lexend"/>
                <a:ea typeface="Lexend"/>
                <a:cs typeface="Lexend"/>
                <a:sym typeface="Lexend"/>
              </a:rPr>
              <a:t>Obsługa danych Data Science StackExchange</a:t>
            </a:r>
            <a:endParaRPr sz="282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2075"/>
            <a:ext cx="4962750" cy="42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33000" y="1309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900">
                <a:latin typeface="Lexend"/>
                <a:ea typeface="Lexend"/>
                <a:cs typeface="Lexend"/>
                <a:sym typeface="Lexend"/>
              </a:rPr>
              <a:t>Analizy</a:t>
            </a:r>
            <a:endParaRPr sz="4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33000" y="2008475"/>
            <a:ext cx="1911900" cy="1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075" y="522675"/>
            <a:ext cx="5281524" cy="364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15000" y="87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Najbardziej popularne tagi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8425"/>
            <a:ext cx="6426100" cy="40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