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30"/>
  </p:notesMasterIdLst>
  <p:sldIdLst>
    <p:sldId id="260" r:id="rId2"/>
    <p:sldId id="298" r:id="rId3"/>
    <p:sldId id="271" r:id="rId4"/>
    <p:sldId id="272" r:id="rId5"/>
    <p:sldId id="273" r:id="rId6"/>
    <p:sldId id="275" r:id="rId7"/>
    <p:sldId id="277" r:id="rId8"/>
    <p:sldId id="276" r:id="rId9"/>
    <p:sldId id="282" r:id="rId10"/>
    <p:sldId id="278" r:id="rId11"/>
    <p:sldId id="279" r:id="rId12"/>
    <p:sldId id="280" r:id="rId13"/>
    <p:sldId id="283" r:id="rId14"/>
    <p:sldId id="284" r:id="rId15"/>
    <p:sldId id="286" r:id="rId16"/>
    <p:sldId id="287" r:id="rId17"/>
    <p:sldId id="288" r:id="rId18"/>
    <p:sldId id="295" r:id="rId19"/>
    <p:sldId id="296" r:id="rId20"/>
    <p:sldId id="289" r:id="rId21"/>
    <p:sldId id="290" r:id="rId22"/>
    <p:sldId id="291" r:id="rId23"/>
    <p:sldId id="292" r:id="rId24"/>
    <p:sldId id="293" r:id="rId25"/>
    <p:sldId id="294" r:id="rId26"/>
    <p:sldId id="281" r:id="rId27"/>
    <p:sldId id="299" r:id="rId28"/>
    <p:sldId id="2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26" autoAdjust="0"/>
  </p:normalViewPr>
  <p:slideViewPr>
    <p:cSldViewPr snapToGrid="0">
      <p:cViewPr varScale="1">
        <p:scale>
          <a:sx n="49" d="100"/>
          <a:sy n="49" d="100"/>
        </p:scale>
        <p:origin x="13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3A9E-3403-4976-AC2F-0437565C38C4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A1C35-B592-4C35-8DAE-821532F7D6F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434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296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Tworzymy nową klasę – Pies. Dodajemy pola takie jak u człowieka oprócz nr pesel. Pokazujemy że pola są identyczne i możemy je wynieść do wspólnego rodzica. Identyfikujemy wspólne pola, tworzymy nową klasę – Ssak (Mammal). W rodzicu dodajemy metodę – idź, sprawdzamy, że można ją wywołać na klasach dziedziczących. Nadpisujemy metodę w poszczególnych podklasach.</a:t>
            </a:r>
          </a:p>
          <a:p>
            <a:r>
              <a:rPr lang="pl-PL" dirty="0"/>
              <a:t>Przykład z wywołaniem na zmiennej typu ogólnego i specyficznego (zmienna typu parent, instancja dziecka)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5923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możemy stworzyć instancji klasy abstrakcyjnej. Klasę Ssak ustawiamy jako abstrakcyjną, tłumaczymy dlaczego. Pokazujemy, że nie da się utworzyć instancji klasy abstrakcyjnej.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7224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Różnica pomiędzy językiem silnie typowanym a słabo – JS vs Java.</a:t>
            </a:r>
          </a:p>
          <a:p>
            <a:r>
              <a:rPr lang="pl-PL" dirty="0"/>
              <a:t>Pierwsze ćwiczenie: tworzenie List, Setów, potem Map, wyjaśnienie, ze dostajemy z tych kolekcji zmienne wybranego typu.</a:t>
            </a:r>
          </a:p>
          <a:p>
            <a:r>
              <a:rPr lang="pl-PL" dirty="0"/>
              <a:t>Lista ludzi, set ludzi, sprawdzenie, ze pod spodem kryje się jedna implementacja.</a:t>
            </a:r>
          </a:p>
          <a:p>
            <a:r>
              <a:rPr lang="pl-PL" dirty="0"/>
              <a:t>Drugie (Opcjonalnie): Pracujemy w firmie Google z Javą 6 i mamy problem – często lecące NPE na produkcji. Chcemy zbudować uniwersalny mechanizm do sygnnalizowania, ze metoda może zwrócić albo nie zwrócić wartości. Zadanie – razem z grupą próbujemy zaimplementować uproszczoną wersję Guavowego Optionala. Dla grupy napisanie metod empty,  isPresent i get().  sprawdzamy czy działa. Potem patrzymy na implementację Googla, dyskusja.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039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Pokazanie przykładu autoboxingu, unboxingu, zagrożenia (NPE). Przykład dla grupy, konwersje pomiędzy boolean a Boolean, int a Integer.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4876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0091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5696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Polymorphism is the ability of an object to take on many forms. The most common use of polymorphism in OOP occurs when a parent class reference is used to refer to a child class object.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Polimorfizm statyczny i dynamiczny – statyczny: nadpisywanie metod (compile time i runtime).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631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 interfejsach. Części metody – napisz metodę countTaxForProduct i wyodębnij składowe. Przykład interfejsu w kodzie, dodać do jakiejś klasy. Zwrócić uwagę, że w Javie 8 domyślne metody w interfejsach.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5200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Ćwiczenie: </a:t>
            </a:r>
          </a:p>
          <a:p>
            <a:r>
              <a:rPr lang="pl-PL" dirty="0"/>
              <a:t>Definiujemy interfejs narzędzie z metodą użyj. Używamy w człowieku. Porównanie interfejsu i klasy abstrakcyjnej na przykładzie.</a:t>
            </a:r>
          </a:p>
          <a:p>
            <a:r>
              <a:rPr lang="pl-PL" dirty="0"/>
              <a:t>Grupa: Dla klasy człowiek definiujemy metodę zjedz coś, przyjmuje interfejs posiłku, przekazujemy anonimową klasę w wywołaniu.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412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Ogólnie o tym po co nam dobre praktyki, unikanie kodu legacy, łatwiejszy refaktoring, utrzymanie.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83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5816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Jedna klasa odpowiada za jedną rzecz, dzięki temu łatwiej odnaleźć się w kodzie, po nazwie klasy wiemy czego się spodziewać w środku.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61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Klasa otwarta na rozszerzenia, zamknięta na modyfikacje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141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Klasę bazową możemy zamienić na klasę po niej dziedziczącą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108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Wiele dedykowanych interfejsów jest lepsze niż jeden ogólny.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client should be forced to depend on methods it does not use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066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Zależności powinny bazować na abstrakcji.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1624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Całe ćwiczenie</a:t>
            </a:r>
          </a:p>
          <a:p>
            <a:pPr marL="171450" indent="-171450">
              <a:buFontTx/>
              <a:buChar char="-"/>
            </a:pPr>
            <a:r>
              <a:rPr lang="pl-PL" dirty="0"/>
              <a:t>Enum do statusu zamówienia</a:t>
            </a:r>
          </a:p>
          <a:p>
            <a:pPr marL="0" indent="0">
              <a:buFontTx/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0442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Przedstawienie calego ćwiczenia.</a:t>
            </a:r>
          </a:p>
          <a:p>
            <a:r>
              <a:rPr lang="pl-PL" dirty="0"/>
              <a:t>Ćwiczenie dla grupy – stworzyć obiekty reprezentujące pojazdy: samochód osobowy, ciężarówka, skuter etc. Zidentyfikowanie pól typu final, np rok produkcji, marka. Pozostałe pola: waga, kolor, pojemność silnika, liczba drzwi. Utworzenie konstruktora, metod specyficznych dla poszzczególnych klas. Wydzielenie klasy rodzica – pojazd, przeniesienie tam pól wspólnych, takich jak waga, rok produkcji.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371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77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54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26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Tworzymy obiekt klasy człowiek – każdy człowiek ma wzrost, wagę, imię. </a:t>
            </a:r>
          </a:p>
          <a:p>
            <a:r>
              <a:rPr lang="pl-PL" dirty="0"/>
              <a:t>Razem tworzymy wzrost w centymetrach, waga i imię dla grupy. Na początku jako publiczne, potem prywatne, sprawdzamy, ze nie da się już ich edytować. Trochę o stanie obiektów.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9064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Tworzymy metodę człowieka – nadaj imię, która ustawia imię.</a:t>
            </a:r>
          </a:p>
          <a:p>
            <a:r>
              <a:rPr lang="pl-PL" dirty="0"/>
              <a:t>Tworzymy też kolejną metodę człowieka – przedstaw się, która wyświetla na ekranie „Hej nazywam się %s”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059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Tworzymy obiekt klasy Człowiek – konstruktor bez parametrów, wyjaśniamy że to jest domyślny konstruktor.</a:t>
            </a:r>
          </a:p>
          <a:p>
            <a:r>
              <a:rPr lang="pl-PL" dirty="0"/>
              <a:t>Tworzymy konstruktor przyjmujący 2 parametry – wzrost i waga. Korzystamy z konstruktora.</a:t>
            </a:r>
          </a:p>
          <a:p>
            <a:r>
              <a:rPr lang="pl-PL" dirty="0"/>
              <a:t>Dodajemy kolejne pole do klasy człowiek – miejsce urodzenia i pesel. Ustawiamy jako final. Wyjaśnienie pola typy final – referencja nie może się zmienić.</a:t>
            </a:r>
          </a:p>
          <a:p>
            <a:r>
              <a:rPr lang="pl-PL"/>
              <a:t>(dla grupy) Dodanie </a:t>
            </a:r>
            <a:r>
              <a:rPr lang="pl-PL" dirty="0"/>
              <a:t>parametru do konstruktora.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659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Troszkę o pamięci w javie, obiekty przechowywane na heapie, GC czyści.</a:t>
            </a:r>
          </a:p>
          <a:p>
            <a:r>
              <a:rPr lang="pl-PL" dirty="0"/>
              <a:t>Wspomnieć, że są inne sposoby, takie jak deserializacja, refleksja, clone(), jakie zagrożenia, tylko w specjalnych przypadkach.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131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Dla człowieka definiujemy metodę krzyknij: robimy implementację przyjmującą Stringa, integera i booleana. Dla każdego typu krzyknięcie będzie inne:</a:t>
            </a:r>
          </a:p>
          <a:p>
            <a:r>
              <a:rPr lang="pl-PL" dirty="0"/>
              <a:t>Dla stringa to co w argumencie, dla boolean „TAK” lub „NIE”, dla integera poszczególne liczby w pętli/streamie (dla integera zadanie dla grupy).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A1C35-B592-4C35-8DAE-821532F7D6F7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36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95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389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62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00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46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97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376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57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014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33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D787-E31F-4823-9DBB-0E4F286F3CCA}" type="datetimeFigureOut">
              <a:rPr lang="pl-PL" smtClean="0"/>
              <a:t>29.09.2018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04B6-CE02-4376-90EE-0115FABDDC9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36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6BF44B-F1A5-4BE3-809B-646BB42A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684"/>
            <a:ext cx="9144000" cy="2840037"/>
          </a:xfrm>
        </p:spPr>
        <p:txBody>
          <a:bodyPr>
            <a:normAutofit/>
          </a:bodyPr>
          <a:lstStyle/>
          <a:p>
            <a:r>
              <a:rPr lang="pl-PL" sz="5800" dirty="0">
                <a:solidFill>
                  <a:schemeClr val="accent1">
                    <a:lumMod val="75000"/>
                  </a:schemeClr>
                </a:solidFill>
              </a:rPr>
              <a:t>Object Oriented</a:t>
            </a:r>
            <a:br>
              <a:rPr lang="pl-PL" sz="5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l-PL" sz="5800" dirty="0">
                <a:solidFill>
                  <a:schemeClr val="accent1">
                    <a:lumMod val="75000"/>
                  </a:schemeClr>
                </a:solidFill>
              </a:rPr>
              <a:t>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2E08E9-F694-4288-B4B7-4BF3AF0E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907"/>
            <a:ext cx="9144000" cy="160081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Paweł Matyjasik</a:t>
            </a:r>
          </a:p>
        </p:txBody>
      </p:sp>
      <p:pic>
        <p:nvPicPr>
          <p:cNvPr id="2052" name="Picture 4" descr="Image result for infoshare academy">
            <a:extLst>
              <a:ext uri="{FF2B5EF4-FFF2-40B4-BE49-F238E27FC236}">
                <a16:creationId xmlns:a16="http://schemas.microsoft.com/office/drawing/2014/main" id="{76ECB0EF-2AE7-477F-928C-E0400DFCD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1" y="-337457"/>
            <a:ext cx="4156810" cy="293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87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BA7F-688A-4658-9339-7FC3F04E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Przeciążanie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E84B-9B49-4139-A31C-F31A931B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Metoda o tej samej nazwie ale różnych parametrach.</a:t>
            </a:r>
          </a:p>
        </p:txBody>
      </p:sp>
    </p:spTree>
    <p:extLst>
      <p:ext uri="{BB962C8B-B14F-4D97-AF65-F5344CB8AC3E}">
        <p14:creationId xmlns:p14="http://schemas.microsoft.com/office/powerpoint/2010/main" val="187297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AA59-D18D-4EE6-9670-4703D19E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Dziedziczenie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2653-E5B4-4CF3-80AC-EF0DC7FC0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Tworzenie klasy na podstawie innej klasy nadrzędnej</a:t>
            </a:r>
          </a:p>
        </p:txBody>
      </p:sp>
    </p:spTree>
    <p:extLst>
      <p:ext uri="{BB962C8B-B14F-4D97-AF65-F5344CB8AC3E}">
        <p14:creationId xmlns:p14="http://schemas.microsoft.com/office/powerpoint/2010/main" val="297017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5A4A-F809-4903-B11D-E65A7DD3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abstrakcyjna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FFED-D63A-45C8-9069-8EF52C89B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Klasa dla której nie można utworzyć instancji.</a:t>
            </a:r>
          </a:p>
        </p:txBody>
      </p:sp>
    </p:spTree>
    <p:extLst>
      <p:ext uri="{BB962C8B-B14F-4D97-AF65-F5344CB8AC3E}">
        <p14:creationId xmlns:p14="http://schemas.microsoft.com/office/powerpoint/2010/main" val="316129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A2D6-CA21-4227-AFEC-91AEC8A8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Generyczność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CEE0-4546-4491-AEA0-92AF76F5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Umożliwia operacje na obiektach różnego typu z zachowaniem 	silnego typowania.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C41CF-3BE7-4A2B-98B2-7ADE13DE69AB}"/>
              </a:ext>
            </a:extLst>
          </p:cNvPr>
          <p:cNvSpPr/>
          <p:nvPr/>
        </p:nvSpPr>
        <p:spPr>
          <a:xfrm>
            <a:off x="3962401" y="385651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latin typeface="+mj-lt"/>
              </a:rPr>
              <a:t>List&lt;String&gt; names = new ArrayList&lt;String&gt;();</a:t>
            </a:r>
          </a:p>
          <a:p>
            <a:r>
              <a:rPr lang="pl-PL" dirty="0">
                <a:latin typeface="+mj-lt"/>
              </a:rPr>
              <a:t>String firstName = names.get(0);</a:t>
            </a:r>
          </a:p>
          <a:p>
            <a:endParaRPr lang="pl-PL" dirty="0">
              <a:latin typeface="+mj-lt"/>
            </a:endParaRPr>
          </a:p>
          <a:p>
            <a:r>
              <a:rPr lang="pl-PL" dirty="0">
                <a:latin typeface="+mj-lt"/>
              </a:rPr>
              <a:t>List&lt;Person&gt; people = new ArrayList&lt;Person&gt;();</a:t>
            </a:r>
          </a:p>
          <a:p>
            <a:r>
              <a:rPr lang="pl-PL" dirty="0">
                <a:latin typeface="+mj-lt"/>
              </a:rPr>
              <a:t>Person firstPerson = people.get(0);</a:t>
            </a:r>
          </a:p>
        </p:txBody>
      </p:sp>
    </p:spTree>
    <p:extLst>
      <p:ext uri="{BB962C8B-B14F-4D97-AF65-F5344CB8AC3E}">
        <p14:creationId xmlns:p14="http://schemas.microsoft.com/office/powerpoint/2010/main" val="22793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9805-6B8D-4F0C-9DAA-1EFECADE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Typy, Autoboxing,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942DF-B725-4F0E-ADCE-BD5BD192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	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Typy proste mają swoją reprezentację obiektową.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5AC90-B440-4B48-B091-6D87A75032ED}"/>
              </a:ext>
            </a:extLst>
          </p:cNvPr>
          <p:cNvSpPr/>
          <p:nvPr/>
        </p:nvSpPr>
        <p:spPr>
          <a:xfrm>
            <a:off x="3863440" y="374963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List&lt;Integer&gt; ints = new ArrayList&lt;Integer&gt;();</a:t>
            </a:r>
          </a:p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ints.add(1);</a:t>
            </a:r>
          </a:p>
          <a:p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n = ints.get(0);</a:t>
            </a:r>
          </a:p>
        </p:txBody>
      </p:sp>
    </p:spTree>
    <p:extLst>
      <p:ext uri="{BB962C8B-B14F-4D97-AF65-F5344CB8AC3E}">
        <p14:creationId xmlns:p14="http://schemas.microsoft.com/office/powerpoint/2010/main" val="185327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E91-DFA5-4362-9796-33D97BF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Koncepcje programowania obiektowego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D92C-DABB-4961-BF7D-5F325870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2571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Dziedziczenie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Enkapsulacja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Polimorfizm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8C0CC-C915-4B08-B42E-02C5FDDADE58}"/>
              </a:ext>
            </a:extLst>
          </p:cNvPr>
          <p:cNvSpPr txBox="1">
            <a:spLocks/>
          </p:cNvSpPr>
          <p:nvPr/>
        </p:nvSpPr>
        <p:spPr>
          <a:xfrm>
            <a:off x="4005943" y="1825625"/>
            <a:ext cx="652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026D0-0EEB-48BA-A36A-158FC6B8FE3A}"/>
              </a:ext>
            </a:extLst>
          </p:cNvPr>
          <p:cNvSpPr txBox="1">
            <a:spLocks/>
          </p:cNvSpPr>
          <p:nvPr/>
        </p:nvSpPr>
        <p:spPr>
          <a:xfrm>
            <a:off x="3341914" y="1825625"/>
            <a:ext cx="7260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Tworzenie klasy na podstawie innej klasy nadrzędnej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E91-DFA5-4362-9796-33D97BF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Koncepcje programowania obiektowego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D92C-DABB-4961-BF7D-5F325870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2571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Dziedziczenie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Enkapsulacja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Polimorfizm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8C0CC-C915-4B08-B42E-02C5FDDADE58}"/>
              </a:ext>
            </a:extLst>
          </p:cNvPr>
          <p:cNvSpPr txBox="1">
            <a:spLocks/>
          </p:cNvSpPr>
          <p:nvPr/>
        </p:nvSpPr>
        <p:spPr>
          <a:xfrm>
            <a:off x="4005943" y="1825625"/>
            <a:ext cx="652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026D0-0EEB-48BA-A36A-158FC6B8FE3A}"/>
              </a:ext>
            </a:extLst>
          </p:cNvPr>
          <p:cNvSpPr txBox="1">
            <a:spLocks/>
          </p:cNvSpPr>
          <p:nvPr/>
        </p:nvSpPr>
        <p:spPr>
          <a:xfrm>
            <a:off x="3341914" y="1825625"/>
            <a:ext cx="7260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Ograniczanie dostępu do pola/metody poprzez jeden z atrybutów:</a:t>
            </a: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protected</a:t>
            </a: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 private</a:t>
            </a:r>
          </a:p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public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E91-DFA5-4362-9796-33D97BF0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Koncepcje programowania obiektowego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D92C-DABB-4961-BF7D-5F325870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12571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Dziedziczenie</a:t>
            </a:r>
          </a:p>
          <a:p>
            <a:pPr marL="0" indent="0">
              <a:buNone/>
            </a:pPr>
            <a:r>
              <a:rPr lang="pl-PL" dirty="0">
                <a:solidFill>
                  <a:schemeClr val="bg2">
                    <a:lumMod val="75000"/>
                  </a:schemeClr>
                </a:solidFill>
              </a:rPr>
              <a:t>Enkapsulacja</a:t>
            </a:r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Polimorfizm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8C0CC-C915-4B08-B42E-02C5FDDADE58}"/>
              </a:ext>
            </a:extLst>
          </p:cNvPr>
          <p:cNvSpPr txBox="1">
            <a:spLocks/>
          </p:cNvSpPr>
          <p:nvPr/>
        </p:nvSpPr>
        <p:spPr>
          <a:xfrm>
            <a:off x="4005943" y="1825625"/>
            <a:ext cx="652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026D0-0EEB-48BA-A36A-158FC6B8FE3A}"/>
              </a:ext>
            </a:extLst>
          </p:cNvPr>
          <p:cNvSpPr txBox="1">
            <a:spLocks/>
          </p:cNvSpPr>
          <p:nvPr/>
        </p:nvSpPr>
        <p:spPr>
          <a:xfrm>
            <a:off x="3341914" y="1825625"/>
            <a:ext cx="72607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l-PL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Warstwa abstrakcyjna może być użyta na różne sposoby</a:t>
            </a:r>
          </a:p>
        </p:txBody>
      </p:sp>
    </p:spTree>
    <p:extLst>
      <p:ext uri="{BB962C8B-B14F-4D97-AF65-F5344CB8AC3E}">
        <p14:creationId xmlns:p14="http://schemas.microsoft.com/office/powerpoint/2010/main" val="40423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C317-A888-43C9-AA86-6C832E52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B919-11B9-4F27-971B-F8371EB1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Definiuje kontrakt metody, nie definiuje implementacji.</a:t>
            </a:r>
          </a:p>
        </p:txBody>
      </p:sp>
    </p:spTree>
    <p:extLst>
      <p:ext uri="{BB962C8B-B14F-4D97-AF65-F5344CB8AC3E}">
        <p14:creationId xmlns:p14="http://schemas.microsoft.com/office/powerpoint/2010/main" val="22803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77FF-EFCA-4AE8-A35E-DC8ACEBF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anonimowa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3FE0-0DC4-47BA-9FD4-5DF2E0364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	</a:t>
            </a: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Nie posiadająca nazwy</a:t>
            </a: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Występuje tylko jedna instancja</a:t>
            </a:r>
          </a:p>
        </p:txBody>
      </p:sp>
    </p:spTree>
    <p:extLst>
      <p:ext uri="{BB962C8B-B14F-4D97-AF65-F5344CB8AC3E}">
        <p14:creationId xmlns:p14="http://schemas.microsoft.com/office/powerpoint/2010/main" val="9234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A823-481E-407C-841C-7EE9668F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Paradygmaty programowania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4156-180E-44F3-898F-2E6C1F8F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Programowanie proceduralne</a:t>
            </a: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Programowanie obiektowe</a:t>
            </a: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Programowanie funkcyjne</a:t>
            </a:r>
          </a:p>
        </p:txBody>
      </p:sp>
    </p:spTree>
    <p:extLst>
      <p:ext uri="{BB962C8B-B14F-4D97-AF65-F5344CB8AC3E}">
        <p14:creationId xmlns:p14="http://schemas.microsoft.com/office/powerpoint/2010/main" val="146529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64A9-C2DD-4FB6-87C8-A71638A9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6C021-03D9-49D0-B2FC-D6AEBBE79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Dobre praktyki programowania obiektowego</a:t>
            </a:r>
          </a:p>
        </p:txBody>
      </p:sp>
    </p:spTree>
    <p:extLst>
      <p:ext uri="{BB962C8B-B14F-4D97-AF65-F5344CB8AC3E}">
        <p14:creationId xmlns:p14="http://schemas.microsoft.com/office/powerpoint/2010/main" val="326191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E91-DFA5-4362-9796-33D97BF0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pl-PL" dirty="0"/>
              <a:t>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D92C-DABB-4961-BF7D-5F325870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7510"/>
            <a:ext cx="8958943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Single responsibility principle</a:t>
            </a: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8C0CC-C915-4B08-B42E-02C5FDDADE58}"/>
              </a:ext>
            </a:extLst>
          </p:cNvPr>
          <p:cNvSpPr txBox="1">
            <a:spLocks/>
          </p:cNvSpPr>
          <p:nvPr/>
        </p:nvSpPr>
        <p:spPr>
          <a:xfrm>
            <a:off x="4005943" y="1825625"/>
            <a:ext cx="652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174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E91-DFA5-4362-9796-33D97BF0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l-PL" dirty="0"/>
              <a:t>S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pl-PL" dirty="0"/>
              <a:t>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D92C-DABB-4961-BF7D-5F325870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0"/>
            <a:ext cx="8958943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Open/Closed Principle</a:t>
            </a: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8C0CC-C915-4B08-B42E-02C5FDDADE58}"/>
              </a:ext>
            </a:extLst>
          </p:cNvPr>
          <p:cNvSpPr txBox="1">
            <a:spLocks/>
          </p:cNvSpPr>
          <p:nvPr/>
        </p:nvSpPr>
        <p:spPr>
          <a:xfrm>
            <a:off x="4005943" y="1825625"/>
            <a:ext cx="652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479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E91-DFA5-4362-9796-33D97BF0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l-PL" dirty="0"/>
              <a:t>SO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pl-PL" dirty="0"/>
              <a:t>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D92C-DABB-4961-BF7D-5F325870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0"/>
            <a:ext cx="8958943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Liskov Substitution Principle</a:t>
            </a: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8C0CC-C915-4B08-B42E-02C5FDDADE58}"/>
              </a:ext>
            </a:extLst>
          </p:cNvPr>
          <p:cNvSpPr txBox="1">
            <a:spLocks/>
          </p:cNvSpPr>
          <p:nvPr/>
        </p:nvSpPr>
        <p:spPr>
          <a:xfrm>
            <a:off x="4005943" y="1825625"/>
            <a:ext cx="652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12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E91-DFA5-4362-9796-33D97BF0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l-PL" dirty="0"/>
              <a:t>SOL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pl-PL" dirty="0"/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D92C-DABB-4961-BF7D-5F325870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0"/>
            <a:ext cx="8958943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Interface Segregation Principle</a:t>
            </a: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8C0CC-C915-4B08-B42E-02C5FDDADE58}"/>
              </a:ext>
            </a:extLst>
          </p:cNvPr>
          <p:cNvSpPr txBox="1">
            <a:spLocks/>
          </p:cNvSpPr>
          <p:nvPr/>
        </p:nvSpPr>
        <p:spPr>
          <a:xfrm>
            <a:off x="4005943" y="1825625"/>
            <a:ext cx="652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53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6E91-DFA5-4362-9796-33D97BF0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l-PL" dirty="0"/>
              <a:t>SOLI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D92C-DABB-4961-BF7D-5F325870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0"/>
            <a:ext cx="8958943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Dependency Inversion Principle</a:t>
            </a: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E8C0CC-C915-4B08-B42E-02C5FDDADE58}"/>
              </a:ext>
            </a:extLst>
          </p:cNvPr>
          <p:cNvSpPr txBox="1">
            <a:spLocks/>
          </p:cNvSpPr>
          <p:nvPr/>
        </p:nvSpPr>
        <p:spPr>
          <a:xfrm>
            <a:off x="4005943" y="1825625"/>
            <a:ext cx="6520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398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0068-B704-4703-A91B-5D01046E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73C6-057C-4B26-91CF-D4CA13E3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933B7-D4BD-434A-B597-20C0050E6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94" y="0"/>
            <a:ext cx="86498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0068-B704-4703-A91B-5D01046E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- pojazdy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73C6-057C-4B26-91CF-D4CA13E3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Reprezentacja pojazdów w postaci obiektów.</a:t>
            </a:r>
          </a:p>
        </p:txBody>
      </p:sp>
    </p:spTree>
    <p:extLst>
      <p:ext uri="{BB962C8B-B14F-4D97-AF65-F5344CB8AC3E}">
        <p14:creationId xmlns:p14="http://schemas.microsoft.com/office/powerpoint/2010/main" val="89866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6BF44B-F1A5-4BE3-809B-646BB42AD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684"/>
            <a:ext cx="9144000" cy="2840037"/>
          </a:xfrm>
        </p:spPr>
        <p:txBody>
          <a:bodyPr>
            <a:normAutofit/>
          </a:bodyPr>
          <a:lstStyle/>
          <a:p>
            <a:r>
              <a:rPr lang="pl-PL" sz="5800" dirty="0">
                <a:solidFill>
                  <a:schemeClr val="accent1">
                    <a:lumMod val="75000"/>
                  </a:schemeClr>
                </a:solidFill>
              </a:rPr>
              <a:t>Dziękuję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2E08E9-F694-4288-B4B7-4BF3AF0E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907"/>
            <a:ext cx="9144000" cy="160081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Paweł Matyjasik</a:t>
            </a:r>
          </a:p>
        </p:txBody>
      </p:sp>
      <p:pic>
        <p:nvPicPr>
          <p:cNvPr id="2052" name="Picture 4" descr="Image result for infoshare academy">
            <a:extLst>
              <a:ext uri="{FF2B5EF4-FFF2-40B4-BE49-F238E27FC236}">
                <a16:creationId xmlns:a16="http://schemas.microsoft.com/office/drawing/2014/main" id="{76ECB0EF-2AE7-477F-928C-E0400DFCD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1" y="-337457"/>
            <a:ext cx="4156810" cy="293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24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A8C3-A56B-4AD5-8D4A-0E2CAD3F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Programowanie obiektowe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C44A9-B206-4884-8235-F0BF2F73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Kod opierajacy się na obiektach mających 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atrybuty</a:t>
            </a:r>
            <a:r>
              <a:rPr lang="pl-PL" dirty="0"/>
              <a:t> 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pl-PL" dirty="0"/>
              <a:t> 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metody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2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1089-B276-4E06-8783-DB8D4241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CA16-A0F8-4568-84B3-2DE5965B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Definicja dla obiektów, opisuje pola i zachowanie.</a:t>
            </a:r>
          </a:p>
        </p:txBody>
      </p:sp>
    </p:spTree>
    <p:extLst>
      <p:ext uri="{BB962C8B-B14F-4D97-AF65-F5344CB8AC3E}">
        <p14:creationId xmlns:p14="http://schemas.microsoft.com/office/powerpoint/2010/main" val="109439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79BA-3290-47CE-8C53-B12761E9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Obiekt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8168-A8E5-4804-A03A-599783A4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Instancja danej klasy, jest użeczywistnieniem definicji stworzonej 	w klasie.</a:t>
            </a:r>
          </a:p>
        </p:txBody>
      </p:sp>
    </p:spTree>
    <p:extLst>
      <p:ext uri="{BB962C8B-B14F-4D97-AF65-F5344CB8AC3E}">
        <p14:creationId xmlns:p14="http://schemas.microsoft.com/office/powerpoint/2010/main" val="30525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AAC6-D683-46A3-9857-6C3020A2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Pole klasy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032E-BB07-4A4B-AEFC-0C0C4B5E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Pojedyńczy atrybut (cecha) klasy.</a:t>
            </a:r>
          </a:p>
        </p:txBody>
      </p:sp>
    </p:spTree>
    <p:extLst>
      <p:ext uri="{BB962C8B-B14F-4D97-AF65-F5344CB8AC3E}">
        <p14:creationId xmlns:p14="http://schemas.microsoft.com/office/powerpoint/2010/main" val="305995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A7D8-8DA2-4296-A3A5-3E13551F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D585-1E7F-410A-A1AE-86D16584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Zawiera jedno zachowanie klasy</a:t>
            </a:r>
          </a:p>
        </p:txBody>
      </p:sp>
    </p:spTree>
    <p:extLst>
      <p:ext uri="{BB962C8B-B14F-4D97-AF65-F5344CB8AC3E}">
        <p14:creationId xmlns:p14="http://schemas.microsoft.com/office/powerpoint/2010/main" val="151683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34C0-D8E6-4711-B739-CCF79468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7579-6326-4A83-8684-EE55932A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Specjalna metoda klasy wywoływana poczas tworzenia instancji 	obiektu</a:t>
            </a:r>
          </a:p>
        </p:txBody>
      </p:sp>
    </p:spTree>
    <p:extLst>
      <p:ext uri="{BB962C8B-B14F-4D97-AF65-F5344CB8AC3E}">
        <p14:creationId xmlns:p14="http://schemas.microsoft.com/office/powerpoint/2010/main" val="227702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2331-0797-4DA8-848B-C3D69A13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obiektu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D72-A5C9-4F26-9A53-68983EBD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&lt;JavaType&gt; &lt;variable&gt; = new &lt;JavaObject&gt;();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Tworzy nowy obiekt i alokuje potrzebną pamięć.</a:t>
            </a:r>
          </a:p>
        </p:txBody>
      </p:sp>
    </p:spTree>
    <p:extLst>
      <p:ext uri="{BB962C8B-B14F-4D97-AF65-F5344CB8AC3E}">
        <p14:creationId xmlns:p14="http://schemas.microsoft.com/office/powerpoint/2010/main" val="74517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966</Words>
  <Application>Microsoft Office PowerPoint</Application>
  <PresentationFormat>Widescreen</PresentationFormat>
  <Paragraphs>175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Object Oriented Programming</vt:lpstr>
      <vt:lpstr>Paradygmaty programowania</vt:lpstr>
      <vt:lpstr>Programowanie obiektowe</vt:lpstr>
      <vt:lpstr>Klasa</vt:lpstr>
      <vt:lpstr>Obiekt</vt:lpstr>
      <vt:lpstr>Pole klasy</vt:lpstr>
      <vt:lpstr>Metoda</vt:lpstr>
      <vt:lpstr>Konstruktor</vt:lpstr>
      <vt:lpstr>Tworzenie obiektu</vt:lpstr>
      <vt:lpstr>Przeciążanie</vt:lpstr>
      <vt:lpstr>Dziedziczenie</vt:lpstr>
      <vt:lpstr>Klasa abstrakcyjna</vt:lpstr>
      <vt:lpstr>Generyczność</vt:lpstr>
      <vt:lpstr>Typy, Autoboxing, Unboxing</vt:lpstr>
      <vt:lpstr>Koncepcje programowania obiektowego</vt:lpstr>
      <vt:lpstr>Koncepcje programowania obiektowego</vt:lpstr>
      <vt:lpstr>Koncepcje programowania obiektowego</vt:lpstr>
      <vt:lpstr>Interfejs</vt:lpstr>
      <vt:lpstr>Klasa anonimowa</vt:lpstr>
      <vt:lpstr>SOLID</vt:lpstr>
      <vt:lpstr>SOLID</vt:lpstr>
      <vt:lpstr>SOLID</vt:lpstr>
      <vt:lpstr>SOLID</vt:lpstr>
      <vt:lpstr>SOLID</vt:lpstr>
      <vt:lpstr>SOLID</vt:lpstr>
      <vt:lpstr>PowerPoint Presentation</vt:lpstr>
      <vt:lpstr>Ćwiczenie - pojazdy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</dc:title>
  <dc:creator>Pawel Matyjasik</dc:creator>
  <cp:lastModifiedBy>Pawel Matyjasik</cp:lastModifiedBy>
  <cp:revision>109</cp:revision>
  <dcterms:created xsi:type="dcterms:W3CDTF">2018-09-06T18:43:07Z</dcterms:created>
  <dcterms:modified xsi:type="dcterms:W3CDTF">2018-09-29T06:22:24Z</dcterms:modified>
</cp:coreProperties>
</file>