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3" r:id="rId4"/>
    <p:sldId id="259" r:id="rId5"/>
    <p:sldId id="265" r:id="rId6"/>
    <p:sldId id="260" r:id="rId7"/>
    <p:sldId id="266" r:id="rId8"/>
    <p:sldId id="267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90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CB0C-8EDB-4AF3-AEBA-98A256375BC5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15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0790-8715-42E6-A69B-E5773D97DEF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8259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0790-8715-42E6-A69B-E5773D97DEFC}" type="slidenum">
              <a:rPr lang="en-150" smtClean="0"/>
              <a:t>7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7519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4302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13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198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66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367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833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906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487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348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10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34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03/01/2023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87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CF736-562B-DF14-144B-0CD675981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001" y="1641921"/>
            <a:ext cx="7673009" cy="2515080"/>
          </a:xfrm>
        </p:spPr>
        <p:txBody>
          <a:bodyPr>
            <a:noAutofit/>
          </a:bodyPr>
          <a:lstStyle/>
          <a:p>
            <a:r>
              <a:rPr lang="pl-PL" sz="3600" dirty="0"/>
              <a:t>Wyznaczenie optymalnej strategii dynamiki jazdy kierowców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600" dirty="0" err="1"/>
              <a:t>wyniki</a:t>
            </a:r>
            <a:r>
              <a:rPr lang="en-US" sz="3600" dirty="0"/>
              <a:t> </a:t>
            </a:r>
            <a:r>
              <a:rPr lang="en-US" sz="3600" dirty="0" err="1"/>
              <a:t>optymalizacji</a:t>
            </a:r>
            <a:endParaRPr lang="en-150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EF70BE-AF4C-8407-518C-43284639F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30564"/>
            <a:ext cx="6831673" cy="1086237"/>
          </a:xfrm>
        </p:spPr>
        <p:txBody>
          <a:bodyPr/>
          <a:lstStyle/>
          <a:p>
            <a:r>
              <a:rPr lang="en-US" dirty="0"/>
              <a:t>Maciej Banaś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5815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6B8F1D-AC7E-391F-40CD-47D43FB9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Wnioski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BC7DC7-FE9F-B47B-99F7-11186AF2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9044"/>
          </a:xfrm>
        </p:spPr>
        <p:txBody>
          <a:bodyPr/>
          <a:lstStyle/>
          <a:p>
            <a:r>
              <a:rPr lang="en-US" dirty="0"/>
              <a:t>W </a:t>
            </a:r>
            <a:r>
              <a:rPr lang="en-US" dirty="0" err="1"/>
              <a:t>każdym</a:t>
            </a:r>
            <a:r>
              <a:rPr lang="en-US" dirty="0"/>
              <a:t>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określona</a:t>
            </a:r>
            <a:r>
              <a:rPr lang="en-US" dirty="0"/>
              <a:t> </a:t>
            </a:r>
            <a:r>
              <a:rPr lang="en-US" dirty="0" err="1"/>
              <a:t>ilość</a:t>
            </a:r>
            <a:r>
              <a:rPr lang="en-US" dirty="0"/>
              <a:t> (np. 20) </a:t>
            </a:r>
            <a:r>
              <a:rPr lang="en-US" dirty="0" err="1"/>
              <a:t>typów</a:t>
            </a:r>
            <a:r>
              <a:rPr lang="en-US" dirty="0"/>
              <a:t> </a:t>
            </a:r>
            <a:r>
              <a:rPr lang="en-US" dirty="0" err="1"/>
              <a:t>kierowców</a:t>
            </a:r>
            <a:endParaRPr lang="en-US" dirty="0"/>
          </a:p>
          <a:p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 </a:t>
            </a:r>
            <a:r>
              <a:rPr lang="en-US" dirty="0" err="1"/>
              <a:t>obrębie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samego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pPr lvl="1"/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mniej</a:t>
            </a:r>
            <a:r>
              <a:rPr lang="en-US" dirty="0"/>
              <a:t> </a:t>
            </a:r>
            <a:r>
              <a:rPr lang="en-US" dirty="0" err="1"/>
              <a:t>wymagających</a:t>
            </a:r>
            <a:r>
              <a:rPr lang="en-US" dirty="0"/>
              <a:t> </a:t>
            </a:r>
            <a:r>
              <a:rPr lang="en-US" dirty="0" err="1"/>
              <a:t>obliczeniowo</a:t>
            </a:r>
            <a:r>
              <a:rPr lang="en-US" dirty="0"/>
              <a:t> </a:t>
            </a:r>
            <a:r>
              <a:rPr lang="en-US" dirty="0" err="1"/>
              <a:t>zadań</a:t>
            </a:r>
            <a:r>
              <a:rPr lang="en-US" dirty="0"/>
              <a:t>, co </a:t>
            </a:r>
            <a:r>
              <a:rPr lang="en-US" dirty="0" err="1"/>
              <a:t>pozwala</a:t>
            </a:r>
            <a:r>
              <a:rPr lang="en-US" dirty="0"/>
              <a:t> </a:t>
            </a:r>
            <a:r>
              <a:rPr lang="en-US" dirty="0" err="1"/>
              <a:t>wykonać</a:t>
            </a:r>
            <a:r>
              <a:rPr lang="en-US" dirty="0"/>
              <a:t> </a:t>
            </a:r>
            <a:r>
              <a:rPr lang="en-US" dirty="0" err="1"/>
              <a:t>więcej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(300 </a:t>
            </a:r>
            <a:r>
              <a:rPr lang="en-US" dirty="0" err="1"/>
              <a:t>samochodów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),</a:t>
            </a:r>
          </a:p>
          <a:p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US" dirty="0"/>
          </a:p>
          <a:p>
            <a:pPr lvl="1"/>
            <a:r>
              <a:rPr lang="en-US" dirty="0"/>
              <a:t>W </a:t>
            </a:r>
            <a:r>
              <a:rPr lang="en-US" dirty="0" err="1"/>
              <a:t>obrębie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pPr lvl="1"/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złożone</a:t>
            </a:r>
            <a:r>
              <a:rPr lang="en-US" dirty="0"/>
              <a:t> </a:t>
            </a:r>
            <a:r>
              <a:rPr lang="en-US" dirty="0" err="1"/>
              <a:t>obliczeniowo</a:t>
            </a:r>
            <a:r>
              <a:rPr lang="en-US" dirty="0"/>
              <a:t> </a:t>
            </a:r>
            <a:r>
              <a:rPr lang="en-US" dirty="0" err="1"/>
              <a:t>zadanie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– </a:t>
            </a:r>
            <a:r>
              <a:rPr lang="en-US" dirty="0" err="1"/>
              <a:t>łącznie</a:t>
            </a:r>
            <a:r>
              <a:rPr lang="en-US" dirty="0"/>
              <a:t> 1000 </a:t>
            </a:r>
            <a:r>
              <a:rPr lang="en-US" dirty="0" err="1"/>
              <a:t>samochodów</a:t>
            </a:r>
            <a:r>
              <a:rPr lang="en-US" dirty="0"/>
              <a:t>, a </a:t>
            </a:r>
            <a:r>
              <a:rPr lang="en-US" dirty="0" err="1"/>
              <a:t>więc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50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konfiguracji</a:t>
            </a:r>
            <a:r>
              <a:rPr lang="en-US" dirty="0"/>
              <a:t> </a:t>
            </a:r>
            <a:r>
              <a:rPr lang="en-US" dirty="0" err="1"/>
              <a:t>wciąż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geneację</a:t>
            </a:r>
            <a:r>
              <a:rPr lang="en-US" dirty="0"/>
              <a:t> </a:t>
            </a:r>
            <a:r>
              <a:rPr lang="en-US" dirty="0" err="1"/>
              <a:t>była</a:t>
            </a:r>
            <a:r>
              <a:rPr lang="en-US" dirty="0"/>
              <a:t> </a:t>
            </a:r>
            <a:r>
              <a:rPr lang="en-US" dirty="0" err="1"/>
              <a:t>wykonywana</a:t>
            </a:r>
            <a:r>
              <a:rPr lang="en-US" dirty="0"/>
              <a:t> </a:t>
            </a:r>
            <a:r>
              <a:rPr lang="en-US" dirty="0" err="1"/>
              <a:t>dłużej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02803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841DA7-B3C7-BD51-D4DB-BA657DCB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Wnioski</a:t>
            </a:r>
            <a:r>
              <a:rPr lang="en-US" dirty="0"/>
              <a:t> 2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A6ADB-0303-A154-B6C2-1645312A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3698"/>
            <a:ext cx="9601200" cy="3581400"/>
          </a:xfrm>
        </p:spPr>
        <p:txBody>
          <a:bodyPr/>
          <a:lstStyle/>
          <a:p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</a:t>
            </a:r>
            <a:r>
              <a:rPr lang="en-US" dirty="0" err="1"/>
              <a:t>pozwoliło</a:t>
            </a:r>
            <a:r>
              <a:rPr lang="en-US" dirty="0"/>
              <a:t> </a:t>
            </a:r>
            <a:r>
              <a:rPr lang="en-US" dirty="0" err="1"/>
              <a:t>uzyskać</a:t>
            </a:r>
            <a:r>
              <a:rPr lang="en-US" dirty="0"/>
              <a:t> </a:t>
            </a:r>
            <a:r>
              <a:rPr lang="en-US" dirty="0" err="1"/>
              <a:t>lepsze</a:t>
            </a:r>
            <a:r>
              <a:rPr lang="en-US" dirty="0"/>
              <a:t> </a:t>
            </a:r>
            <a:r>
              <a:rPr lang="en-US" dirty="0" err="1"/>
              <a:t>wyniki</a:t>
            </a:r>
            <a:r>
              <a:rPr lang="en-US" dirty="0"/>
              <a:t>, a </a:t>
            </a:r>
            <a:r>
              <a:rPr lang="en-US" dirty="0" err="1"/>
              <a:t>ewolucja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</a:t>
            </a:r>
            <a:r>
              <a:rPr lang="en-US" dirty="0" err="1"/>
              <a:t>była</a:t>
            </a:r>
            <a:r>
              <a:rPr lang="en-US" dirty="0"/>
              <a:t> </a:t>
            </a:r>
            <a:r>
              <a:rPr lang="en-US" dirty="0" err="1"/>
              <a:t>stabilniejsza</a:t>
            </a:r>
            <a:endParaRPr lang="en-US" dirty="0"/>
          </a:p>
          <a:p>
            <a:r>
              <a:rPr lang="en-US" dirty="0"/>
              <a:t> 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57145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56748-2747-5525-45FC-D933DC60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1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2EEF3D-3E6B-1707-5647-5C3F8277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9176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Wygenerowanie</a:t>
            </a:r>
            <a:r>
              <a:rPr lang="en-US" dirty="0"/>
              <a:t> </a:t>
            </a:r>
            <a:r>
              <a:rPr lang="en-US" dirty="0" err="1"/>
              <a:t>mapy</a:t>
            </a:r>
            <a:r>
              <a:rPr lang="en-US" dirty="0"/>
              <a:t> z </a:t>
            </a:r>
            <a:r>
              <a:rPr lang="en-GB" dirty="0" err="1"/>
              <a:t>OSMWebWizard</a:t>
            </a:r>
            <a:r>
              <a:rPr lang="en-GB" dirty="0"/>
              <a:t> </a:t>
            </a:r>
            <a:r>
              <a:rPr lang="en-GB" dirty="0" err="1"/>
              <a:t>wraz</a:t>
            </a:r>
            <a:r>
              <a:rPr lang="en-GB" dirty="0"/>
              <a:t> </a:t>
            </a:r>
            <a:r>
              <a:rPr lang="en-GB" dirty="0" err="1"/>
              <a:t>zamochodami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pokonywanymi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trasami</a:t>
            </a:r>
            <a:r>
              <a:rPr lang="en-GB" dirty="0"/>
              <a:t> w </a:t>
            </a:r>
            <a:r>
              <a:rPr lang="en-GB" dirty="0" err="1"/>
              <a:t>symulacji</a:t>
            </a:r>
            <a:r>
              <a:rPr lang="en-GB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dirty="0" err="1"/>
              <a:t>Gęstość</a:t>
            </a:r>
            <a:r>
              <a:rPr lang="en-GB" dirty="0"/>
              <a:t> </a:t>
            </a:r>
            <a:r>
              <a:rPr lang="en-GB" dirty="0" err="1"/>
              <a:t>samochodów</a:t>
            </a:r>
            <a:r>
              <a:rPr lang="en-GB" dirty="0"/>
              <a:t> </a:t>
            </a:r>
            <a:r>
              <a:rPr lang="en-GB" dirty="0" err="1"/>
              <a:t>wystarczająco</a:t>
            </a:r>
            <a:r>
              <a:rPr lang="en-GB" dirty="0"/>
              <a:t> </a:t>
            </a:r>
            <a:r>
              <a:rPr lang="en-GB" dirty="0" err="1"/>
              <a:t>duża</a:t>
            </a:r>
            <a:r>
              <a:rPr lang="en-GB" dirty="0"/>
              <a:t> do </a:t>
            </a:r>
            <a:r>
              <a:rPr lang="en-GB" dirty="0" err="1"/>
              <a:t>powstania</a:t>
            </a:r>
            <a:r>
              <a:rPr lang="en-GB" dirty="0"/>
              <a:t> </a:t>
            </a:r>
            <a:r>
              <a:rPr lang="en-GB" dirty="0" err="1"/>
              <a:t>zatorów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drodze</a:t>
            </a:r>
            <a:r>
              <a:rPr lang="en-GB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dirty="0"/>
              <a:t>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symulacji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generację</a:t>
            </a:r>
            <a:r>
              <a:rPr lang="en-GB" dirty="0"/>
              <a:t> 1000 </a:t>
            </a:r>
            <a:r>
              <a:rPr lang="en-GB" dirty="0" err="1"/>
              <a:t>samochodów</a:t>
            </a:r>
            <a:r>
              <a:rPr lang="en-GB" dirty="0"/>
              <a:t>,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symulacji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generację</a:t>
            </a:r>
            <a:r>
              <a:rPr lang="en-GB" dirty="0"/>
              <a:t> 300 </a:t>
            </a:r>
            <a:r>
              <a:rPr lang="en-GB" dirty="0" err="1"/>
              <a:t>samochodów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Wygenerowanie</a:t>
            </a:r>
            <a:r>
              <a:rPr lang="en-GB" dirty="0"/>
              <a:t> </a:t>
            </a:r>
            <a:r>
              <a:rPr lang="en-GB" dirty="0" err="1"/>
              <a:t>losowo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każdego</a:t>
            </a:r>
            <a:r>
              <a:rPr lang="en-GB" dirty="0"/>
              <a:t> </a:t>
            </a:r>
            <a:r>
              <a:rPr lang="en-GB" dirty="0" err="1"/>
              <a:t>kierowcy</a:t>
            </a:r>
            <a:r>
              <a:rPr lang="en-GB" dirty="0"/>
              <a:t> </a:t>
            </a:r>
            <a:r>
              <a:rPr lang="en-GB" dirty="0" err="1"/>
              <a:t>parametrów</a:t>
            </a:r>
            <a:r>
              <a:rPr lang="en-GB" dirty="0"/>
              <a:t> (</a:t>
            </a:r>
            <a:r>
              <a:rPr lang="en-GB" dirty="0" err="1"/>
              <a:t>preferencji</a:t>
            </a:r>
            <a:r>
              <a:rPr lang="en-GB" dirty="0"/>
              <a:t> </a:t>
            </a:r>
            <a:r>
              <a:rPr lang="en-GB" dirty="0" err="1"/>
              <a:t>zachowań</a:t>
            </a:r>
            <a:r>
              <a:rPr lang="en-GB" dirty="0"/>
              <a:t>) z </a:t>
            </a:r>
            <a:r>
              <a:rPr lang="en-GB" dirty="0" err="1"/>
              <a:t>określonego</a:t>
            </a:r>
            <a:r>
              <a:rPr lang="en-GB" dirty="0"/>
              <a:t> </a:t>
            </a:r>
            <a:r>
              <a:rPr lang="en-GB" dirty="0" err="1"/>
              <a:t>przedziału</a:t>
            </a:r>
            <a:r>
              <a:rPr lang="en-GB" dirty="0"/>
              <a:t> </a:t>
            </a:r>
            <a:r>
              <a:rPr lang="en-GB" dirty="0" err="1"/>
              <a:t>dozwolonych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US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Rozważane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z </a:t>
            </a:r>
            <a:r>
              <a:rPr lang="en-US" dirty="0" err="1"/>
              <a:t>modelu</a:t>
            </a:r>
            <a:r>
              <a:rPr lang="en-US" dirty="0"/>
              <a:t> IDM: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Przyspieszenie</a:t>
            </a:r>
            <a:r>
              <a:rPr lang="en-US" dirty="0"/>
              <a:t> &lt;0.1, 3.0&gt;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Opóźnienie</a:t>
            </a:r>
            <a:r>
              <a:rPr lang="en-US" dirty="0"/>
              <a:t> &lt;0.2, 5.0&gt;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Odstęp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samochodami</a:t>
            </a:r>
            <a:r>
              <a:rPr lang="en-US" dirty="0"/>
              <a:t> &lt;0.2, 5.0&gt;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Maksymalna</a:t>
            </a:r>
            <a:r>
              <a:rPr lang="en-US" dirty="0"/>
              <a:t> </a:t>
            </a:r>
            <a:r>
              <a:rPr lang="en-US" dirty="0" err="1"/>
              <a:t>oczekiwana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&lt;10, 50&gt;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446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DD73B-118A-12EF-ED29-2B17A788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2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A2ECCA-5B63-C435-8C5E-6A3B4E3D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9233"/>
            <a:ext cx="9601200" cy="50003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algorytmu</a:t>
            </a:r>
            <a:r>
              <a:rPr lang="en-US" dirty="0"/>
              <a:t> </a:t>
            </a:r>
            <a:r>
              <a:rPr lang="en-US" dirty="0" err="1"/>
              <a:t>optymalizacyjnego</a:t>
            </a:r>
            <a:r>
              <a:rPr lang="en-US" dirty="0"/>
              <a:t> PSO z </a:t>
            </a:r>
            <a:r>
              <a:rPr lang="en-US" dirty="0" err="1"/>
              <a:t>określonego</a:t>
            </a:r>
            <a:r>
              <a:rPr lang="en-US" dirty="0"/>
              <a:t> </a:t>
            </a:r>
            <a:r>
              <a:rPr lang="en-US" dirty="0" err="1"/>
              <a:t>parametrami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fitness_function</a:t>
            </a:r>
            <a:r>
              <a:rPr lang="en-US" dirty="0"/>
              <a:t> = [</a:t>
            </a:r>
            <a:r>
              <a:rPr lang="en-US" dirty="0" err="1"/>
              <a:t>fitness_many_simulations_for_generation</a:t>
            </a:r>
            <a:r>
              <a:rPr lang="en-US" dirty="0"/>
              <a:t> | </a:t>
            </a:r>
            <a:r>
              <a:rPr lang="en-US" dirty="0" err="1"/>
              <a:t>fitness_one_simulation_for_generation</a:t>
            </a:r>
            <a:r>
              <a:rPr lang="en-US" dirty="0"/>
              <a:t>]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metric = [</a:t>
            </a:r>
            <a:r>
              <a:rPr lang="en-US" dirty="0" err="1"/>
              <a:t>Metric.MAX_AVERAGE_SPEED</a:t>
            </a:r>
            <a:r>
              <a:rPr lang="en-US" dirty="0"/>
              <a:t> | </a:t>
            </a:r>
            <a:r>
              <a:rPr lang="en-US" dirty="0" err="1"/>
              <a:t>Metric.MIN_FUEL_CONSUMPTION</a:t>
            </a:r>
            <a:r>
              <a:rPr lang="en-US" dirty="0"/>
              <a:t>]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population –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generation –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</a:t>
            </a:r>
            <a:r>
              <a:rPr lang="en-US" dirty="0" err="1"/>
              <a:t>algorytmu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Ewaluacja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generacji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wielu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Wczytanie</a:t>
            </a:r>
            <a:r>
              <a:rPr lang="en-US" dirty="0"/>
              <a:t> </a:t>
            </a:r>
            <a:r>
              <a:rPr lang="en-US" dirty="0" err="1"/>
              <a:t>przygotowanych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wektora</a:t>
            </a:r>
            <a:r>
              <a:rPr lang="en-US" dirty="0"/>
              <a:t> </a:t>
            </a:r>
            <a:r>
              <a:rPr lang="en-US" dirty="0" err="1"/>
              <a:t>określonych</a:t>
            </a:r>
            <a:r>
              <a:rPr lang="en-US" dirty="0"/>
              <a:t> </a:t>
            </a:r>
            <a:r>
              <a:rPr lang="en-US" dirty="0" err="1"/>
              <a:t>preferencji</a:t>
            </a:r>
            <a:r>
              <a:rPr lang="en-US" dirty="0"/>
              <a:t>:</a:t>
            </a:r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Stworzenie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Przypisanie</a:t>
            </a:r>
            <a:r>
              <a:rPr lang="en-US" dirty="0"/>
              <a:t> 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samego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do </a:t>
            </a:r>
            <a:r>
              <a:rPr lang="en-US" dirty="0" err="1"/>
              <a:t>tras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Ustawienie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w </a:t>
            </a:r>
            <a:r>
              <a:rPr lang="en-US" dirty="0" err="1"/>
              <a:t>symulacji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z </a:t>
            </a:r>
            <a:r>
              <a:rPr lang="en-US" dirty="0" err="1"/>
              <a:t>odpowiednimi</a:t>
            </a:r>
            <a:r>
              <a:rPr lang="en-US" dirty="0"/>
              <a:t> </a:t>
            </a:r>
            <a:r>
              <a:rPr lang="en-US" dirty="0" err="1"/>
              <a:t>parametrami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–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albo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22759E-84A4-2F0B-7CD0-D05B703A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3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B14F85-447C-0AFF-C89C-8DDBD145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6384"/>
            <a:ext cx="9888876" cy="44258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Ewaluacja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generacji</a:t>
            </a:r>
            <a:endParaRPr lang="en-US" dirty="0"/>
          </a:p>
          <a:p>
            <a:pPr marL="987552" lvl="1" indent="-457200">
              <a:buFont typeface="+mj-lt"/>
              <a:buAutoNum type="arabicPeriod" startAt="2"/>
            </a:pPr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jednej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Wczytanie</a:t>
            </a:r>
            <a:r>
              <a:rPr lang="en-US" dirty="0"/>
              <a:t> </a:t>
            </a:r>
            <a:r>
              <a:rPr lang="en-US" dirty="0" err="1"/>
              <a:t>przygotowanych</a:t>
            </a:r>
            <a:r>
              <a:rPr lang="en-US" dirty="0"/>
              <a:t> </a:t>
            </a:r>
            <a:r>
              <a:rPr lang="en-US" dirty="0" err="1"/>
              <a:t>tras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Przypisanie</a:t>
            </a:r>
            <a:r>
              <a:rPr lang="en-US" dirty="0"/>
              <a:t> 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(</a:t>
            </a:r>
            <a:r>
              <a:rPr lang="en-US" dirty="0" err="1"/>
              <a:t>różnych</a:t>
            </a:r>
            <a:r>
              <a:rPr lang="en-US" dirty="0"/>
              <a:t> </a:t>
            </a:r>
            <a:r>
              <a:rPr lang="en-US" dirty="0" err="1"/>
              <a:t>typów</a:t>
            </a:r>
            <a:r>
              <a:rPr lang="en-US" dirty="0"/>
              <a:t>) do </a:t>
            </a:r>
            <a:r>
              <a:rPr lang="en-US" dirty="0" err="1"/>
              <a:t>tras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Ustawienie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w </a:t>
            </a:r>
            <a:r>
              <a:rPr lang="en-US" dirty="0" err="1"/>
              <a:t>symulacji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z </a:t>
            </a:r>
            <a:r>
              <a:rPr lang="en-US" dirty="0" err="1"/>
              <a:t>odpowiednimi</a:t>
            </a:r>
            <a:r>
              <a:rPr lang="en-US" dirty="0"/>
              <a:t> </a:t>
            </a:r>
            <a:r>
              <a:rPr lang="en-US" dirty="0" err="1"/>
              <a:t>parametrami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–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albo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Przekazanie</a:t>
            </a:r>
            <a:r>
              <a:rPr lang="en-US" dirty="0"/>
              <a:t> do </a:t>
            </a:r>
            <a:r>
              <a:rPr lang="en-US" dirty="0" err="1"/>
              <a:t>algorytmu</a:t>
            </a:r>
            <a:r>
              <a:rPr lang="en-US" dirty="0"/>
              <a:t> PSO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- </a:t>
            </a:r>
            <a:r>
              <a:rPr lang="en-US" dirty="0" err="1"/>
              <a:t>średnia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albo</a:t>
            </a:r>
            <a:r>
              <a:rPr lang="en-US" dirty="0"/>
              <a:t> </a:t>
            </a:r>
            <a:r>
              <a:rPr lang="en-US" dirty="0" err="1"/>
              <a:t>średnie</a:t>
            </a:r>
            <a:r>
              <a:rPr lang="en-US" dirty="0"/>
              <a:t> </a:t>
            </a:r>
            <a:r>
              <a:rPr lang="en-US" dirty="0" err="1"/>
              <a:t>zużycie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</a:t>
            </a:r>
            <a:r>
              <a:rPr lang="en-US" dirty="0" err="1"/>
              <a:t>danego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</a:t>
            </a:r>
            <a:r>
              <a:rPr lang="en-US" dirty="0" err="1"/>
              <a:t>określa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pojedynczej</a:t>
            </a:r>
            <a:r>
              <a:rPr lang="en-US" dirty="0"/>
              <a:t> </a:t>
            </a:r>
            <a:r>
              <a:rPr lang="en-US" dirty="0" err="1"/>
              <a:t>cząstki</a:t>
            </a:r>
            <a:r>
              <a:rPr lang="en-US" dirty="0"/>
              <a:t> PSO.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</a:t>
            </a:r>
            <a:r>
              <a:rPr lang="en-US" dirty="0" err="1"/>
              <a:t>cząstkowych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końcowych</a:t>
            </a:r>
            <a:r>
              <a:rPr lang="en-US" dirty="0"/>
              <a:t> po </a:t>
            </a:r>
            <a:r>
              <a:rPr lang="en-US" dirty="0" err="1"/>
              <a:t>określonej</a:t>
            </a:r>
            <a:r>
              <a:rPr lang="en-US" dirty="0"/>
              <a:t> </a:t>
            </a:r>
            <a:r>
              <a:rPr lang="en-US" dirty="0" err="1"/>
              <a:t>ilości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– </a:t>
            </a:r>
            <a:r>
              <a:rPr lang="en-US" dirty="0" err="1"/>
              <a:t>czwórki</a:t>
            </a:r>
            <a:r>
              <a:rPr lang="en-US" dirty="0"/>
              <a:t> </a:t>
            </a:r>
            <a:r>
              <a:rPr lang="en-US" dirty="0" err="1"/>
              <a:t>parametrów</a:t>
            </a:r>
            <a:r>
              <a:rPr lang="en-US" dirty="0"/>
              <a:t>,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w </a:t>
            </a:r>
            <a:r>
              <a:rPr lang="en-US" dirty="0" err="1"/>
              <a:t>symulacji</a:t>
            </a:r>
            <a:r>
              <a:rPr lang="en-US" dirty="0"/>
              <a:t> jest </a:t>
            </a:r>
            <a:r>
              <a:rPr lang="en-US" dirty="0" err="1"/>
              <a:t>najwyższa</a:t>
            </a:r>
            <a:r>
              <a:rPr lang="en-US" dirty="0"/>
              <a:t> / </a:t>
            </a:r>
            <a:r>
              <a:rPr lang="en-US" dirty="0" err="1"/>
              <a:t>najniższa</a:t>
            </a:r>
            <a:r>
              <a:rPr lang="en-US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5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maksymalizacji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– </a:t>
            </a:r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3151" cy="408592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10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60</a:t>
            </a:r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Best position: [3.0, 2.79, 0.2, 44.92]</a:t>
            </a:r>
          </a:p>
          <a:p>
            <a:r>
              <a:rPr lang="en-US" dirty="0">
                <a:latin typeface="Consolas" panose="020B0609020204030204" pitchFamily="49" charset="0"/>
              </a:rPr>
              <a:t>Fitness value: [8.16, 8.13, 8.14, 8.21, 8.19, 8.16, 8.21, 8.19, 8.16, 8.16]</a:t>
            </a:r>
          </a:p>
          <a:p>
            <a:r>
              <a:rPr lang="en-US" dirty="0">
                <a:latin typeface="Consolas" panose="020B0609020204030204" pitchFamily="49" charset="0"/>
              </a:rPr>
              <a:t>Best fitness value: 8.21</a:t>
            </a:r>
          </a:p>
          <a:p>
            <a:r>
              <a:rPr lang="en-US" dirty="0">
                <a:latin typeface="Consolas" panose="020B0609020204030204" pitchFamily="49" charset="0"/>
              </a:rPr>
              <a:t>Average fitness value: 8.17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3BCE108-FBB0-E63A-B31D-3EA48614B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0706"/>
            <a:ext cx="5806719" cy="44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maksymalizacji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3151" cy="408592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10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60</a:t>
            </a:r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Best position: [2.85, 2.61, 1.71, 48.48]</a:t>
            </a:r>
          </a:p>
          <a:p>
            <a:r>
              <a:rPr lang="en-US" dirty="0">
                <a:latin typeface="Consolas" panose="020B0609020204030204" pitchFamily="49" charset="0"/>
              </a:rPr>
              <a:t>Fitness value: [7.22, 7.09, 7.35, 6.95, 7.18, 7.10, 7.35, 6.69, 6.86, 6.60]</a:t>
            </a:r>
          </a:p>
          <a:p>
            <a:r>
              <a:rPr lang="en-US" dirty="0">
                <a:latin typeface="Consolas" panose="020B0609020204030204" pitchFamily="49" charset="0"/>
              </a:rPr>
              <a:t>Best fitness value: 7.35   Average fitness value: 7.04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340D4F0-EDE6-E60B-A834-BEFC5CB65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51" y="2084139"/>
            <a:ext cx="5715601" cy="44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6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minimalizacji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– </a:t>
            </a:r>
            <a:r>
              <a:rPr lang="en-US" dirty="0" err="1"/>
              <a:t>wiele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3" y="2081216"/>
            <a:ext cx="5464102" cy="4259766"/>
          </a:xfrm>
        </p:spPr>
        <p:txBody>
          <a:bodyPr>
            <a:noAutofit/>
          </a:bodyPr>
          <a:lstStyle/>
          <a:p>
            <a:r>
              <a:rPr lang="en-US" sz="1800" dirty="0" err="1"/>
              <a:t>Parametry</a:t>
            </a:r>
            <a:r>
              <a:rPr lang="en-US" sz="1800" dirty="0"/>
              <a:t>:</a:t>
            </a:r>
          </a:p>
          <a:p>
            <a:pPr lvl="1"/>
            <a:r>
              <a:rPr lang="en-US" sz="1800" dirty="0" err="1"/>
              <a:t>Populacja</a:t>
            </a:r>
            <a:r>
              <a:rPr lang="en-US" sz="1800" dirty="0"/>
              <a:t> (</a:t>
            </a:r>
            <a:r>
              <a:rPr lang="en-US" sz="1800" dirty="0" err="1"/>
              <a:t>ilość</a:t>
            </a:r>
            <a:r>
              <a:rPr lang="en-US" sz="1800" dirty="0"/>
              <a:t> </a:t>
            </a:r>
            <a:r>
              <a:rPr lang="en-US" sz="1800" dirty="0" err="1"/>
              <a:t>kierowców</a:t>
            </a:r>
            <a:r>
              <a:rPr lang="en-US" sz="1800" dirty="0"/>
              <a:t> </a:t>
            </a:r>
            <a:r>
              <a:rPr lang="en-US" sz="1800" dirty="0" err="1"/>
              <a:t>różnego</a:t>
            </a:r>
            <a:r>
              <a:rPr lang="en-US" sz="1800" dirty="0"/>
              <a:t> </a:t>
            </a:r>
            <a:r>
              <a:rPr lang="en-US" sz="1800" dirty="0" err="1"/>
              <a:t>typu</a:t>
            </a:r>
            <a:r>
              <a:rPr lang="en-US" sz="1800" dirty="0"/>
              <a:t>): 10</a:t>
            </a:r>
          </a:p>
          <a:p>
            <a:pPr lvl="1"/>
            <a:r>
              <a:rPr lang="en-US" sz="1800" dirty="0" err="1"/>
              <a:t>Ilość</a:t>
            </a:r>
            <a:r>
              <a:rPr lang="en-US" sz="1800" dirty="0"/>
              <a:t> </a:t>
            </a:r>
            <a:r>
              <a:rPr lang="en-US" sz="1800" dirty="0" err="1"/>
              <a:t>generacji</a:t>
            </a:r>
            <a:r>
              <a:rPr lang="en-US" sz="1800" dirty="0"/>
              <a:t> 60</a:t>
            </a:r>
          </a:p>
          <a:p>
            <a:r>
              <a:rPr lang="en-US" sz="1800" dirty="0" err="1"/>
              <a:t>Wyniki</a:t>
            </a:r>
            <a:r>
              <a:rPr lang="en-US" sz="1800" dirty="0"/>
              <a:t> (</a:t>
            </a:r>
            <a:r>
              <a:rPr lang="en-US" sz="1800" dirty="0" err="1"/>
              <a:t>przyspieszenie</a:t>
            </a:r>
            <a:r>
              <a:rPr lang="en-US" sz="1800" dirty="0"/>
              <a:t>, </a:t>
            </a:r>
            <a:r>
              <a:rPr lang="en-US" sz="1800" dirty="0" err="1"/>
              <a:t>opóźnienie</a:t>
            </a:r>
            <a:r>
              <a:rPr lang="en-US" sz="1800" dirty="0"/>
              <a:t>, </a:t>
            </a:r>
            <a:r>
              <a:rPr lang="en-US" sz="1800" dirty="0" err="1"/>
              <a:t>odstęp</a:t>
            </a:r>
            <a:r>
              <a:rPr lang="en-US" sz="1800" dirty="0"/>
              <a:t>, </a:t>
            </a:r>
            <a:r>
              <a:rPr lang="en-US" sz="1800" dirty="0" err="1"/>
              <a:t>preferowana</a:t>
            </a:r>
            <a:r>
              <a:rPr lang="en-US" sz="1800" dirty="0"/>
              <a:t> </a:t>
            </a:r>
            <a:r>
              <a:rPr lang="en-US" sz="1800" dirty="0" err="1"/>
              <a:t>maks</a:t>
            </a:r>
            <a:r>
              <a:rPr lang="en-US" sz="1800" dirty="0"/>
              <a:t>. </a:t>
            </a:r>
            <a:r>
              <a:rPr lang="en-US" sz="1800" dirty="0" err="1"/>
              <a:t>prędkość</a:t>
            </a:r>
            <a:r>
              <a:rPr lang="en-US" sz="1800" dirty="0"/>
              <a:t>):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Best position: [1.23, 0.52, 4.75, 21.89]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Fitness value: [629.6, 628.6, 629.7163571479488, 626.4, 628.1, 632.2, 627.7296530519754, 635.0, 628.7, 629.7]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Best fitness value: 626.4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Average fitness value: 629.6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E0C8C47-D5C3-6EE4-8F7A-51F7C4EE5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95" y="1957676"/>
            <a:ext cx="5715601" cy="459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3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minimalizacji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3151" cy="4085924"/>
          </a:xfrm>
        </p:spPr>
        <p:txBody>
          <a:bodyPr>
            <a:normAutofit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10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60</a:t>
            </a:r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15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minimalizacji</a:t>
            </a:r>
            <a:r>
              <a:rPr lang="en-US" dirty="0"/>
              <a:t> </a:t>
            </a:r>
            <a:r>
              <a:rPr lang="en-US" dirty="0" err="1"/>
              <a:t>średniego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EE3ACA-77C2-3274-8FA3-22C54E69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83151" cy="4085924"/>
          </a:xfrm>
        </p:spPr>
        <p:txBody>
          <a:bodyPr>
            <a:normAutofit/>
          </a:bodyPr>
          <a:lstStyle/>
          <a:p>
            <a:r>
              <a:rPr lang="en-US" dirty="0" err="1"/>
              <a:t>Parametry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Populacja</a:t>
            </a:r>
            <a:r>
              <a:rPr lang="en-US" dirty="0"/>
              <a:t> (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różnego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): 10</a:t>
            </a:r>
          </a:p>
          <a:p>
            <a:pPr lvl="1"/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60</a:t>
            </a:r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54287B3-2DEC-1CC5-A6A9-C5F4AF44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3516"/>
            <a:ext cx="5740451" cy="44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53747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852</TotalTime>
  <Words>745</Words>
  <Application>Microsoft Office PowerPoint</Application>
  <PresentationFormat>Panoramiczny</PresentationFormat>
  <Paragraphs>88</Paragraphs>
  <Slides>11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Calibri</vt:lpstr>
      <vt:lpstr>Consolas</vt:lpstr>
      <vt:lpstr>Franklin Gothic Book</vt:lpstr>
      <vt:lpstr>Przycinanie</vt:lpstr>
      <vt:lpstr>Wyznaczenie optymalnej strategii dynamiki jazdy kierowców - wyniki optymalizacji</vt:lpstr>
      <vt:lpstr>Scenariusz działania 1</vt:lpstr>
      <vt:lpstr>Scenariusz działania 2</vt:lpstr>
      <vt:lpstr>Scenariusz działania 3</vt:lpstr>
      <vt:lpstr>Wyniki dla maksymalizacji średniej prędkości – wiele symulacji na generację</vt:lpstr>
      <vt:lpstr>Wyniki dla maksymalizacji średniej prędkości – jedna symulacja na generację</vt:lpstr>
      <vt:lpstr>Wyniki dla minimalizacji średniego zużycia paliwa – wiele symulacji na generację</vt:lpstr>
      <vt:lpstr>Wyniki dla minimalizacji średniego zużycia paliwa – jedna symulacja na generację</vt:lpstr>
      <vt:lpstr>Wyniki dla minimalizacji średniego zużycia paliwa – jedna symulacja na generację</vt:lpstr>
      <vt:lpstr>Wnioski</vt:lpstr>
      <vt:lpstr>Wnioski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Wyznaczenie optymalnej strategii dynamiki jazdy kierowców - Cele, zakres I uruchomione narzędzia</dc:title>
  <dc:creator>Maciej Banaś</dc:creator>
  <cp:lastModifiedBy>Maciej Banaś</cp:lastModifiedBy>
  <cp:revision>15</cp:revision>
  <dcterms:created xsi:type="dcterms:W3CDTF">2022-11-24T19:46:57Z</dcterms:created>
  <dcterms:modified xsi:type="dcterms:W3CDTF">2023-01-03T21:54:37Z</dcterms:modified>
</cp:coreProperties>
</file>