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63" r:id="rId4"/>
    <p:sldId id="259" r:id="rId5"/>
    <p:sldId id="265" r:id="rId6"/>
    <p:sldId id="260" r:id="rId7"/>
    <p:sldId id="266" r:id="rId8"/>
    <p:sldId id="267" r:id="rId9"/>
    <p:sldId id="270" r:id="rId10"/>
    <p:sldId id="271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8" y="1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CB0C-8EDB-4AF3-AEBA-98A256375BC5}" type="datetimeFigureOut">
              <a:rPr lang="en-150" smtClean="0"/>
              <a:t>03/01/2023</a:t>
            </a:fld>
            <a:endParaRPr lang="en-15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15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15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0790-8715-42E6-A69B-E5773D97DEFC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8259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0790-8715-42E6-A69B-E5773D97DEFC}" type="slidenum">
              <a:rPr lang="en-150" smtClean="0"/>
              <a:t>7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7519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03/01/2023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84302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03/01/2023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3138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03/01/2023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1989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03/01/2023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7668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03/01/2023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73672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03/01/2023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8338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03/01/2023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9064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03/01/2023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2487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03/01/2023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3489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03/01/2023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210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03/01/2023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734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03/01/2023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987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ACF736-562B-DF14-144B-0CD675981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001" y="1641921"/>
            <a:ext cx="7673009" cy="2515080"/>
          </a:xfrm>
        </p:spPr>
        <p:txBody>
          <a:bodyPr>
            <a:noAutofit/>
          </a:bodyPr>
          <a:lstStyle/>
          <a:p>
            <a:r>
              <a:rPr lang="pl-PL" sz="3600" dirty="0"/>
              <a:t>Wyznaczenie optymalnej strategii dynamiki jazdy kierowców</a:t>
            </a:r>
            <a:br>
              <a:rPr lang="en-US" sz="3600" dirty="0"/>
            </a:br>
            <a:r>
              <a:rPr lang="en-US" sz="3600" dirty="0"/>
              <a:t>- </a:t>
            </a:r>
            <a:r>
              <a:rPr lang="en-US" sz="3600" dirty="0" err="1"/>
              <a:t>wyniki</a:t>
            </a:r>
            <a:r>
              <a:rPr lang="en-US" sz="3600" dirty="0"/>
              <a:t> </a:t>
            </a:r>
            <a:r>
              <a:rPr lang="en-US" sz="3600" dirty="0" err="1"/>
              <a:t>optymalizacji</a:t>
            </a:r>
            <a:endParaRPr lang="en-150" sz="36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0EF70BE-AF4C-8407-518C-43284639F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330564"/>
            <a:ext cx="6831673" cy="1086237"/>
          </a:xfrm>
        </p:spPr>
        <p:txBody>
          <a:bodyPr/>
          <a:lstStyle/>
          <a:p>
            <a:r>
              <a:rPr lang="en-US" dirty="0"/>
              <a:t>Maciej Banaś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35815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88732C-E4E9-2A43-1BDB-DE4F9AFA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Zdarzenia</a:t>
            </a:r>
            <a:r>
              <a:rPr lang="en-US" dirty="0"/>
              <a:t> </a:t>
            </a:r>
            <a:r>
              <a:rPr lang="en-US" dirty="0" err="1"/>
              <a:t>podczas</a:t>
            </a:r>
            <a:r>
              <a:rPr lang="en-US" dirty="0"/>
              <a:t> </a:t>
            </a:r>
            <a:r>
              <a:rPr lang="en-US" dirty="0" err="1"/>
              <a:t>symulacji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C71546-F84A-DC8D-BCF5-7CB55F2CF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138410" cy="38862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Teleportacje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Warning: Vehicle 'veh202' ends teleporting on edge '1092176142#1', time=146.00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Warning: Teleporting vehicle 'veh473'; waited too long (jam), lane='-175585609#0_0', time=873.00.</a:t>
            </a:r>
          </a:p>
          <a:p>
            <a:r>
              <a:rPr lang="en-US" dirty="0" err="1"/>
              <a:t>Hamowanie</a:t>
            </a:r>
            <a:r>
              <a:rPr lang="en-US" dirty="0"/>
              <a:t> </a:t>
            </a:r>
            <a:r>
              <a:rPr lang="en-US" dirty="0" err="1"/>
              <a:t>awaryjne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Warning: Vehicle 'veh514' performs emergency stop at the end of lane '45869061#3_1' because there is no connection to the next edge (</a:t>
            </a:r>
            <a:r>
              <a:rPr lang="en-US" dirty="0" err="1">
                <a:latin typeface="Consolas" panose="020B0609020204030204" pitchFamily="49" charset="0"/>
              </a:rPr>
              <a:t>decel</a:t>
            </a:r>
            <a:r>
              <a:rPr lang="en-US" dirty="0">
                <a:latin typeface="Consolas" panose="020B0609020204030204" pitchFamily="49" charset="0"/>
              </a:rPr>
              <a:t>=-0.11, offset=0.04), time=894.00.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Warning: Vehicle 'veh91' performs emergency braking on lane '29112912#8_0' with </a:t>
            </a:r>
            <a:r>
              <a:rPr lang="en-US" dirty="0" err="1">
                <a:latin typeface="Consolas" panose="020B0609020204030204" pitchFamily="49" charset="0"/>
              </a:rPr>
              <a:t>decel</a:t>
            </a:r>
            <a:r>
              <a:rPr lang="en-US" dirty="0">
                <a:latin typeface="Consolas" panose="020B0609020204030204" pitchFamily="49" charset="0"/>
              </a:rPr>
              <a:t>=9.00, wished=2.79, severity=1.00, time=282.00.</a:t>
            </a:r>
          </a:p>
          <a:p>
            <a:r>
              <a:rPr lang="en-US" dirty="0" err="1"/>
              <a:t>Kolizje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Warning: Teleporting vehicle 'veh279'; collision with vehicle 'veh134', lane='23892225#4_0', gap=-0.02, time=213.00 stage=move.</a:t>
            </a:r>
            <a:endParaRPr lang="en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152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6B8F1D-AC7E-391F-40CD-47D43FB9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Obserwacje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wnioski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BC7DC7-FE9F-B47B-99F7-11186AF28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7390"/>
            <a:ext cx="9601200" cy="4059044"/>
          </a:xfrm>
        </p:spPr>
        <p:txBody>
          <a:bodyPr/>
          <a:lstStyle/>
          <a:p>
            <a:r>
              <a:rPr lang="en-US" dirty="0"/>
              <a:t>W </a:t>
            </a:r>
            <a:r>
              <a:rPr lang="en-US" dirty="0" err="1"/>
              <a:t>każdym</a:t>
            </a:r>
            <a:r>
              <a:rPr lang="en-US" dirty="0"/>
              <a:t> </a:t>
            </a:r>
            <a:r>
              <a:rPr lang="en-US" dirty="0" err="1"/>
              <a:t>przypadku</a:t>
            </a:r>
            <a:r>
              <a:rPr lang="en-US" dirty="0"/>
              <a:t> </a:t>
            </a:r>
            <a:r>
              <a:rPr lang="en-US" dirty="0" err="1"/>
              <a:t>określona</a:t>
            </a:r>
            <a:r>
              <a:rPr lang="en-US" dirty="0"/>
              <a:t> </a:t>
            </a:r>
            <a:r>
              <a:rPr lang="en-US" dirty="0" err="1"/>
              <a:t>ilość</a:t>
            </a:r>
            <a:r>
              <a:rPr lang="en-US" dirty="0"/>
              <a:t> (np. 20) </a:t>
            </a:r>
            <a:r>
              <a:rPr lang="en-US" dirty="0" err="1"/>
              <a:t>typów</a:t>
            </a:r>
            <a:r>
              <a:rPr lang="en-US" dirty="0"/>
              <a:t> </a:t>
            </a:r>
            <a:r>
              <a:rPr lang="en-US" dirty="0" err="1"/>
              <a:t>kierowców</a:t>
            </a:r>
            <a:endParaRPr lang="en-US" dirty="0"/>
          </a:p>
          <a:p>
            <a:r>
              <a:rPr lang="en-US" dirty="0" err="1"/>
              <a:t>Wiele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 </a:t>
            </a:r>
            <a:r>
              <a:rPr lang="en-US" dirty="0" err="1"/>
              <a:t>obrębie</a:t>
            </a:r>
            <a:r>
              <a:rPr lang="en-US" dirty="0"/>
              <a:t> </a:t>
            </a:r>
            <a:r>
              <a:rPr lang="en-US" dirty="0" err="1"/>
              <a:t>każdej</a:t>
            </a:r>
            <a:r>
              <a:rPr lang="en-US" dirty="0"/>
              <a:t> </a:t>
            </a:r>
            <a:r>
              <a:rPr lang="en-US" dirty="0" err="1"/>
              <a:t>kierowcy</a:t>
            </a:r>
            <a:r>
              <a:rPr lang="en-US" dirty="0"/>
              <a:t> </a:t>
            </a:r>
            <a:r>
              <a:rPr lang="en-US" dirty="0" err="1"/>
              <a:t>tego</a:t>
            </a:r>
            <a:r>
              <a:rPr lang="en-US" dirty="0"/>
              <a:t> </a:t>
            </a:r>
            <a:r>
              <a:rPr lang="en-US" dirty="0" err="1"/>
              <a:t>samego</a:t>
            </a:r>
            <a:r>
              <a:rPr lang="en-US" dirty="0"/>
              <a:t> </a:t>
            </a:r>
            <a:r>
              <a:rPr lang="en-US" dirty="0" err="1"/>
              <a:t>typu</a:t>
            </a:r>
            <a:endParaRPr lang="en-US" dirty="0"/>
          </a:p>
          <a:p>
            <a:pPr lvl="1"/>
            <a:r>
              <a:rPr lang="en-US" dirty="0" err="1"/>
              <a:t>wiele</a:t>
            </a:r>
            <a:r>
              <a:rPr lang="en-US" dirty="0"/>
              <a:t> </a:t>
            </a:r>
            <a:r>
              <a:rPr lang="en-US" dirty="0" err="1"/>
              <a:t>mniej</a:t>
            </a:r>
            <a:r>
              <a:rPr lang="en-US" dirty="0"/>
              <a:t> </a:t>
            </a:r>
            <a:r>
              <a:rPr lang="en-US" dirty="0" err="1"/>
              <a:t>wymagających</a:t>
            </a:r>
            <a:r>
              <a:rPr lang="en-US" dirty="0"/>
              <a:t> </a:t>
            </a:r>
            <a:r>
              <a:rPr lang="en-US" dirty="0" err="1"/>
              <a:t>obliczeniowo</a:t>
            </a:r>
            <a:r>
              <a:rPr lang="en-US" dirty="0"/>
              <a:t> </a:t>
            </a:r>
            <a:r>
              <a:rPr lang="en-US" dirty="0" err="1"/>
              <a:t>zadań</a:t>
            </a:r>
            <a:r>
              <a:rPr lang="en-US" dirty="0"/>
              <a:t>, co </a:t>
            </a:r>
            <a:r>
              <a:rPr lang="en-US" dirty="0" err="1"/>
              <a:t>pozwala</a:t>
            </a:r>
            <a:r>
              <a:rPr lang="en-US" dirty="0"/>
              <a:t> </a:t>
            </a:r>
            <a:r>
              <a:rPr lang="en-US" dirty="0" err="1"/>
              <a:t>wykonać</a:t>
            </a:r>
            <a:r>
              <a:rPr lang="en-US" dirty="0"/>
              <a:t> </a:t>
            </a:r>
            <a:r>
              <a:rPr lang="en-US" dirty="0" err="1"/>
              <a:t>więcej</a:t>
            </a:r>
            <a:r>
              <a:rPr lang="en-US" dirty="0"/>
              <a:t> </a:t>
            </a:r>
            <a:r>
              <a:rPr lang="en-US" dirty="0" err="1"/>
              <a:t>tras</a:t>
            </a:r>
            <a:r>
              <a:rPr lang="en-US" dirty="0"/>
              <a:t> (300 </a:t>
            </a:r>
            <a:r>
              <a:rPr lang="en-US" dirty="0" err="1"/>
              <a:t>samochodów</a:t>
            </a:r>
            <a:r>
              <a:rPr lang="en-US" dirty="0"/>
              <a:t> </a:t>
            </a:r>
            <a:r>
              <a:rPr lang="en-US" dirty="0" err="1"/>
              <a:t>danego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),</a:t>
            </a:r>
          </a:p>
          <a:p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symulacja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endParaRPr lang="en-US" dirty="0"/>
          </a:p>
          <a:p>
            <a:pPr lvl="1"/>
            <a:r>
              <a:rPr lang="en-US" dirty="0"/>
              <a:t>W </a:t>
            </a:r>
            <a:r>
              <a:rPr lang="en-US" dirty="0" err="1"/>
              <a:t>obrębie</a:t>
            </a:r>
            <a:r>
              <a:rPr lang="en-US" dirty="0"/>
              <a:t> </a:t>
            </a:r>
            <a:r>
              <a:rPr lang="en-US" dirty="0" err="1"/>
              <a:t>każdej</a:t>
            </a:r>
            <a:r>
              <a:rPr lang="en-US" dirty="0"/>
              <a:t> </a:t>
            </a:r>
            <a:r>
              <a:rPr lang="en-US" dirty="0" err="1"/>
              <a:t>kierowcy</a:t>
            </a:r>
            <a:r>
              <a:rPr lang="en-US" dirty="0"/>
              <a:t> </a:t>
            </a:r>
            <a:r>
              <a:rPr lang="en-US" dirty="0" err="1"/>
              <a:t>różnego</a:t>
            </a:r>
            <a:r>
              <a:rPr lang="en-US" dirty="0"/>
              <a:t> </a:t>
            </a:r>
            <a:r>
              <a:rPr lang="en-US" dirty="0" err="1"/>
              <a:t>typu</a:t>
            </a:r>
            <a:endParaRPr lang="en-US" dirty="0"/>
          </a:p>
          <a:p>
            <a:pPr lvl="1"/>
            <a:r>
              <a:rPr lang="en-US" dirty="0" err="1"/>
              <a:t>Jedno</a:t>
            </a:r>
            <a:r>
              <a:rPr lang="en-US" dirty="0"/>
              <a:t> </a:t>
            </a:r>
            <a:r>
              <a:rPr lang="en-US" dirty="0" err="1"/>
              <a:t>bardzo</a:t>
            </a:r>
            <a:r>
              <a:rPr lang="en-US" dirty="0"/>
              <a:t> </a:t>
            </a:r>
            <a:r>
              <a:rPr lang="en-US" dirty="0" err="1"/>
              <a:t>złożone</a:t>
            </a:r>
            <a:r>
              <a:rPr lang="en-US" dirty="0"/>
              <a:t> </a:t>
            </a:r>
            <a:r>
              <a:rPr lang="en-US" dirty="0" err="1"/>
              <a:t>obliczeniowo</a:t>
            </a:r>
            <a:r>
              <a:rPr lang="en-US" dirty="0"/>
              <a:t> </a:t>
            </a:r>
            <a:r>
              <a:rPr lang="en-US" dirty="0" err="1"/>
              <a:t>zadanie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r>
              <a:rPr lang="en-US" dirty="0"/>
              <a:t> – </a:t>
            </a:r>
            <a:r>
              <a:rPr lang="en-US" dirty="0" err="1"/>
              <a:t>łącznie</a:t>
            </a:r>
            <a:r>
              <a:rPr lang="en-US" dirty="0"/>
              <a:t> 1000 </a:t>
            </a:r>
            <a:r>
              <a:rPr lang="en-US" dirty="0" err="1"/>
              <a:t>samochodów</a:t>
            </a:r>
            <a:r>
              <a:rPr lang="en-US" dirty="0"/>
              <a:t>, a </a:t>
            </a:r>
            <a:r>
              <a:rPr lang="en-US" dirty="0" err="1"/>
              <a:t>więc</a:t>
            </a:r>
            <a:r>
              <a:rPr lang="en-US" dirty="0"/>
              <a:t> </a:t>
            </a:r>
            <a:r>
              <a:rPr lang="en-US" dirty="0" err="1"/>
              <a:t>tylko</a:t>
            </a:r>
            <a:r>
              <a:rPr lang="en-US" dirty="0"/>
              <a:t> 50 </a:t>
            </a:r>
            <a:r>
              <a:rPr lang="en-US" dirty="0" err="1"/>
              <a:t>danego</a:t>
            </a:r>
            <a:r>
              <a:rPr lang="en-US" dirty="0"/>
              <a:t> </a:t>
            </a:r>
            <a:r>
              <a:rPr lang="en-US" dirty="0" err="1"/>
              <a:t>typu</a:t>
            </a:r>
            <a:endParaRPr lang="en-US" dirty="0"/>
          </a:p>
          <a:p>
            <a:r>
              <a:rPr lang="en-US" dirty="0" err="1"/>
              <a:t>Przy</a:t>
            </a:r>
            <a:r>
              <a:rPr lang="en-US" dirty="0"/>
              <a:t> </a:t>
            </a:r>
            <a:r>
              <a:rPr lang="en-US" dirty="0" err="1"/>
              <a:t>tej</a:t>
            </a:r>
            <a:r>
              <a:rPr lang="en-US" dirty="0"/>
              <a:t> </a:t>
            </a:r>
            <a:r>
              <a:rPr lang="en-US" dirty="0" err="1"/>
              <a:t>konfiguracji</a:t>
            </a:r>
            <a:r>
              <a:rPr lang="en-US" dirty="0"/>
              <a:t> </a:t>
            </a:r>
            <a:r>
              <a:rPr lang="en-US" dirty="0" err="1"/>
              <a:t>wciąż</a:t>
            </a:r>
            <a:r>
              <a:rPr lang="en-US" dirty="0"/>
              <a:t>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symulacja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r>
              <a:rPr lang="en-US" dirty="0"/>
              <a:t> </a:t>
            </a:r>
            <a:r>
              <a:rPr lang="en-US" dirty="0" err="1"/>
              <a:t>była</a:t>
            </a:r>
            <a:r>
              <a:rPr lang="en-US" dirty="0"/>
              <a:t> </a:t>
            </a:r>
            <a:r>
              <a:rPr lang="en-US" dirty="0" err="1"/>
              <a:t>wykonywana</a:t>
            </a:r>
            <a:r>
              <a:rPr lang="en-US" dirty="0"/>
              <a:t> </a:t>
            </a:r>
            <a:r>
              <a:rPr lang="en-US" dirty="0" err="1"/>
              <a:t>dłużej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02803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841DA7-B3C7-BD51-D4DB-BA657DCB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Obserwacje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wnioski</a:t>
            </a:r>
            <a:r>
              <a:rPr lang="en-US" dirty="0"/>
              <a:t> 2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FA6ADB-0303-A154-B6C2-1645312A6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63698"/>
            <a:ext cx="9601200" cy="3581400"/>
          </a:xfrm>
        </p:spPr>
        <p:txBody>
          <a:bodyPr/>
          <a:lstStyle/>
          <a:p>
            <a:r>
              <a:rPr lang="en-US" dirty="0" err="1"/>
              <a:t>Wiele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r>
              <a:rPr lang="en-US" dirty="0"/>
              <a:t> </a:t>
            </a:r>
            <a:r>
              <a:rPr lang="en-US" dirty="0" err="1"/>
              <a:t>pozwoliło</a:t>
            </a:r>
            <a:r>
              <a:rPr lang="en-US" dirty="0"/>
              <a:t> </a:t>
            </a:r>
            <a:r>
              <a:rPr lang="en-US" dirty="0" err="1"/>
              <a:t>uzyskać</a:t>
            </a:r>
            <a:r>
              <a:rPr lang="en-US" dirty="0"/>
              <a:t> </a:t>
            </a:r>
            <a:r>
              <a:rPr lang="en-US" dirty="0" err="1"/>
              <a:t>lepsze</a:t>
            </a:r>
            <a:r>
              <a:rPr lang="en-US" dirty="0"/>
              <a:t> </a:t>
            </a:r>
            <a:r>
              <a:rPr lang="en-US" dirty="0" err="1"/>
              <a:t>wyniki</a:t>
            </a:r>
            <a:r>
              <a:rPr lang="en-US" dirty="0"/>
              <a:t>, a </a:t>
            </a:r>
            <a:r>
              <a:rPr lang="en-US" dirty="0" err="1"/>
              <a:t>ewolucja</a:t>
            </a:r>
            <a:r>
              <a:rPr lang="en-US" dirty="0"/>
              <a:t> </a:t>
            </a:r>
            <a:r>
              <a:rPr lang="en-US" dirty="0" err="1"/>
              <a:t>funkcji</a:t>
            </a:r>
            <a:r>
              <a:rPr lang="en-US" dirty="0"/>
              <a:t> fitness </a:t>
            </a:r>
            <a:r>
              <a:rPr lang="en-US" dirty="0" err="1"/>
              <a:t>była</a:t>
            </a:r>
            <a:r>
              <a:rPr lang="en-US" dirty="0"/>
              <a:t> </a:t>
            </a:r>
            <a:r>
              <a:rPr lang="en-US" dirty="0" err="1"/>
              <a:t>stabilniejsza</a:t>
            </a:r>
            <a:endParaRPr lang="en-US" dirty="0"/>
          </a:p>
          <a:p>
            <a:r>
              <a:rPr lang="en-US" dirty="0" err="1"/>
              <a:t>Różne</a:t>
            </a:r>
            <a:r>
              <a:rPr lang="en-US" dirty="0"/>
              <a:t> </a:t>
            </a:r>
            <a:r>
              <a:rPr lang="en-US" dirty="0" err="1"/>
              <a:t>zdarzenia</a:t>
            </a:r>
            <a:r>
              <a:rPr lang="en-US" dirty="0"/>
              <a:t> </a:t>
            </a:r>
            <a:r>
              <a:rPr lang="en-US" dirty="0" err="1"/>
              <a:t>podczas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 </a:t>
            </a:r>
            <a:r>
              <a:rPr lang="en-US" dirty="0" err="1"/>
              <a:t>mogą</a:t>
            </a:r>
            <a:r>
              <a:rPr lang="en-US" dirty="0"/>
              <a:t> </a:t>
            </a:r>
            <a:r>
              <a:rPr lang="en-US" dirty="0" err="1"/>
              <a:t>niekorzystnie</a:t>
            </a:r>
            <a:r>
              <a:rPr lang="en-US" dirty="0"/>
              <a:t> </a:t>
            </a:r>
            <a:r>
              <a:rPr lang="en-US" dirty="0" err="1"/>
              <a:t>wpływać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wynik</a:t>
            </a:r>
            <a:r>
              <a:rPr lang="en-US" dirty="0"/>
              <a:t> </a:t>
            </a:r>
            <a:r>
              <a:rPr lang="en-US" dirty="0" err="1"/>
              <a:t>optymalizacji</a:t>
            </a:r>
            <a:endParaRPr lang="en-US" dirty="0"/>
          </a:p>
          <a:p>
            <a:r>
              <a:rPr lang="en-US" dirty="0"/>
              <a:t>W </a:t>
            </a:r>
            <a:r>
              <a:rPr lang="en-US" dirty="0" err="1"/>
              <a:t>przypadku</a:t>
            </a:r>
            <a:r>
              <a:rPr lang="en-US" dirty="0"/>
              <a:t> </a:t>
            </a:r>
            <a:r>
              <a:rPr lang="en-US" dirty="0" err="1"/>
              <a:t>jednej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r>
              <a:rPr lang="en-US" dirty="0"/>
              <a:t> </a:t>
            </a:r>
            <a:r>
              <a:rPr lang="en-US" dirty="0" err="1"/>
              <a:t>wartość</a:t>
            </a:r>
            <a:r>
              <a:rPr lang="en-US" dirty="0"/>
              <a:t> </a:t>
            </a:r>
            <a:r>
              <a:rPr lang="en-US" dirty="0" err="1"/>
              <a:t>funkcji</a:t>
            </a:r>
            <a:r>
              <a:rPr lang="en-US" dirty="0"/>
              <a:t> fitness </a:t>
            </a:r>
            <a:r>
              <a:rPr lang="en-US" dirty="0" err="1"/>
              <a:t>nie</a:t>
            </a:r>
            <a:r>
              <a:rPr lang="en-US" dirty="0"/>
              <a:t> do </a:t>
            </a:r>
            <a:r>
              <a:rPr lang="en-US" dirty="0" err="1"/>
              <a:t>końca</a:t>
            </a:r>
            <a:r>
              <a:rPr lang="en-US" dirty="0"/>
              <a:t> </a:t>
            </a:r>
            <a:r>
              <a:rPr lang="en-US" dirty="0" err="1"/>
              <a:t>zbiega</a:t>
            </a:r>
            <a:r>
              <a:rPr lang="en-US" dirty="0"/>
              <a:t> do optimum w </a:t>
            </a:r>
            <a:r>
              <a:rPr lang="en-US" dirty="0" err="1"/>
              <a:t>dłuższym</a:t>
            </a:r>
            <a:r>
              <a:rPr lang="en-US" dirty="0"/>
              <a:t> </a:t>
            </a:r>
            <a:r>
              <a:rPr lang="en-US" dirty="0" err="1"/>
              <a:t>horyzoncie</a:t>
            </a:r>
            <a:r>
              <a:rPr lang="en-US" dirty="0"/>
              <a:t> </a:t>
            </a:r>
            <a:r>
              <a:rPr lang="en-US" dirty="0" err="1"/>
              <a:t>czasowym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57145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256748-2747-5525-45FC-D933DC60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43000"/>
          </a:xfrm>
        </p:spPr>
        <p:txBody>
          <a:bodyPr/>
          <a:lstStyle/>
          <a:p>
            <a:r>
              <a:rPr lang="en-US" dirty="0" err="1"/>
              <a:t>Scenariusz</a:t>
            </a:r>
            <a:r>
              <a:rPr lang="en-US" dirty="0"/>
              <a:t> </a:t>
            </a:r>
            <a:r>
              <a:rPr lang="en-US" dirty="0" err="1"/>
              <a:t>działania</a:t>
            </a:r>
            <a:r>
              <a:rPr lang="en-US" dirty="0"/>
              <a:t> 1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2EEF3D-3E6B-1707-5647-5C3F8277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49176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Wygenerowanie</a:t>
            </a:r>
            <a:r>
              <a:rPr lang="en-US" dirty="0"/>
              <a:t> </a:t>
            </a:r>
            <a:r>
              <a:rPr lang="en-US" dirty="0" err="1"/>
              <a:t>mapy</a:t>
            </a:r>
            <a:r>
              <a:rPr lang="en-US" dirty="0"/>
              <a:t> z </a:t>
            </a:r>
            <a:r>
              <a:rPr lang="en-GB" dirty="0" err="1"/>
              <a:t>OSMWebWizard</a:t>
            </a:r>
            <a:r>
              <a:rPr lang="en-GB" dirty="0"/>
              <a:t> </a:t>
            </a:r>
            <a:r>
              <a:rPr lang="en-GB" dirty="0" err="1"/>
              <a:t>wraz</a:t>
            </a:r>
            <a:r>
              <a:rPr lang="en-GB" dirty="0"/>
              <a:t> </a:t>
            </a:r>
            <a:r>
              <a:rPr lang="en-GB" dirty="0" err="1"/>
              <a:t>zamochodami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pokonywanymi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trasami</a:t>
            </a:r>
            <a:r>
              <a:rPr lang="en-GB" dirty="0"/>
              <a:t> w </a:t>
            </a:r>
            <a:r>
              <a:rPr lang="en-GB" dirty="0" err="1"/>
              <a:t>symulacji</a:t>
            </a:r>
            <a:r>
              <a:rPr lang="en-GB" dirty="0"/>
              <a:t>.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GB" dirty="0" err="1"/>
              <a:t>Gęstość</a:t>
            </a:r>
            <a:r>
              <a:rPr lang="en-GB" dirty="0"/>
              <a:t> </a:t>
            </a:r>
            <a:r>
              <a:rPr lang="en-GB" dirty="0" err="1"/>
              <a:t>samochodów</a:t>
            </a:r>
            <a:r>
              <a:rPr lang="en-GB" dirty="0"/>
              <a:t> </a:t>
            </a:r>
            <a:r>
              <a:rPr lang="en-GB" dirty="0" err="1"/>
              <a:t>wystarczająco</a:t>
            </a:r>
            <a:r>
              <a:rPr lang="en-GB" dirty="0"/>
              <a:t> </a:t>
            </a:r>
            <a:r>
              <a:rPr lang="en-GB" dirty="0" err="1"/>
              <a:t>duża</a:t>
            </a:r>
            <a:r>
              <a:rPr lang="en-GB" dirty="0"/>
              <a:t> do </a:t>
            </a:r>
            <a:r>
              <a:rPr lang="en-GB" dirty="0" err="1"/>
              <a:t>powstania</a:t>
            </a:r>
            <a:r>
              <a:rPr lang="en-GB" dirty="0"/>
              <a:t> </a:t>
            </a:r>
            <a:r>
              <a:rPr lang="en-GB" dirty="0" err="1"/>
              <a:t>zatorów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drodze</a:t>
            </a:r>
            <a:r>
              <a:rPr lang="en-GB" dirty="0"/>
              <a:t>.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GB" dirty="0"/>
              <a:t>W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jednej</a:t>
            </a:r>
            <a:r>
              <a:rPr lang="en-GB" dirty="0"/>
              <a:t> </a:t>
            </a:r>
            <a:r>
              <a:rPr lang="en-GB" dirty="0" err="1"/>
              <a:t>symulacji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generację</a:t>
            </a:r>
            <a:r>
              <a:rPr lang="en-GB" dirty="0"/>
              <a:t> 1000 </a:t>
            </a:r>
            <a:r>
              <a:rPr lang="en-GB" dirty="0" err="1"/>
              <a:t>samochodów</a:t>
            </a:r>
            <a:r>
              <a:rPr lang="en-GB" dirty="0"/>
              <a:t>, w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wielu</a:t>
            </a:r>
            <a:r>
              <a:rPr lang="en-GB" dirty="0"/>
              <a:t> </a:t>
            </a:r>
            <a:r>
              <a:rPr lang="en-GB" dirty="0" err="1"/>
              <a:t>symulacji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generację</a:t>
            </a:r>
            <a:r>
              <a:rPr lang="en-GB" dirty="0"/>
              <a:t> 300 </a:t>
            </a:r>
            <a:r>
              <a:rPr lang="en-GB" dirty="0" err="1"/>
              <a:t>samochodów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Wygenerowanie</a:t>
            </a:r>
            <a:r>
              <a:rPr lang="en-GB" dirty="0"/>
              <a:t> </a:t>
            </a:r>
            <a:r>
              <a:rPr lang="en-GB" dirty="0" err="1"/>
              <a:t>losowo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każdego</a:t>
            </a:r>
            <a:r>
              <a:rPr lang="en-GB" dirty="0"/>
              <a:t> </a:t>
            </a:r>
            <a:r>
              <a:rPr lang="en-GB" dirty="0" err="1"/>
              <a:t>kierowcy</a:t>
            </a:r>
            <a:r>
              <a:rPr lang="en-GB" dirty="0"/>
              <a:t> </a:t>
            </a:r>
            <a:r>
              <a:rPr lang="en-GB" dirty="0" err="1"/>
              <a:t>parametrów</a:t>
            </a:r>
            <a:r>
              <a:rPr lang="en-GB" dirty="0"/>
              <a:t> (</a:t>
            </a:r>
            <a:r>
              <a:rPr lang="en-GB" dirty="0" err="1"/>
              <a:t>preferencji</a:t>
            </a:r>
            <a:r>
              <a:rPr lang="en-GB" dirty="0"/>
              <a:t> </a:t>
            </a:r>
            <a:r>
              <a:rPr lang="en-GB" dirty="0" err="1"/>
              <a:t>zachowań</a:t>
            </a:r>
            <a:r>
              <a:rPr lang="en-GB" dirty="0"/>
              <a:t>) z </a:t>
            </a:r>
            <a:r>
              <a:rPr lang="en-GB" dirty="0" err="1"/>
              <a:t>określonego</a:t>
            </a:r>
            <a:r>
              <a:rPr lang="en-GB" dirty="0"/>
              <a:t> </a:t>
            </a:r>
            <a:r>
              <a:rPr lang="en-GB" dirty="0" err="1"/>
              <a:t>przedziału</a:t>
            </a:r>
            <a:r>
              <a:rPr lang="en-GB" dirty="0"/>
              <a:t> </a:t>
            </a:r>
            <a:r>
              <a:rPr lang="en-GB" dirty="0" err="1"/>
              <a:t>dozwolonych</a:t>
            </a:r>
            <a:r>
              <a:rPr lang="en-GB" dirty="0"/>
              <a:t> </a:t>
            </a:r>
            <a:r>
              <a:rPr lang="en-GB" dirty="0" err="1"/>
              <a:t>wartości</a:t>
            </a:r>
            <a:r>
              <a:rPr lang="en-US" dirty="0"/>
              <a:t>.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Rozważane</a:t>
            </a:r>
            <a:r>
              <a:rPr lang="en-US" dirty="0"/>
              <a:t> </a:t>
            </a:r>
            <a:r>
              <a:rPr lang="en-US" dirty="0" err="1"/>
              <a:t>parametry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z </a:t>
            </a:r>
            <a:r>
              <a:rPr lang="en-US" dirty="0" err="1"/>
              <a:t>modelu</a:t>
            </a:r>
            <a:r>
              <a:rPr lang="en-US" dirty="0"/>
              <a:t> IDM: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Przyspieszenie</a:t>
            </a:r>
            <a:r>
              <a:rPr lang="en-US" dirty="0"/>
              <a:t> &lt;0.1, 3.0&gt;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Opóźnienie</a:t>
            </a:r>
            <a:r>
              <a:rPr lang="en-US" dirty="0"/>
              <a:t> &lt;0.2, 5.0&gt;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Odstęp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samochodami</a:t>
            </a:r>
            <a:r>
              <a:rPr lang="en-US" dirty="0"/>
              <a:t> &lt;0.2, 5.0&gt;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Maksymalna</a:t>
            </a:r>
            <a:r>
              <a:rPr lang="en-US" dirty="0"/>
              <a:t> </a:t>
            </a:r>
            <a:r>
              <a:rPr lang="en-US" dirty="0" err="1"/>
              <a:t>oczekiwana</a:t>
            </a:r>
            <a:r>
              <a:rPr lang="en-US" dirty="0"/>
              <a:t> </a:t>
            </a:r>
            <a:r>
              <a:rPr lang="en-US" dirty="0" err="1"/>
              <a:t>prędkość</a:t>
            </a:r>
            <a:r>
              <a:rPr lang="en-US" dirty="0"/>
              <a:t> &lt;10, 50&gt;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4446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7DD73B-118A-12EF-ED29-2B17A788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Scenariusz</a:t>
            </a:r>
            <a:r>
              <a:rPr lang="en-US" dirty="0"/>
              <a:t> </a:t>
            </a:r>
            <a:r>
              <a:rPr lang="en-US" dirty="0" err="1"/>
              <a:t>działania</a:t>
            </a:r>
            <a:r>
              <a:rPr lang="en-US" dirty="0"/>
              <a:t> 2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A2ECCA-5B63-C435-8C5E-6A3B4E3D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9233"/>
            <a:ext cx="9601200" cy="500032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err="1"/>
              <a:t>Uruchomienie</a:t>
            </a:r>
            <a:r>
              <a:rPr lang="en-US" dirty="0"/>
              <a:t> </a:t>
            </a:r>
            <a:r>
              <a:rPr lang="en-US" dirty="0" err="1"/>
              <a:t>algorytmu</a:t>
            </a:r>
            <a:r>
              <a:rPr lang="en-US" dirty="0"/>
              <a:t> </a:t>
            </a:r>
            <a:r>
              <a:rPr lang="en-US" dirty="0" err="1"/>
              <a:t>optymalizacyjnego</a:t>
            </a:r>
            <a:r>
              <a:rPr lang="en-US" dirty="0"/>
              <a:t> PSO z </a:t>
            </a:r>
            <a:r>
              <a:rPr lang="en-US" dirty="0" err="1"/>
              <a:t>określonego</a:t>
            </a:r>
            <a:r>
              <a:rPr lang="en-US" dirty="0"/>
              <a:t> </a:t>
            </a:r>
            <a:r>
              <a:rPr lang="en-US" dirty="0" err="1"/>
              <a:t>parametrami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fitness_function</a:t>
            </a:r>
            <a:r>
              <a:rPr lang="en-US" dirty="0"/>
              <a:t> = [</a:t>
            </a:r>
            <a:r>
              <a:rPr lang="en-US" dirty="0" err="1"/>
              <a:t>fitness_many_simulations_for_generation</a:t>
            </a:r>
            <a:r>
              <a:rPr lang="en-US" dirty="0"/>
              <a:t> | </a:t>
            </a:r>
            <a:r>
              <a:rPr lang="en-US" dirty="0" err="1"/>
              <a:t>fitness_one_simulation_for_generation</a:t>
            </a:r>
            <a:r>
              <a:rPr lang="en-US" dirty="0"/>
              <a:t>]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metric = [</a:t>
            </a:r>
            <a:r>
              <a:rPr lang="en-US" dirty="0" err="1"/>
              <a:t>Metric.MAX_AVERAGE_SPEED</a:t>
            </a:r>
            <a:r>
              <a:rPr lang="en-US" dirty="0"/>
              <a:t> | </a:t>
            </a:r>
            <a:r>
              <a:rPr lang="en-US" dirty="0" err="1"/>
              <a:t>Metric.MIN_FUEL_CONSUMPTION</a:t>
            </a:r>
            <a:r>
              <a:rPr lang="en-US" dirty="0"/>
              <a:t>]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population – </a:t>
            </a:r>
            <a:r>
              <a:rPr lang="en-US" dirty="0" err="1"/>
              <a:t>liczba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</a:t>
            </a:r>
            <a:r>
              <a:rPr lang="en-US" dirty="0" err="1"/>
              <a:t>różnego</a:t>
            </a:r>
            <a:r>
              <a:rPr lang="en-US" dirty="0"/>
              <a:t> </a:t>
            </a:r>
            <a:r>
              <a:rPr lang="en-US" dirty="0" err="1"/>
              <a:t>typu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generation – </a:t>
            </a:r>
            <a:r>
              <a:rPr lang="en-US" dirty="0" err="1"/>
              <a:t>liczba</a:t>
            </a:r>
            <a:r>
              <a:rPr lang="en-US" dirty="0"/>
              <a:t> </a:t>
            </a:r>
            <a:r>
              <a:rPr lang="en-US" dirty="0" err="1"/>
              <a:t>generacji</a:t>
            </a:r>
            <a:r>
              <a:rPr lang="en-US" dirty="0"/>
              <a:t> </a:t>
            </a:r>
            <a:r>
              <a:rPr lang="en-US" dirty="0" err="1"/>
              <a:t>algorytmu</a:t>
            </a: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Ewaluacja</a:t>
            </a:r>
            <a:r>
              <a:rPr lang="en-US" dirty="0"/>
              <a:t> </a:t>
            </a:r>
            <a:r>
              <a:rPr lang="en-US" dirty="0" err="1"/>
              <a:t>funkcji</a:t>
            </a:r>
            <a:r>
              <a:rPr lang="en-US" dirty="0"/>
              <a:t> fitness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każdej</a:t>
            </a:r>
            <a:r>
              <a:rPr lang="en-US" dirty="0"/>
              <a:t> </a:t>
            </a:r>
            <a:r>
              <a:rPr lang="en-US" dirty="0" err="1"/>
              <a:t>generacji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W </a:t>
            </a:r>
            <a:r>
              <a:rPr lang="en-US" dirty="0" err="1"/>
              <a:t>przypadku</a:t>
            </a:r>
            <a:r>
              <a:rPr lang="en-US" dirty="0"/>
              <a:t> </a:t>
            </a:r>
            <a:r>
              <a:rPr lang="en-US" dirty="0" err="1"/>
              <a:t>wielu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endParaRPr lang="en-US" dirty="0"/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Wczytanie</a:t>
            </a:r>
            <a:r>
              <a:rPr lang="en-US" dirty="0"/>
              <a:t> </a:t>
            </a:r>
            <a:r>
              <a:rPr lang="en-US" dirty="0" err="1"/>
              <a:t>przygotowanych</a:t>
            </a:r>
            <a:r>
              <a:rPr lang="en-US" dirty="0"/>
              <a:t> </a:t>
            </a:r>
            <a:r>
              <a:rPr lang="en-US" dirty="0" err="1"/>
              <a:t>tras</a:t>
            </a:r>
            <a:r>
              <a:rPr lang="en-US" dirty="0"/>
              <a:t>.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każdego</a:t>
            </a:r>
            <a:r>
              <a:rPr lang="en-US" dirty="0"/>
              <a:t> </a:t>
            </a:r>
            <a:r>
              <a:rPr lang="en-US" dirty="0" err="1"/>
              <a:t>wektora</a:t>
            </a:r>
            <a:r>
              <a:rPr lang="en-US" dirty="0"/>
              <a:t> </a:t>
            </a:r>
            <a:r>
              <a:rPr lang="en-US" dirty="0" err="1"/>
              <a:t>określonych</a:t>
            </a:r>
            <a:r>
              <a:rPr lang="en-US" dirty="0"/>
              <a:t> </a:t>
            </a:r>
            <a:r>
              <a:rPr lang="en-US" dirty="0" err="1"/>
              <a:t>preferencji</a:t>
            </a:r>
            <a:r>
              <a:rPr lang="en-US" dirty="0"/>
              <a:t>:</a:t>
            </a:r>
          </a:p>
          <a:p>
            <a:pPr marL="1901952" lvl="3" indent="-457200">
              <a:buFont typeface="+mj-lt"/>
              <a:buAutoNum type="arabicPeriod"/>
            </a:pPr>
            <a:r>
              <a:rPr lang="en-US" dirty="0" err="1"/>
              <a:t>Stworzenie</a:t>
            </a:r>
            <a:r>
              <a:rPr lang="en-US" dirty="0"/>
              <a:t> </a:t>
            </a:r>
            <a:r>
              <a:rPr lang="en-US" dirty="0" err="1"/>
              <a:t>kierowcy</a:t>
            </a:r>
            <a:r>
              <a:rPr lang="en-US" dirty="0"/>
              <a:t> </a:t>
            </a:r>
            <a:r>
              <a:rPr lang="en-US" dirty="0" err="1"/>
              <a:t>danego</a:t>
            </a:r>
            <a:r>
              <a:rPr lang="en-US" dirty="0"/>
              <a:t> </a:t>
            </a:r>
            <a:r>
              <a:rPr lang="en-US" dirty="0" err="1"/>
              <a:t>typu</a:t>
            </a:r>
            <a:endParaRPr lang="en-US" dirty="0"/>
          </a:p>
          <a:p>
            <a:pPr marL="1901952" lvl="3" indent="-457200">
              <a:buFont typeface="+mj-lt"/>
              <a:buAutoNum type="arabicPeriod"/>
            </a:pPr>
            <a:r>
              <a:rPr lang="en-US" dirty="0" err="1"/>
              <a:t>Przypisanie</a:t>
            </a:r>
            <a:r>
              <a:rPr lang="en-US" dirty="0"/>
              <a:t> </a:t>
            </a:r>
            <a:r>
              <a:rPr lang="en-US" dirty="0" err="1"/>
              <a:t>wszystkich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</a:t>
            </a:r>
            <a:r>
              <a:rPr lang="en-US" dirty="0" err="1"/>
              <a:t>tego</a:t>
            </a:r>
            <a:r>
              <a:rPr lang="en-US" dirty="0"/>
              <a:t> </a:t>
            </a:r>
            <a:r>
              <a:rPr lang="en-US" dirty="0" err="1"/>
              <a:t>samego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 do </a:t>
            </a:r>
            <a:r>
              <a:rPr lang="en-US" dirty="0" err="1"/>
              <a:t>tras</a:t>
            </a:r>
            <a:endParaRPr lang="en-US" dirty="0"/>
          </a:p>
          <a:p>
            <a:pPr marL="1901952" lvl="3" indent="-457200">
              <a:buFont typeface="+mj-lt"/>
              <a:buAutoNum type="arabicPeriod"/>
            </a:pPr>
            <a:r>
              <a:rPr lang="en-US" dirty="0" err="1"/>
              <a:t>Ustawienie</a:t>
            </a:r>
            <a:r>
              <a:rPr lang="en-US" dirty="0"/>
              <a:t> </a:t>
            </a:r>
            <a:r>
              <a:rPr lang="en-US" dirty="0" err="1"/>
              <a:t>tras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w </a:t>
            </a:r>
            <a:r>
              <a:rPr lang="en-US" dirty="0" err="1"/>
              <a:t>symulacji</a:t>
            </a:r>
            <a:endParaRPr lang="en-US" dirty="0"/>
          </a:p>
          <a:p>
            <a:pPr marL="1901952" lvl="3" indent="-457200">
              <a:buFont typeface="+mj-lt"/>
              <a:buAutoNum type="arabicPeriod"/>
            </a:pPr>
            <a:r>
              <a:rPr lang="en-US" dirty="0" err="1"/>
              <a:t>Uruchomienie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 z </a:t>
            </a:r>
            <a:r>
              <a:rPr lang="en-US" dirty="0" err="1"/>
              <a:t>odpowiednimi</a:t>
            </a:r>
            <a:r>
              <a:rPr lang="en-US" dirty="0"/>
              <a:t> </a:t>
            </a:r>
            <a:r>
              <a:rPr lang="en-US" dirty="0" err="1"/>
              <a:t>parametrami</a:t>
            </a:r>
            <a:endParaRPr lang="en-US" dirty="0"/>
          </a:p>
          <a:p>
            <a:pPr marL="1901952" lvl="3" indent="-457200">
              <a:buFont typeface="+mj-lt"/>
              <a:buAutoNum type="arabicPeriod"/>
            </a:pPr>
            <a:r>
              <a:rPr lang="en-US" dirty="0" err="1"/>
              <a:t>Zebranie</a:t>
            </a:r>
            <a:r>
              <a:rPr lang="en-US" dirty="0"/>
              <a:t> </a:t>
            </a:r>
            <a:r>
              <a:rPr lang="en-US" dirty="0" err="1"/>
              <a:t>wyników</a:t>
            </a:r>
            <a:r>
              <a:rPr lang="en-US" dirty="0"/>
              <a:t> – </a:t>
            </a:r>
            <a:r>
              <a:rPr lang="en-US" dirty="0" err="1"/>
              <a:t>średniej</a:t>
            </a:r>
            <a:r>
              <a:rPr lang="en-US" dirty="0"/>
              <a:t> </a:t>
            </a:r>
            <a:r>
              <a:rPr lang="en-US" dirty="0" err="1"/>
              <a:t>prędkości</a:t>
            </a:r>
            <a:r>
              <a:rPr lang="en-US" dirty="0"/>
              <a:t> </a:t>
            </a:r>
            <a:r>
              <a:rPr lang="en-US" dirty="0" err="1"/>
              <a:t>albo</a:t>
            </a:r>
            <a:r>
              <a:rPr lang="en-US" dirty="0"/>
              <a:t> </a:t>
            </a:r>
            <a:r>
              <a:rPr lang="en-US" dirty="0" err="1"/>
              <a:t>średniego</a:t>
            </a:r>
            <a:r>
              <a:rPr lang="en-US" dirty="0"/>
              <a:t> </a:t>
            </a:r>
            <a:r>
              <a:rPr lang="en-US" dirty="0" err="1"/>
              <a:t>zużycia</a:t>
            </a:r>
            <a:r>
              <a:rPr lang="en-US" dirty="0"/>
              <a:t> </a:t>
            </a:r>
            <a:r>
              <a:rPr lang="en-US" dirty="0" err="1"/>
              <a:t>paliwa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1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22759E-84A4-2F0B-7CD0-D05B703A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Scenariusz</a:t>
            </a:r>
            <a:r>
              <a:rPr lang="en-US" dirty="0"/>
              <a:t> </a:t>
            </a:r>
            <a:r>
              <a:rPr lang="en-US" dirty="0" err="1"/>
              <a:t>działania</a:t>
            </a:r>
            <a:r>
              <a:rPr lang="en-US" dirty="0"/>
              <a:t> 3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B14F85-447C-0AFF-C89C-8DDBD145D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6384"/>
            <a:ext cx="9888876" cy="44258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Ewaluacja</a:t>
            </a:r>
            <a:r>
              <a:rPr lang="en-US" dirty="0"/>
              <a:t> </a:t>
            </a:r>
            <a:r>
              <a:rPr lang="en-US" dirty="0" err="1"/>
              <a:t>funkcji</a:t>
            </a:r>
            <a:r>
              <a:rPr lang="en-US" dirty="0"/>
              <a:t> fitness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każdej</a:t>
            </a:r>
            <a:r>
              <a:rPr lang="en-US" dirty="0"/>
              <a:t> </a:t>
            </a:r>
            <a:r>
              <a:rPr lang="en-US" dirty="0" err="1"/>
              <a:t>generacji</a:t>
            </a:r>
            <a:endParaRPr lang="en-US" dirty="0"/>
          </a:p>
          <a:p>
            <a:pPr marL="987552" lvl="1" indent="-457200">
              <a:buFont typeface="+mj-lt"/>
              <a:buAutoNum type="arabicPeriod" startAt="2"/>
            </a:pPr>
            <a:r>
              <a:rPr lang="en-US" dirty="0"/>
              <a:t>W </a:t>
            </a:r>
            <a:r>
              <a:rPr lang="en-US" dirty="0" err="1"/>
              <a:t>przypadku</a:t>
            </a:r>
            <a:r>
              <a:rPr lang="en-US" dirty="0"/>
              <a:t> </a:t>
            </a:r>
            <a:r>
              <a:rPr lang="en-US" dirty="0" err="1"/>
              <a:t>jednej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endParaRPr lang="en-US" dirty="0"/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Wczytanie</a:t>
            </a:r>
            <a:r>
              <a:rPr lang="en-US" dirty="0"/>
              <a:t> </a:t>
            </a:r>
            <a:r>
              <a:rPr lang="en-US" dirty="0" err="1"/>
              <a:t>przygotowanych</a:t>
            </a:r>
            <a:r>
              <a:rPr lang="en-US" dirty="0"/>
              <a:t> </a:t>
            </a:r>
            <a:r>
              <a:rPr lang="en-US" dirty="0" err="1"/>
              <a:t>tras</a:t>
            </a:r>
            <a:endParaRPr lang="en-US" dirty="0"/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Przypisanie</a:t>
            </a:r>
            <a:r>
              <a:rPr lang="en-US" dirty="0"/>
              <a:t> </a:t>
            </a:r>
            <a:r>
              <a:rPr lang="en-US" dirty="0" err="1"/>
              <a:t>wszystkich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(</a:t>
            </a:r>
            <a:r>
              <a:rPr lang="en-US" dirty="0" err="1"/>
              <a:t>różnych</a:t>
            </a:r>
            <a:r>
              <a:rPr lang="en-US" dirty="0"/>
              <a:t> </a:t>
            </a:r>
            <a:r>
              <a:rPr lang="en-US" dirty="0" err="1"/>
              <a:t>typów</a:t>
            </a:r>
            <a:r>
              <a:rPr lang="en-US" dirty="0"/>
              <a:t>) do </a:t>
            </a:r>
            <a:r>
              <a:rPr lang="en-US" dirty="0" err="1"/>
              <a:t>tras</a:t>
            </a:r>
            <a:endParaRPr lang="en-US" dirty="0"/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Ustawienie</a:t>
            </a:r>
            <a:r>
              <a:rPr lang="en-US" dirty="0"/>
              <a:t> </a:t>
            </a:r>
            <a:r>
              <a:rPr lang="en-US" dirty="0" err="1"/>
              <a:t>tras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w </a:t>
            </a:r>
            <a:r>
              <a:rPr lang="en-US" dirty="0" err="1"/>
              <a:t>symulacji</a:t>
            </a:r>
            <a:endParaRPr lang="en-US" dirty="0"/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Uruchomienie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 z </a:t>
            </a:r>
            <a:r>
              <a:rPr lang="en-US" dirty="0" err="1"/>
              <a:t>odpowiednimi</a:t>
            </a:r>
            <a:r>
              <a:rPr lang="en-US" dirty="0"/>
              <a:t> </a:t>
            </a:r>
            <a:r>
              <a:rPr lang="en-US" dirty="0" err="1"/>
              <a:t>parametrami</a:t>
            </a:r>
            <a:endParaRPr lang="en-US" dirty="0"/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Zebranie</a:t>
            </a:r>
            <a:r>
              <a:rPr lang="en-US" dirty="0"/>
              <a:t> </a:t>
            </a:r>
            <a:r>
              <a:rPr lang="en-US" dirty="0" err="1"/>
              <a:t>wyników</a:t>
            </a:r>
            <a:r>
              <a:rPr lang="en-US" dirty="0"/>
              <a:t> – </a:t>
            </a:r>
            <a:r>
              <a:rPr lang="en-US" dirty="0" err="1"/>
              <a:t>średniej</a:t>
            </a:r>
            <a:r>
              <a:rPr lang="en-US" dirty="0"/>
              <a:t> </a:t>
            </a:r>
            <a:r>
              <a:rPr lang="en-US" dirty="0" err="1"/>
              <a:t>prędkości</a:t>
            </a:r>
            <a:r>
              <a:rPr lang="en-US" dirty="0"/>
              <a:t> </a:t>
            </a:r>
            <a:r>
              <a:rPr lang="en-US" dirty="0" err="1"/>
              <a:t>albo</a:t>
            </a:r>
            <a:r>
              <a:rPr lang="en-US" dirty="0"/>
              <a:t> </a:t>
            </a:r>
            <a:r>
              <a:rPr lang="en-US" dirty="0" err="1"/>
              <a:t>średniego</a:t>
            </a:r>
            <a:r>
              <a:rPr lang="en-US" dirty="0"/>
              <a:t> </a:t>
            </a:r>
            <a:r>
              <a:rPr lang="en-US" dirty="0" err="1"/>
              <a:t>zużycia</a:t>
            </a:r>
            <a:r>
              <a:rPr lang="en-US" dirty="0"/>
              <a:t> </a:t>
            </a:r>
            <a:r>
              <a:rPr lang="en-US" dirty="0" err="1"/>
              <a:t>paliwa</a:t>
            </a: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Przekazanie</a:t>
            </a:r>
            <a:r>
              <a:rPr lang="en-US" dirty="0"/>
              <a:t> do </a:t>
            </a:r>
            <a:r>
              <a:rPr lang="en-US" dirty="0" err="1"/>
              <a:t>algorytmu</a:t>
            </a:r>
            <a:r>
              <a:rPr lang="en-US" dirty="0"/>
              <a:t> PSO </a:t>
            </a:r>
            <a:r>
              <a:rPr lang="en-US" dirty="0" err="1"/>
              <a:t>wartości</a:t>
            </a:r>
            <a:r>
              <a:rPr lang="en-US" dirty="0"/>
              <a:t> </a:t>
            </a:r>
            <a:r>
              <a:rPr lang="en-US" dirty="0" err="1"/>
              <a:t>funkcji</a:t>
            </a:r>
            <a:r>
              <a:rPr lang="en-US" dirty="0"/>
              <a:t> fitness - </a:t>
            </a:r>
            <a:r>
              <a:rPr lang="en-US" dirty="0" err="1"/>
              <a:t>średnia</a:t>
            </a:r>
            <a:r>
              <a:rPr lang="en-US" dirty="0"/>
              <a:t> </a:t>
            </a:r>
            <a:r>
              <a:rPr lang="en-US" dirty="0" err="1"/>
              <a:t>prędkość</a:t>
            </a:r>
            <a:r>
              <a:rPr lang="en-US" dirty="0"/>
              <a:t> </a:t>
            </a:r>
            <a:r>
              <a:rPr lang="en-US" dirty="0" err="1"/>
              <a:t>danego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 </a:t>
            </a:r>
            <a:r>
              <a:rPr lang="en-US" dirty="0" err="1"/>
              <a:t>kierowcy</a:t>
            </a:r>
            <a:r>
              <a:rPr lang="en-US" dirty="0"/>
              <a:t> </a:t>
            </a:r>
            <a:r>
              <a:rPr lang="en-US" dirty="0" err="1"/>
              <a:t>albo</a:t>
            </a:r>
            <a:r>
              <a:rPr lang="en-US" dirty="0"/>
              <a:t> </a:t>
            </a:r>
            <a:r>
              <a:rPr lang="en-US" dirty="0" err="1"/>
              <a:t>średnie</a:t>
            </a:r>
            <a:r>
              <a:rPr lang="en-US" dirty="0"/>
              <a:t> </a:t>
            </a:r>
            <a:r>
              <a:rPr lang="en-US" dirty="0" err="1"/>
              <a:t>zużycie</a:t>
            </a:r>
            <a:r>
              <a:rPr lang="en-US" dirty="0"/>
              <a:t> </a:t>
            </a:r>
            <a:r>
              <a:rPr lang="en-US" dirty="0" err="1"/>
              <a:t>paliwa</a:t>
            </a:r>
            <a:r>
              <a:rPr lang="en-US" dirty="0"/>
              <a:t> </a:t>
            </a:r>
            <a:r>
              <a:rPr lang="en-US" dirty="0" err="1"/>
              <a:t>danego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 </a:t>
            </a:r>
            <a:r>
              <a:rPr lang="en-US" dirty="0" err="1"/>
              <a:t>kierowcy</a:t>
            </a:r>
            <a:r>
              <a:rPr lang="en-US" dirty="0"/>
              <a:t> </a:t>
            </a:r>
            <a:r>
              <a:rPr lang="en-US" dirty="0" err="1"/>
              <a:t>określa</a:t>
            </a:r>
            <a:r>
              <a:rPr lang="en-US" dirty="0"/>
              <a:t> </a:t>
            </a:r>
            <a:r>
              <a:rPr lang="en-US" dirty="0" err="1"/>
              <a:t>wartość</a:t>
            </a:r>
            <a:r>
              <a:rPr lang="en-US" dirty="0"/>
              <a:t> </a:t>
            </a:r>
            <a:r>
              <a:rPr lang="en-US" dirty="0" err="1"/>
              <a:t>pojedynczej</a:t>
            </a:r>
            <a:r>
              <a:rPr lang="en-US" dirty="0"/>
              <a:t> </a:t>
            </a:r>
            <a:r>
              <a:rPr lang="en-US" dirty="0" err="1"/>
              <a:t>cząstki</a:t>
            </a:r>
            <a:r>
              <a:rPr lang="en-US" dirty="0"/>
              <a:t> PSO.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Zebranie</a:t>
            </a:r>
            <a:r>
              <a:rPr lang="en-US" dirty="0"/>
              <a:t> </a:t>
            </a:r>
            <a:r>
              <a:rPr lang="en-US" dirty="0" err="1"/>
              <a:t>wyników</a:t>
            </a:r>
            <a:r>
              <a:rPr lang="en-US" dirty="0"/>
              <a:t> </a:t>
            </a:r>
            <a:r>
              <a:rPr lang="en-US" dirty="0" err="1"/>
              <a:t>cząstkowych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końcowych</a:t>
            </a:r>
            <a:r>
              <a:rPr lang="en-US" dirty="0"/>
              <a:t> po </a:t>
            </a:r>
            <a:r>
              <a:rPr lang="en-US" dirty="0" err="1"/>
              <a:t>określonej</a:t>
            </a:r>
            <a:r>
              <a:rPr lang="en-US" dirty="0"/>
              <a:t> </a:t>
            </a:r>
            <a:r>
              <a:rPr lang="en-US" dirty="0" err="1"/>
              <a:t>ilości</a:t>
            </a:r>
            <a:r>
              <a:rPr lang="en-US" dirty="0"/>
              <a:t> </a:t>
            </a:r>
            <a:r>
              <a:rPr lang="en-US" dirty="0" err="1"/>
              <a:t>generacji</a:t>
            </a:r>
            <a:r>
              <a:rPr lang="en-US" dirty="0"/>
              <a:t> – </a:t>
            </a:r>
            <a:r>
              <a:rPr lang="en-US" dirty="0" err="1"/>
              <a:t>czwórki</a:t>
            </a:r>
            <a:r>
              <a:rPr lang="en-US" dirty="0"/>
              <a:t> </a:t>
            </a:r>
            <a:r>
              <a:rPr lang="en-US" dirty="0" err="1"/>
              <a:t>parametrów</a:t>
            </a:r>
            <a:r>
              <a:rPr lang="en-US" dirty="0"/>
              <a:t>,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wartość</a:t>
            </a:r>
            <a:r>
              <a:rPr lang="en-US" dirty="0"/>
              <a:t> </a:t>
            </a:r>
            <a:r>
              <a:rPr lang="en-US" dirty="0" err="1"/>
              <a:t>funkcji</a:t>
            </a:r>
            <a:r>
              <a:rPr lang="en-US" dirty="0"/>
              <a:t> fitness w </a:t>
            </a:r>
            <a:r>
              <a:rPr lang="en-US" dirty="0" err="1"/>
              <a:t>symulacji</a:t>
            </a:r>
            <a:r>
              <a:rPr lang="en-US" dirty="0"/>
              <a:t> jest </a:t>
            </a:r>
            <a:r>
              <a:rPr lang="en-US" dirty="0" err="1"/>
              <a:t>najwyższa</a:t>
            </a:r>
            <a:r>
              <a:rPr lang="en-US" dirty="0"/>
              <a:t> / </a:t>
            </a:r>
            <a:r>
              <a:rPr lang="en-US" dirty="0" err="1"/>
              <a:t>najniższa</a:t>
            </a:r>
            <a:r>
              <a:rPr lang="en-US" dirty="0"/>
              <a:t>.</a:t>
            </a:r>
          </a:p>
          <a:p>
            <a:pPr marL="987552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5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FD742-3111-E64B-88CF-32B2B5A4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Wyniki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maksymalizacji</a:t>
            </a:r>
            <a:r>
              <a:rPr lang="en-US" dirty="0"/>
              <a:t> </a:t>
            </a:r>
            <a:r>
              <a:rPr lang="en-US" dirty="0" err="1"/>
              <a:t>średniej</a:t>
            </a:r>
            <a:r>
              <a:rPr lang="en-US" dirty="0"/>
              <a:t> </a:t>
            </a:r>
            <a:r>
              <a:rPr lang="en-US" dirty="0" err="1"/>
              <a:t>prędkości</a:t>
            </a:r>
            <a:r>
              <a:rPr lang="en-US" dirty="0"/>
              <a:t> – </a:t>
            </a:r>
            <a:r>
              <a:rPr lang="en-US" dirty="0" err="1"/>
              <a:t>wiele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EE3ACA-77C2-3274-8FA3-22C54E697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583151" cy="408592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Parametry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Populacja</a:t>
            </a:r>
            <a:r>
              <a:rPr lang="en-US" dirty="0"/>
              <a:t> (</a:t>
            </a:r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</a:t>
            </a:r>
            <a:r>
              <a:rPr lang="en-US" dirty="0" err="1"/>
              <a:t>różnego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): 10</a:t>
            </a:r>
          </a:p>
          <a:p>
            <a:pPr lvl="1"/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generacji</a:t>
            </a:r>
            <a:r>
              <a:rPr lang="en-US" dirty="0"/>
              <a:t> 60</a:t>
            </a:r>
          </a:p>
          <a:p>
            <a:r>
              <a:rPr lang="en-US" dirty="0" err="1"/>
              <a:t>Wyniki</a:t>
            </a:r>
            <a:r>
              <a:rPr lang="en-US" dirty="0"/>
              <a:t> (</a:t>
            </a:r>
            <a:r>
              <a:rPr lang="en-US" dirty="0" err="1"/>
              <a:t>przyspieszenie</a:t>
            </a:r>
            <a:r>
              <a:rPr lang="en-US" dirty="0"/>
              <a:t>, </a:t>
            </a:r>
            <a:r>
              <a:rPr lang="en-US" dirty="0" err="1"/>
              <a:t>opóźnienie</a:t>
            </a:r>
            <a:r>
              <a:rPr lang="en-US" dirty="0"/>
              <a:t>, </a:t>
            </a:r>
            <a:r>
              <a:rPr lang="en-US" dirty="0" err="1"/>
              <a:t>odstęp</a:t>
            </a:r>
            <a:r>
              <a:rPr lang="en-US" dirty="0"/>
              <a:t>, </a:t>
            </a:r>
            <a:r>
              <a:rPr lang="en-US" dirty="0" err="1"/>
              <a:t>preferowana</a:t>
            </a:r>
            <a:r>
              <a:rPr lang="en-US" dirty="0"/>
              <a:t> </a:t>
            </a:r>
            <a:r>
              <a:rPr lang="en-US" dirty="0" err="1"/>
              <a:t>maks</a:t>
            </a:r>
            <a:r>
              <a:rPr lang="en-US" dirty="0"/>
              <a:t>. </a:t>
            </a:r>
            <a:r>
              <a:rPr lang="en-US" dirty="0" err="1"/>
              <a:t>prędkość</a:t>
            </a:r>
            <a:r>
              <a:rPr lang="en-US" dirty="0"/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Best position: [3.0, 2.79, 0.2, 44.92]</a:t>
            </a:r>
          </a:p>
          <a:p>
            <a:r>
              <a:rPr lang="en-US" dirty="0">
                <a:latin typeface="Consolas" panose="020B0609020204030204" pitchFamily="49" charset="0"/>
              </a:rPr>
              <a:t>Fitness value: [8.16, 8.13, 8.14, 8.21, 8.19, 8.16, 8.21, 8.19, 8.16, 8.16]</a:t>
            </a:r>
          </a:p>
          <a:p>
            <a:r>
              <a:rPr lang="en-US" dirty="0">
                <a:latin typeface="Consolas" panose="020B0609020204030204" pitchFamily="49" charset="0"/>
              </a:rPr>
              <a:t>Best fitness value: 8.21</a:t>
            </a:r>
          </a:p>
          <a:p>
            <a:r>
              <a:rPr lang="en-US" dirty="0">
                <a:latin typeface="Consolas" panose="020B0609020204030204" pitchFamily="49" charset="0"/>
              </a:rPr>
              <a:t>Average fitness value: 8.17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3BCE108-FBB0-E63A-B31D-3EA48614B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00706"/>
            <a:ext cx="5806719" cy="445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2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FD742-3111-E64B-88CF-32B2B5A4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Wyniki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maksymalizacji</a:t>
            </a:r>
            <a:r>
              <a:rPr lang="en-US" dirty="0"/>
              <a:t> </a:t>
            </a:r>
            <a:r>
              <a:rPr lang="en-US" dirty="0" err="1"/>
              <a:t>średniej</a:t>
            </a:r>
            <a:r>
              <a:rPr lang="en-US" dirty="0"/>
              <a:t> </a:t>
            </a:r>
            <a:r>
              <a:rPr lang="en-US" dirty="0" err="1"/>
              <a:t>prędkości</a:t>
            </a:r>
            <a:r>
              <a:rPr lang="en-US" dirty="0"/>
              <a:t> –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symulacja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EE3ACA-77C2-3274-8FA3-22C54E697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583151" cy="408592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Parametry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Populacja</a:t>
            </a:r>
            <a:r>
              <a:rPr lang="en-US" dirty="0"/>
              <a:t> (</a:t>
            </a:r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</a:t>
            </a:r>
            <a:r>
              <a:rPr lang="en-US" dirty="0" err="1"/>
              <a:t>różnego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): 10</a:t>
            </a:r>
          </a:p>
          <a:p>
            <a:pPr lvl="1"/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generacji</a:t>
            </a:r>
            <a:r>
              <a:rPr lang="en-US" dirty="0"/>
              <a:t> 60</a:t>
            </a:r>
          </a:p>
          <a:p>
            <a:r>
              <a:rPr lang="en-US" dirty="0" err="1"/>
              <a:t>Wyniki</a:t>
            </a:r>
            <a:r>
              <a:rPr lang="en-US" dirty="0"/>
              <a:t> (</a:t>
            </a:r>
            <a:r>
              <a:rPr lang="en-US" dirty="0" err="1"/>
              <a:t>przyspieszenie</a:t>
            </a:r>
            <a:r>
              <a:rPr lang="en-US" dirty="0"/>
              <a:t>, </a:t>
            </a:r>
            <a:r>
              <a:rPr lang="en-US" dirty="0" err="1"/>
              <a:t>opóźnienie</a:t>
            </a:r>
            <a:r>
              <a:rPr lang="en-US" dirty="0"/>
              <a:t>, </a:t>
            </a:r>
            <a:r>
              <a:rPr lang="en-US" dirty="0" err="1"/>
              <a:t>odstęp</a:t>
            </a:r>
            <a:r>
              <a:rPr lang="en-US" dirty="0"/>
              <a:t>, </a:t>
            </a:r>
            <a:r>
              <a:rPr lang="en-US" dirty="0" err="1"/>
              <a:t>preferowana</a:t>
            </a:r>
            <a:r>
              <a:rPr lang="en-US" dirty="0"/>
              <a:t> </a:t>
            </a:r>
            <a:r>
              <a:rPr lang="en-US" dirty="0" err="1"/>
              <a:t>maks</a:t>
            </a:r>
            <a:r>
              <a:rPr lang="en-US" dirty="0"/>
              <a:t>. </a:t>
            </a:r>
            <a:r>
              <a:rPr lang="en-US" dirty="0" err="1"/>
              <a:t>prędkość</a:t>
            </a:r>
            <a:r>
              <a:rPr lang="en-US" dirty="0"/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Best position: [2.85, 2.61, 1.71, 48.48]</a:t>
            </a:r>
          </a:p>
          <a:p>
            <a:r>
              <a:rPr lang="en-US" dirty="0">
                <a:latin typeface="Consolas" panose="020B0609020204030204" pitchFamily="49" charset="0"/>
              </a:rPr>
              <a:t>Fitness value: [7.22, 7.09, 7.35, 6.95, 7.18, 7.10, 7.35, 6.69, 6.86, 6.60]</a:t>
            </a:r>
          </a:p>
          <a:p>
            <a:r>
              <a:rPr lang="en-US" dirty="0">
                <a:latin typeface="Consolas" panose="020B0609020204030204" pitchFamily="49" charset="0"/>
              </a:rPr>
              <a:t>Best fitness value: 7.35   Average fitness value: 7.04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340D4F0-EDE6-E60B-A834-BEFC5CB65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251" y="2084139"/>
            <a:ext cx="5715601" cy="448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6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FD742-3111-E64B-88CF-32B2B5A4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Wyniki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minimalizacji</a:t>
            </a:r>
            <a:r>
              <a:rPr lang="en-US" dirty="0"/>
              <a:t> </a:t>
            </a:r>
            <a:r>
              <a:rPr lang="en-US" dirty="0" err="1"/>
              <a:t>średniego</a:t>
            </a:r>
            <a:r>
              <a:rPr lang="en-US" dirty="0"/>
              <a:t> </a:t>
            </a:r>
            <a:r>
              <a:rPr lang="en-US" dirty="0" err="1"/>
              <a:t>zużycia</a:t>
            </a:r>
            <a:r>
              <a:rPr lang="en-US" dirty="0"/>
              <a:t> </a:t>
            </a:r>
            <a:r>
              <a:rPr lang="en-US" dirty="0" err="1"/>
              <a:t>paliwa</a:t>
            </a:r>
            <a:r>
              <a:rPr lang="en-US" dirty="0"/>
              <a:t> – </a:t>
            </a:r>
            <a:r>
              <a:rPr lang="en-US" dirty="0" err="1"/>
              <a:t>wiele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EE3ACA-77C2-3274-8FA3-22C54E697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793" y="2081216"/>
            <a:ext cx="5464102" cy="4259766"/>
          </a:xfrm>
        </p:spPr>
        <p:txBody>
          <a:bodyPr>
            <a:noAutofit/>
          </a:bodyPr>
          <a:lstStyle/>
          <a:p>
            <a:r>
              <a:rPr lang="en-US" sz="1800" dirty="0" err="1"/>
              <a:t>Parametry</a:t>
            </a:r>
            <a:r>
              <a:rPr lang="en-US" sz="1800" dirty="0"/>
              <a:t>:</a:t>
            </a:r>
          </a:p>
          <a:p>
            <a:pPr lvl="1"/>
            <a:r>
              <a:rPr lang="en-US" sz="1800" dirty="0" err="1"/>
              <a:t>Populacja</a:t>
            </a:r>
            <a:r>
              <a:rPr lang="en-US" sz="1800" dirty="0"/>
              <a:t> (</a:t>
            </a:r>
            <a:r>
              <a:rPr lang="en-US" sz="1800" dirty="0" err="1"/>
              <a:t>ilość</a:t>
            </a:r>
            <a:r>
              <a:rPr lang="en-US" sz="1800" dirty="0"/>
              <a:t> </a:t>
            </a:r>
            <a:r>
              <a:rPr lang="en-US" sz="1800" dirty="0" err="1"/>
              <a:t>kierowców</a:t>
            </a:r>
            <a:r>
              <a:rPr lang="en-US" sz="1800" dirty="0"/>
              <a:t> </a:t>
            </a:r>
            <a:r>
              <a:rPr lang="en-US" sz="1800" dirty="0" err="1"/>
              <a:t>różnego</a:t>
            </a:r>
            <a:r>
              <a:rPr lang="en-US" sz="1800" dirty="0"/>
              <a:t> </a:t>
            </a:r>
            <a:r>
              <a:rPr lang="en-US" sz="1800" dirty="0" err="1"/>
              <a:t>typu</a:t>
            </a:r>
            <a:r>
              <a:rPr lang="en-US" sz="1800" dirty="0"/>
              <a:t>): 10</a:t>
            </a:r>
          </a:p>
          <a:p>
            <a:pPr lvl="1"/>
            <a:r>
              <a:rPr lang="en-US" sz="1800" dirty="0" err="1"/>
              <a:t>Ilość</a:t>
            </a:r>
            <a:r>
              <a:rPr lang="en-US" sz="1800" dirty="0"/>
              <a:t> </a:t>
            </a:r>
            <a:r>
              <a:rPr lang="en-US" sz="1800" dirty="0" err="1"/>
              <a:t>generacji</a:t>
            </a:r>
            <a:r>
              <a:rPr lang="en-US" sz="1800" dirty="0"/>
              <a:t> 60</a:t>
            </a:r>
          </a:p>
          <a:p>
            <a:r>
              <a:rPr lang="en-US" sz="1800" dirty="0" err="1"/>
              <a:t>Wyniki</a:t>
            </a:r>
            <a:r>
              <a:rPr lang="en-US" sz="1800" dirty="0"/>
              <a:t> (</a:t>
            </a:r>
            <a:r>
              <a:rPr lang="en-US" sz="1800" dirty="0" err="1"/>
              <a:t>przyspieszenie</a:t>
            </a:r>
            <a:r>
              <a:rPr lang="en-US" sz="1800" dirty="0"/>
              <a:t>, </a:t>
            </a:r>
            <a:r>
              <a:rPr lang="en-US" sz="1800" dirty="0" err="1"/>
              <a:t>opóźnienie</a:t>
            </a:r>
            <a:r>
              <a:rPr lang="en-US" sz="1800" dirty="0"/>
              <a:t>, </a:t>
            </a:r>
            <a:r>
              <a:rPr lang="en-US" sz="1800" dirty="0" err="1"/>
              <a:t>odstęp</a:t>
            </a:r>
            <a:r>
              <a:rPr lang="en-US" sz="1800" dirty="0"/>
              <a:t>, </a:t>
            </a:r>
            <a:r>
              <a:rPr lang="en-US" sz="1800" dirty="0" err="1"/>
              <a:t>preferowana</a:t>
            </a:r>
            <a:r>
              <a:rPr lang="en-US" sz="1800" dirty="0"/>
              <a:t> </a:t>
            </a:r>
            <a:r>
              <a:rPr lang="en-US" sz="1800" dirty="0" err="1"/>
              <a:t>maks</a:t>
            </a:r>
            <a:r>
              <a:rPr lang="en-US" sz="1800" dirty="0"/>
              <a:t>. </a:t>
            </a:r>
            <a:r>
              <a:rPr lang="en-US" sz="1800" dirty="0" err="1"/>
              <a:t>prędkość</a:t>
            </a:r>
            <a:r>
              <a:rPr lang="en-US" sz="1800" dirty="0"/>
              <a:t>):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Best position: [1.23, 0.52, 4.75, 21.89]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Fitness value: [629.6, 628.6, 629.7163571479488, 626.4, 628.1, 632.2, 627.7296530519754, 635.0, 628.7, 629.7]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Best fitness value: 626.4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Average fitness value: 629.6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E0C8C47-D5C3-6EE4-8F7A-51F7C4EE5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895" y="1957676"/>
            <a:ext cx="5715601" cy="459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3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FD742-3111-E64B-88CF-32B2B5A4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Wyniki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minimalizacji</a:t>
            </a:r>
            <a:r>
              <a:rPr lang="en-US" dirty="0"/>
              <a:t> </a:t>
            </a:r>
            <a:r>
              <a:rPr lang="en-US" dirty="0" err="1"/>
              <a:t>średniego</a:t>
            </a:r>
            <a:r>
              <a:rPr lang="en-US" dirty="0"/>
              <a:t> </a:t>
            </a:r>
            <a:r>
              <a:rPr lang="en-US" dirty="0" err="1"/>
              <a:t>zużycia</a:t>
            </a:r>
            <a:r>
              <a:rPr lang="en-US" dirty="0"/>
              <a:t> </a:t>
            </a:r>
            <a:r>
              <a:rPr lang="en-US" dirty="0" err="1"/>
              <a:t>paliwa</a:t>
            </a:r>
            <a:r>
              <a:rPr lang="en-US" dirty="0"/>
              <a:t> –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symulacja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EE3ACA-77C2-3274-8FA3-22C54E697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583151" cy="408592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Parametry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Populacja</a:t>
            </a:r>
            <a:r>
              <a:rPr lang="en-US" dirty="0"/>
              <a:t> (</a:t>
            </a:r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</a:t>
            </a:r>
            <a:r>
              <a:rPr lang="en-US" dirty="0" err="1"/>
              <a:t>różnego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): 10</a:t>
            </a:r>
          </a:p>
          <a:p>
            <a:pPr lvl="1"/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generacji</a:t>
            </a:r>
            <a:r>
              <a:rPr lang="en-US" dirty="0"/>
              <a:t> 60</a:t>
            </a:r>
          </a:p>
          <a:p>
            <a:r>
              <a:rPr lang="en-US" dirty="0" err="1"/>
              <a:t>Wyniki</a:t>
            </a:r>
            <a:r>
              <a:rPr lang="en-US" dirty="0"/>
              <a:t> (</a:t>
            </a:r>
            <a:r>
              <a:rPr lang="en-US" dirty="0" err="1"/>
              <a:t>przyspieszenie</a:t>
            </a:r>
            <a:r>
              <a:rPr lang="en-US" dirty="0"/>
              <a:t>, </a:t>
            </a:r>
            <a:r>
              <a:rPr lang="en-US" dirty="0" err="1"/>
              <a:t>opóźnienie</a:t>
            </a:r>
            <a:r>
              <a:rPr lang="en-US" dirty="0"/>
              <a:t>, </a:t>
            </a:r>
            <a:r>
              <a:rPr lang="en-US" dirty="0" err="1"/>
              <a:t>odstęp</a:t>
            </a:r>
            <a:r>
              <a:rPr lang="en-US" dirty="0"/>
              <a:t>, </a:t>
            </a:r>
            <a:r>
              <a:rPr lang="en-US" dirty="0" err="1"/>
              <a:t>preferowana</a:t>
            </a:r>
            <a:r>
              <a:rPr lang="en-US" dirty="0"/>
              <a:t> </a:t>
            </a:r>
            <a:r>
              <a:rPr lang="en-US" dirty="0" err="1"/>
              <a:t>maks</a:t>
            </a:r>
            <a:r>
              <a:rPr lang="en-US" dirty="0"/>
              <a:t>. </a:t>
            </a:r>
            <a:r>
              <a:rPr lang="en-US" dirty="0" err="1"/>
              <a:t>prędkość</a:t>
            </a:r>
            <a:r>
              <a:rPr lang="en-US" dirty="0"/>
              <a:t>):</a:t>
            </a:r>
          </a:p>
          <a:p>
            <a:r>
              <a:rPr lang="en-US" dirty="0"/>
              <a:t> Best position: [0.378, 0.2, 4.83, 42.23]</a:t>
            </a:r>
          </a:p>
          <a:p>
            <a:r>
              <a:rPr lang="en-US" dirty="0"/>
              <a:t> Fitness value: [653.7, 656.9, 645.8, 662.3, 660.2, 679.1, 665.2, 669.2, 676.1, 665.9]</a:t>
            </a:r>
          </a:p>
          <a:p>
            <a:r>
              <a:rPr lang="en-US" dirty="0"/>
              <a:t> Best fitness value: 645.8</a:t>
            </a:r>
          </a:p>
          <a:p>
            <a:r>
              <a:rPr lang="en-US" dirty="0"/>
              <a:t> Average fitness value: 663.4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C0CB003-37A0-F846-D17E-C8A6E0643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251" y="2056200"/>
            <a:ext cx="5641049" cy="436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54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FD742-3111-E64B-88CF-32B2B5A4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Wyniki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minimalizacji</a:t>
            </a:r>
            <a:r>
              <a:rPr lang="en-US" dirty="0"/>
              <a:t> </a:t>
            </a:r>
            <a:r>
              <a:rPr lang="en-US" dirty="0" err="1"/>
              <a:t>średniego</a:t>
            </a:r>
            <a:r>
              <a:rPr lang="en-US" dirty="0"/>
              <a:t> </a:t>
            </a:r>
            <a:r>
              <a:rPr lang="en-US" dirty="0" err="1"/>
              <a:t>zużycia</a:t>
            </a:r>
            <a:r>
              <a:rPr lang="en-US" dirty="0"/>
              <a:t> </a:t>
            </a:r>
            <a:r>
              <a:rPr lang="en-US" dirty="0" err="1"/>
              <a:t>paliwa</a:t>
            </a:r>
            <a:r>
              <a:rPr lang="en-US" dirty="0"/>
              <a:t> –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symulacja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EE3ACA-77C2-3274-8FA3-22C54E697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583151" cy="4085924"/>
          </a:xfrm>
        </p:spPr>
        <p:txBody>
          <a:bodyPr>
            <a:normAutofit/>
          </a:bodyPr>
          <a:lstStyle/>
          <a:p>
            <a:r>
              <a:rPr lang="en-US" dirty="0" err="1"/>
              <a:t>Parametry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Populacja</a:t>
            </a:r>
            <a:r>
              <a:rPr lang="en-US" dirty="0"/>
              <a:t> (</a:t>
            </a:r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</a:t>
            </a:r>
            <a:r>
              <a:rPr lang="en-US" dirty="0" err="1"/>
              <a:t>różnego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): 10</a:t>
            </a:r>
          </a:p>
          <a:p>
            <a:pPr lvl="1"/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generacji</a:t>
            </a:r>
            <a:r>
              <a:rPr lang="en-US" dirty="0"/>
              <a:t> 60</a:t>
            </a:r>
          </a:p>
          <a:p>
            <a:r>
              <a:rPr lang="en-US" dirty="0" err="1"/>
              <a:t>Wyniki</a:t>
            </a:r>
            <a:r>
              <a:rPr lang="en-US" dirty="0"/>
              <a:t> (</a:t>
            </a:r>
            <a:r>
              <a:rPr lang="en-US" dirty="0" err="1"/>
              <a:t>przyspieszenie</a:t>
            </a:r>
            <a:r>
              <a:rPr lang="en-US" dirty="0"/>
              <a:t>, </a:t>
            </a:r>
            <a:r>
              <a:rPr lang="en-US" dirty="0" err="1"/>
              <a:t>opóźnienie</a:t>
            </a:r>
            <a:r>
              <a:rPr lang="en-US" dirty="0"/>
              <a:t>, </a:t>
            </a:r>
            <a:r>
              <a:rPr lang="en-US" dirty="0" err="1"/>
              <a:t>odstęp</a:t>
            </a:r>
            <a:r>
              <a:rPr lang="en-US" dirty="0"/>
              <a:t>, </a:t>
            </a:r>
            <a:r>
              <a:rPr lang="en-US" dirty="0" err="1"/>
              <a:t>preferowana</a:t>
            </a:r>
            <a:r>
              <a:rPr lang="en-US" dirty="0"/>
              <a:t> </a:t>
            </a:r>
            <a:r>
              <a:rPr lang="en-US" dirty="0" err="1"/>
              <a:t>maks</a:t>
            </a:r>
            <a:r>
              <a:rPr lang="en-US" dirty="0"/>
              <a:t>. </a:t>
            </a:r>
            <a:r>
              <a:rPr lang="en-US" dirty="0" err="1"/>
              <a:t>prędkość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54287B3-2DEC-1CC5-A6A9-C5F4AF447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83516"/>
            <a:ext cx="5740451" cy="440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53747"/>
      </p:ext>
    </p:extLst>
  </p:cSld>
  <p:clrMapOvr>
    <a:masterClrMapping/>
  </p:clrMapOvr>
</p:sld>
</file>

<file path=ppt/theme/theme1.xml><?xml version="1.0" encoding="utf-8"?>
<a:theme xmlns:a="http://schemas.openxmlformats.org/drawingml/2006/main" name="Przycinanie">
  <a:themeElements>
    <a:clrScheme name="Przycinani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Przycinani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rzycinani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Przycinanie</Template>
  <TotalTime>899</TotalTime>
  <Words>959</Words>
  <Application>Microsoft Office PowerPoint</Application>
  <PresentationFormat>Panoramiczny</PresentationFormat>
  <Paragraphs>101</Paragraphs>
  <Slides>12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Calibri</vt:lpstr>
      <vt:lpstr>Consolas</vt:lpstr>
      <vt:lpstr>Franklin Gothic Book</vt:lpstr>
      <vt:lpstr>Przycinanie</vt:lpstr>
      <vt:lpstr>Wyznaczenie optymalnej strategii dynamiki jazdy kierowców - wyniki optymalizacji</vt:lpstr>
      <vt:lpstr>Scenariusz działania 1</vt:lpstr>
      <vt:lpstr>Scenariusz działania 2</vt:lpstr>
      <vt:lpstr>Scenariusz działania 3</vt:lpstr>
      <vt:lpstr>Wyniki dla maksymalizacji średniej prędkości – wiele symulacji na generację</vt:lpstr>
      <vt:lpstr>Wyniki dla maksymalizacji średniej prędkości – jedna symulacja na generację</vt:lpstr>
      <vt:lpstr>Wyniki dla minimalizacji średniego zużycia paliwa – wiele symulacji na generację</vt:lpstr>
      <vt:lpstr>Wyniki dla minimalizacji średniego zużycia paliwa – jedna symulacja na generację</vt:lpstr>
      <vt:lpstr>Wyniki dla minimalizacji średniego zużycia paliwa – jedna symulacja na generację</vt:lpstr>
      <vt:lpstr>Zdarzenia podczas symulacji</vt:lpstr>
      <vt:lpstr>Obserwacje i wnioski</vt:lpstr>
      <vt:lpstr>Obserwacje i wnioski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Wyznaczenie optymalnej strategii dynamiki jazdy kierowców - Cele, zakres I uruchomione narzędzia</dc:title>
  <dc:creator>Maciej Banaś</dc:creator>
  <cp:lastModifiedBy>Maciej Banaś</cp:lastModifiedBy>
  <cp:revision>19</cp:revision>
  <dcterms:created xsi:type="dcterms:W3CDTF">2022-11-24T19:46:57Z</dcterms:created>
  <dcterms:modified xsi:type="dcterms:W3CDTF">2023-01-03T23:33:01Z</dcterms:modified>
</cp:coreProperties>
</file>