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73" r:id="rId4"/>
    <p:sldId id="263" r:id="rId5"/>
    <p:sldId id="259" r:id="rId6"/>
    <p:sldId id="272" r:id="rId7"/>
    <p:sldId id="274" r:id="rId8"/>
    <p:sldId id="271" r:id="rId9"/>
    <p:sldId id="285" r:id="rId10"/>
    <p:sldId id="275" r:id="rId11"/>
    <p:sldId id="265" r:id="rId12"/>
    <p:sldId id="277" r:id="rId13"/>
    <p:sldId id="278" r:id="rId14"/>
    <p:sldId id="279" r:id="rId15"/>
    <p:sldId id="280" r:id="rId16"/>
    <p:sldId id="281" r:id="rId17"/>
    <p:sldId id="276" r:id="rId18"/>
    <p:sldId id="282" r:id="rId19"/>
    <p:sldId id="283" r:id="rId20"/>
    <p:sldId id="284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90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CB0C-8EDB-4AF3-AEBA-98A256375BC5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15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0790-8715-42E6-A69B-E5773D97DEF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8259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0790-8715-42E6-A69B-E5773D97DEFC}" type="slidenum">
              <a:rPr lang="en-150" smtClean="0"/>
              <a:t>6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0690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4302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313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1989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66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367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833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9064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487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3489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10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34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25/01/2023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987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ACF736-562B-DF14-144B-0CD675981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001" y="1641921"/>
            <a:ext cx="7673009" cy="2515080"/>
          </a:xfrm>
        </p:spPr>
        <p:txBody>
          <a:bodyPr>
            <a:noAutofit/>
          </a:bodyPr>
          <a:lstStyle/>
          <a:p>
            <a:r>
              <a:rPr lang="pl-PL" sz="3600" dirty="0"/>
              <a:t>Wyznaczenie optymalnej strategii dynamiki jazdy kierowców</a:t>
            </a:r>
            <a:br>
              <a:rPr lang="en-US" sz="3600" dirty="0"/>
            </a:br>
            <a:r>
              <a:rPr lang="en-US" sz="3600" dirty="0"/>
              <a:t>- </a:t>
            </a:r>
            <a:r>
              <a:rPr lang="en-US" sz="3600" dirty="0" err="1"/>
              <a:t>KOńcowe</a:t>
            </a:r>
            <a:r>
              <a:rPr lang="en-US" sz="3600" dirty="0"/>
              <a:t> </a:t>
            </a:r>
            <a:r>
              <a:rPr lang="en-US" sz="3600" dirty="0" err="1"/>
              <a:t>wyniki</a:t>
            </a:r>
            <a:r>
              <a:rPr lang="en-US" sz="3600" dirty="0"/>
              <a:t> </a:t>
            </a:r>
            <a:r>
              <a:rPr lang="en-US" sz="3600" dirty="0" err="1"/>
              <a:t>optymalizacji</a:t>
            </a:r>
            <a:endParaRPr lang="en-150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EF70BE-AF4C-8407-518C-43284639F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330564"/>
            <a:ext cx="6831673" cy="1086237"/>
          </a:xfrm>
        </p:spPr>
        <p:txBody>
          <a:bodyPr/>
          <a:lstStyle/>
          <a:p>
            <a:r>
              <a:rPr lang="en-US" dirty="0"/>
              <a:t>Maciej Banaś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5815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7EF34E-03A2-5714-AB83-6F674221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Wyniki</a:t>
            </a:r>
            <a:r>
              <a:rPr lang="en-US" dirty="0"/>
              <a:t> </a:t>
            </a:r>
            <a:r>
              <a:rPr lang="en-US" dirty="0" err="1"/>
              <a:t>optymalizacji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37F334-6E52-C3A9-5C9D-70878C36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Parametry</a:t>
            </a:r>
            <a:endParaRPr lang="en-US" dirty="0"/>
          </a:p>
          <a:p>
            <a:pPr lvl="1"/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endParaRPr lang="en-US" dirty="0"/>
          </a:p>
          <a:p>
            <a:pPr lvl="1"/>
            <a:r>
              <a:rPr lang="en-US" dirty="0"/>
              <a:t>60 </a:t>
            </a:r>
            <a:r>
              <a:rPr lang="en-US" dirty="0" err="1"/>
              <a:t>generacji</a:t>
            </a:r>
            <a:endParaRPr lang="en-US" dirty="0"/>
          </a:p>
          <a:p>
            <a:pPr lvl="1"/>
            <a:r>
              <a:rPr lang="en-US" dirty="0" err="1"/>
              <a:t>Zakończenie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po </a:t>
            </a:r>
            <a:r>
              <a:rPr lang="en-US" dirty="0" err="1"/>
              <a:t>udanym</a:t>
            </a:r>
            <a:r>
              <a:rPr lang="en-US" dirty="0"/>
              <a:t> </a:t>
            </a:r>
            <a:r>
              <a:rPr lang="en-US" dirty="0" err="1"/>
              <a:t>przejeździe</a:t>
            </a:r>
            <a:r>
              <a:rPr lang="en-US" dirty="0"/>
              <a:t> 10% </a:t>
            </a:r>
            <a:r>
              <a:rPr lang="en-US" dirty="0" err="1"/>
              <a:t>wszystkich</a:t>
            </a:r>
            <a:r>
              <a:rPr lang="en-US" dirty="0"/>
              <a:t> </a:t>
            </a:r>
            <a:r>
              <a:rPr lang="en-US" dirty="0" err="1"/>
              <a:t>samochodów</a:t>
            </a:r>
            <a:endParaRPr lang="en-US" dirty="0"/>
          </a:p>
          <a:p>
            <a:r>
              <a:rPr lang="en-US" dirty="0" err="1"/>
              <a:t>Wyniki</a:t>
            </a:r>
            <a:r>
              <a:rPr lang="en-US" dirty="0"/>
              <a:t> (</a:t>
            </a:r>
            <a:r>
              <a:rPr lang="en-US" dirty="0" err="1"/>
              <a:t>przyspieszenie</a:t>
            </a:r>
            <a:r>
              <a:rPr lang="en-US" dirty="0"/>
              <a:t>, </a:t>
            </a:r>
            <a:r>
              <a:rPr lang="en-US" dirty="0" err="1"/>
              <a:t>opóźnienie</a:t>
            </a:r>
            <a:r>
              <a:rPr lang="en-US" dirty="0"/>
              <a:t>, </a:t>
            </a:r>
            <a:r>
              <a:rPr lang="en-US" dirty="0" err="1"/>
              <a:t>odstęp</a:t>
            </a:r>
            <a:r>
              <a:rPr lang="en-US" dirty="0"/>
              <a:t>, </a:t>
            </a:r>
            <a:r>
              <a:rPr lang="en-US" dirty="0" err="1"/>
              <a:t>preferowana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. </a:t>
            </a:r>
            <a:r>
              <a:rPr lang="en-US" dirty="0" err="1"/>
              <a:t>prędkość</a:t>
            </a:r>
            <a:r>
              <a:rPr lang="en-US" dirty="0"/>
              <a:t>)</a:t>
            </a:r>
          </a:p>
          <a:p>
            <a:r>
              <a:rPr lang="en-US" dirty="0" err="1"/>
              <a:t>Ewolucja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</a:t>
            </a:r>
          </a:p>
          <a:p>
            <a:pPr lvl="1"/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8394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7087"/>
            <a:ext cx="9601200" cy="1009185"/>
          </a:xfrm>
        </p:spPr>
        <p:txBody>
          <a:bodyPr>
            <a:normAutofit/>
          </a:bodyPr>
          <a:lstStyle/>
          <a:p>
            <a:r>
              <a:rPr lang="en-US" dirty="0" err="1"/>
              <a:t>Minimalizacja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10-50</a:t>
            </a:r>
            <a:endParaRPr lang="en-150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74F4393E-862D-90F7-9918-CA0DE1DFE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374887"/>
            <a:ext cx="9155151" cy="113742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Best position: [1.18, 1.13, 4.53, 11.61]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Fitness value: [671.76, 656.96, 675.28, 661.72, 648.61, 627.27, 669.87,   671.02, 686.73, 640.7]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Best fitness value: 627.27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Average fitness value: 660.99</a:t>
            </a:r>
            <a:endParaRPr lang="en-150" dirty="0">
              <a:latin typeface="Consolas" panose="020B0609020204030204" pitchFamily="49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441127E3-89C8-0DA6-D022-92D8D676D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15" y="894880"/>
            <a:ext cx="9339670" cy="43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7087"/>
            <a:ext cx="9601200" cy="1009185"/>
          </a:xfrm>
        </p:spPr>
        <p:txBody>
          <a:bodyPr>
            <a:normAutofit/>
          </a:bodyPr>
          <a:lstStyle/>
          <a:p>
            <a:r>
              <a:rPr lang="en-US" dirty="0" err="1"/>
              <a:t>Minimalizacja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10-100</a:t>
            </a:r>
            <a:endParaRPr lang="en-15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68364DD-F317-D97B-ED39-88B3140D8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17" y="968299"/>
            <a:ext cx="9920868" cy="4144260"/>
          </a:xfrm>
          <a:prstGeom prst="rect">
            <a:avLst/>
          </a:prstGeom>
        </p:spPr>
      </p:pic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74F4393E-862D-90F7-9918-CA0DE1DFE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374887"/>
            <a:ext cx="9155151" cy="113742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Best position: [2.68, 0.2, 2.02, 39.92]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Fitness value: [657.07, 695.34, 646.11, 711.37, 643.73, 659.75, 647.05, 657.63, 676.29]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Best fitness value: 643.73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Average fitness value: 666.04</a:t>
            </a:r>
            <a:endParaRPr lang="en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2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7087"/>
            <a:ext cx="9601200" cy="1009185"/>
          </a:xfrm>
        </p:spPr>
        <p:txBody>
          <a:bodyPr>
            <a:normAutofit/>
          </a:bodyPr>
          <a:lstStyle/>
          <a:p>
            <a:r>
              <a:rPr lang="en-US" dirty="0" err="1"/>
              <a:t>Minimalizacja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15-100</a:t>
            </a:r>
            <a:endParaRPr lang="en-150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74F4393E-862D-90F7-9918-CA0DE1DFE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374887"/>
            <a:ext cx="9155151" cy="113742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Best position: [0.82, 0.36, 4.06, 30.17]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Fitness value: [666.01, 646.99, 621.3, 673.9, 637.72, 655.45, 642.68, 641.39, 654.08, 688.56, 667.41, 622.6, 633.2, 628.76, 655.54]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Best fitness value: 621.3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Average fitness value: 649.04</a:t>
            </a:r>
            <a:endParaRPr lang="en-150" dirty="0">
              <a:latin typeface="Consolas" panose="020B0609020204030204" pitchFamily="49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95879D6-D15F-D23E-6467-2299E39D2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21" y="846453"/>
            <a:ext cx="9186379" cy="440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0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7087"/>
            <a:ext cx="9601200" cy="1009185"/>
          </a:xfrm>
        </p:spPr>
        <p:txBody>
          <a:bodyPr>
            <a:normAutofit/>
          </a:bodyPr>
          <a:lstStyle/>
          <a:p>
            <a:r>
              <a:rPr lang="en-US" dirty="0" err="1"/>
              <a:t>Minimalizacja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15-133</a:t>
            </a:r>
            <a:endParaRPr lang="en-150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74F4393E-862D-90F7-9918-CA0DE1DFE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374887"/>
            <a:ext cx="9155151" cy="113742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Best position: [1.0, 0.2, 0.2, 10]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Fitness value: [625.09, 626.01, 600.32, 622.68, 612.53, 615.6, 624.57, 642.32, 611.22, 610.62, 647.96, 618.48, 613.45, 632.12, 629.3]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Best fitness value: 600.32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Average fitness value: 622.15</a:t>
            </a:r>
            <a:endParaRPr lang="en-150" dirty="0">
              <a:latin typeface="Consolas" panose="020B0609020204030204" pitchFamily="49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37BEF8E-70F5-7266-087C-6CC4AFAA9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297" y="839123"/>
            <a:ext cx="9376899" cy="43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4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7087"/>
            <a:ext cx="9601200" cy="1009185"/>
          </a:xfrm>
        </p:spPr>
        <p:txBody>
          <a:bodyPr>
            <a:normAutofit/>
          </a:bodyPr>
          <a:lstStyle/>
          <a:p>
            <a:r>
              <a:rPr lang="en-US" dirty="0" err="1"/>
              <a:t>Minimalizacja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20-100</a:t>
            </a:r>
            <a:endParaRPr lang="en-150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74F4393E-862D-90F7-9918-CA0DE1DFE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374887"/>
            <a:ext cx="10169912" cy="136602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Best position: [1.47, 0.2, 1.28, 35.34]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Fitness value: [628.58, 640.65, 607.47, 620.4, 624.59, 633.72, 606.58, 645.45, 597.5, 654.69, 609.43, 635.87, 599.81, 642.83, 645.29, 659.98, 610.98, 651.84, 630.08, 643.23]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Best fitness value: 597.5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Average fitness value: 629.45</a:t>
            </a:r>
            <a:endParaRPr lang="en-150" dirty="0">
              <a:latin typeface="Consolas" panose="020B0609020204030204" pitchFamily="49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C67EC85-AD29-E3CF-86EA-C030D8E5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75" y="892332"/>
            <a:ext cx="9451450" cy="43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6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7087"/>
            <a:ext cx="9601200" cy="10091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Maksymalizacji</a:t>
            </a:r>
            <a:r>
              <a:rPr lang="en-US" dirty="0"/>
              <a:t>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10-50</a:t>
            </a:r>
            <a:endParaRPr lang="en-150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74F4393E-862D-90F7-9918-CA0DE1DFE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374887"/>
            <a:ext cx="10392937" cy="113742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Best position: [2.22, 1.15, 2.26, 47.05]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Fitness value: [8.1, 7.59, 9.23, 8.49, 6.81, 7.96, 9.38, 8.87, 8.66, 7.13]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Best fitness value: 9.38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Average fitness value: 8.22</a:t>
            </a:r>
            <a:endParaRPr lang="en-150" dirty="0">
              <a:latin typeface="Consolas" panose="020B0609020204030204" pitchFamily="49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FFC4044-E228-C4DD-57D6-B830BEB10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324" y="828292"/>
            <a:ext cx="8830189" cy="43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2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7087"/>
            <a:ext cx="9601200" cy="10091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Maksymalizacji</a:t>
            </a:r>
            <a:r>
              <a:rPr lang="en-US" dirty="0"/>
              <a:t>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10-100</a:t>
            </a:r>
            <a:endParaRPr lang="en-150" dirty="0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EA2277CB-4A05-BC3F-6E67-406731067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36" y="948240"/>
            <a:ext cx="9628016" cy="4326287"/>
          </a:xfrm>
        </p:spPr>
      </p:pic>
      <p:sp>
        <p:nvSpPr>
          <p:cNvPr id="13" name="Symbol zastępczy zawartości 7">
            <a:extLst>
              <a:ext uri="{FF2B5EF4-FFF2-40B4-BE49-F238E27FC236}">
                <a16:creationId xmlns:a16="http://schemas.microsoft.com/office/drawing/2014/main" id="{C327ED9B-769F-AE27-ABBC-94DF8601B565}"/>
              </a:ext>
            </a:extLst>
          </p:cNvPr>
          <p:cNvSpPr txBox="1">
            <a:spLocks/>
          </p:cNvSpPr>
          <p:nvPr/>
        </p:nvSpPr>
        <p:spPr>
          <a:xfrm>
            <a:off x="1282390" y="5536581"/>
            <a:ext cx="10392937" cy="113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Best position: [1.3, 2.49, 1.65, 32.28]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Fitness value: [7.33, 8.07, 7.28, 8.52, 7.66, 8.32, 6.5, 7.99, 7.02, 7.68]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Best fitness value: 8.52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Average fitness value: 7.64</a:t>
            </a:r>
            <a:endParaRPr lang="en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9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7087"/>
            <a:ext cx="9601200" cy="10091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Maksymalizacji</a:t>
            </a:r>
            <a:r>
              <a:rPr lang="en-US" dirty="0"/>
              <a:t>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15-100</a:t>
            </a:r>
            <a:endParaRPr lang="en-150" dirty="0"/>
          </a:p>
        </p:txBody>
      </p:sp>
      <p:sp>
        <p:nvSpPr>
          <p:cNvPr id="3" name="Symbol zastępczy zawartości 7">
            <a:extLst>
              <a:ext uri="{FF2B5EF4-FFF2-40B4-BE49-F238E27FC236}">
                <a16:creationId xmlns:a16="http://schemas.microsoft.com/office/drawing/2014/main" id="{70B58B4B-6545-335F-8745-C7B2760AB20A}"/>
              </a:ext>
            </a:extLst>
          </p:cNvPr>
          <p:cNvSpPr txBox="1">
            <a:spLocks/>
          </p:cNvSpPr>
          <p:nvPr/>
        </p:nvSpPr>
        <p:spPr>
          <a:xfrm>
            <a:off x="1524000" y="5527287"/>
            <a:ext cx="10392937" cy="113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Best position: [2.64, 4.25, 3.41, 21.93]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Fitness value: [7.44, 7.52, 7.32, 8.91, 7.78, 8.04, 6.84, 8.0, 7.04, 8.55, 8.03, 7.84, 7.04, 7.09, 7.37]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Best fitness value: 8.91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Average fitness value: 7.65 </a:t>
            </a:r>
            <a:endParaRPr lang="en-150" dirty="0">
              <a:latin typeface="Consolas" panose="020B0609020204030204" pitchFamily="49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0C16775-4293-85C6-A29C-287C9DB7C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70" y="934068"/>
            <a:ext cx="9741372" cy="43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56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17087"/>
            <a:ext cx="10013795" cy="10091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Maksymalizacji</a:t>
            </a:r>
            <a:r>
              <a:rPr lang="en-US" dirty="0"/>
              <a:t>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15-133</a:t>
            </a:r>
            <a:endParaRPr lang="en-150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74F4393E-862D-90F7-9918-CA0DE1DFE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374887"/>
            <a:ext cx="10392937" cy="113742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Best position: [2.6, 1.81, 1.43, 40.28]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Fitness value: [8.29, 7.07, 8.21, 8.02, 6.69, 7.36, 6.84, 7.78, 7.88, 7.11, 6.72, 8.1, 6.75, 7.79, 7.12]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Best fitness value: 8.29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Average fitness value: 7.45</a:t>
            </a:r>
            <a:endParaRPr lang="en-150" dirty="0">
              <a:latin typeface="Consolas" panose="020B0609020204030204" pitchFamily="49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5675FD5-2A9E-3DE1-A741-35EE9552A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42" y="787510"/>
            <a:ext cx="9045559" cy="43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5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256748-2747-5525-45FC-D933DC60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43000"/>
          </a:xfrm>
        </p:spPr>
        <p:txBody>
          <a:bodyPr/>
          <a:lstStyle/>
          <a:p>
            <a:r>
              <a:rPr lang="en-US" dirty="0" err="1"/>
              <a:t>Scenariusz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1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2EEF3D-3E6B-1707-5647-5C3F8277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9176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Wygenerowanie</a:t>
            </a:r>
            <a:r>
              <a:rPr lang="en-US" dirty="0"/>
              <a:t> </a:t>
            </a:r>
            <a:r>
              <a:rPr lang="en-US" dirty="0" err="1"/>
              <a:t>mapy</a:t>
            </a:r>
            <a:r>
              <a:rPr lang="en-US" dirty="0"/>
              <a:t> z </a:t>
            </a:r>
            <a:r>
              <a:rPr lang="en-GB" dirty="0" err="1"/>
              <a:t>OSMWebWizard</a:t>
            </a:r>
            <a:r>
              <a:rPr lang="en-GB" dirty="0"/>
              <a:t> </a:t>
            </a:r>
            <a:r>
              <a:rPr lang="en-GB" dirty="0" err="1"/>
              <a:t>wraz</a:t>
            </a:r>
            <a:r>
              <a:rPr lang="en-GB" dirty="0"/>
              <a:t> </a:t>
            </a:r>
            <a:r>
              <a:rPr lang="en-GB" dirty="0" err="1"/>
              <a:t>zamochodami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pokonywanymi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trasami</a:t>
            </a:r>
            <a:r>
              <a:rPr lang="en-GB" dirty="0"/>
              <a:t> w </a:t>
            </a:r>
            <a:r>
              <a:rPr lang="en-GB" dirty="0" err="1"/>
              <a:t>symulacji</a:t>
            </a:r>
            <a:r>
              <a:rPr lang="en-GB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dirty="0" err="1"/>
              <a:t>Odpowiednio</a:t>
            </a:r>
            <a:r>
              <a:rPr lang="en-GB" dirty="0"/>
              <a:t> </a:t>
            </a:r>
            <a:r>
              <a:rPr lang="en-GB" dirty="0" err="1"/>
              <a:t>dobrany</a:t>
            </a:r>
            <a:r>
              <a:rPr lang="en-GB" dirty="0"/>
              <a:t> </a:t>
            </a:r>
            <a:r>
              <a:rPr lang="en-GB" dirty="0" err="1"/>
              <a:t>rozmiar</a:t>
            </a:r>
            <a:r>
              <a:rPr lang="en-GB" dirty="0"/>
              <a:t> </a:t>
            </a:r>
            <a:r>
              <a:rPr lang="en-GB" dirty="0" err="1"/>
              <a:t>mapy</a:t>
            </a:r>
            <a:r>
              <a:rPr lang="en-GB" dirty="0"/>
              <a:t> do </a:t>
            </a:r>
            <a:r>
              <a:rPr lang="en-GB" dirty="0" err="1"/>
              <a:t>gęstości</a:t>
            </a:r>
            <a:r>
              <a:rPr lang="en-GB" dirty="0"/>
              <a:t> </a:t>
            </a:r>
            <a:r>
              <a:rPr lang="en-GB" dirty="0" err="1"/>
              <a:t>samochodów</a:t>
            </a:r>
            <a:endParaRPr lang="en-GB" dirty="0"/>
          </a:p>
          <a:p>
            <a:pPr marL="987552" lvl="1" indent="-457200">
              <a:buFont typeface="+mj-lt"/>
              <a:buAutoNum type="arabicPeriod"/>
            </a:pP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trasy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samochodów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Wygenerowanie</a:t>
            </a:r>
            <a:r>
              <a:rPr lang="en-GB" dirty="0"/>
              <a:t> </a:t>
            </a:r>
            <a:r>
              <a:rPr lang="en-GB" dirty="0" err="1"/>
              <a:t>losowo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każdego</a:t>
            </a:r>
            <a:r>
              <a:rPr lang="en-GB" dirty="0"/>
              <a:t> </a:t>
            </a:r>
            <a:r>
              <a:rPr lang="en-GB" dirty="0" err="1"/>
              <a:t>kierowcy</a:t>
            </a:r>
            <a:r>
              <a:rPr lang="en-GB" dirty="0"/>
              <a:t> </a:t>
            </a:r>
            <a:r>
              <a:rPr lang="en-GB" dirty="0" err="1"/>
              <a:t>parametrów</a:t>
            </a:r>
            <a:r>
              <a:rPr lang="en-GB" dirty="0"/>
              <a:t> (</a:t>
            </a:r>
            <a:r>
              <a:rPr lang="en-GB" dirty="0" err="1"/>
              <a:t>preferencji</a:t>
            </a:r>
            <a:r>
              <a:rPr lang="en-GB" dirty="0"/>
              <a:t> </a:t>
            </a:r>
            <a:r>
              <a:rPr lang="en-GB" dirty="0" err="1"/>
              <a:t>zachowań</a:t>
            </a:r>
            <a:r>
              <a:rPr lang="en-GB" dirty="0"/>
              <a:t>) z </a:t>
            </a:r>
            <a:r>
              <a:rPr lang="en-GB" dirty="0" err="1"/>
              <a:t>określonego</a:t>
            </a:r>
            <a:r>
              <a:rPr lang="en-GB" dirty="0"/>
              <a:t> </a:t>
            </a:r>
            <a:r>
              <a:rPr lang="en-GB" dirty="0" err="1"/>
              <a:t>przedziału</a:t>
            </a:r>
            <a:r>
              <a:rPr lang="en-GB" dirty="0"/>
              <a:t> </a:t>
            </a:r>
            <a:r>
              <a:rPr lang="en-GB" dirty="0" err="1"/>
              <a:t>dozwolonych</a:t>
            </a:r>
            <a:r>
              <a:rPr lang="en-GB" dirty="0"/>
              <a:t> </a:t>
            </a:r>
            <a:r>
              <a:rPr lang="en-GB" dirty="0" err="1"/>
              <a:t>wartości</a:t>
            </a:r>
            <a:r>
              <a:rPr lang="en-US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Rozważane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z </a:t>
            </a:r>
            <a:r>
              <a:rPr lang="en-US" dirty="0" err="1"/>
              <a:t>modelu</a:t>
            </a:r>
            <a:r>
              <a:rPr lang="en-US" dirty="0"/>
              <a:t> IDM: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Przyspieszenie</a:t>
            </a:r>
            <a:r>
              <a:rPr lang="en-US" dirty="0"/>
              <a:t> &lt;0.1, 3.0&gt;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Opóźnienie</a:t>
            </a:r>
            <a:r>
              <a:rPr lang="en-US" dirty="0"/>
              <a:t> &lt;0.2, 5.0&gt;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Odstęp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samochodami</a:t>
            </a:r>
            <a:r>
              <a:rPr lang="en-US" dirty="0"/>
              <a:t> &lt;0.2, 5.0&gt;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Maksymalna</a:t>
            </a:r>
            <a:r>
              <a:rPr lang="en-US" dirty="0"/>
              <a:t> </a:t>
            </a:r>
            <a:r>
              <a:rPr lang="en-US" dirty="0" err="1"/>
              <a:t>oczekiwana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r>
              <a:rPr lang="en-US" dirty="0"/>
              <a:t> &lt;10, 50&gt;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44460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FD742-3111-E64B-88CF-32B2B5A4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17087"/>
            <a:ext cx="10013795" cy="10091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Maksymalizacji</a:t>
            </a:r>
            <a:r>
              <a:rPr lang="en-US" dirty="0"/>
              <a:t>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20-100</a:t>
            </a:r>
            <a:endParaRPr lang="en-150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74F4393E-862D-90F7-9918-CA0DE1DFE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374887"/>
            <a:ext cx="10392937" cy="113742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Best position: [2.03, 2.7, 1.23, 43.64]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Fitness value: [7.4, 7.3, 7.18, 7.89, 7.09, 7.05, 6.44, 7.55, 6.59, 7.92, 6.8, 7.75, 6.76, 6.36, 7.13, 8.08, 7.15, 7.46, 7.63, 7.05]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Best fitness value: 8.08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Average fitness value: 7.23 </a:t>
            </a:r>
            <a:endParaRPr lang="en-150" dirty="0">
              <a:latin typeface="Consolas" panose="020B0609020204030204" pitchFamily="49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5260838-106D-8CDF-E6C2-B7F2D9FC2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78" y="829246"/>
            <a:ext cx="9608836" cy="43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12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D28322-A423-4948-AA40-FC742043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Wnioski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4A4F6D-8670-3846-6747-B4FDDE01A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02005"/>
            <a:ext cx="9601200" cy="3886200"/>
          </a:xfrm>
        </p:spPr>
        <p:txBody>
          <a:bodyPr>
            <a:normAutofit/>
          </a:bodyPr>
          <a:lstStyle/>
          <a:p>
            <a:r>
              <a:rPr lang="en-US" dirty="0" err="1"/>
              <a:t>Eliminacja</a:t>
            </a:r>
            <a:r>
              <a:rPr lang="en-US" dirty="0"/>
              <a:t> </a:t>
            </a:r>
            <a:r>
              <a:rPr lang="en-US" dirty="0" err="1"/>
              <a:t>sprawców</a:t>
            </a:r>
            <a:r>
              <a:rPr lang="en-US" dirty="0"/>
              <a:t> </a:t>
            </a:r>
            <a:r>
              <a:rPr lang="en-US" dirty="0" err="1"/>
              <a:t>wypadków</a:t>
            </a:r>
            <a:r>
              <a:rPr lang="en-US" dirty="0"/>
              <a:t> </a:t>
            </a:r>
            <a:r>
              <a:rPr lang="en-US" dirty="0" err="1"/>
              <a:t>pozwala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eliminację</a:t>
            </a:r>
            <a:r>
              <a:rPr lang="en-US" dirty="0"/>
              <a:t> z </a:t>
            </a:r>
            <a:r>
              <a:rPr lang="en-US" dirty="0" err="1"/>
              <a:t>optymalizacji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charakteryzowanych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, </a:t>
            </a:r>
            <a:r>
              <a:rPr lang="en-US" dirty="0" err="1"/>
              <a:t>które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pozwalają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bezpieczną</a:t>
            </a:r>
            <a:r>
              <a:rPr lang="en-US" dirty="0"/>
              <a:t> </a:t>
            </a:r>
            <a:r>
              <a:rPr lang="en-US" dirty="0" err="1"/>
              <a:t>jazdę</a:t>
            </a:r>
            <a:r>
              <a:rPr lang="en-US" dirty="0"/>
              <a:t>, a </a:t>
            </a:r>
            <a:r>
              <a:rPr lang="en-US" dirty="0" err="1"/>
              <a:t>ponadto</a:t>
            </a:r>
            <a:r>
              <a:rPr lang="en-US" dirty="0"/>
              <a:t> </a:t>
            </a:r>
            <a:r>
              <a:rPr lang="en-US" dirty="0" err="1"/>
              <a:t>zmniejszenie</a:t>
            </a:r>
            <a:r>
              <a:rPr lang="en-US" dirty="0"/>
              <a:t> </a:t>
            </a:r>
            <a:r>
              <a:rPr lang="en-US" dirty="0" err="1"/>
              <a:t>spadków</a:t>
            </a:r>
            <a:r>
              <a:rPr lang="en-US" dirty="0"/>
              <a:t> w </a:t>
            </a:r>
            <a:r>
              <a:rPr lang="en-US" dirty="0" err="1"/>
              <a:t>ewolucji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fitness, </a:t>
            </a:r>
            <a:r>
              <a:rPr lang="en-US" dirty="0" err="1"/>
              <a:t>która</a:t>
            </a:r>
            <a:r>
              <a:rPr lang="en-US" dirty="0"/>
              <a:t> </a:t>
            </a:r>
            <a:r>
              <a:rPr lang="en-US" dirty="0" err="1"/>
              <a:t>wpływają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całą</a:t>
            </a:r>
            <a:r>
              <a:rPr lang="en-US" dirty="0"/>
              <a:t> </a:t>
            </a:r>
            <a:r>
              <a:rPr lang="en-US" dirty="0" err="1"/>
              <a:t>generację</a:t>
            </a:r>
            <a:r>
              <a:rPr lang="en-US" dirty="0"/>
              <a:t> </a:t>
            </a:r>
            <a:r>
              <a:rPr lang="en-US" dirty="0" err="1"/>
              <a:t>kierowców</a:t>
            </a:r>
            <a:endParaRPr lang="en-US" dirty="0"/>
          </a:p>
          <a:p>
            <a:r>
              <a:rPr lang="en-US" dirty="0"/>
              <a:t>W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minimalizacji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</a:t>
            </a:r>
            <a:r>
              <a:rPr lang="en-US" dirty="0" err="1"/>
              <a:t>preferowane</a:t>
            </a:r>
            <a:r>
              <a:rPr lang="en-US" dirty="0"/>
              <a:t> jest </a:t>
            </a:r>
            <a:r>
              <a:rPr lang="en-US" dirty="0" err="1"/>
              <a:t>nie</a:t>
            </a:r>
            <a:r>
              <a:rPr lang="en-US" dirty="0"/>
              <a:t> za </a:t>
            </a:r>
            <a:r>
              <a:rPr lang="en-US" dirty="0" err="1"/>
              <a:t>duże</a:t>
            </a:r>
            <a:r>
              <a:rPr lang="en-US" dirty="0"/>
              <a:t> </a:t>
            </a:r>
            <a:r>
              <a:rPr lang="en-US" dirty="0" err="1"/>
              <a:t>przyspieszenie</a:t>
            </a:r>
            <a:r>
              <a:rPr lang="en-US" dirty="0"/>
              <a:t> (1ms</a:t>
            </a:r>
            <a:r>
              <a:rPr lang="en-US" baseline="30000" dirty="0"/>
              <a:t>2</a:t>
            </a:r>
            <a:r>
              <a:rPr lang="en-US" dirty="0"/>
              <a:t>), </a:t>
            </a: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małe</a:t>
            </a:r>
            <a:r>
              <a:rPr lang="en-US" dirty="0"/>
              <a:t> </a:t>
            </a:r>
            <a:r>
              <a:rPr lang="en-US" dirty="0" err="1"/>
              <a:t>opóźnienie</a:t>
            </a:r>
            <a:r>
              <a:rPr lang="en-US" dirty="0"/>
              <a:t> (0.2ms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dość</a:t>
            </a:r>
            <a:r>
              <a:rPr lang="en-US" dirty="0"/>
              <a:t> </a:t>
            </a:r>
            <a:r>
              <a:rPr lang="en-US" dirty="0" err="1"/>
              <a:t>wysoka</a:t>
            </a:r>
            <a:r>
              <a:rPr lang="en-US" dirty="0"/>
              <a:t> </a:t>
            </a:r>
            <a:r>
              <a:rPr lang="en-US" dirty="0" err="1"/>
              <a:t>maksymalna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endParaRPr lang="en-US" dirty="0"/>
          </a:p>
          <a:p>
            <a:r>
              <a:rPr lang="en-US" dirty="0"/>
              <a:t>W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maksymalizacji</a:t>
            </a:r>
            <a:r>
              <a:rPr lang="en-US" dirty="0"/>
              <a:t>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</a:t>
            </a:r>
            <a:r>
              <a:rPr lang="en-US" dirty="0" err="1"/>
              <a:t>preferowane</a:t>
            </a:r>
            <a:r>
              <a:rPr lang="en-US" dirty="0"/>
              <a:t> jest </a:t>
            </a:r>
            <a:r>
              <a:rPr lang="en-US" dirty="0" err="1"/>
              <a:t>duże</a:t>
            </a:r>
            <a:r>
              <a:rPr lang="en-US" dirty="0"/>
              <a:t> </a:t>
            </a:r>
            <a:r>
              <a:rPr lang="en-US" dirty="0" err="1"/>
              <a:t>przyspieszenie</a:t>
            </a:r>
            <a:r>
              <a:rPr lang="en-US" dirty="0"/>
              <a:t>, </a:t>
            </a:r>
            <a:r>
              <a:rPr lang="en-US" dirty="0" err="1"/>
              <a:t>mocne</a:t>
            </a:r>
            <a:r>
              <a:rPr lang="en-US" dirty="0"/>
              <a:t> </a:t>
            </a:r>
            <a:r>
              <a:rPr lang="en-US" dirty="0" err="1"/>
              <a:t>hamowanie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duża</a:t>
            </a:r>
            <a:r>
              <a:rPr lang="en-US" dirty="0"/>
              <a:t> </a:t>
            </a:r>
            <a:r>
              <a:rPr lang="en-US" dirty="0" err="1"/>
              <a:t>predkość</a:t>
            </a:r>
            <a:r>
              <a:rPr lang="en-US" dirty="0"/>
              <a:t> </a:t>
            </a:r>
            <a:r>
              <a:rPr lang="en-US" dirty="0" err="1"/>
              <a:t>maksymalna</a:t>
            </a:r>
            <a:endParaRPr lang="en-US" dirty="0"/>
          </a:p>
          <a:p>
            <a:r>
              <a:rPr lang="en-US" dirty="0" err="1"/>
              <a:t>Wartości</a:t>
            </a:r>
            <a:r>
              <a:rPr lang="en-US" dirty="0"/>
              <a:t> </a:t>
            </a:r>
            <a:r>
              <a:rPr lang="en-US" dirty="0" err="1"/>
              <a:t>minimalnego</a:t>
            </a:r>
            <a:r>
              <a:rPr lang="en-US" dirty="0"/>
              <a:t> </a:t>
            </a:r>
            <a:r>
              <a:rPr lang="en-US" dirty="0" err="1"/>
              <a:t>odstępu</a:t>
            </a:r>
            <a:r>
              <a:rPr lang="en-US" dirty="0"/>
              <a:t> </a:t>
            </a:r>
            <a:r>
              <a:rPr lang="en-US" dirty="0" err="1"/>
              <a:t>przyjmują</a:t>
            </a:r>
            <a:r>
              <a:rPr lang="en-US" dirty="0"/>
              <a:t> </a:t>
            </a:r>
            <a:r>
              <a:rPr lang="en-US" dirty="0" err="1"/>
              <a:t>różne</a:t>
            </a:r>
            <a:r>
              <a:rPr lang="en-US" dirty="0"/>
              <a:t> </a:t>
            </a:r>
            <a:r>
              <a:rPr lang="en-US" dirty="0" err="1"/>
              <a:t>wartości</a:t>
            </a:r>
            <a:r>
              <a:rPr lang="en-US" dirty="0"/>
              <a:t> od </a:t>
            </a: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małych</a:t>
            </a:r>
            <a:r>
              <a:rPr lang="en-US" dirty="0"/>
              <a:t> po </a:t>
            </a:r>
            <a:r>
              <a:rPr lang="en-US" dirty="0" err="1"/>
              <a:t>duże</a:t>
            </a:r>
            <a:r>
              <a:rPr lang="en-US" dirty="0"/>
              <a:t>, </a:t>
            </a:r>
            <a:r>
              <a:rPr lang="en-US" dirty="0" err="1"/>
              <a:t>więc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zbyt</a:t>
            </a:r>
            <a:r>
              <a:rPr lang="en-US" dirty="0"/>
              <a:t> </a:t>
            </a:r>
            <a:r>
              <a:rPr lang="en-US" dirty="0" err="1"/>
              <a:t>miarodajne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53810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0CC74A-BA4A-A77C-E973-CB03FABB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Wnioski</a:t>
            </a:r>
            <a:r>
              <a:rPr lang="en-US" dirty="0"/>
              <a:t> 2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C27994-2AC3-6D23-3494-F6A92A35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minimalizacji</a:t>
            </a:r>
            <a:r>
              <a:rPr lang="en-US" dirty="0"/>
              <a:t> </a:t>
            </a:r>
            <a:r>
              <a:rPr lang="en-US" dirty="0" err="1"/>
              <a:t>zużycia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</a:t>
            </a:r>
            <a:r>
              <a:rPr lang="en-US" dirty="0" err="1"/>
              <a:t>więcej</a:t>
            </a:r>
            <a:r>
              <a:rPr lang="en-US" dirty="0"/>
              <a:t> </a:t>
            </a:r>
            <a:r>
              <a:rPr lang="en-US" dirty="0" err="1"/>
              <a:t>samochodów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mapie</a:t>
            </a:r>
            <a:r>
              <a:rPr lang="en-US" dirty="0"/>
              <a:t> </a:t>
            </a:r>
            <a:r>
              <a:rPr lang="en-US" dirty="0" err="1"/>
              <a:t>pozwala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odnalezienie</a:t>
            </a:r>
            <a:r>
              <a:rPr lang="en-US" dirty="0"/>
              <a:t> </a:t>
            </a:r>
            <a:r>
              <a:rPr lang="en-US" dirty="0" err="1"/>
              <a:t>lepszych</a:t>
            </a:r>
            <a:r>
              <a:rPr lang="en-US" dirty="0"/>
              <a:t> </a:t>
            </a:r>
            <a:r>
              <a:rPr lang="en-US" dirty="0" err="1"/>
              <a:t>rezultatów</a:t>
            </a:r>
            <a:endParaRPr lang="en-US" dirty="0"/>
          </a:p>
          <a:p>
            <a:r>
              <a:rPr lang="en-US" dirty="0"/>
              <a:t>Z </a:t>
            </a:r>
            <a:r>
              <a:rPr lang="en-US" dirty="0" err="1"/>
              <a:t>kolei</a:t>
            </a:r>
            <a:r>
              <a:rPr lang="en-US" dirty="0"/>
              <a:t> w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maksymalizacji</a:t>
            </a:r>
            <a:r>
              <a:rPr lang="en-US" dirty="0"/>
              <a:t> </a:t>
            </a:r>
            <a:r>
              <a:rPr lang="en-US" dirty="0" err="1"/>
              <a:t>uzyskanej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, ta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spada</a:t>
            </a:r>
            <a:r>
              <a:rPr lang="en-US" dirty="0"/>
              <a:t>, ale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również</a:t>
            </a:r>
            <a:r>
              <a:rPr lang="en-US" dirty="0"/>
              <a:t> </a:t>
            </a:r>
            <a:r>
              <a:rPr lang="en-US" dirty="0" err="1"/>
              <a:t>zdarzają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wyjątki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8067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1781F-584D-6221-EE60-28638DE7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Scenariusz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2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D0BC4A-1DB3-26EC-B3D7-3690765A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7754"/>
            <a:ext cx="9601200" cy="38862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algorytmu</a:t>
            </a:r>
            <a:r>
              <a:rPr lang="en-US" dirty="0"/>
              <a:t> </a:t>
            </a:r>
            <a:r>
              <a:rPr lang="en-US" dirty="0" err="1"/>
              <a:t>optymalizacyjnego</a:t>
            </a:r>
            <a:r>
              <a:rPr lang="en-US" dirty="0"/>
              <a:t> PSO z </a:t>
            </a:r>
            <a:r>
              <a:rPr lang="en-US" dirty="0" err="1"/>
              <a:t>określonego</a:t>
            </a:r>
            <a:r>
              <a:rPr lang="en-US" dirty="0"/>
              <a:t> </a:t>
            </a:r>
            <a:r>
              <a:rPr lang="en-US" dirty="0" err="1"/>
              <a:t>parametrami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fitness_function</a:t>
            </a:r>
            <a:r>
              <a:rPr lang="en-US" dirty="0"/>
              <a:t> = [</a:t>
            </a:r>
            <a:r>
              <a:rPr lang="en-US" dirty="0" err="1"/>
              <a:t>fitness_many_simulations_for_generation</a:t>
            </a:r>
            <a:r>
              <a:rPr lang="en-US" dirty="0"/>
              <a:t> | </a:t>
            </a:r>
            <a:r>
              <a:rPr lang="en-US" dirty="0" err="1"/>
              <a:t>fitness_one_simulation_for_generation</a:t>
            </a:r>
            <a:r>
              <a:rPr lang="en-US" dirty="0"/>
              <a:t>]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metric = [</a:t>
            </a:r>
            <a:r>
              <a:rPr lang="en-US" dirty="0" err="1"/>
              <a:t>Metric.MAX_AVERAGE_SPEED</a:t>
            </a:r>
            <a:r>
              <a:rPr lang="en-US" dirty="0"/>
              <a:t> | </a:t>
            </a:r>
            <a:r>
              <a:rPr lang="en-US" dirty="0" err="1"/>
              <a:t>Metric.MIN_FUEL_CONSUMPTION</a:t>
            </a:r>
            <a:r>
              <a:rPr lang="en-US" dirty="0"/>
              <a:t>]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drivers_types</a:t>
            </a:r>
            <a:r>
              <a:rPr lang="en-US" dirty="0"/>
              <a:t> –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typów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, z </a:t>
            </a:r>
            <a:r>
              <a:rPr lang="en-US" dirty="0" err="1"/>
              <a:t>których</a:t>
            </a:r>
            <a:r>
              <a:rPr lang="en-US" dirty="0"/>
              <a:t> </a:t>
            </a:r>
            <a:r>
              <a:rPr lang="en-US" dirty="0" err="1"/>
              <a:t>każdy</a:t>
            </a:r>
            <a:r>
              <a:rPr lang="en-US" dirty="0"/>
              <a:t> </a:t>
            </a:r>
            <a:r>
              <a:rPr lang="en-US" dirty="0" err="1"/>
              <a:t>posiada</a:t>
            </a:r>
            <a:r>
              <a:rPr lang="en-US" dirty="0"/>
              <a:t> </a:t>
            </a:r>
            <a:r>
              <a:rPr lang="en-US" dirty="0" err="1"/>
              <a:t>inny</a:t>
            </a:r>
            <a:r>
              <a:rPr lang="en-US" dirty="0"/>
              <a:t> </a:t>
            </a:r>
            <a:r>
              <a:rPr lang="en-US" dirty="0" err="1"/>
              <a:t>zestaw</a:t>
            </a:r>
            <a:r>
              <a:rPr lang="en-US" dirty="0"/>
              <a:t> </a:t>
            </a:r>
            <a:r>
              <a:rPr lang="en-US" dirty="0" err="1"/>
              <a:t>parametrów</a:t>
            </a:r>
            <a:r>
              <a:rPr lang="en-US" dirty="0"/>
              <a:t> - </a:t>
            </a:r>
            <a:r>
              <a:rPr lang="en-US" dirty="0" err="1"/>
              <a:t>preferencji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drivers_of_one_type</a:t>
            </a:r>
            <a:r>
              <a:rPr lang="en-US" dirty="0"/>
              <a:t> –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posiadających</a:t>
            </a:r>
            <a:r>
              <a:rPr lang="en-US" dirty="0"/>
              <a:t> ten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zestaw</a:t>
            </a:r>
            <a:r>
              <a:rPr lang="en-US" dirty="0"/>
              <a:t> </a:t>
            </a:r>
            <a:r>
              <a:rPr lang="en-US" dirty="0" err="1"/>
              <a:t>parametrów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generations –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generacji</a:t>
            </a:r>
            <a:r>
              <a:rPr lang="en-US" dirty="0"/>
              <a:t> </a:t>
            </a:r>
            <a:r>
              <a:rPr lang="en-US" dirty="0" err="1"/>
              <a:t>algorytmu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proportion_of_finished_trips_to_exit_simulation</a:t>
            </a:r>
            <a:r>
              <a:rPr lang="en-US" dirty="0"/>
              <a:t> – po </a:t>
            </a:r>
            <a:r>
              <a:rPr lang="en-US" dirty="0" err="1"/>
              <a:t>udanym</a:t>
            </a:r>
            <a:r>
              <a:rPr lang="en-US" dirty="0"/>
              <a:t> </a:t>
            </a:r>
            <a:r>
              <a:rPr lang="en-US" dirty="0" err="1"/>
              <a:t>przejeździe</a:t>
            </a:r>
            <a:r>
              <a:rPr lang="en-US" dirty="0"/>
              <a:t> </a:t>
            </a:r>
            <a:r>
              <a:rPr lang="en-US" dirty="0" err="1"/>
              <a:t>jakiego</a:t>
            </a:r>
            <a:r>
              <a:rPr lang="en-US" dirty="0"/>
              <a:t> </a:t>
            </a:r>
            <a:r>
              <a:rPr lang="en-US" dirty="0" err="1"/>
              <a:t>procenta</a:t>
            </a:r>
            <a:r>
              <a:rPr lang="en-US" dirty="0"/>
              <a:t> </a:t>
            </a:r>
            <a:r>
              <a:rPr lang="en-US" dirty="0" err="1"/>
              <a:t>wszystkich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biorących</a:t>
            </a:r>
            <a:r>
              <a:rPr lang="en-US" dirty="0"/>
              <a:t> </a:t>
            </a:r>
            <a:r>
              <a:rPr lang="en-US" dirty="0" err="1"/>
              <a:t>udział</a:t>
            </a:r>
            <a:r>
              <a:rPr lang="en-US" dirty="0"/>
              <a:t> w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należy</a:t>
            </a:r>
            <a:r>
              <a:rPr lang="en-US" dirty="0"/>
              <a:t> </a:t>
            </a:r>
            <a:r>
              <a:rPr lang="en-US" dirty="0" err="1"/>
              <a:t>ją</a:t>
            </a:r>
            <a:r>
              <a:rPr lang="en-US" dirty="0"/>
              <a:t> </a:t>
            </a:r>
            <a:r>
              <a:rPr lang="en-US" dirty="0" err="1"/>
              <a:t>zakończyć</a:t>
            </a:r>
            <a:endParaRPr lang="en-US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74268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7DD73B-118A-12EF-ED29-2B17A788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98231"/>
            <a:ext cx="9601200" cy="1485900"/>
          </a:xfrm>
        </p:spPr>
        <p:txBody>
          <a:bodyPr/>
          <a:lstStyle/>
          <a:p>
            <a:r>
              <a:rPr lang="en-US" dirty="0" err="1"/>
              <a:t>Scenariusz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3 (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r>
              <a:rPr lang="en-US" dirty="0"/>
              <a:t>)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A2ECCA-5B63-C435-8C5E-6A3B4E3D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53061"/>
            <a:ext cx="9601200" cy="45822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Przygotowanie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do </a:t>
            </a:r>
            <a:r>
              <a:rPr lang="en-US" dirty="0" err="1"/>
              <a:t>symulacji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Wczytanie</a:t>
            </a:r>
            <a:r>
              <a:rPr lang="en-US" dirty="0"/>
              <a:t> </a:t>
            </a:r>
            <a:r>
              <a:rPr lang="en-US" dirty="0" err="1"/>
              <a:t>przygotowanych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Dostosowanie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(</a:t>
            </a:r>
            <a:r>
              <a:rPr lang="en-US" dirty="0" err="1"/>
              <a:t>czas</a:t>
            </a:r>
            <a:r>
              <a:rPr lang="en-US" dirty="0"/>
              <a:t> </a:t>
            </a:r>
            <a:r>
              <a:rPr lang="en-US" dirty="0" err="1"/>
              <a:t>ropoczęcia</a:t>
            </a:r>
            <a:r>
              <a:rPr lang="en-US" dirty="0"/>
              <a:t>).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Przypisanie</a:t>
            </a:r>
            <a:r>
              <a:rPr lang="en-US" dirty="0"/>
              <a:t> </a:t>
            </a:r>
            <a:r>
              <a:rPr lang="en-US" dirty="0" err="1"/>
              <a:t>wszystkich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(</a:t>
            </a:r>
            <a:r>
              <a:rPr lang="en-US" dirty="0" err="1"/>
              <a:t>różnych</a:t>
            </a:r>
            <a:r>
              <a:rPr lang="en-US" dirty="0"/>
              <a:t> </a:t>
            </a:r>
            <a:r>
              <a:rPr lang="en-US" dirty="0" err="1"/>
              <a:t>typów</a:t>
            </a:r>
            <a:r>
              <a:rPr lang="en-US" dirty="0"/>
              <a:t>) do </a:t>
            </a:r>
            <a:r>
              <a:rPr lang="en-US" dirty="0" err="1"/>
              <a:t>tras</a:t>
            </a:r>
            <a:r>
              <a:rPr lang="en-US" dirty="0"/>
              <a:t>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Ustawienie</a:t>
            </a:r>
            <a:r>
              <a:rPr lang="en-US" dirty="0"/>
              <a:t> </a:t>
            </a:r>
            <a:r>
              <a:rPr lang="en-US" dirty="0" err="1"/>
              <a:t>tras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w </a:t>
            </a:r>
            <a:r>
              <a:rPr lang="en-US" dirty="0" err="1"/>
              <a:t>symulacji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symulacji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Weryfikacja</a:t>
            </a:r>
            <a:r>
              <a:rPr lang="en-US" dirty="0"/>
              <a:t> </a:t>
            </a:r>
            <a:r>
              <a:rPr lang="en-US" dirty="0" err="1"/>
              <a:t>wymagań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Podłączenie</a:t>
            </a:r>
            <a:r>
              <a:rPr lang="en-US" dirty="0"/>
              <a:t> do API </a:t>
            </a:r>
            <a:r>
              <a:rPr lang="en-US" dirty="0" err="1"/>
              <a:t>TraCI</a:t>
            </a:r>
            <a:r>
              <a:rPr lang="en-US" dirty="0"/>
              <a:t> (Traffic Control Interface)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Wykonywanie</a:t>
            </a:r>
            <a:r>
              <a:rPr lang="en-US" dirty="0"/>
              <a:t> </a:t>
            </a:r>
            <a:r>
              <a:rPr lang="en-US" dirty="0" err="1"/>
              <a:t>kolejnych</a:t>
            </a:r>
            <a:r>
              <a:rPr lang="en-US" dirty="0"/>
              <a:t> </a:t>
            </a:r>
            <a:r>
              <a:rPr lang="en-US" dirty="0" err="1"/>
              <a:t>kroków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aż</a:t>
            </a:r>
            <a:r>
              <a:rPr lang="en-US" dirty="0"/>
              <a:t> do </a:t>
            </a:r>
            <a:r>
              <a:rPr lang="en-US" dirty="0" err="1"/>
              <a:t>udanego</a:t>
            </a:r>
            <a:r>
              <a:rPr lang="en-US" dirty="0"/>
              <a:t> </a:t>
            </a:r>
            <a:r>
              <a:rPr lang="en-US" dirty="0" err="1"/>
              <a:t>przejazdu</a:t>
            </a:r>
            <a:r>
              <a:rPr lang="en-US" dirty="0"/>
              <a:t> </a:t>
            </a:r>
            <a:r>
              <a:rPr lang="en-US" dirty="0" err="1"/>
              <a:t>określonego</a:t>
            </a:r>
            <a:r>
              <a:rPr lang="en-US" dirty="0"/>
              <a:t> </a:t>
            </a:r>
            <a:r>
              <a:rPr lang="en-US" dirty="0" err="1"/>
              <a:t>procenta</a:t>
            </a:r>
            <a:r>
              <a:rPr lang="en-US" dirty="0"/>
              <a:t> </a:t>
            </a:r>
            <a:r>
              <a:rPr lang="en-US" dirty="0" err="1"/>
              <a:t>samochodów</a:t>
            </a:r>
            <a:endParaRPr lang="en-US" dirty="0"/>
          </a:p>
          <a:p>
            <a:pPr marL="1444752" lvl="2" indent="-457200">
              <a:buFont typeface="+mj-lt"/>
              <a:buAutoNum type="arabicPeriod"/>
            </a:pPr>
            <a:r>
              <a:rPr lang="en-US" dirty="0" err="1"/>
              <a:t>Bieżące</a:t>
            </a:r>
            <a:r>
              <a:rPr lang="en-US" dirty="0"/>
              <a:t> </a:t>
            </a:r>
            <a:r>
              <a:rPr lang="en-US" dirty="0" err="1"/>
              <a:t>wykrywanie</a:t>
            </a:r>
            <a:r>
              <a:rPr lang="en-US" dirty="0"/>
              <a:t> </a:t>
            </a:r>
            <a:r>
              <a:rPr lang="en-US" dirty="0" err="1"/>
              <a:t>sprawców</a:t>
            </a:r>
            <a:r>
              <a:rPr lang="en-US" dirty="0"/>
              <a:t> </a:t>
            </a:r>
            <a:r>
              <a:rPr lang="en-US" dirty="0" err="1"/>
              <a:t>kolizji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1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22759E-84A4-2F0B-7CD0-D05B703A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Scenariusz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4 (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symulacja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generację</a:t>
            </a:r>
            <a:r>
              <a:rPr lang="en-US" dirty="0"/>
              <a:t>)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B14F85-447C-0AFF-C89C-8DDBD145D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25431"/>
            <a:ext cx="9888876" cy="40620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 err="1"/>
              <a:t>Obliczanie</a:t>
            </a:r>
            <a:r>
              <a:rPr lang="en-US" dirty="0"/>
              <a:t> </a:t>
            </a:r>
            <a:r>
              <a:rPr lang="en-US" dirty="0" err="1"/>
              <a:t>metryki</a:t>
            </a:r>
            <a:r>
              <a:rPr lang="en-US" dirty="0"/>
              <a:t> (</a:t>
            </a:r>
            <a:r>
              <a:rPr lang="en-US" dirty="0" err="1"/>
              <a:t>średnia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r>
              <a:rPr lang="en-US" dirty="0"/>
              <a:t> </a:t>
            </a:r>
            <a:r>
              <a:rPr lang="en-US" dirty="0" err="1"/>
              <a:t>albo</a:t>
            </a:r>
            <a:r>
              <a:rPr lang="en-US" dirty="0"/>
              <a:t> </a:t>
            </a:r>
            <a:r>
              <a:rPr lang="en-US" dirty="0" err="1"/>
              <a:t>średnie</a:t>
            </a:r>
            <a:r>
              <a:rPr lang="en-US" dirty="0"/>
              <a:t>  </a:t>
            </a:r>
            <a:r>
              <a:rPr lang="en-US" dirty="0" err="1"/>
              <a:t>zużycie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Wczytanie</a:t>
            </a:r>
            <a:r>
              <a:rPr lang="en-US" dirty="0"/>
              <a:t> </a:t>
            </a:r>
            <a:r>
              <a:rPr lang="en-US" dirty="0" err="1"/>
              <a:t>odpowiedniego</a:t>
            </a:r>
            <a:r>
              <a:rPr lang="en-US" dirty="0"/>
              <a:t> </a:t>
            </a:r>
            <a:r>
              <a:rPr lang="en-US" dirty="0" err="1"/>
              <a:t>pliku</a:t>
            </a:r>
            <a:r>
              <a:rPr lang="en-US" dirty="0"/>
              <a:t> </a:t>
            </a:r>
            <a:r>
              <a:rPr lang="en-US" dirty="0" err="1"/>
              <a:t>skonfigurowanego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wyjście</a:t>
            </a:r>
            <a:r>
              <a:rPr lang="en-US" dirty="0"/>
              <a:t> z </a:t>
            </a:r>
            <a:r>
              <a:rPr lang="en-US" dirty="0" err="1"/>
              <a:t>symulacji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Wyliczenie</a:t>
            </a:r>
            <a:r>
              <a:rPr lang="en-US" dirty="0"/>
              <a:t> </a:t>
            </a:r>
            <a:r>
              <a:rPr lang="en-US" dirty="0" err="1"/>
              <a:t>metryki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każdego</a:t>
            </a:r>
            <a:r>
              <a:rPr lang="en-US" dirty="0"/>
              <a:t> </a:t>
            </a:r>
            <a:r>
              <a:rPr lang="en-US" dirty="0" err="1"/>
              <a:t>kierowcy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Wyliczenie</a:t>
            </a:r>
            <a:r>
              <a:rPr lang="en-US" dirty="0"/>
              <a:t> </a:t>
            </a:r>
            <a:r>
              <a:rPr lang="en-US" dirty="0" err="1"/>
              <a:t>metryki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klasy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(</a:t>
            </a:r>
            <a:r>
              <a:rPr lang="en-US" dirty="0" err="1"/>
              <a:t>te</a:t>
            </a:r>
            <a:r>
              <a:rPr lang="en-US" dirty="0"/>
              <a:t> same </a:t>
            </a:r>
            <a:r>
              <a:rPr lang="en-US" dirty="0" err="1"/>
              <a:t>preferencje</a:t>
            </a:r>
            <a:r>
              <a:rPr lang="en-US" dirty="0"/>
              <a:t>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Wykluczenie</a:t>
            </a:r>
            <a:r>
              <a:rPr lang="en-US" dirty="0"/>
              <a:t> </a:t>
            </a:r>
            <a:r>
              <a:rPr lang="en-US" dirty="0" err="1"/>
              <a:t>klas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, </a:t>
            </a:r>
            <a:r>
              <a:rPr lang="en-US" dirty="0" err="1"/>
              <a:t>których</a:t>
            </a:r>
            <a:r>
              <a:rPr lang="en-US" dirty="0"/>
              <a:t> </a:t>
            </a:r>
            <a:r>
              <a:rPr lang="en-US" dirty="0" err="1"/>
              <a:t>przedstawiciele</a:t>
            </a:r>
            <a:r>
              <a:rPr lang="en-US" dirty="0"/>
              <a:t> </a:t>
            </a:r>
            <a:r>
              <a:rPr lang="en-US" dirty="0" err="1"/>
              <a:t>powodowali</a:t>
            </a:r>
            <a:r>
              <a:rPr lang="en-US" dirty="0"/>
              <a:t> </a:t>
            </a:r>
            <a:r>
              <a:rPr lang="en-US" dirty="0" err="1"/>
              <a:t>kolizje</a:t>
            </a:r>
            <a:endParaRPr lang="en-US" dirty="0"/>
          </a:p>
          <a:p>
            <a:pPr marL="457200" indent="-457200">
              <a:buFont typeface="+mj-lt"/>
              <a:buAutoNum type="arabicPeriod" startAt="6"/>
            </a:pPr>
            <a:r>
              <a:rPr lang="en-US" dirty="0" err="1"/>
              <a:t>Przekazanie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o </a:t>
            </a:r>
            <a:r>
              <a:rPr lang="en-US" dirty="0" err="1"/>
              <a:t>uzyskanej</a:t>
            </a:r>
            <a:r>
              <a:rPr lang="en-US" dirty="0"/>
              <a:t> </a:t>
            </a:r>
            <a:r>
              <a:rPr lang="en-US" dirty="0" err="1"/>
              <a:t>metryce</a:t>
            </a:r>
            <a:r>
              <a:rPr lang="en-US" dirty="0"/>
              <a:t> z </a:t>
            </a:r>
            <a:r>
              <a:rPr lang="en-US" dirty="0" err="1"/>
              <a:t>symulacji</a:t>
            </a:r>
            <a:r>
              <a:rPr lang="en-US" dirty="0"/>
              <a:t> do </a:t>
            </a:r>
            <a:r>
              <a:rPr lang="en-US" dirty="0" err="1"/>
              <a:t>algorytmu</a:t>
            </a:r>
            <a:r>
              <a:rPr lang="en-US" dirty="0"/>
              <a:t> </a:t>
            </a:r>
            <a:r>
              <a:rPr lang="en-US" dirty="0" err="1"/>
              <a:t>optymalizacyjnego</a:t>
            </a:r>
            <a:r>
              <a:rPr lang="en-US" dirty="0"/>
              <a:t> PSO w </a:t>
            </a:r>
            <a:r>
              <a:rPr lang="en-US" dirty="0" err="1"/>
              <a:t>obrębie</a:t>
            </a:r>
            <a:r>
              <a:rPr lang="en-US" dirty="0"/>
              <a:t>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generacji</a:t>
            </a:r>
            <a:endParaRPr lang="en-US" dirty="0"/>
          </a:p>
          <a:p>
            <a:pPr marL="457200" indent="-457200">
              <a:buFont typeface="+mj-lt"/>
              <a:buAutoNum type="arabicPeriod" startAt="6"/>
            </a:pPr>
            <a:r>
              <a:rPr lang="en-US" dirty="0" err="1"/>
              <a:t>Wyniki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Zapis</a:t>
            </a:r>
            <a:r>
              <a:rPr lang="en-US" dirty="0"/>
              <a:t> </a:t>
            </a:r>
            <a:r>
              <a:rPr lang="en-US" dirty="0" err="1"/>
              <a:t>cząstkowych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końcowych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</a:t>
            </a:r>
            <a:r>
              <a:rPr lang="en-US" dirty="0" err="1"/>
              <a:t>optymalizacji</a:t>
            </a:r>
            <a:r>
              <a:rPr lang="en-US" dirty="0"/>
              <a:t> do </a:t>
            </a:r>
            <a:r>
              <a:rPr lang="en-US" dirty="0" err="1"/>
              <a:t>pliku</a:t>
            </a:r>
            <a:r>
              <a:rPr lang="en-US" dirty="0"/>
              <a:t>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Graficzna</a:t>
            </a:r>
            <a:r>
              <a:rPr lang="en-US" dirty="0"/>
              <a:t> </a:t>
            </a:r>
            <a:r>
              <a:rPr lang="en-US" dirty="0" err="1"/>
              <a:t>prezentacja</a:t>
            </a:r>
            <a:r>
              <a:rPr lang="en-US" dirty="0"/>
              <a:t> </a:t>
            </a:r>
            <a:r>
              <a:rPr lang="en-US" dirty="0" err="1"/>
              <a:t>ewolucji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5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C5B704-EE0E-3787-96AA-4EE5689A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356" y="420818"/>
            <a:ext cx="10024946" cy="801232"/>
          </a:xfrm>
        </p:spPr>
        <p:txBody>
          <a:bodyPr/>
          <a:lstStyle/>
          <a:p>
            <a:r>
              <a:rPr lang="en-US" dirty="0" err="1"/>
              <a:t>Kolizje</a:t>
            </a:r>
            <a:endParaRPr lang="en-150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793C625-B3FD-E23B-88C4-29E1C7F5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436" y="2048563"/>
            <a:ext cx="9161528" cy="1540727"/>
          </a:xfrm>
          <a:prstGeom prst="rect">
            <a:avLst/>
          </a:prstGeom>
        </p:spPr>
      </p:pic>
      <p:sp>
        <p:nvSpPr>
          <p:cNvPr id="20" name="Symbol zastępczy zawartości 2">
            <a:extLst>
              <a:ext uri="{FF2B5EF4-FFF2-40B4-BE49-F238E27FC236}">
                <a16:creationId xmlns:a16="http://schemas.microsoft.com/office/drawing/2014/main" id="{046047A4-4B1C-0BAF-7720-3F494DCD084B}"/>
              </a:ext>
            </a:extLst>
          </p:cNvPr>
          <p:cNvSpPr txBox="1">
            <a:spLocks/>
          </p:cNvSpPr>
          <p:nvPr/>
        </p:nvSpPr>
        <p:spPr>
          <a:xfrm>
            <a:off x="1382289" y="3864132"/>
            <a:ext cx="9945870" cy="238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Dla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rozsądnych</a:t>
            </a:r>
            <a:r>
              <a:rPr lang="en-US" dirty="0"/>
              <a:t> </a:t>
            </a:r>
            <a:r>
              <a:rPr lang="en-US" dirty="0" err="1"/>
              <a:t>wartości</a:t>
            </a:r>
            <a:r>
              <a:rPr lang="en-US" dirty="0"/>
              <a:t> </a:t>
            </a:r>
            <a:r>
              <a:rPr lang="en-US" dirty="0" err="1"/>
              <a:t>maksymalnego</a:t>
            </a:r>
            <a:r>
              <a:rPr lang="en-US" dirty="0"/>
              <a:t> </a:t>
            </a:r>
            <a:r>
              <a:rPr lang="en-US" dirty="0" err="1"/>
              <a:t>przyspieszenia</a:t>
            </a:r>
            <a:r>
              <a:rPr lang="en-US" dirty="0"/>
              <a:t> (3 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wysokiej</a:t>
            </a:r>
            <a:r>
              <a:rPr lang="en-US" dirty="0"/>
              <a:t> </a:t>
            </a:r>
            <a:r>
              <a:rPr lang="en-US" dirty="0" err="1"/>
              <a:t>domyślnej</a:t>
            </a:r>
            <a:r>
              <a:rPr lang="en-US" dirty="0"/>
              <a:t> </a:t>
            </a:r>
            <a:r>
              <a:rPr lang="en-US" dirty="0" err="1"/>
              <a:t>wartości</a:t>
            </a:r>
            <a:r>
              <a:rPr lang="en-US" dirty="0"/>
              <a:t> </a:t>
            </a:r>
            <a:r>
              <a:rPr lang="en-US" dirty="0" err="1"/>
              <a:t>hamowania</a:t>
            </a:r>
            <a:r>
              <a:rPr lang="en-US" dirty="0"/>
              <a:t> </a:t>
            </a:r>
            <a:r>
              <a:rPr lang="en-US" dirty="0" err="1"/>
              <a:t>awaryjnego</a:t>
            </a:r>
            <a:r>
              <a:rPr lang="en-US" dirty="0"/>
              <a:t> (</a:t>
            </a:r>
            <a:r>
              <a:rPr lang="en-US" dirty="0" err="1"/>
              <a:t>obecnej</a:t>
            </a:r>
            <a:r>
              <a:rPr lang="en-US" dirty="0"/>
              <a:t> w IDM - 9 m/s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występują</a:t>
            </a:r>
            <a:r>
              <a:rPr lang="en-US" dirty="0"/>
              <a:t> </a:t>
            </a:r>
            <a:r>
              <a:rPr lang="en-US" dirty="0" err="1"/>
              <a:t>sporadycznie</a:t>
            </a:r>
            <a:r>
              <a:rPr lang="en-US" dirty="0"/>
              <a:t>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1" name="Symbol zastępczy zawartości 2">
            <a:extLst>
              <a:ext uri="{FF2B5EF4-FFF2-40B4-BE49-F238E27FC236}">
                <a16:creationId xmlns:a16="http://schemas.microsoft.com/office/drawing/2014/main" id="{AB19136F-D9D1-3FB5-DF04-452AFA92ECA1}"/>
              </a:ext>
            </a:extLst>
          </p:cNvPr>
          <p:cNvSpPr txBox="1">
            <a:spLocks/>
          </p:cNvSpPr>
          <p:nvPr/>
        </p:nvSpPr>
        <p:spPr>
          <a:xfrm>
            <a:off x="1382289" y="1363987"/>
            <a:ext cx="10281424" cy="51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Możliwe</a:t>
            </a:r>
            <a:r>
              <a:rPr lang="en-US" dirty="0"/>
              <a:t> </a:t>
            </a:r>
            <a:r>
              <a:rPr lang="en-US" dirty="0" err="1"/>
              <a:t>określenie</a:t>
            </a:r>
            <a:r>
              <a:rPr lang="en-US" dirty="0"/>
              <a:t> </a:t>
            </a:r>
            <a:r>
              <a:rPr lang="en-US" dirty="0" err="1"/>
              <a:t>sprawcy</a:t>
            </a:r>
            <a:r>
              <a:rPr lang="en-US" dirty="0"/>
              <a:t> </a:t>
            </a:r>
            <a:r>
              <a:rPr lang="en-US" dirty="0" err="1"/>
              <a:t>wypadku</a:t>
            </a:r>
            <a:r>
              <a:rPr lang="en-US" dirty="0"/>
              <a:t> za </a:t>
            </a:r>
            <a:r>
              <a:rPr lang="en-US" dirty="0" err="1"/>
              <a:t>pośrednictwem</a:t>
            </a:r>
            <a:r>
              <a:rPr lang="en-US" dirty="0"/>
              <a:t> API </a:t>
            </a:r>
            <a:r>
              <a:rPr lang="en-US" dirty="0" err="1"/>
              <a:t>TraCI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1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AAE843-D1BD-5892-7184-CAFD48BC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Kolizje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07E17C-8FBD-3B68-6263-BA30D6DB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5174"/>
            <a:ext cx="10169912" cy="1764680"/>
          </a:xfrm>
        </p:spPr>
        <p:txBody>
          <a:bodyPr>
            <a:normAutofit/>
          </a:bodyPr>
          <a:lstStyle/>
          <a:p>
            <a:r>
              <a:rPr lang="en-US" dirty="0"/>
              <a:t>W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pomiaru</a:t>
            </a:r>
            <a:r>
              <a:rPr lang="en-US" dirty="0"/>
              <a:t>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</a:t>
            </a:r>
            <a:r>
              <a:rPr lang="en-US" dirty="0" err="1"/>
              <a:t>kolizje</a:t>
            </a:r>
            <a:r>
              <a:rPr lang="en-US" dirty="0"/>
              <a:t> </a:t>
            </a:r>
            <a:r>
              <a:rPr lang="en-US" dirty="0" err="1"/>
              <a:t>często</a:t>
            </a:r>
            <a:r>
              <a:rPr lang="en-US" dirty="0"/>
              <a:t> </a:t>
            </a:r>
            <a:r>
              <a:rPr lang="en-US" dirty="0" err="1"/>
              <a:t>powodują</a:t>
            </a:r>
            <a:r>
              <a:rPr lang="en-US" dirty="0"/>
              <a:t> </a:t>
            </a:r>
            <a:r>
              <a:rPr lang="en-US" dirty="0" err="1"/>
              <a:t>znaczący</a:t>
            </a:r>
            <a:r>
              <a:rPr lang="en-US" dirty="0"/>
              <a:t> </a:t>
            </a:r>
            <a:r>
              <a:rPr lang="en-US" dirty="0" err="1"/>
              <a:t>spadek</a:t>
            </a:r>
            <a:r>
              <a:rPr lang="en-US" dirty="0"/>
              <a:t> </a:t>
            </a:r>
            <a:r>
              <a:rPr lang="en-US" dirty="0" err="1"/>
              <a:t>odczytu</a:t>
            </a:r>
            <a:r>
              <a:rPr lang="en-US" dirty="0"/>
              <a:t> </a:t>
            </a:r>
            <a:r>
              <a:rPr lang="en-US" dirty="0" err="1"/>
              <a:t>średniej</a:t>
            </a:r>
            <a:r>
              <a:rPr lang="en-US" dirty="0"/>
              <a:t> </a:t>
            </a:r>
            <a:r>
              <a:rPr lang="en-US" dirty="0" err="1"/>
              <a:t>prędkości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danej</a:t>
            </a:r>
            <a:r>
              <a:rPr lang="en-US" dirty="0"/>
              <a:t> </a:t>
            </a:r>
            <a:r>
              <a:rPr lang="en-US" dirty="0" err="1"/>
              <a:t>klasy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w </a:t>
            </a:r>
            <a:r>
              <a:rPr lang="en-US" dirty="0" err="1"/>
              <a:t>obrębie</a:t>
            </a:r>
            <a:r>
              <a:rPr lang="en-US" dirty="0"/>
              <a:t> </a:t>
            </a:r>
            <a:r>
              <a:rPr lang="en-US" dirty="0" err="1"/>
              <a:t>generacji</a:t>
            </a:r>
            <a:endParaRPr lang="en-US" dirty="0"/>
          </a:p>
          <a:p>
            <a:r>
              <a:rPr lang="en-US" dirty="0" err="1"/>
              <a:t>Przykład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dużego</a:t>
            </a:r>
            <a:r>
              <a:rPr lang="en-US" dirty="0"/>
              <a:t> </a:t>
            </a:r>
            <a:r>
              <a:rPr lang="en-US" dirty="0" err="1"/>
              <a:t>maksymalnego</a:t>
            </a:r>
            <a:r>
              <a:rPr lang="en-US" dirty="0"/>
              <a:t> </a:t>
            </a:r>
            <a:r>
              <a:rPr lang="en-US" dirty="0" err="1"/>
              <a:t>przyspieszenia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standardowego</a:t>
            </a:r>
            <a:r>
              <a:rPr lang="en-US" dirty="0"/>
              <a:t> </a:t>
            </a:r>
            <a:r>
              <a:rPr lang="en-US" dirty="0" err="1"/>
              <a:t>hamowania</a:t>
            </a:r>
            <a:r>
              <a:rPr lang="en-US" dirty="0"/>
              <a:t> </a:t>
            </a:r>
            <a:r>
              <a:rPr lang="en-US" dirty="0" err="1"/>
              <a:t>awaryjnego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150" dirty="0"/>
          </a:p>
          <a:p>
            <a:endParaRPr lang="en-150" dirty="0"/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A44FCE33-0AD9-4FF6-28A3-A5F2C75EC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7" t="54539" r="4065" b="14504"/>
          <a:stretch/>
        </p:blipFill>
        <p:spPr>
          <a:xfrm>
            <a:off x="1766633" y="3743914"/>
            <a:ext cx="3634740" cy="11894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44F0CB8-FD4C-9A65-B925-DA012F932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82" y="3743914"/>
            <a:ext cx="3387943" cy="1189475"/>
          </a:xfrm>
          <a:prstGeom prst="rect">
            <a:avLst/>
          </a:prstGeom>
        </p:spPr>
      </p:pic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A298D3DB-51A3-B997-7BCB-16A45DE2AFBB}"/>
              </a:ext>
            </a:extLst>
          </p:cNvPr>
          <p:cNvSpPr/>
          <p:nvPr/>
        </p:nvSpPr>
        <p:spPr>
          <a:xfrm>
            <a:off x="5631367" y="4115818"/>
            <a:ext cx="646308" cy="46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7" name="Strzałka: zakrzywiona w górę 6">
            <a:extLst>
              <a:ext uri="{FF2B5EF4-FFF2-40B4-BE49-F238E27FC236}">
                <a16:creationId xmlns:a16="http://schemas.microsoft.com/office/drawing/2014/main" id="{8323073D-0C9D-8402-4BE7-24CD6DD92383}"/>
              </a:ext>
            </a:extLst>
          </p:cNvPr>
          <p:cNvSpPr/>
          <p:nvPr/>
        </p:nvSpPr>
        <p:spPr>
          <a:xfrm>
            <a:off x="3089907" y="4357445"/>
            <a:ext cx="1884556" cy="471884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solidFill>
                <a:schemeClr val="tx1"/>
              </a:solidFill>
            </a:endParaRPr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010F317A-7AB8-C604-EB7F-5327B3FE599B}"/>
              </a:ext>
            </a:extLst>
          </p:cNvPr>
          <p:cNvSpPr/>
          <p:nvPr/>
        </p:nvSpPr>
        <p:spPr>
          <a:xfrm rot="21234850">
            <a:off x="7404412" y="4471690"/>
            <a:ext cx="2308302" cy="2359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2F85E2FC-7850-01F5-4503-EA7E46D1BA08}"/>
              </a:ext>
            </a:extLst>
          </p:cNvPr>
          <p:cNvSpPr txBox="1">
            <a:spLocks/>
          </p:cNvSpPr>
          <p:nvPr/>
        </p:nvSpPr>
        <p:spPr>
          <a:xfrm>
            <a:off x="2043751" y="5184971"/>
            <a:ext cx="2717821" cy="521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Bez </a:t>
            </a:r>
            <a:r>
              <a:rPr lang="en-US" dirty="0" err="1"/>
              <a:t>wykrywania</a:t>
            </a:r>
            <a:r>
              <a:rPr lang="en-US" dirty="0"/>
              <a:t> </a:t>
            </a:r>
            <a:r>
              <a:rPr lang="en-US" dirty="0" err="1"/>
              <a:t>kolizji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150" dirty="0"/>
          </a:p>
          <a:p>
            <a:endParaRPr lang="en-150" dirty="0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6F2C040A-0AB7-C095-9CBA-58986480CF4C}"/>
              </a:ext>
            </a:extLst>
          </p:cNvPr>
          <p:cNvSpPr txBox="1">
            <a:spLocks/>
          </p:cNvSpPr>
          <p:nvPr/>
        </p:nvSpPr>
        <p:spPr>
          <a:xfrm>
            <a:off x="7199652" y="5192474"/>
            <a:ext cx="2717821" cy="521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Z </a:t>
            </a:r>
            <a:r>
              <a:rPr lang="en-US" dirty="0" err="1"/>
              <a:t>wykrywaniem</a:t>
            </a:r>
            <a:r>
              <a:rPr lang="en-US" dirty="0"/>
              <a:t> </a:t>
            </a:r>
            <a:r>
              <a:rPr lang="en-US" dirty="0" err="1"/>
              <a:t>kolizji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150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305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88732C-E4E9-2A43-1BDB-DE4F9AFA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917"/>
          </a:xfrm>
        </p:spPr>
        <p:txBody>
          <a:bodyPr/>
          <a:lstStyle/>
          <a:p>
            <a:r>
              <a:rPr lang="en-US" dirty="0" err="1"/>
              <a:t>Kolizje</a:t>
            </a:r>
            <a:r>
              <a:rPr lang="en-US" dirty="0"/>
              <a:t> - </a:t>
            </a:r>
            <a:r>
              <a:rPr lang="en-US" dirty="0" err="1"/>
              <a:t>logi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C71546-F84A-DC8D-BCF5-7CB55F2C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2" y="1773043"/>
            <a:ext cx="10372586" cy="45329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COLLIDER TYPES TO EXCLUDE: ['driver_0', 'driver_8', 'driver_7', 'driver_3']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FINISHED VEHICLES: [390, 170, 442, 504, 40, 14, 449, 231, 456, 520, 222, 29, 131, 232, 301, 196, 240, 133, 168, 71, 418, 207, 147, 287, 529, 144, 332, 477, 290, 537, 531, 421, 530, 99, 355, 204, 174, 463, 15, 157, 365, 94, 422, 85, 127, 199, 276, 358, 353, 235, 429]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Driver type: drivers that finished trip | searched characteristic value sum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0: 4 | 32.26647794931927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1: 4 | 28.230427991893237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2: 6 | 52.53734919305032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3: 7 | 55.080628053787656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4: 6 | 41.89801528371463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5: 3 | 23.59996560846561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6: 5 | 37.31895060948304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7: 5 | 40.96159470140216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8: 5 | 38.585872696533066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9: 6 | 41.96781417820727</a:t>
            </a:r>
          </a:p>
        </p:txBody>
      </p:sp>
    </p:spTree>
    <p:extLst>
      <p:ext uri="{BB962C8B-B14F-4D97-AF65-F5344CB8AC3E}">
        <p14:creationId xmlns:p14="http://schemas.microsoft.com/office/powerpoint/2010/main" val="373715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93BCD5-4069-F91A-4090-F7B0417E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Dodatkowa</a:t>
            </a:r>
            <a:r>
              <a:rPr lang="en-US" dirty="0"/>
              <a:t> </a:t>
            </a:r>
            <a:r>
              <a:rPr lang="en-US" dirty="0" err="1"/>
              <a:t>poprawka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FA5CC4-12C6-20CA-8504-B7DCED3F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Symulator</a:t>
            </a:r>
            <a:r>
              <a:rPr lang="en-US" dirty="0"/>
              <a:t> </a:t>
            </a:r>
            <a:r>
              <a:rPr lang="en-US" dirty="0" err="1"/>
              <a:t>pomija</a:t>
            </a:r>
            <a:r>
              <a:rPr lang="en-US" dirty="0"/>
              <a:t> </a:t>
            </a:r>
            <a:r>
              <a:rPr lang="en-US" dirty="0" err="1"/>
              <a:t>niektóre</a:t>
            </a:r>
            <a:r>
              <a:rPr lang="en-US" dirty="0"/>
              <a:t> </a:t>
            </a:r>
            <a:r>
              <a:rPr lang="en-US" dirty="0" err="1"/>
              <a:t>identyfikatory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Przeprojektowanie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en-US" dirty="0" err="1"/>
              <a:t>obliczania</a:t>
            </a:r>
            <a:r>
              <a:rPr lang="en-US" dirty="0"/>
              <a:t> </a:t>
            </a:r>
            <a:r>
              <a:rPr lang="en-US" dirty="0" err="1"/>
              <a:t>metryk</a:t>
            </a:r>
            <a:r>
              <a:rPr lang="en-US" dirty="0"/>
              <a:t> </a:t>
            </a:r>
            <a:endParaRPr lang="en-15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B92EA4F-93FF-2690-AC2B-2A086280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99" y="2863175"/>
            <a:ext cx="8561782" cy="180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49393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Przycin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rzycin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ycin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Przycinanie</Template>
  <TotalTime>1637</TotalTime>
  <Words>1400</Words>
  <Application>Microsoft Office PowerPoint</Application>
  <PresentationFormat>Panoramiczny</PresentationFormat>
  <Paragraphs>151</Paragraphs>
  <Slides>22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6" baseType="lpstr">
      <vt:lpstr>Calibri</vt:lpstr>
      <vt:lpstr>Consolas</vt:lpstr>
      <vt:lpstr>Franklin Gothic Book</vt:lpstr>
      <vt:lpstr>Przycinanie</vt:lpstr>
      <vt:lpstr>Wyznaczenie optymalnej strategii dynamiki jazdy kierowców - KOńcowe wyniki optymalizacji</vt:lpstr>
      <vt:lpstr>Scenariusz działania 1</vt:lpstr>
      <vt:lpstr>Scenariusz działania 2</vt:lpstr>
      <vt:lpstr>Scenariusz działania 3 (jedna symulacja na generację)</vt:lpstr>
      <vt:lpstr>Scenariusz działania 4 (jedna symulacja na generację)</vt:lpstr>
      <vt:lpstr>Kolizje</vt:lpstr>
      <vt:lpstr>Kolizje</vt:lpstr>
      <vt:lpstr>Kolizje - logi</vt:lpstr>
      <vt:lpstr>Dodatkowa poprawka</vt:lpstr>
      <vt:lpstr>Wyniki optymalizacji</vt:lpstr>
      <vt:lpstr>Minimalizacja zużycia paliwa 10-50</vt:lpstr>
      <vt:lpstr>Minimalizacja zużycia paliwa 10-100</vt:lpstr>
      <vt:lpstr>Minimalizacja zużycia paliwa 15-100</vt:lpstr>
      <vt:lpstr>Minimalizacja zużycia paliwa 15-133</vt:lpstr>
      <vt:lpstr>Minimalizacja zużycia paliwa 20-100</vt:lpstr>
      <vt:lpstr>Maksymalizacji średniej prędkości 10-50</vt:lpstr>
      <vt:lpstr>Maksymalizacji średniej prędkości 10-100</vt:lpstr>
      <vt:lpstr>Maksymalizacji średniej prędkości 15-100</vt:lpstr>
      <vt:lpstr>Maksymalizacji średniej prędkości 15-133</vt:lpstr>
      <vt:lpstr>Maksymalizacji średniej prędkości 20-100</vt:lpstr>
      <vt:lpstr>Wnioski</vt:lpstr>
      <vt:lpstr>Wnioski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Wyznaczenie optymalnej strategii dynamiki jazdy kierowców - Cele, zakres I uruchomione narzędzia</dc:title>
  <dc:creator>Maciej Banaś</dc:creator>
  <cp:lastModifiedBy>Maciej Banaś</cp:lastModifiedBy>
  <cp:revision>32</cp:revision>
  <dcterms:created xsi:type="dcterms:W3CDTF">2022-11-24T19:46:57Z</dcterms:created>
  <dcterms:modified xsi:type="dcterms:W3CDTF">2023-01-25T10:32:11Z</dcterms:modified>
</cp:coreProperties>
</file>