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9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7999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9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8423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183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75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026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9673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9509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E0BC37C-BC90-4D15-8DD4-9EBA2E3376A2}" type="datetimeFigureOut">
              <a:rPr lang="en-150" smtClean="0"/>
              <a:t>26/10/2022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3EE15BD-EC6A-4529-94EE-DCAAFAF474A6}" type="slidenum">
              <a:rPr lang="en-150" smtClean="0"/>
              <a:t>‹#›</a:t>
            </a:fld>
            <a:endParaRPr lang="en-15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9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02F554-06F1-8B54-5600-4891AC15C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38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Optymalizacja</a:t>
            </a:r>
            <a:r>
              <a:rPr lang="en-US" sz="4800" dirty="0"/>
              <a:t> </a:t>
            </a:r>
            <a:r>
              <a:rPr lang="en-US" sz="4800" dirty="0" err="1"/>
              <a:t>ruchu</a:t>
            </a:r>
            <a:r>
              <a:rPr lang="en-US" sz="4800" dirty="0"/>
              <a:t> </a:t>
            </a:r>
            <a:r>
              <a:rPr lang="en-US" sz="4800" dirty="0" err="1"/>
              <a:t>pojazdów</a:t>
            </a:r>
            <a:r>
              <a:rPr lang="en-US" sz="4800" dirty="0"/>
              <a:t> w </a:t>
            </a:r>
            <a:r>
              <a:rPr lang="en-US" sz="4800" dirty="0" err="1"/>
              <a:t>mieście</a:t>
            </a:r>
            <a:br>
              <a:rPr lang="en-US" sz="4800" dirty="0"/>
            </a:br>
            <a:r>
              <a:rPr lang="en-US" sz="4800" dirty="0"/>
              <a:t> - </a:t>
            </a:r>
            <a:r>
              <a:rPr lang="en-US" sz="4800" dirty="0" err="1"/>
              <a:t>analiza</a:t>
            </a:r>
            <a:r>
              <a:rPr lang="en-US" sz="4800" dirty="0"/>
              <a:t> </a:t>
            </a:r>
            <a:r>
              <a:rPr lang="en-US" sz="4800" dirty="0" err="1"/>
              <a:t>problemu</a:t>
            </a:r>
            <a:r>
              <a:rPr lang="en-US" sz="4800" dirty="0"/>
              <a:t> </a:t>
            </a:r>
            <a:r>
              <a:rPr lang="en-US" sz="4800" dirty="0" err="1"/>
              <a:t>i</a:t>
            </a:r>
            <a:r>
              <a:rPr lang="en-US" sz="4800" dirty="0"/>
              <a:t> </a:t>
            </a:r>
            <a:r>
              <a:rPr lang="en-US" sz="4800" dirty="0" err="1"/>
              <a:t>dziedziny</a:t>
            </a:r>
            <a:br>
              <a:rPr lang="en-US" sz="4800" dirty="0"/>
            </a:br>
            <a:endParaRPr lang="en-150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05C4DE-7B46-6ED4-62CD-5509BBAB3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695" y="4702995"/>
            <a:ext cx="9144000" cy="1655762"/>
          </a:xfrm>
        </p:spPr>
        <p:txBody>
          <a:bodyPr/>
          <a:lstStyle/>
          <a:p>
            <a:r>
              <a:rPr lang="en-US" dirty="0"/>
              <a:t>Maciej Banaś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12879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9347-465B-8B7F-93B6-1BFA486D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AA00-88A3-8264-6ABB-48FF1DBC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Fully polynomial-time approximation scheme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Znajdowanie</a:t>
            </a:r>
            <a:r>
              <a:rPr lang="en-US" dirty="0"/>
              <a:t> </a:t>
            </a:r>
            <a:r>
              <a:rPr lang="en-US" dirty="0" err="1"/>
              <a:t>przybliżonych</a:t>
            </a:r>
            <a:r>
              <a:rPr lang="en-US" dirty="0"/>
              <a:t> </a:t>
            </a:r>
            <a:r>
              <a:rPr lang="en-US" dirty="0" err="1"/>
              <a:t>rozwiązań</a:t>
            </a:r>
            <a:r>
              <a:rPr lang="en-US" dirty="0"/>
              <a:t> </a:t>
            </a:r>
            <a:r>
              <a:rPr lang="en-US" dirty="0" err="1"/>
              <a:t>trudnych</a:t>
            </a:r>
            <a:r>
              <a:rPr lang="en-US" dirty="0"/>
              <a:t> </a:t>
            </a:r>
            <a:r>
              <a:rPr lang="en-US" dirty="0" err="1"/>
              <a:t>problemów</a:t>
            </a:r>
            <a:r>
              <a:rPr lang="en-US" dirty="0"/>
              <a:t> w </a:t>
            </a:r>
            <a:r>
              <a:rPr lang="en-US" dirty="0" err="1"/>
              <a:t>czasie</a:t>
            </a:r>
            <a:r>
              <a:rPr lang="en-US" dirty="0"/>
              <a:t> </a:t>
            </a:r>
            <a:r>
              <a:rPr lang="en-US" dirty="0" err="1"/>
              <a:t>wielomianowym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Oparty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programowaniu</a:t>
            </a:r>
            <a:r>
              <a:rPr lang="en-US" dirty="0"/>
              <a:t> </a:t>
            </a:r>
            <a:r>
              <a:rPr lang="en-US" dirty="0" err="1"/>
              <a:t>dynamicznym</a:t>
            </a:r>
            <a:r>
              <a:rPr lang="en-US" dirty="0"/>
              <a:t> (</a:t>
            </a:r>
            <a:r>
              <a:rPr lang="en-US" dirty="0" err="1"/>
              <a:t>zapisywanie</a:t>
            </a:r>
            <a:r>
              <a:rPr lang="en-US" dirty="0"/>
              <a:t> </a:t>
            </a:r>
            <a:r>
              <a:rPr lang="en-US" dirty="0" err="1"/>
              <a:t>najmniejszych</a:t>
            </a:r>
            <a:r>
              <a:rPr lang="en-US" dirty="0"/>
              <a:t> wag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poszczególnych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przedmiotów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zmniejszyc</a:t>
            </a:r>
            <a:r>
              <a:rPr lang="en-US" dirty="0"/>
              <a:t> </a:t>
            </a:r>
            <a:r>
              <a:rPr lang="en-US" dirty="0" err="1"/>
              <a:t>liczbę</a:t>
            </a:r>
            <a:r>
              <a:rPr lang="en-US" dirty="0"/>
              <a:t> </a:t>
            </a:r>
            <a:r>
              <a:rPr lang="en-US" dirty="0" err="1"/>
              <a:t>rozważanych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poprzez</a:t>
            </a:r>
            <a:r>
              <a:rPr lang="en-US" dirty="0"/>
              <a:t> ich </a:t>
            </a:r>
            <a:r>
              <a:rPr lang="en-US" dirty="0" err="1"/>
              <a:t>przybliżenia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Zapewnia</a:t>
            </a:r>
            <a:r>
              <a:rPr lang="en-US" dirty="0"/>
              <a:t> </a:t>
            </a:r>
            <a:r>
              <a:rPr lang="en-US" dirty="0" err="1"/>
              <a:t>aproksymację</a:t>
            </a:r>
            <a:r>
              <a:rPr lang="en-US" dirty="0"/>
              <a:t> (1 + </a:t>
            </a:r>
            <a:r>
              <a:rPr lang="el-GR" dirty="0"/>
              <a:t>ε</a:t>
            </a:r>
            <a:r>
              <a:rPr lang="en-US" dirty="0"/>
              <a:t>) z </a:t>
            </a:r>
            <a:r>
              <a:rPr lang="en-US" dirty="0" err="1"/>
              <a:t>dowolnie</a:t>
            </a:r>
            <a:r>
              <a:rPr lang="en-US" dirty="0"/>
              <a:t> </a:t>
            </a:r>
            <a:r>
              <a:rPr lang="en-US" dirty="0" err="1"/>
              <a:t>małym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, </a:t>
            </a:r>
            <a:r>
              <a:rPr lang="en-US" dirty="0" err="1"/>
              <a:t>gdzie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 jest </a:t>
            </a:r>
            <a:r>
              <a:rPr lang="en-US" dirty="0" err="1"/>
              <a:t>różnicą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rozwiązaniem</a:t>
            </a:r>
            <a:r>
              <a:rPr lang="en-US" dirty="0"/>
              <a:t> </a:t>
            </a:r>
            <a:r>
              <a:rPr lang="en-US" dirty="0" err="1"/>
              <a:t>optymalnym</a:t>
            </a:r>
            <a:r>
              <a:rPr lang="en-US" dirty="0"/>
              <a:t>, a </a:t>
            </a:r>
            <a:r>
              <a:rPr lang="en-US" dirty="0" err="1"/>
              <a:t>aproksymowanym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err="1"/>
              <a:t>Złożoność</a:t>
            </a:r>
            <a:r>
              <a:rPr lang="en-US" dirty="0"/>
              <a:t> </a:t>
            </a:r>
            <a:r>
              <a:rPr lang="en-US" dirty="0" err="1"/>
              <a:t>wielomianowa</a:t>
            </a:r>
            <a:r>
              <a:rPr lang="en-US" dirty="0"/>
              <a:t> </a:t>
            </a:r>
            <a:r>
              <a:rPr lang="en-US" dirty="0" err="1"/>
              <a:t>względem</a:t>
            </a:r>
            <a:r>
              <a:rPr lang="en-US" dirty="0"/>
              <a:t> n </a:t>
            </a:r>
            <a:r>
              <a:rPr lang="en-US" dirty="0" err="1"/>
              <a:t>i</a:t>
            </a:r>
            <a:r>
              <a:rPr lang="en-US" dirty="0"/>
              <a:t> 1/</a:t>
            </a:r>
            <a:r>
              <a:rPr lang="el-GR" dirty="0"/>
              <a:t>ε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90508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E0AD87-9E71-E5DC-BDA7-6111DB4E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Światła</a:t>
            </a:r>
            <a:r>
              <a:rPr lang="en-US" dirty="0"/>
              <a:t> </a:t>
            </a:r>
            <a:r>
              <a:rPr lang="en-US" dirty="0" err="1"/>
              <a:t>drogowe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FE31B1-FCBE-B533-A127-F6D060B0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Skrócenie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 </a:t>
            </a:r>
            <a:r>
              <a:rPr lang="en-US" dirty="0" err="1"/>
              <a:t>przejazdu</a:t>
            </a:r>
            <a:r>
              <a:rPr lang="en-US" dirty="0"/>
              <a:t> w </a:t>
            </a:r>
            <a:r>
              <a:rPr lang="en-US" dirty="0" err="1"/>
              <a:t>mieście</a:t>
            </a:r>
            <a:r>
              <a:rPr lang="en-US" dirty="0"/>
              <a:t> </a:t>
            </a:r>
            <a:r>
              <a:rPr lang="en-US" dirty="0" err="1"/>
              <a:t>dzięki</a:t>
            </a:r>
            <a:r>
              <a:rPr lang="en-US" dirty="0"/>
              <a:t> </a:t>
            </a:r>
            <a:r>
              <a:rPr lang="en-US" dirty="0" err="1"/>
              <a:t>odpowiedniemu</a:t>
            </a:r>
            <a:r>
              <a:rPr lang="en-US" dirty="0"/>
              <a:t> </a:t>
            </a:r>
            <a:r>
              <a:rPr lang="en-US" dirty="0" err="1"/>
              <a:t>dopasowaniu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, w </a:t>
            </a:r>
            <a:r>
              <a:rPr lang="en-US" dirty="0" err="1"/>
              <a:t>którym</a:t>
            </a:r>
            <a:r>
              <a:rPr lang="en-US" dirty="0"/>
              <a:t> </a:t>
            </a:r>
            <a:r>
              <a:rPr lang="en-US" dirty="0" err="1"/>
              <a:t>aktywne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poszczególne</a:t>
            </a:r>
            <a:r>
              <a:rPr lang="en-US" dirty="0"/>
              <a:t> </a:t>
            </a:r>
            <a:r>
              <a:rPr lang="en-US" dirty="0" err="1"/>
              <a:t>światła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świateł</a:t>
            </a:r>
            <a:endParaRPr lang="en-US" dirty="0"/>
          </a:p>
          <a:p>
            <a:pPr lvl="1"/>
            <a:r>
              <a:rPr lang="en-US" dirty="0" err="1"/>
              <a:t>Chaotyczny</a:t>
            </a:r>
            <a:r>
              <a:rPr lang="en-US" dirty="0"/>
              <a:t> – </a:t>
            </a:r>
            <a:r>
              <a:rPr lang="en-US" dirty="0" err="1"/>
              <a:t>niezmienne</a:t>
            </a:r>
            <a:r>
              <a:rPr lang="en-US" dirty="0"/>
              <a:t> </a:t>
            </a:r>
            <a:r>
              <a:rPr lang="en-US" dirty="0" err="1"/>
              <a:t>okresy</a:t>
            </a:r>
            <a:r>
              <a:rPr lang="en-US" dirty="0"/>
              <a:t> </a:t>
            </a:r>
            <a:r>
              <a:rPr lang="en-US" dirty="0" err="1"/>
              <a:t>aktywnych</a:t>
            </a:r>
            <a:r>
              <a:rPr lang="en-US" dirty="0"/>
              <a:t> </a:t>
            </a:r>
            <a:r>
              <a:rPr lang="en-US" dirty="0" err="1"/>
              <a:t>świateł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cały</a:t>
            </a:r>
            <a:r>
              <a:rPr lang="en-US" dirty="0"/>
              <a:t> </a:t>
            </a:r>
            <a:r>
              <a:rPr lang="en-US" dirty="0" err="1"/>
              <a:t>dzień</a:t>
            </a:r>
            <a:endParaRPr lang="en-US" dirty="0"/>
          </a:p>
          <a:p>
            <a:pPr lvl="1"/>
            <a:r>
              <a:rPr lang="en-US" dirty="0" err="1"/>
              <a:t>Zaplanowany</a:t>
            </a:r>
            <a:r>
              <a:rPr lang="en-US" dirty="0"/>
              <a:t> (pre-timed) – </a:t>
            </a:r>
            <a:r>
              <a:rPr lang="en-US" dirty="0" err="1"/>
              <a:t>zaplanowane</a:t>
            </a:r>
            <a:r>
              <a:rPr lang="en-US" dirty="0"/>
              <a:t> </a:t>
            </a:r>
            <a:r>
              <a:rPr lang="en-US" dirty="0" err="1"/>
              <a:t>okresy</a:t>
            </a:r>
            <a:r>
              <a:rPr lang="en-US" dirty="0"/>
              <a:t> </a:t>
            </a:r>
            <a:r>
              <a:rPr lang="en-US" dirty="0" err="1"/>
              <a:t>aktywności</a:t>
            </a:r>
            <a:r>
              <a:rPr lang="en-US" dirty="0"/>
              <a:t> </a:t>
            </a:r>
            <a:r>
              <a:rPr lang="en-US" dirty="0" err="1"/>
              <a:t>dostosowane</a:t>
            </a:r>
            <a:r>
              <a:rPr lang="en-US" dirty="0"/>
              <a:t> do </a:t>
            </a:r>
            <a:r>
              <a:rPr lang="en-US" dirty="0" err="1"/>
              <a:t>pory</a:t>
            </a:r>
            <a:r>
              <a:rPr lang="en-US" dirty="0"/>
              <a:t> </a:t>
            </a:r>
            <a:r>
              <a:rPr lang="en-US" dirty="0" err="1"/>
              <a:t>dnia</a:t>
            </a:r>
            <a:endParaRPr lang="en-US" dirty="0"/>
          </a:p>
          <a:p>
            <a:pPr lvl="1"/>
            <a:r>
              <a:rPr lang="en-US" dirty="0" err="1"/>
              <a:t>Adaptacyjny</a:t>
            </a:r>
            <a:r>
              <a:rPr lang="en-US" dirty="0"/>
              <a:t> – </a:t>
            </a:r>
            <a:r>
              <a:rPr lang="en-US" dirty="0" err="1"/>
              <a:t>bieżące</a:t>
            </a:r>
            <a:r>
              <a:rPr lang="en-US" dirty="0"/>
              <a:t> </a:t>
            </a:r>
            <a:r>
              <a:rPr lang="en-US" dirty="0" err="1"/>
              <a:t>dostosowywanie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do </a:t>
            </a:r>
            <a:r>
              <a:rPr lang="en-US" dirty="0" err="1"/>
              <a:t>aktualnych</a:t>
            </a:r>
            <a:r>
              <a:rPr lang="en-US" dirty="0"/>
              <a:t> </a:t>
            </a:r>
            <a:r>
              <a:rPr lang="en-US" dirty="0" err="1"/>
              <a:t>potrzeb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9314B2-15CA-94EB-8EDF-4EB3E849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Optimization Using Simulation of Traffic Light Signal Timings</a:t>
            </a:r>
            <a:br>
              <a:rPr lang="en-US" dirty="0"/>
            </a:b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E513EB-8657-9663-6C13-DF1B351C4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Optymalizacja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długości</a:t>
            </a:r>
            <a:r>
              <a:rPr lang="en-US" dirty="0"/>
              <a:t> </a:t>
            </a:r>
            <a:r>
              <a:rPr lang="en-US" dirty="0" err="1"/>
              <a:t>korków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 </a:t>
            </a:r>
            <a:r>
              <a:rPr lang="en-US" dirty="0" err="1"/>
              <a:t>oczekiwania</a:t>
            </a:r>
            <a:r>
              <a:rPr lang="en-US" dirty="0"/>
              <a:t> </a:t>
            </a:r>
            <a:r>
              <a:rPr lang="en-US" dirty="0" err="1"/>
              <a:t>poprzez</a:t>
            </a:r>
            <a:r>
              <a:rPr lang="en-US" dirty="0"/>
              <a:t> </a:t>
            </a:r>
            <a:r>
              <a:rPr lang="en-US" dirty="0" err="1"/>
              <a:t>dostosowanie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 </a:t>
            </a:r>
            <a:r>
              <a:rPr lang="en-US" dirty="0" err="1"/>
              <a:t>aktywności</a:t>
            </a:r>
            <a:r>
              <a:rPr lang="en-US" dirty="0"/>
              <a:t> </a:t>
            </a:r>
            <a:r>
              <a:rPr lang="en-US" dirty="0" err="1"/>
              <a:t>poszczególnych</a:t>
            </a:r>
            <a:r>
              <a:rPr lang="en-US" dirty="0"/>
              <a:t> </a:t>
            </a:r>
            <a:r>
              <a:rPr lang="en-US" dirty="0" err="1"/>
              <a:t>świateł</a:t>
            </a:r>
            <a:endParaRPr lang="en-US" dirty="0"/>
          </a:p>
          <a:p>
            <a:r>
              <a:rPr lang="en-US" dirty="0"/>
              <a:t>Alexandria, </a:t>
            </a:r>
            <a:r>
              <a:rPr lang="en-US" dirty="0" err="1"/>
              <a:t>Egipt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przeładowane</a:t>
            </a:r>
            <a:r>
              <a:rPr lang="en-US" dirty="0"/>
              <a:t> </a:t>
            </a:r>
            <a:r>
              <a:rPr lang="en-US" dirty="0" err="1"/>
              <a:t>ruchem</a:t>
            </a:r>
            <a:r>
              <a:rPr lang="en-US" dirty="0"/>
              <a:t> </a:t>
            </a:r>
            <a:r>
              <a:rPr lang="en-US" dirty="0" err="1"/>
              <a:t>skrzyżowania</a:t>
            </a:r>
            <a:r>
              <a:rPr lang="en-US" dirty="0"/>
              <a:t>, </a:t>
            </a:r>
            <a:r>
              <a:rPr lang="en-US" dirty="0" err="1"/>
              <a:t>jedno</a:t>
            </a:r>
            <a:r>
              <a:rPr lang="en-US" dirty="0"/>
              <a:t> z </a:t>
            </a:r>
            <a:r>
              <a:rPr lang="en-US" dirty="0" err="1"/>
              <a:t>linią</a:t>
            </a:r>
            <a:r>
              <a:rPr lang="en-US" dirty="0"/>
              <a:t> </a:t>
            </a:r>
            <a:r>
              <a:rPr lang="en-US" dirty="0" err="1"/>
              <a:t>tramwajową</a:t>
            </a:r>
            <a:r>
              <a:rPr lang="en-US" dirty="0"/>
              <a:t>, </a:t>
            </a:r>
            <a:r>
              <a:rPr lang="en-US" dirty="0" err="1"/>
              <a:t>drugie</a:t>
            </a:r>
            <a:r>
              <a:rPr lang="en-US" dirty="0"/>
              <a:t> and </a:t>
            </a:r>
            <a:r>
              <a:rPr lang="en-US" dirty="0" err="1"/>
              <a:t>brzegiem</a:t>
            </a:r>
            <a:r>
              <a:rPr lang="en-US" dirty="0"/>
              <a:t> </a:t>
            </a:r>
            <a:r>
              <a:rPr lang="en-US" dirty="0" err="1"/>
              <a:t>morza</a:t>
            </a:r>
            <a:endParaRPr lang="en-US" dirty="0"/>
          </a:p>
          <a:p>
            <a:r>
              <a:rPr lang="en-US" dirty="0" err="1"/>
              <a:t>Optymalizator</a:t>
            </a:r>
            <a:r>
              <a:rPr lang="en-US" dirty="0"/>
              <a:t> </a:t>
            </a:r>
            <a:r>
              <a:rPr lang="en-US" dirty="0" err="1"/>
              <a:t>ewolucyjny</a:t>
            </a:r>
            <a:r>
              <a:rPr lang="en-US" dirty="0"/>
              <a:t> </a:t>
            </a:r>
          </a:p>
          <a:p>
            <a:r>
              <a:rPr lang="en-US" dirty="0" err="1"/>
              <a:t>Symulator</a:t>
            </a:r>
            <a:r>
              <a:rPr lang="en-US" dirty="0"/>
              <a:t> </a:t>
            </a:r>
            <a:r>
              <a:rPr lang="en-US" dirty="0" err="1"/>
              <a:t>ExtendSim</a:t>
            </a:r>
            <a:endParaRPr lang="en-US" dirty="0"/>
          </a:p>
          <a:p>
            <a:r>
              <a:rPr lang="en-US" dirty="0" err="1"/>
              <a:t>Porównanie</a:t>
            </a:r>
            <a:r>
              <a:rPr lang="en-US" dirty="0"/>
              <a:t> 3 </a:t>
            </a:r>
            <a:r>
              <a:rPr lang="en-US" dirty="0" err="1"/>
              <a:t>modeli</a:t>
            </a:r>
            <a:r>
              <a:rPr lang="en-US" dirty="0"/>
              <a:t> w </a:t>
            </a:r>
            <a:r>
              <a:rPr lang="en-US" dirty="0" err="1"/>
              <a:t>symulatorze</a:t>
            </a:r>
            <a:endParaRPr lang="en-US" dirty="0"/>
          </a:p>
          <a:p>
            <a:pPr lvl="1"/>
            <a:r>
              <a:rPr lang="en-US" dirty="0" err="1"/>
              <a:t>Rzeczywiste</a:t>
            </a:r>
            <a:r>
              <a:rPr lang="en-US" dirty="0"/>
              <a:t> </a:t>
            </a:r>
            <a:r>
              <a:rPr lang="en-US" dirty="0" err="1"/>
              <a:t>skrzyżowania</a:t>
            </a:r>
            <a:r>
              <a:rPr lang="en-US" dirty="0"/>
              <a:t> (</a:t>
            </a:r>
            <a:r>
              <a:rPr lang="en-US" dirty="0" err="1"/>
              <a:t>chaotyczne</a:t>
            </a:r>
            <a:r>
              <a:rPr lang="en-US" dirty="0"/>
              <a:t>) – </a:t>
            </a:r>
            <a:r>
              <a:rPr lang="en-US" dirty="0" err="1"/>
              <a:t>słaba</a:t>
            </a:r>
            <a:r>
              <a:rPr lang="en-US" dirty="0"/>
              <a:t> </a:t>
            </a:r>
            <a:r>
              <a:rPr lang="en-US" dirty="0" err="1"/>
              <a:t>wydajność</a:t>
            </a:r>
            <a:endParaRPr lang="en-US" dirty="0"/>
          </a:p>
          <a:p>
            <a:pPr lvl="1"/>
            <a:r>
              <a:rPr lang="en-US" dirty="0" err="1"/>
              <a:t>Skrzyżowania</a:t>
            </a:r>
            <a:r>
              <a:rPr lang="en-US" dirty="0"/>
              <a:t> z </a:t>
            </a:r>
            <a:r>
              <a:rPr lang="en-US" dirty="0" err="1"/>
              <a:t>zaplanowanym</a:t>
            </a:r>
            <a:r>
              <a:rPr lang="en-US" dirty="0"/>
              <a:t> </a:t>
            </a:r>
            <a:r>
              <a:rPr lang="en-US" dirty="0" err="1"/>
              <a:t>ruchem</a:t>
            </a:r>
            <a:r>
              <a:rPr lang="en-US" dirty="0"/>
              <a:t> w </a:t>
            </a:r>
            <a:r>
              <a:rPr lang="en-US" dirty="0" err="1"/>
              <a:t>ciągu</a:t>
            </a:r>
            <a:r>
              <a:rPr lang="en-US" dirty="0"/>
              <a:t> </a:t>
            </a:r>
            <a:r>
              <a:rPr lang="en-US" dirty="0" err="1"/>
              <a:t>dnia</a:t>
            </a:r>
            <a:r>
              <a:rPr lang="en-US" dirty="0"/>
              <a:t> (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prób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błędów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Symulacja</a:t>
            </a:r>
            <a:r>
              <a:rPr lang="en-US" dirty="0"/>
              <a:t> z </a:t>
            </a:r>
            <a:r>
              <a:rPr lang="en-US" dirty="0" err="1"/>
              <a:t>optymalizatorem</a:t>
            </a:r>
            <a:r>
              <a:rPr lang="en-US" dirty="0"/>
              <a:t> </a:t>
            </a:r>
            <a:r>
              <a:rPr lang="en-US" dirty="0" err="1"/>
              <a:t>ewolucyjnym</a:t>
            </a:r>
            <a:endParaRPr lang="en-US" dirty="0"/>
          </a:p>
          <a:p>
            <a:r>
              <a:rPr lang="en-US" dirty="0" err="1"/>
              <a:t>Wyniki</a:t>
            </a:r>
            <a:endParaRPr lang="en-US" dirty="0"/>
          </a:p>
          <a:p>
            <a:pPr lvl="1"/>
            <a:r>
              <a:rPr lang="en-US" dirty="0"/>
              <a:t>2 model  </a:t>
            </a:r>
            <a:r>
              <a:rPr lang="en-US" dirty="0" err="1"/>
              <a:t>znacznie</a:t>
            </a:r>
            <a:r>
              <a:rPr lang="en-US" dirty="0"/>
              <a:t> </a:t>
            </a:r>
            <a:r>
              <a:rPr lang="en-US" dirty="0" err="1"/>
              <a:t>lepszy</a:t>
            </a:r>
            <a:r>
              <a:rPr lang="en-US" dirty="0"/>
              <a:t> od </a:t>
            </a:r>
            <a:r>
              <a:rPr lang="en-US" dirty="0" err="1"/>
              <a:t>pierwszego</a:t>
            </a:r>
            <a:r>
              <a:rPr lang="en-US" dirty="0"/>
              <a:t> (32% </a:t>
            </a:r>
            <a:r>
              <a:rPr lang="en-US" dirty="0" err="1"/>
              <a:t>mniejsza</a:t>
            </a:r>
            <a:r>
              <a:rPr lang="en-US" dirty="0"/>
              <a:t> </a:t>
            </a: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długość</a:t>
            </a:r>
            <a:r>
              <a:rPr lang="en-US" dirty="0"/>
              <a:t> </a:t>
            </a:r>
            <a:r>
              <a:rPr lang="en-US" dirty="0" err="1"/>
              <a:t>korka</a:t>
            </a:r>
            <a:r>
              <a:rPr lang="en-US" dirty="0"/>
              <a:t>, 36% </a:t>
            </a:r>
            <a:r>
              <a:rPr lang="en-US" dirty="0" err="1"/>
              <a:t>krótszy</a:t>
            </a:r>
            <a:r>
              <a:rPr lang="en-US" dirty="0"/>
              <a:t> </a:t>
            </a:r>
            <a:r>
              <a:rPr lang="en-US" dirty="0" err="1"/>
              <a:t>czas</a:t>
            </a:r>
            <a:r>
              <a:rPr lang="en-US" dirty="0"/>
              <a:t> </a:t>
            </a:r>
            <a:r>
              <a:rPr lang="en-US" dirty="0" err="1"/>
              <a:t>oczekiwania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najlepszy</a:t>
            </a:r>
            <a:r>
              <a:rPr lang="en-US" dirty="0"/>
              <a:t> (w </a:t>
            </a:r>
            <a:r>
              <a:rPr lang="en-US" dirty="0" err="1"/>
              <a:t>stosunku</a:t>
            </a:r>
            <a:r>
              <a:rPr lang="en-US" dirty="0"/>
              <a:t> do 1: 51% </a:t>
            </a:r>
            <a:r>
              <a:rPr lang="en-US" dirty="0" err="1"/>
              <a:t>mniejsza</a:t>
            </a:r>
            <a:r>
              <a:rPr lang="en-US" dirty="0"/>
              <a:t> </a:t>
            </a: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długość</a:t>
            </a:r>
            <a:r>
              <a:rPr lang="en-US" dirty="0"/>
              <a:t> </a:t>
            </a:r>
            <a:r>
              <a:rPr lang="en-US" dirty="0" err="1"/>
              <a:t>korka</a:t>
            </a:r>
            <a:r>
              <a:rPr lang="en-US" dirty="0"/>
              <a:t>, 33% </a:t>
            </a:r>
            <a:r>
              <a:rPr lang="en-US" dirty="0" err="1"/>
              <a:t>krótszy</a:t>
            </a:r>
            <a:r>
              <a:rPr lang="en-US" dirty="0"/>
              <a:t> </a:t>
            </a:r>
            <a:r>
              <a:rPr lang="en-US" dirty="0" err="1"/>
              <a:t>czas</a:t>
            </a:r>
            <a:r>
              <a:rPr lang="en-US" dirty="0"/>
              <a:t> </a:t>
            </a:r>
            <a:r>
              <a:rPr lang="en-US" dirty="0" err="1"/>
              <a:t>oczekiwania</a:t>
            </a:r>
            <a:r>
              <a:rPr lang="en-US" dirty="0"/>
              <a:t>)</a:t>
            </a:r>
          </a:p>
          <a:p>
            <a:pPr lvl="1"/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1696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1104AD-A480-54A0-0676-0679A57B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Algorytm</a:t>
            </a:r>
            <a:r>
              <a:rPr lang="en-US" dirty="0"/>
              <a:t> </a:t>
            </a:r>
            <a:r>
              <a:rPr lang="en-US" dirty="0" err="1"/>
              <a:t>ewolucyjny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E76590-DBAB-F74F-F17D-8E8941B0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Inspirowany</a:t>
            </a:r>
            <a:r>
              <a:rPr lang="en-US" dirty="0"/>
              <a:t> </a:t>
            </a:r>
            <a:r>
              <a:rPr lang="en-US" dirty="0" err="1"/>
              <a:t>bliologiczną</a:t>
            </a:r>
            <a:r>
              <a:rPr lang="en-US" dirty="0"/>
              <a:t> </a:t>
            </a:r>
            <a:r>
              <a:rPr lang="en-US" dirty="0" err="1"/>
              <a:t>ewolucją</a:t>
            </a:r>
            <a:endParaRPr lang="en-US" dirty="0"/>
          </a:p>
          <a:p>
            <a:r>
              <a:rPr lang="en-US" dirty="0" err="1"/>
              <a:t>Osobniki</a:t>
            </a:r>
            <a:r>
              <a:rPr lang="en-US" dirty="0"/>
              <a:t> w </a:t>
            </a:r>
            <a:r>
              <a:rPr lang="en-US" dirty="0" err="1"/>
              <a:t>populacji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potencjalne</a:t>
            </a:r>
            <a:r>
              <a:rPr lang="en-US" dirty="0"/>
              <a:t> </a:t>
            </a:r>
            <a:r>
              <a:rPr lang="en-US" dirty="0" err="1"/>
              <a:t>rozwiązania</a:t>
            </a:r>
            <a:r>
              <a:rPr lang="en-US" dirty="0"/>
              <a:t> problem </a:t>
            </a:r>
            <a:r>
              <a:rPr lang="en-US" dirty="0" err="1"/>
              <a:t>optymalizacyjnego</a:t>
            </a:r>
            <a:endParaRPr lang="en-US" dirty="0"/>
          </a:p>
          <a:p>
            <a:pPr lvl="1"/>
            <a:r>
              <a:rPr lang="en-US" dirty="0" err="1"/>
              <a:t>Wybór</a:t>
            </a:r>
            <a:r>
              <a:rPr lang="en-US" dirty="0"/>
              <a:t> </a:t>
            </a:r>
            <a:r>
              <a:rPr lang="en-US" dirty="0" err="1"/>
              <a:t>kilku</a:t>
            </a:r>
            <a:r>
              <a:rPr lang="en-US" dirty="0"/>
              <a:t> </a:t>
            </a:r>
            <a:r>
              <a:rPr lang="en-US" dirty="0" err="1"/>
              <a:t>cech</a:t>
            </a:r>
            <a:r>
              <a:rPr lang="en-US" dirty="0"/>
              <a:t> </a:t>
            </a:r>
            <a:r>
              <a:rPr lang="en-US" dirty="0" err="1"/>
              <a:t>wpływających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jakość</a:t>
            </a:r>
            <a:r>
              <a:rPr lang="en-US" dirty="0"/>
              <a:t> </a:t>
            </a:r>
            <a:r>
              <a:rPr lang="en-US" dirty="0" err="1"/>
              <a:t>rozwiązania</a:t>
            </a:r>
            <a:r>
              <a:rPr lang="en-US" dirty="0"/>
              <a:t> (</a:t>
            </a:r>
            <a:r>
              <a:rPr lang="en-US" dirty="0" err="1"/>
              <a:t>chromosom</a:t>
            </a:r>
            <a:r>
              <a:rPr lang="en-US" dirty="0"/>
              <a:t>)</a:t>
            </a:r>
          </a:p>
          <a:p>
            <a:r>
              <a:rPr lang="en-US" dirty="0" err="1"/>
              <a:t>Oceny</a:t>
            </a:r>
            <a:r>
              <a:rPr lang="en-US" dirty="0"/>
              <a:t> </a:t>
            </a:r>
            <a:r>
              <a:rPr lang="en-US" dirty="0" err="1"/>
              <a:t>jakości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rozwiązania</a:t>
            </a:r>
            <a:endParaRPr lang="en-US" dirty="0"/>
          </a:p>
          <a:p>
            <a:pPr lvl="1"/>
            <a:r>
              <a:rPr lang="en-US" dirty="0"/>
              <a:t>Fitness function </a:t>
            </a:r>
          </a:p>
          <a:p>
            <a:pPr lvl="1"/>
            <a:r>
              <a:rPr lang="en-US" dirty="0" err="1"/>
              <a:t>Wybór</a:t>
            </a:r>
            <a:r>
              <a:rPr lang="en-US" dirty="0"/>
              <a:t> </a:t>
            </a:r>
            <a:r>
              <a:rPr lang="en-US" dirty="0" err="1"/>
              <a:t>kilku</a:t>
            </a:r>
            <a:r>
              <a:rPr lang="en-US" dirty="0"/>
              <a:t> (3) </a:t>
            </a:r>
            <a:r>
              <a:rPr lang="en-US" dirty="0" err="1"/>
              <a:t>najlepszych</a:t>
            </a:r>
            <a:r>
              <a:rPr lang="en-US" dirty="0"/>
              <a:t> </a:t>
            </a:r>
            <a:r>
              <a:rPr lang="en-US" dirty="0" err="1"/>
              <a:t>osobników</a:t>
            </a:r>
            <a:endParaRPr lang="en-US" dirty="0"/>
          </a:p>
          <a:p>
            <a:r>
              <a:rPr lang="en-US" dirty="0" err="1"/>
              <a:t>Ewolucja</a:t>
            </a:r>
            <a:endParaRPr lang="en-US" dirty="0"/>
          </a:p>
          <a:p>
            <a:pPr lvl="1"/>
            <a:r>
              <a:rPr lang="en-US" dirty="0" err="1"/>
              <a:t>Drugiego</a:t>
            </a:r>
            <a:r>
              <a:rPr lang="en-US" dirty="0"/>
              <a:t> </a:t>
            </a:r>
            <a:r>
              <a:rPr lang="en-US" dirty="0" err="1"/>
              <a:t>najlepszego</a:t>
            </a:r>
            <a:r>
              <a:rPr lang="en-US" dirty="0"/>
              <a:t> </a:t>
            </a:r>
            <a:r>
              <a:rPr lang="en-US" dirty="0" err="1"/>
              <a:t>osobnika</a:t>
            </a:r>
            <a:r>
              <a:rPr lang="en-US" dirty="0"/>
              <a:t> </a:t>
            </a:r>
            <a:r>
              <a:rPr lang="en-US" dirty="0" err="1"/>
              <a:t>ewoluujemy</a:t>
            </a:r>
            <a:r>
              <a:rPr lang="en-US" dirty="0"/>
              <a:t> </a:t>
            </a:r>
            <a:r>
              <a:rPr lang="en-US" dirty="0" err="1"/>
              <a:t>zgodnie</a:t>
            </a:r>
            <a:r>
              <a:rPr lang="en-US" dirty="0"/>
              <a:t> z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częścią</a:t>
            </a:r>
            <a:r>
              <a:rPr lang="en-US" dirty="0"/>
              <a:t> </a:t>
            </a:r>
            <a:r>
              <a:rPr lang="en-US" dirty="0" err="1"/>
              <a:t>chromosomu</a:t>
            </a:r>
            <a:r>
              <a:rPr lang="en-US" dirty="0"/>
              <a:t>, </a:t>
            </a:r>
            <a:r>
              <a:rPr lang="en-US" dirty="0" err="1"/>
              <a:t>trzeciego</a:t>
            </a:r>
            <a:r>
              <a:rPr lang="en-US" dirty="0"/>
              <a:t>  </a:t>
            </a:r>
            <a:r>
              <a:rPr lang="en-US" dirty="0" err="1"/>
              <a:t>zgodnie</a:t>
            </a:r>
            <a:r>
              <a:rPr lang="en-US" dirty="0"/>
              <a:t> z </a:t>
            </a:r>
            <a:r>
              <a:rPr lang="en-US" dirty="0" err="1"/>
              <a:t>drugą</a:t>
            </a:r>
            <a:r>
              <a:rPr lang="en-US" dirty="0"/>
              <a:t> </a:t>
            </a:r>
            <a:r>
              <a:rPr lang="en-US" dirty="0" err="1"/>
              <a:t>częścią</a:t>
            </a:r>
            <a:endParaRPr lang="en-US" dirty="0"/>
          </a:p>
          <a:p>
            <a:pPr lvl="1"/>
            <a:r>
              <a:rPr lang="en-US" dirty="0" err="1"/>
              <a:t>Mutacje</a:t>
            </a:r>
            <a:r>
              <a:rPr lang="en-US" dirty="0"/>
              <a:t> – </a:t>
            </a:r>
            <a:r>
              <a:rPr lang="en-US" dirty="0" err="1"/>
              <a:t>wybór</a:t>
            </a:r>
            <a:r>
              <a:rPr lang="en-US" dirty="0"/>
              <a:t> </a:t>
            </a:r>
            <a:r>
              <a:rPr lang="en-US" dirty="0" err="1"/>
              <a:t>losowego</a:t>
            </a:r>
            <a:r>
              <a:rPr lang="en-US" dirty="0"/>
              <a:t> genu z chromosome </a:t>
            </a:r>
            <a:r>
              <a:rPr lang="en-US" dirty="0" err="1"/>
              <a:t>losowego</a:t>
            </a:r>
            <a:r>
              <a:rPr lang="en-US" dirty="0"/>
              <a:t> </a:t>
            </a:r>
            <a:r>
              <a:rPr lang="en-US" dirty="0" err="1"/>
              <a:t>rozwiązania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przypisanie</a:t>
            </a:r>
            <a:r>
              <a:rPr lang="en-US" dirty="0"/>
              <a:t> mu </a:t>
            </a:r>
            <a:r>
              <a:rPr lang="en-US" dirty="0" err="1"/>
              <a:t>losowej</a:t>
            </a:r>
            <a:r>
              <a:rPr lang="en-US" dirty="0"/>
              <a:t> </a:t>
            </a:r>
            <a:r>
              <a:rPr lang="en-US" dirty="0" err="1"/>
              <a:t>liczby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6720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F8634-258B-7D5C-F777-4BEAFD9D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Vehicle Emissions and Fuel Consumption in the City by Using Particle Swarm Optimization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3187CE-CCD0-3D34-685D-32B0DEB3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Zmniejszenie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gazu</a:t>
            </a:r>
            <a:r>
              <a:rPr lang="en-US" dirty="0"/>
              <a:t>, </a:t>
            </a:r>
            <a:r>
              <a:rPr lang="en-US" dirty="0" err="1"/>
              <a:t>emisji</a:t>
            </a:r>
            <a:r>
              <a:rPr lang="en-US" dirty="0"/>
              <a:t> </a:t>
            </a:r>
            <a:r>
              <a:rPr lang="en-US" dirty="0" err="1"/>
              <a:t>zanieczyszczeń</a:t>
            </a:r>
            <a:r>
              <a:rPr lang="en-US" dirty="0"/>
              <a:t> </a:t>
            </a:r>
            <a:r>
              <a:rPr lang="en-US" dirty="0" err="1"/>
              <a:t>poprzez</a:t>
            </a:r>
            <a:r>
              <a:rPr lang="en-US" dirty="0"/>
              <a:t> </a:t>
            </a:r>
            <a:r>
              <a:rPr lang="en-US" dirty="0" err="1"/>
              <a:t>dostoswanie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 </a:t>
            </a:r>
            <a:r>
              <a:rPr lang="en-US" dirty="0" err="1"/>
              <a:t>aktywności</a:t>
            </a:r>
            <a:r>
              <a:rPr lang="en-US" dirty="0"/>
              <a:t> </a:t>
            </a:r>
            <a:r>
              <a:rPr lang="en-US" dirty="0" err="1"/>
              <a:t>poszczególnych</a:t>
            </a:r>
            <a:r>
              <a:rPr lang="en-US" dirty="0"/>
              <a:t> </a:t>
            </a:r>
            <a:r>
              <a:rPr lang="en-US" dirty="0" err="1"/>
              <a:t>świateł</a:t>
            </a:r>
            <a:endParaRPr lang="en-US" dirty="0"/>
          </a:p>
          <a:p>
            <a:r>
              <a:rPr lang="en-US" dirty="0"/>
              <a:t>Malaga </a:t>
            </a:r>
            <a:r>
              <a:rPr lang="en-US" dirty="0" err="1"/>
              <a:t>i</a:t>
            </a:r>
            <a:r>
              <a:rPr lang="en-US" dirty="0"/>
              <a:t> Sevilla (</a:t>
            </a:r>
            <a:r>
              <a:rPr lang="en-US" dirty="0" err="1"/>
              <a:t>wydzielone</a:t>
            </a:r>
            <a:r>
              <a:rPr lang="en-US" dirty="0"/>
              <a:t> </a:t>
            </a:r>
            <a:r>
              <a:rPr lang="en-US" dirty="0" err="1"/>
              <a:t>obszary</a:t>
            </a:r>
            <a:r>
              <a:rPr lang="en-US" dirty="0"/>
              <a:t> ok. 0,75km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Particle Swarm Optimization (PSO) </a:t>
            </a:r>
          </a:p>
          <a:p>
            <a:pPr lvl="1"/>
            <a:r>
              <a:rPr lang="en-US" dirty="0" err="1"/>
              <a:t>szybka</a:t>
            </a:r>
            <a:r>
              <a:rPr lang="en-US" dirty="0"/>
              <a:t> </a:t>
            </a:r>
            <a:r>
              <a:rPr lang="en-US" dirty="0" err="1"/>
              <a:t>zbieżność</a:t>
            </a:r>
            <a:r>
              <a:rPr lang="en-US" dirty="0"/>
              <a:t> do </a:t>
            </a:r>
            <a:r>
              <a:rPr lang="en-US" dirty="0" err="1"/>
              <a:t>rozwiązań</a:t>
            </a:r>
            <a:r>
              <a:rPr lang="en-US" dirty="0"/>
              <a:t> </a:t>
            </a:r>
            <a:r>
              <a:rPr lang="en-US" dirty="0" err="1"/>
              <a:t>suboptymalnych</a:t>
            </a:r>
            <a:r>
              <a:rPr lang="en-US" dirty="0"/>
              <a:t>, </a:t>
            </a:r>
            <a:r>
              <a:rPr lang="en-US" dirty="0" err="1"/>
              <a:t>łatwy</a:t>
            </a:r>
            <a:r>
              <a:rPr lang="en-US" dirty="0"/>
              <a:t> w </a:t>
            </a:r>
            <a:r>
              <a:rPr lang="en-US" dirty="0" err="1"/>
              <a:t>implementacji</a:t>
            </a:r>
            <a:endParaRPr lang="en-US" dirty="0"/>
          </a:p>
          <a:p>
            <a:pPr lvl="1"/>
            <a:r>
              <a:rPr lang="en-US" dirty="0"/>
              <a:t>30 </a:t>
            </a:r>
            <a:r>
              <a:rPr lang="en-US" dirty="0" err="1"/>
              <a:t>niezależnych</a:t>
            </a:r>
            <a:r>
              <a:rPr lang="en-US" dirty="0"/>
              <a:t> </a:t>
            </a:r>
            <a:r>
              <a:rPr lang="en-US" dirty="0" err="1"/>
              <a:t>instancji</a:t>
            </a:r>
            <a:r>
              <a:rPr lang="en-US" dirty="0"/>
              <a:t> PSO, 9000 </a:t>
            </a:r>
            <a:r>
              <a:rPr lang="en-US" dirty="0" err="1"/>
              <a:t>rozwiązań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instancję</a:t>
            </a:r>
            <a:endParaRPr lang="en-US" dirty="0"/>
          </a:p>
          <a:p>
            <a:r>
              <a:rPr lang="en-US" dirty="0" err="1"/>
              <a:t>Symulator</a:t>
            </a:r>
            <a:r>
              <a:rPr lang="en-US" dirty="0"/>
              <a:t> SUMO  (Simulator of Urban Mobility)</a:t>
            </a:r>
          </a:p>
          <a:p>
            <a:pPr lvl="1"/>
            <a:r>
              <a:rPr lang="en-US" dirty="0" err="1"/>
              <a:t>Pojazdy</a:t>
            </a:r>
            <a:r>
              <a:rPr lang="en-US" dirty="0"/>
              <a:t> </a:t>
            </a:r>
            <a:r>
              <a:rPr lang="en-US" dirty="0" err="1"/>
              <a:t>podążają</a:t>
            </a:r>
            <a:r>
              <a:rPr lang="en-US" dirty="0"/>
              <a:t> </a:t>
            </a:r>
            <a:r>
              <a:rPr lang="en-US" dirty="0" err="1"/>
              <a:t>wcześniej</a:t>
            </a:r>
            <a:r>
              <a:rPr lang="en-US" dirty="0"/>
              <a:t> </a:t>
            </a:r>
            <a:r>
              <a:rPr lang="en-US" dirty="0" err="1"/>
              <a:t>wygenerowanymi</a:t>
            </a:r>
            <a:r>
              <a:rPr lang="en-US" dirty="0"/>
              <a:t> </a:t>
            </a:r>
            <a:r>
              <a:rPr lang="en-US" dirty="0" err="1"/>
              <a:t>losowymi</a:t>
            </a:r>
            <a:r>
              <a:rPr lang="en-US" dirty="0"/>
              <a:t> </a:t>
            </a:r>
            <a:r>
              <a:rPr lang="en-US" dirty="0" err="1"/>
              <a:t>trasami</a:t>
            </a:r>
            <a:r>
              <a:rPr lang="en-US" dirty="0"/>
              <a:t> do 50km/h</a:t>
            </a:r>
          </a:p>
          <a:p>
            <a:r>
              <a:rPr lang="en-US" dirty="0" err="1"/>
              <a:t>Wyniki</a:t>
            </a:r>
            <a:endParaRPr lang="en-US" dirty="0"/>
          </a:p>
          <a:p>
            <a:pPr lvl="1"/>
            <a:r>
              <a:rPr lang="en-US" dirty="0" err="1"/>
              <a:t>Porównanie</a:t>
            </a:r>
            <a:r>
              <a:rPr lang="en-US" dirty="0"/>
              <a:t> z SCPG (</a:t>
            </a:r>
            <a:r>
              <a:rPr lang="en-US" dirty="0" err="1"/>
              <a:t>rozwiązanie</a:t>
            </a:r>
            <a:r>
              <a:rPr lang="en-US" dirty="0"/>
              <a:t> </a:t>
            </a:r>
            <a:r>
              <a:rPr lang="en-US" dirty="0" err="1"/>
              <a:t>ekspertów</a:t>
            </a:r>
            <a:r>
              <a:rPr lang="en-US" dirty="0"/>
              <a:t> - </a:t>
            </a:r>
            <a:r>
              <a:rPr lang="en-US" dirty="0" err="1"/>
              <a:t>ludzi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6% </a:t>
            </a:r>
            <a:r>
              <a:rPr lang="en-US" dirty="0" err="1"/>
              <a:t>mniejsze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w </a:t>
            </a:r>
            <a:r>
              <a:rPr lang="en-US" dirty="0" err="1"/>
              <a:t>Maladze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18,2% w </a:t>
            </a:r>
            <a:r>
              <a:rPr lang="en-US" dirty="0" err="1"/>
              <a:t>Sevilli</a:t>
            </a:r>
            <a:endParaRPr lang="en-US" dirty="0"/>
          </a:p>
          <a:p>
            <a:pPr lvl="1"/>
            <a:r>
              <a:rPr lang="en-US" dirty="0"/>
              <a:t>11% </a:t>
            </a:r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emisji</a:t>
            </a:r>
            <a:r>
              <a:rPr lang="en-US" dirty="0"/>
              <a:t> CO w </a:t>
            </a:r>
            <a:r>
              <a:rPr lang="en-US" dirty="0" err="1"/>
              <a:t>Maladze</a:t>
            </a:r>
            <a:r>
              <a:rPr lang="en-US" dirty="0"/>
              <a:t> I 23,1% w </a:t>
            </a:r>
            <a:r>
              <a:rPr lang="en-US" dirty="0" err="1"/>
              <a:t>Sevilli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6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BBE66-4FB6-4F00-0BAE-F476AA76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 (PSO) 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890FCA-DFFB-D8FA-C760-117E783D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Inspirowany</a:t>
            </a:r>
            <a:r>
              <a:rPr lang="en-US" dirty="0"/>
              <a:t> </a:t>
            </a:r>
            <a:r>
              <a:rPr lang="en-US" dirty="0" err="1"/>
              <a:t>zachowaniami</a:t>
            </a:r>
            <a:r>
              <a:rPr lang="en-US" dirty="0"/>
              <a:t> </a:t>
            </a:r>
            <a:r>
              <a:rPr lang="en-US" dirty="0" err="1"/>
              <a:t>społecznymi</a:t>
            </a:r>
            <a:r>
              <a:rPr lang="en-US" dirty="0"/>
              <a:t> </a:t>
            </a:r>
            <a:r>
              <a:rPr lang="en-US" dirty="0" err="1"/>
              <a:t>ludzi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zwierząt</a:t>
            </a:r>
            <a:r>
              <a:rPr lang="en-US" dirty="0"/>
              <a:t> (np. </a:t>
            </a:r>
            <a:r>
              <a:rPr lang="en-US" dirty="0" err="1"/>
              <a:t>Ptaków</a:t>
            </a:r>
            <a:r>
              <a:rPr lang="en-US" dirty="0"/>
              <a:t>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ryb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dirty="0" err="1"/>
              <a:t>możliwy</a:t>
            </a:r>
            <a:r>
              <a:rPr lang="en-US" dirty="0"/>
              <a:t> do </a:t>
            </a:r>
            <a:r>
              <a:rPr lang="en-US" dirty="0" err="1"/>
              <a:t>wykorzystania</a:t>
            </a:r>
            <a:r>
              <a:rPr lang="en-US" dirty="0"/>
              <a:t> w </a:t>
            </a:r>
            <a:r>
              <a:rPr lang="en-US" dirty="0" err="1"/>
              <a:t>optymalizacji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Istotna</a:t>
            </a:r>
            <a:r>
              <a:rPr lang="en-US" dirty="0"/>
              <a:t> </a:t>
            </a:r>
            <a:r>
              <a:rPr lang="en-US" dirty="0" err="1"/>
              <a:t>kooperacja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zaangażowanymi</a:t>
            </a:r>
            <a:r>
              <a:rPr lang="en-US" dirty="0"/>
              <a:t> </a:t>
            </a:r>
            <a:r>
              <a:rPr lang="en-US" dirty="0" err="1"/>
              <a:t>agentami</a:t>
            </a:r>
            <a:r>
              <a:rPr lang="en-US" dirty="0"/>
              <a:t> w </a:t>
            </a:r>
            <a:r>
              <a:rPr lang="en-US" dirty="0" err="1"/>
              <a:t>celu</a:t>
            </a:r>
            <a:r>
              <a:rPr lang="en-US" dirty="0"/>
              <a:t> </a:t>
            </a:r>
            <a:r>
              <a:rPr lang="en-US" dirty="0" err="1"/>
              <a:t>znaleziena</a:t>
            </a:r>
            <a:r>
              <a:rPr lang="en-US" dirty="0"/>
              <a:t> (sub)</a:t>
            </a:r>
            <a:r>
              <a:rPr lang="en-US" dirty="0" err="1"/>
              <a:t>optymalnego</a:t>
            </a:r>
            <a:r>
              <a:rPr lang="en-US" dirty="0"/>
              <a:t> </a:t>
            </a:r>
            <a:r>
              <a:rPr lang="en-US" dirty="0" err="1"/>
              <a:t>rozwiązania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przekazywanie</a:t>
            </a:r>
            <a:r>
              <a:rPr lang="en-US" dirty="0"/>
              <a:t> </a:t>
            </a:r>
            <a:r>
              <a:rPr lang="en-US" dirty="0" err="1"/>
              <a:t>wiedzy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Każda</a:t>
            </a:r>
            <a:r>
              <a:rPr lang="en-US" dirty="0"/>
              <a:t> </a:t>
            </a:r>
            <a:r>
              <a:rPr lang="en-US" dirty="0" err="1"/>
              <a:t>cząstka</a:t>
            </a:r>
            <a:r>
              <a:rPr lang="en-US" dirty="0"/>
              <a:t> jest </a:t>
            </a:r>
            <a:r>
              <a:rPr lang="en-US" dirty="0" err="1"/>
              <a:t>możliwym</a:t>
            </a:r>
            <a:r>
              <a:rPr lang="en-US" dirty="0"/>
              <a:t> </a:t>
            </a:r>
            <a:r>
              <a:rPr lang="en-US" dirty="0" err="1"/>
              <a:t>rozwiązaniem</a:t>
            </a:r>
            <a:r>
              <a:rPr lang="en-US" dirty="0"/>
              <a:t>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Cząstka</a:t>
            </a:r>
            <a:r>
              <a:rPr lang="en-US" dirty="0"/>
              <a:t> </a:t>
            </a:r>
            <a:r>
              <a:rPr lang="en-US" dirty="0" err="1"/>
              <a:t>posiada</a:t>
            </a:r>
            <a:r>
              <a:rPr lang="en-US" dirty="0"/>
              <a:t> </a:t>
            </a:r>
            <a:r>
              <a:rPr lang="en-US" dirty="0" err="1"/>
              <a:t>pozycję</a:t>
            </a:r>
            <a:r>
              <a:rPr lang="en-US" dirty="0"/>
              <a:t>, </a:t>
            </a:r>
            <a:r>
              <a:rPr lang="en-US" dirty="0" err="1"/>
              <a:t>prędkość</a:t>
            </a:r>
            <a:r>
              <a:rPr lang="en-US" dirty="0"/>
              <a:t> w </a:t>
            </a:r>
            <a:r>
              <a:rPr lang="en-US" dirty="0" err="1"/>
              <a:t>danym</a:t>
            </a:r>
            <a:r>
              <a:rPr lang="en-US" dirty="0"/>
              <a:t> </a:t>
            </a:r>
            <a:r>
              <a:rPr lang="en-US" dirty="0" err="1"/>
              <a:t>kroku</a:t>
            </a:r>
            <a:r>
              <a:rPr lang="en-US" dirty="0"/>
              <a:t> </a:t>
            </a:r>
            <a:r>
              <a:rPr lang="en-US" dirty="0" err="1"/>
              <a:t>czasowym</a:t>
            </a:r>
            <a:r>
              <a:rPr lang="en-US" dirty="0"/>
              <a:t>, </a:t>
            </a:r>
            <a:r>
              <a:rPr lang="en-US" dirty="0" err="1"/>
              <a:t>informację</a:t>
            </a:r>
            <a:r>
              <a:rPr lang="en-US" dirty="0"/>
              <a:t> o </a:t>
            </a:r>
            <a:r>
              <a:rPr lang="en-US" dirty="0" err="1"/>
              <a:t>swojej</a:t>
            </a:r>
            <a:r>
              <a:rPr lang="en-US" dirty="0"/>
              <a:t> </a:t>
            </a:r>
            <a:r>
              <a:rPr lang="en-US" dirty="0" err="1"/>
              <a:t>najlepszej</a:t>
            </a:r>
            <a:r>
              <a:rPr lang="en-US" dirty="0"/>
              <a:t> </a:t>
            </a:r>
            <a:r>
              <a:rPr lang="en-US" dirty="0" err="1"/>
              <a:t>pozycji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najlepsza</a:t>
            </a:r>
            <a:r>
              <a:rPr lang="en-US" dirty="0"/>
              <a:t> </a:t>
            </a:r>
            <a:r>
              <a:rPr lang="en-US" dirty="0" err="1"/>
              <a:t>pozycja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iteracji</a:t>
            </a:r>
            <a:r>
              <a:rPr lang="en-US" dirty="0"/>
              <a:t> </a:t>
            </a:r>
            <a:r>
              <a:rPr lang="en-US" dirty="0" err="1"/>
              <a:t>pozycja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cząstki</a:t>
            </a:r>
            <a:r>
              <a:rPr lang="en-US" dirty="0"/>
              <a:t> jest </a:t>
            </a:r>
            <a:r>
              <a:rPr lang="en-US" dirty="0" err="1"/>
              <a:t>aktualizowana</a:t>
            </a:r>
            <a:r>
              <a:rPr lang="en-US" dirty="0"/>
              <a:t> w </a:t>
            </a:r>
            <a:r>
              <a:rPr lang="en-US" dirty="0" err="1"/>
              <a:t>oparciu</a:t>
            </a:r>
            <a:r>
              <a:rPr lang="en-US" dirty="0"/>
              <a:t> o </a:t>
            </a:r>
            <a:r>
              <a:rPr lang="en-US" dirty="0" err="1"/>
              <a:t>pozycję</a:t>
            </a:r>
            <a:r>
              <a:rPr lang="en-US" dirty="0"/>
              <a:t> </a:t>
            </a:r>
            <a:r>
              <a:rPr lang="en-US" dirty="0" err="1"/>
              <a:t>wektor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globalne</a:t>
            </a:r>
            <a:r>
              <a:rPr lang="en-US" dirty="0"/>
              <a:t>) optimum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2109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16B6B-0AC7-D96E-DB6C-9291CB3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metody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4DB49B-8B89-640F-E2F6-9A6319E6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and Optimization of Traffic in a City</a:t>
            </a:r>
          </a:p>
          <a:p>
            <a:pPr lvl="1"/>
            <a:r>
              <a:rPr lang="en-US" dirty="0" err="1"/>
              <a:t>Uczenie</a:t>
            </a:r>
            <a:r>
              <a:rPr lang="en-US" dirty="0"/>
              <a:t> </a:t>
            </a:r>
            <a:r>
              <a:rPr lang="en-US" dirty="0" err="1"/>
              <a:t>maszynowe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wzmacnianie</a:t>
            </a:r>
            <a:endParaRPr lang="en-US" dirty="0"/>
          </a:p>
          <a:p>
            <a:r>
              <a:rPr lang="en-US" dirty="0"/>
              <a:t>Improving the Performance of Single-Intersection Urban Traffic Networks Based on a Model Predictive Controller</a:t>
            </a:r>
          </a:p>
          <a:p>
            <a:pPr lvl="1"/>
            <a:r>
              <a:rPr lang="en-US" dirty="0"/>
              <a:t>Model Predictive Controller (</a:t>
            </a:r>
            <a:r>
              <a:rPr lang="pl-PL" dirty="0"/>
              <a:t>regulator dostosowuje swoje działanie z wyprzedzeniem, zanim nastąpią zmiany wielkości wyjściowych układu</a:t>
            </a:r>
            <a:r>
              <a:rPr lang="en-US" dirty="0"/>
              <a:t>)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77949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38B3C-9DD8-FA23-F5C1-08DDFECF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Konwoje</a:t>
            </a:r>
            <a:r>
              <a:rPr lang="en-US" dirty="0"/>
              <a:t> </a:t>
            </a:r>
            <a:r>
              <a:rPr lang="en-US" dirty="0" err="1"/>
              <a:t>ciężarówek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FDA2A0-8CB1-0087-6F7D-E2421571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Konwój</a:t>
            </a:r>
            <a:r>
              <a:rPr lang="en-US" dirty="0"/>
              <a:t> </a:t>
            </a:r>
            <a:r>
              <a:rPr lang="en-US" dirty="0" err="1"/>
              <a:t>składający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z </a:t>
            </a:r>
            <a:r>
              <a:rPr lang="en-US" dirty="0" err="1"/>
              <a:t>przynajmniej</a:t>
            </a:r>
            <a:r>
              <a:rPr lang="en-US" dirty="0"/>
              <a:t> 2 </a:t>
            </a:r>
            <a:r>
              <a:rPr lang="en-US" dirty="0" err="1"/>
              <a:t>jadących</a:t>
            </a:r>
            <a:r>
              <a:rPr lang="en-US" dirty="0"/>
              <a:t> </a:t>
            </a:r>
            <a:r>
              <a:rPr lang="en-US" dirty="0" err="1"/>
              <a:t>blisko</a:t>
            </a:r>
            <a:r>
              <a:rPr lang="en-US" dirty="0"/>
              <a:t> </a:t>
            </a:r>
            <a:r>
              <a:rPr lang="en-US" dirty="0" err="1"/>
              <a:t>siebie</a:t>
            </a:r>
            <a:r>
              <a:rPr lang="en-US" dirty="0"/>
              <a:t> </a:t>
            </a:r>
            <a:r>
              <a:rPr lang="en-US" dirty="0" err="1"/>
              <a:t>ciężarówek</a:t>
            </a:r>
            <a:endParaRPr lang="en-US" dirty="0"/>
          </a:p>
          <a:p>
            <a:r>
              <a:rPr lang="en-US" dirty="0" err="1"/>
              <a:t>Automatyzacja</a:t>
            </a:r>
            <a:r>
              <a:rPr lang="en-US" dirty="0"/>
              <a:t> </a:t>
            </a:r>
            <a:r>
              <a:rPr lang="en-US" dirty="0" err="1"/>
              <a:t>poruszania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części</a:t>
            </a:r>
            <a:r>
              <a:rPr lang="en-US" dirty="0"/>
              <a:t> </a:t>
            </a:r>
            <a:r>
              <a:rPr lang="en-US" dirty="0" err="1"/>
              <a:t>pojazdów</a:t>
            </a:r>
            <a:endParaRPr lang="en-US" dirty="0"/>
          </a:p>
          <a:p>
            <a:pPr lvl="1"/>
            <a:r>
              <a:rPr lang="en-US" dirty="0" err="1"/>
              <a:t>Mniejsze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paliwa</a:t>
            </a:r>
            <a:endParaRPr lang="en-US" dirty="0"/>
          </a:p>
          <a:p>
            <a:pPr lvl="1"/>
            <a:r>
              <a:rPr lang="en-US" dirty="0" err="1"/>
              <a:t>Wymagana</a:t>
            </a:r>
            <a:r>
              <a:rPr lang="en-US" dirty="0"/>
              <a:t> </a:t>
            </a:r>
            <a:r>
              <a:rPr lang="en-US" dirty="0" err="1"/>
              <a:t>mniejsza</a:t>
            </a:r>
            <a:r>
              <a:rPr lang="en-US" dirty="0"/>
              <a:t>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kierowców</a:t>
            </a:r>
            <a:endParaRPr lang="en-US" dirty="0"/>
          </a:p>
          <a:p>
            <a:pPr lvl="1"/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emitowanych</a:t>
            </a:r>
            <a:r>
              <a:rPr lang="en-US" dirty="0"/>
              <a:t> </a:t>
            </a:r>
            <a:r>
              <a:rPr lang="en-US" dirty="0" err="1"/>
              <a:t>gazów</a:t>
            </a:r>
            <a:r>
              <a:rPr lang="en-US" dirty="0"/>
              <a:t> </a:t>
            </a:r>
            <a:r>
              <a:rPr lang="en-US" dirty="0" err="1"/>
              <a:t>cieplarnianych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2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C82373-AD42-9D35-259C-D14CCFB8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imbusRomNo9L-Regu"/>
              </a:rPr>
              <a:t>Optimizing Two-Truck Platooning with Deadlines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B0E6E8-B8D8-43FC-3ED6-E09839FB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Minimalizacja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konwoju</a:t>
            </a:r>
            <a:r>
              <a:rPr lang="en-US" dirty="0"/>
              <a:t> </a:t>
            </a:r>
            <a:r>
              <a:rPr lang="en-US" dirty="0" err="1"/>
              <a:t>ciężarówek</a:t>
            </a:r>
            <a:r>
              <a:rPr lang="en-US" dirty="0"/>
              <a:t> </a:t>
            </a:r>
            <a:r>
              <a:rPr lang="en-US" dirty="0" err="1"/>
              <a:t>poprzez</a:t>
            </a:r>
            <a:r>
              <a:rPr lang="en-US" dirty="0"/>
              <a:t> </a:t>
            </a:r>
            <a:r>
              <a:rPr lang="en-US" dirty="0" err="1"/>
              <a:t>optymalizację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ciężarówek</a:t>
            </a:r>
            <a:r>
              <a:rPr lang="en-US" dirty="0"/>
              <a:t>, </a:t>
            </a:r>
            <a:r>
              <a:rPr lang="en-US" dirty="0" err="1"/>
              <a:t>dostosowanie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konwojów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Sieć</a:t>
            </a:r>
            <a:r>
              <a:rPr lang="en-US" dirty="0"/>
              <a:t> </a:t>
            </a:r>
            <a:r>
              <a:rPr lang="en-US" dirty="0" err="1"/>
              <a:t>autostrad</a:t>
            </a:r>
            <a:r>
              <a:rPr lang="en-US" dirty="0"/>
              <a:t> w </a:t>
            </a:r>
            <a:r>
              <a:rPr lang="en-US" dirty="0" err="1"/>
              <a:t>obrębie</a:t>
            </a:r>
            <a:r>
              <a:rPr lang="en-US" dirty="0"/>
              <a:t> USA</a:t>
            </a:r>
            <a:endParaRPr lang="en-1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Algorytm</a:t>
            </a:r>
            <a:r>
              <a:rPr lang="en-US" dirty="0"/>
              <a:t> FPTAS (Fully polynomial-time approximation scheme), </a:t>
            </a:r>
            <a:r>
              <a:rPr lang="en-US" dirty="0" err="1"/>
              <a:t>sprowadzenie</a:t>
            </a:r>
            <a:r>
              <a:rPr lang="en-US" dirty="0"/>
              <a:t> </a:t>
            </a:r>
            <a:r>
              <a:rPr lang="en-US" dirty="0" err="1"/>
              <a:t>problemu</a:t>
            </a:r>
            <a:r>
              <a:rPr lang="en-US" dirty="0"/>
              <a:t> do ILP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Symulator</a:t>
            </a:r>
            <a:r>
              <a:rPr lang="en-US" dirty="0"/>
              <a:t> ADVISOR (</a:t>
            </a: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o </a:t>
            </a:r>
            <a:r>
              <a:rPr lang="en-US" dirty="0" err="1"/>
              <a:t>zużyciu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), MATLAB (</a:t>
            </a:r>
            <a:r>
              <a:rPr lang="en-US" dirty="0" err="1"/>
              <a:t>aproksymacja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Zmniejszenie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o 24% w </a:t>
            </a:r>
            <a:r>
              <a:rPr lang="en-US" dirty="0" err="1"/>
              <a:t>stosunku</a:t>
            </a:r>
            <a:r>
              <a:rPr lang="en-US" dirty="0"/>
              <a:t> do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bazowej</a:t>
            </a:r>
            <a:r>
              <a:rPr lang="en-US" dirty="0"/>
              <a:t> (solver ILP </a:t>
            </a:r>
            <a:r>
              <a:rPr lang="en-US" dirty="0" err="1"/>
              <a:t>Gurobi</a:t>
            </a:r>
            <a:r>
              <a:rPr lang="en-US" dirty="0"/>
              <a:t>)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64251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370</TotalTime>
  <Words>665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NimbusRomNo9L-Regu</vt:lpstr>
      <vt:lpstr>Tw Cen MT</vt:lpstr>
      <vt:lpstr>Tw Cen MT Condensed</vt:lpstr>
      <vt:lpstr>Wingdings 3</vt:lpstr>
      <vt:lpstr>Integral</vt:lpstr>
      <vt:lpstr>Optymalizacja ruchu pojazdów w mieście  - analiza problemu i dziedziny </vt:lpstr>
      <vt:lpstr>Światła drogowe</vt:lpstr>
      <vt:lpstr>Optimization Using Simulation of Traffic Light Signal Timings </vt:lpstr>
      <vt:lpstr>Algorytm ewolucyjny</vt:lpstr>
      <vt:lpstr>Reducing Vehicle Emissions and Fuel Consumption in the City by Using Particle Swarm Optimization</vt:lpstr>
      <vt:lpstr>Particle Swarm Optimization (PSO) </vt:lpstr>
      <vt:lpstr>Inne metody</vt:lpstr>
      <vt:lpstr>Konwoje ciężarówek</vt:lpstr>
      <vt:lpstr>Optimizing Two-Truck Platooning with Deadlines</vt:lpstr>
      <vt:lpstr>FPTAS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Optymalizacja ruchu pojazdów w mieście</dc:title>
  <dc:creator>Maciej Banaś</dc:creator>
  <cp:lastModifiedBy>Maciej Banaś</cp:lastModifiedBy>
  <cp:revision>6</cp:revision>
  <dcterms:created xsi:type="dcterms:W3CDTF">2022-10-24T17:21:01Z</dcterms:created>
  <dcterms:modified xsi:type="dcterms:W3CDTF">2022-10-26T09:56:02Z</dcterms:modified>
</cp:coreProperties>
</file>