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64" r:id="rId4"/>
    <p:sldId id="266" r:id="rId5"/>
    <p:sldId id="262" r:id="rId6"/>
    <p:sldId id="260" r:id="rId7"/>
    <p:sldId id="267" r:id="rId8"/>
    <p:sldId id="259" r:id="rId9"/>
    <p:sldId id="265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0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068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903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3276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206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848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861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468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8390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020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0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9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8C5B10-A42F-4511-B0A2-CB11CC1B2E67}" type="datetimeFigureOut">
              <a:rPr lang="en-150" smtClean="0"/>
              <a:t>16/11/2022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87D6B7-32FB-4ABE-ACCB-E169BDB902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9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simulation.de/info/info_IDM.html" TargetMode="External"/><Relationship Id="rId2" Type="http://schemas.openxmlformats.org/officeDocument/2006/relationships/hyperlink" Target="https://sumo.dlr.de/docs/Definition_of_Vehicles%2C_Vehicle_Types%2C_and_Routes.html#car-following_mode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449286"/>
            <a:ext cx="7673009" cy="1437394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err="1"/>
              <a:t>Analiza</a:t>
            </a:r>
            <a:r>
              <a:rPr lang="en-US" sz="3600" dirty="0"/>
              <a:t> </a:t>
            </a:r>
            <a:r>
              <a:rPr lang="en-US" sz="3600" dirty="0" err="1"/>
              <a:t>narzędzi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80FDC-C929-3336-473C-A00FAAE7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367"/>
          </a:xfrm>
        </p:spPr>
        <p:txBody>
          <a:bodyPr/>
          <a:lstStyle/>
          <a:p>
            <a:r>
              <a:rPr lang="en-US" dirty="0"/>
              <a:t>Lane-Changing Model</a:t>
            </a:r>
            <a:endParaRPr lang="en-150" dirty="0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2F8B652-360A-5D2C-BCB2-3A8C7F7DA3C4}"/>
              </a:ext>
            </a:extLst>
          </p:cNvPr>
          <p:cNvSpPr txBox="1">
            <a:spLocks/>
          </p:cNvSpPr>
          <p:nvPr/>
        </p:nvSpPr>
        <p:spPr>
          <a:xfrm>
            <a:off x="1371600" y="187340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LC2013</a:t>
            </a:r>
          </a:p>
          <a:p>
            <a:pPr lvl="1"/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67F3DED4-1A2B-6B64-A7E7-E7E0855C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540E713-2EB9-2B74-093A-403ABFD6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1773382"/>
            <a:ext cx="11776710" cy="45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5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DBFB77-A6AA-D1B3-2ECA-33D80E02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</a:t>
            </a:r>
            <a:endParaRPr lang="en-15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A91A42C-15C0-B467-5416-D286A26C5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83" y="1551016"/>
            <a:ext cx="4621184" cy="4621184"/>
          </a:xfrm>
        </p:spPr>
      </p:pic>
    </p:spTree>
    <p:extLst>
      <p:ext uri="{BB962C8B-B14F-4D97-AF65-F5344CB8AC3E}">
        <p14:creationId xmlns:p14="http://schemas.microsoft.com/office/powerpoint/2010/main" val="199101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8D2676-DF41-8F75-3609-36A5C01B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Bibliografia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9E988-E011-5452-9586-0593C055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https://sumo.dlr.de/docs/Definition_of_Vehicles%2C_Vehicle_Types%2C_and_Routes.html#car-following_models</a:t>
            </a:r>
            <a:endParaRPr lang="en-GB" dirty="0"/>
          </a:p>
          <a:p>
            <a:r>
              <a:rPr lang="en-GB" dirty="0">
                <a:hlinkClick r:id="rId3"/>
              </a:rPr>
              <a:t>https://traffic-simulation.de/info/info_IDM.html</a:t>
            </a:r>
            <a:endParaRPr lang="en-GB" dirty="0"/>
          </a:p>
          <a:p>
            <a:r>
              <a:rPr lang="en-GB" sz="1800" b="0" i="1" dirty="0">
                <a:solidFill>
                  <a:srgbClr val="17365D"/>
                </a:solidFill>
                <a:effectLst/>
                <a:latin typeface="Arial-ItalicMT"/>
              </a:rPr>
              <a:t>SUMO’s Lane-Changing Model</a:t>
            </a:r>
            <a:br>
              <a:rPr lang="en-GB" sz="1800" b="0" i="1" dirty="0">
                <a:solidFill>
                  <a:srgbClr val="17365D"/>
                </a:solidFill>
                <a:effectLst/>
                <a:latin typeface="Arial-ItalicMT"/>
              </a:rPr>
            </a:br>
            <a:r>
              <a:rPr lang="en-GB" sz="1800" b="0" i="1" dirty="0">
                <a:solidFill>
                  <a:srgbClr val="000000"/>
                </a:solidFill>
                <a:effectLst/>
                <a:latin typeface="Arial-ItalicMT"/>
              </a:rPr>
              <a:t>Jakob Erdmann</a:t>
            </a:r>
            <a:br>
              <a:rPr lang="en-GB" sz="1800" b="0" i="1" dirty="0">
                <a:solidFill>
                  <a:srgbClr val="000000"/>
                </a:solidFill>
                <a:effectLst/>
                <a:latin typeface="Arial-ItalicMT"/>
              </a:rPr>
            </a:br>
            <a:r>
              <a:rPr lang="en-GB" sz="1800" b="0" i="1" dirty="0">
                <a:solidFill>
                  <a:srgbClr val="000000"/>
                </a:solidFill>
                <a:effectLst/>
                <a:latin typeface="Arial-ItalicMT"/>
              </a:rPr>
              <a:t>German Aerospace </a:t>
            </a:r>
            <a:r>
              <a:rPr lang="en-GB" sz="1800" b="0" i="1" dirty="0" err="1">
                <a:solidFill>
                  <a:srgbClr val="000000"/>
                </a:solidFill>
                <a:effectLst/>
                <a:latin typeface="Arial-ItalicMT"/>
              </a:rPr>
              <a:t>Center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Arial-ItalicMT"/>
              </a:rPr>
              <a:t>, Berlin, Germany</a:t>
            </a:r>
            <a:r>
              <a:rPr lang="en-GB" dirty="0"/>
              <a:t> </a:t>
            </a:r>
            <a:br>
              <a:rPr lang="en-GB" dirty="0"/>
            </a:b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128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286EE-FBFD-E59F-16E5-657E992A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Symulator</a:t>
            </a:r>
            <a:r>
              <a:rPr lang="en-US" dirty="0"/>
              <a:t> SUMO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6A57AB-9F56-0B65-C1D6-5614337C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15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416D50-F337-23FC-DCF9-3CB24082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5" y="1800550"/>
            <a:ext cx="6640390" cy="429327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F5CA2F3-D929-8FBF-5464-E7720673D462}"/>
              </a:ext>
            </a:extLst>
          </p:cNvPr>
          <p:cNvSpPr txBox="1"/>
          <p:nvPr/>
        </p:nvSpPr>
        <p:spPr>
          <a:xfrm>
            <a:off x="9570825" y="5724489"/>
            <a:ext cx="180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OSMWebWizard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778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BF4F76-70B3-DC2E-647A-D5EAF7AF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8" y="306658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err="1"/>
              <a:t>Parametry</a:t>
            </a:r>
            <a:r>
              <a:rPr lang="en-US" sz="3600" dirty="0"/>
              <a:t> </a:t>
            </a:r>
            <a:r>
              <a:rPr lang="en-US" sz="3600" dirty="0" err="1"/>
              <a:t>pojazdów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kierowców</a:t>
            </a:r>
            <a:r>
              <a:rPr lang="en-US" sz="3600" dirty="0"/>
              <a:t> w </a:t>
            </a:r>
            <a:r>
              <a:rPr lang="en-US" sz="3600" dirty="0" err="1"/>
              <a:t>symulatorze</a:t>
            </a:r>
            <a:endParaRPr lang="en-150" sz="36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A646DC5-9AFB-30E2-6DB9-28340BF7B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840" y="1022329"/>
            <a:ext cx="8226608" cy="5529013"/>
          </a:xfrm>
        </p:spPr>
      </p:pic>
    </p:spTree>
    <p:extLst>
      <p:ext uri="{BB962C8B-B14F-4D97-AF65-F5344CB8AC3E}">
        <p14:creationId xmlns:p14="http://schemas.microsoft.com/office/powerpoint/2010/main" val="227888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EDCD3-20FD-4B17-CF1F-CD81BB3D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1" y="156117"/>
            <a:ext cx="9601200" cy="1485900"/>
          </a:xfrm>
        </p:spPr>
        <p:txBody>
          <a:bodyPr/>
          <a:lstStyle/>
          <a:p>
            <a:r>
              <a:rPr lang="en-US" dirty="0" err="1"/>
              <a:t>Zmienne</a:t>
            </a:r>
            <a:r>
              <a:rPr lang="en-US" dirty="0"/>
              <a:t> w </a:t>
            </a:r>
            <a:r>
              <a:rPr lang="en-US" dirty="0" err="1"/>
              <a:t>symulacji</a:t>
            </a:r>
            <a:r>
              <a:rPr lang="en-US" dirty="0"/>
              <a:t> </a:t>
            </a:r>
            <a:endParaRPr lang="en-15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E9F9AE7-E184-CB3B-F751-6E7732A19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651" y="974314"/>
            <a:ext cx="10545432" cy="5883686"/>
          </a:xfrm>
        </p:spPr>
      </p:pic>
    </p:spTree>
    <p:extLst>
      <p:ext uri="{BB962C8B-B14F-4D97-AF65-F5344CB8AC3E}">
        <p14:creationId xmlns:p14="http://schemas.microsoft.com/office/powerpoint/2010/main" val="295014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4C582-1C9B-24F5-F12A-8BA5E19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zachowań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669D7D-4E27-52A6-8F3C-95EC923A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Car-Following Model</a:t>
            </a:r>
          </a:p>
          <a:p>
            <a:pPr lvl="1"/>
            <a:r>
              <a:rPr lang="en-US" dirty="0" err="1"/>
              <a:t>Modeluje</a:t>
            </a:r>
            <a:r>
              <a:rPr lang="en-US" dirty="0"/>
              <a:t> </a:t>
            </a:r>
            <a:r>
              <a:rPr lang="en-US" dirty="0" err="1"/>
              <a:t>przyspieszenie</a:t>
            </a:r>
            <a:r>
              <a:rPr lang="en-US" dirty="0"/>
              <a:t> i </a:t>
            </a:r>
            <a:r>
              <a:rPr lang="en-US" dirty="0" err="1"/>
              <a:t>szybkość</a:t>
            </a:r>
            <a:r>
              <a:rPr lang="en-US" dirty="0"/>
              <a:t> </a:t>
            </a:r>
            <a:r>
              <a:rPr lang="en-US" dirty="0" err="1"/>
              <a:t>pojazdu</a:t>
            </a:r>
            <a:r>
              <a:rPr lang="en-US" dirty="0"/>
              <a:t> 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jednego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ruchu</a:t>
            </a:r>
            <a:endParaRPr lang="en-US" dirty="0"/>
          </a:p>
          <a:p>
            <a:pPr lvl="1"/>
            <a:r>
              <a:rPr lang="en-US" dirty="0" err="1"/>
              <a:t>Duży</a:t>
            </a:r>
            <a:r>
              <a:rPr lang="en-US" dirty="0"/>
              <a:t> </a:t>
            </a:r>
            <a:r>
              <a:rPr lang="en-US" dirty="0" err="1"/>
              <a:t>wpływ</a:t>
            </a:r>
            <a:r>
              <a:rPr lang="en-US" dirty="0"/>
              <a:t> </a:t>
            </a:r>
            <a:r>
              <a:rPr lang="en-US" dirty="0" err="1"/>
              <a:t>pojazdu</a:t>
            </a:r>
            <a:r>
              <a:rPr lang="en-US" dirty="0"/>
              <a:t> </a:t>
            </a:r>
            <a:r>
              <a:rPr lang="en-US" dirty="0" err="1"/>
              <a:t>jadącego</a:t>
            </a:r>
            <a:r>
              <a:rPr lang="en-US" dirty="0"/>
              <a:t> z </a:t>
            </a:r>
            <a:r>
              <a:rPr lang="en-US" dirty="0" err="1"/>
              <a:t>przodu</a:t>
            </a:r>
            <a:endParaRPr lang="en-US" dirty="0"/>
          </a:p>
          <a:p>
            <a:r>
              <a:rPr lang="en-US" dirty="0"/>
              <a:t>Lane-Changing Model</a:t>
            </a:r>
          </a:p>
          <a:p>
            <a:pPr lvl="1"/>
            <a:r>
              <a:rPr lang="en-US" dirty="0" err="1"/>
              <a:t>Modeluje</a:t>
            </a:r>
            <a:r>
              <a:rPr lang="en-US" dirty="0"/>
              <a:t> </a:t>
            </a:r>
            <a:r>
              <a:rPr lang="en-US" dirty="0" err="1"/>
              <a:t>wybór</a:t>
            </a:r>
            <a:r>
              <a:rPr lang="en-US" dirty="0"/>
              <a:t> </a:t>
            </a:r>
            <a:r>
              <a:rPr lang="en-US" dirty="0" err="1"/>
              <a:t>zmieny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ruchu</a:t>
            </a:r>
            <a:r>
              <a:rPr lang="en-US" dirty="0"/>
              <a:t> 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jezdni</a:t>
            </a:r>
            <a:r>
              <a:rPr lang="en-US" dirty="0"/>
              <a:t> z </a:t>
            </a:r>
            <a:r>
              <a:rPr lang="en-US" dirty="0" err="1"/>
              <a:t>wieloma</a:t>
            </a:r>
            <a:r>
              <a:rPr lang="en-US" dirty="0"/>
              <a:t> </a:t>
            </a:r>
            <a:r>
              <a:rPr lang="en-US" dirty="0" err="1"/>
              <a:t>pasami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związane</a:t>
            </a:r>
            <a:r>
              <a:rPr lang="en-US" dirty="0"/>
              <a:t> z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dostosowanie</a:t>
            </a:r>
            <a:r>
              <a:rPr lang="en-US" dirty="0"/>
              <a:t> </a:t>
            </a:r>
            <a:r>
              <a:rPr lang="en-US" dirty="0" err="1"/>
              <a:t>prędkości</a:t>
            </a:r>
            <a:endParaRPr lang="en-150" dirty="0"/>
          </a:p>
          <a:p>
            <a:r>
              <a:rPr lang="en-US" dirty="0"/>
              <a:t>Junction Model</a:t>
            </a:r>
          </a:p>
          <a:p>
            <a:pPr lvl="1"/>
            <a:r>
              <a:rPr lang="en-US" dirty="0" err="1"/>
              <a:t>Modeluje</a:t>
            </a:r>
            <a:r>
              <a:rPr lang="en-US" dirty="0"/>
              <a:t> </a:t>
            </a:r>
            <a:r>
              <a:rPr lang="en-US" dirty="0" err="1"/>
              <a:t>zachowanie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skrzyżowaniu</a:t>
            </a:r>
            <a:endParaRPr lang="en-US" dirty="0"/>
          </a:p>
          <a:p>
            <a:pPr lvl="1"/>
            <a:r>
              <a:rPr lang="en-US" dirty="0" err="1"/>
              <a:t>Przejazd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wstrzymanie</a:t>
            </a:r>
            <a:r>
              <a:rPr lang="en-US" dirty="0"/>
              <a:t> </a:t>
            </a:r>
            <a:r>
              <a:rPr lang="en-US" dirty="0" err="1"/>
              <a:t>samochodów</a:t>
            </a:r>
            <a:endParaRPr lang="en-US" dirty="0"/>
          </a:p>
          <a:p>
            <a:pPr lvl="2"/>
            <a:r>
              <a:rPr lang="en-US" dirty="0"/>
              <a:t>z </a:t>
            </a:r>
            <a:r>
              <a:rPr lang="en-US" dirty="0" err="1"/>
              <a:t>pierwszeństwem</a:t>
            </a:r>
            <a:r>
              <a:rPr lang="en-US" dirty="0"/>
              <a:t> /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drodze</a:t>
            </a:r>
            <a:r>
              <a:rPr lang="en-US" dirty="0"/>
              <a:t> </a:t>
            </a:r>
            <a:r>
              <a:rPr lang="en-US" dirty="0" err="1"/>
              <a:t>podporządkowanej</a:t>
            </a:r>
            <a:endParaRPr lang="en-US" dirty="0"/>
          </a:p>
          <a:p>
            <a:pPr lvl="2"/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zielonym</a:t>
            </a:r>
            <a:r>
              <a:rPr lang="en-US" dirty="0"/>
              <a:t> / </a:t>
            </a:r>
            <a:r>
              <a:rPr lang="en-US" dirty="0" err="1"/>
              <a:t>czerwonym</a:t>
            </a:r>
            <a:r>
              <a:rPr lang="en-US" dirty="0"/>
              <a:t> </a:t>
            </a:r>
            <a:r>
              <a:rPr lang="en-US" dirty="0" err="1"/>
              <a:t>świetle</a:t>
            </a:r>
            <a:endParaRPr lang="en-US" dirty="0"/>
          </a:p>
          <a:p>
            <a:pPr lvl="1"/>
            <a:r>
              <a:rPr lang="en-US" dirty="0" err="1"/>
              <a:t>Unikanie</a:t>
            </a:r>
            <a:r>
              <a:rPr lang="en-US" dirty="0"/>
              <a:t> </a:t>
            </a:r>
            <a:r>
              <a:rPr lang="en-US" dirty="0" err="1"/>
              <a:t>blokady</a:t>
            </a:r>
            <a:r>
              <a:rPr lang="en-US" dirty="0"/>
              <a:t> </a:t>
            </a:r>
            <a:r>
              <a:rPr lang="en-US" dirty="0" err="1"/>
              <a:t>skrzyżowania</a:t>
            </a:r>
            <a:endParaRPr lang="en-US" dirty="0"/>
          </a:p>
          <a:p>
            <a:endParaRPr lang="en-150" dirty="0"/>
          </a:p>
          <a:p>
            <a:pPr lvl="1"/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7211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7A5D42-EBCE-7D5C-6ED2-ABA69350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312"/>
          </a:xfrm>
        </p:spPr>
        <p:txBody>
          <a:bodyPr/>
          <a:lstStyle/>
          <a:p>
            <a:r>
              <a:rPr lang="en-US" dirty="0"/>
              <a:t>Car-Following Model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A9EB76-1F50-3DDE-22E5-6303551A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365453"/>
            <a:ext cx="9601200" cy="4309946"/>
          </a:xfrm>
        </p:spPr>
        <p:txBody>
          <a:bodyPr numCol="2">
            <a:normAutofit fontScale="85000" lnSpcReduction="10000"/>
          </a:bodyPr>
          <a:lstStyle/>
          <a:p>
            <a:r>
              <a:rPr lang="en-US" dirty="0"/>
              <a:t>IDM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Zmienne</a:t>
            </a:r>
            <a:r>
              <a:rPr lang="en-US" dirty="0"/>
              <a:t> </a:t>
            </a:r>
            <a:r>
              <a:rPr lang="en-US" dirty="0" err="1"/>
              <a:t>wejściowe</a:t>
            </a:r>
            <a:endParaRPr lang="en-US" dirty="0"/>
          </a:p>
          <a:p>
            <a:pPr lvl="2"/>
            <a:r>
              <a:rPr lang="en-US" dirty="0"/>
              <a:t>v: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samochodu</a:t>
            </a:r>
            <a:endParaRPr lang="en-US" dirty="0"/>
          </a:p>
          <a:p>
            <a:pPr lvl="2"/>
            <a:r>
              <a:rPr lang="el-GR" dirty="0"/>
              <a:t>Δ</a:t>
            </a:r>
            <a:r>
              <a:rPr lang="en-US" dirty="0"/>
              <a:t>v: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samochodu</a:t>
            </a:r>
            <a:r>
              <a:rPr lang="en-US" dirty="0"/>
              <a:t> I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jadącego</a:t>
            </a:r>
            <a:r>
              <a:rPr lang="en-US" dirty="0"/>
              <a:t> </a:t>
            </a:r>
            <a:r>
              <a:rPr lang="en-US" dirty="0" err="1"/>
              <a:t>bezpośrednio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nim</a:t>
            </a:r>
            <a:endParaRPr lang="en-US" dirty="0"/>
          </a:p>
          <a:p>
            <a:pPr lvl="2"/>
            <a:r>
              <a:rPr lang="en-US" dirty="0"/>
              <a:t>s: </a:t>
            </a:r>
            <a:r>
              <a:rPr lang="en-US" dirty="0" err="1"/>
              <a:t>odległość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tymi</a:t>
            </a:r>
            <a:r>
              <a:rPr lang="en-US" dirty="0"/>
              <a:t> </a:t>
            </a:r>
            <a:r>
              <a:rPr lang="en-US" dirty="0" err="1"/>
              <a:t>samochodami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kierowcy</a:t>
            </a:r>
            <a:endParaRPr lang="en-US" dirty="0"/>
          </a:p>
          <a:p>
            <a:pPr lvl="2"/>
            <a:r>
              <a:rPr lang="en-US" dirty="0"/>
              <a:t>v0: desired speed</a:t>
            </a:r>
          </a:p>
          <a:p>
            <a:pPr lvl="2"/>
            <a:r>
              <a:rPr lang="en-US" dirty="0"/>
              <a:t>T: time headway</a:t>
            </a:r>
          </a:p>
          <a:p>
            <a:pPr lvl="2"/>
            <a:r>
              <a:rPr lang="en-US" dirty="0"/>
              <a:t>s0: minimum gap</a:t>
            </a:r>
          </a:p>
          <a:p>
            <a:pPr lvl="2"/>
            <a:r>
              <a:rPr lang="en-US" dirty="0"/>
              <a:t>a: acceleration</a:t>
            </a:r>
          </a:p>
          <a:p>
            <a:pPr lvl="2"/>
            <a:r>
              <a:rPr lang="en-US" dirty="0"/>
              <a:t>b: deceleration</a:t>
            </a:r>
          </a:p>
          <a:p>
            <a:pPr marL="0" indent="0">
              <a:buNone/>
            </a:pPr>
            <a:endParaRPr lang="en-15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7F4662-B007-35CA-B824-B0358595E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32" y="1584867"/>
            <a:ext cx="8509334" cy="2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8C7AB-244A-EB06-9A8F-88A4DF19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76454"/>
          </a:xfrm>
        </p:spPr>
        <p:txBody>
          <a:bodyPr/>
          <a:lstStyle/>
          <a:p>
            <a:r>
              <a:rPr lang="en-US" dirty="0"/>
              <a:t>Car-Following Model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1A7AF8-B1E8-DA3C-3B04-41CCAD59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IDM</a:t>
            </a:r>
          </a:p>
          <a:p>
            <a:pPr lvl="1"/>
            <a:r>
              <a:rPr lang="en-US" dirty="0" err="1"/>
              <a:t>Ostrożni</a:t>
            </a:r>
            <a:r>
              <a:rPr lang="en-US" dirty="0"/>
              <a:t> </a:t>
            </a:r>
            <a:r>
              <a:rPr lang="en-US" dirty="0" err="1"/>
              <a:t>kierowcy</a:t>
            </a:r>
            <a:endParaRPr lang="en-US" dirty="0"/>
          </a:p>
          <a:p>
            <a:pPr lvl="2"/>
            <a:r>
              <a:rPr lang="en-US" dirty="0" err="1"/>
              <a:t>Wysoki</a:t>
            </a:r>
            <a:r>
              <a:rPr lang="en-US" dirty="0"/>
              <a:t> </a:t>
            </a:r>
            <a:r>
              <a:rPr lang="en-GB" dirty="0"/>
              <a:t>time headway</a:t>
            </a:r>
            <a:endParaRPr lang="en-US" dirty="0"/>
          </a:p>
          <a:p>
            <a:pPr lvl="1"/>
            <a:r>
              <a:rPr lang="en-US" dirty="0" err="1"/>
              <a:t>Agresywni</a:t>
            </a:r>
            <a:r>
              <a:rPr lang="en-US" dirty="0"/>
              <a:t> </a:t>
            </a:r>
            <a:r>
              <a:rPr lang="en-US" dirty="0" err="1"/>
              <a:t>kierowcy</a:t>
            </a:r>
            <a:endParaRPr lang="en-US" dirty="0"/>
          </a:p>
          <a:p>
            <a:pPr lvl="2"/>
            <a:r>
              <a:rPr lang="en-US" dirty="0" err="1"/>
              <a:t>Niski</a:t>
            </a:r>
            <a:r>
              <a:rPr lang="en-US" dirty="0"/>
              <a:t> </a:t>
            </a:r>
            <a:r>
              <a:rPr lang="en-GB" dirty="0"/>
              <a:t>time headway</a:t>
            </a:r>
            <a:endParaRPr lang="en-US" dirty="0"/>
          </a:p>
          <a:p>
            <a:pPr lvl="2"/>
            <a:r>
              <a:rPr lang="en-US" dirty="0" err="1"/>
              <a:t>Wysoki</a:t>
            </a:r>
            <a:r>
              <a:rPr lang="en-US" dirty="0"/>
              <a:t> </a:t>
            </a:r>
            <a:r>
              <a:rPr lang="en-GB" dirty="0"/>
              <a:t>desired speed, acceleration, deceleration</a:t>
            </a:r>
            <a:endParaRPr lang="en-US" dirty="0"/>
          </a:p>
          <a:p>
            <a:pPr lvl="1"/>
            <a:r>
              <a:rPr lang="en-US" dirty="0" err="1"/>
              <a:t>Wady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  <a:p>
            <a:pPr lvl="2"/>
            <a:r>
              <a:rPr lang="en-US" dirty="0" err="1"/>
              <a:t>Samochody</a:t>
            </a:r>
            <a:r>
              <a:rPr lang="en-US" dirty="0"/>
              <a:t> </a:t>
            </a:r>
            <a:r>
              <a:rPr lang="en-US" dirty="0" err="1"/>
              <a:t>jądące</a:t>
            </a:r>
            <a:r>
              <a:rPr lang="en-US" dirty="0"/>
              <a:t> z </a:t>
            </a:r>
            <a:r>
              <a:rPr lang="en-US" dirty="0" err="1"/>
              <a:t>tyłu</a:t>
            </a:r>
            <a:r>
              <a:rPr lang="en-US" dirty="0"/>
              <a:t> </a:t>
            </a:r>
            <a:r>
              <a:rPr lang="en-US" dirty="0" err="1"/>
              <a:t>przyspieszają</a:t>
            </a:r>
            <a:r>
              <a:rPr lang="en-US" dirty="0"/>
              <a:t> </a:t>
            </a:r>
            <a:r>
              <a:rPr lang="en-US" dirty="0" err="1"/>
              <a:t>wolniej</a:t>
            </a:r>
            <a:endParaRPr lang="en-US" dirty="0"/>
          </a:p>
          <a:p>
            <a:pPr lvl="2"/>
            <a:r>
              <a:rPr lang="en-US" dirty="0" err="1"/>
              <a:t>Informacja</a:t>
            </a:r>
            <a:r>
              <a:rPr lang="en-US" dirty="0"/>
              <a:t> o </a:t>
            </a:r>
            <a:r>
              <a:rPr lang="en-US" dirty="0" err="1"/>
              <a:t>odleglości</a:t>
            </a:r>
            <a:r>
              <a:rPr lang="en-US" dirty="0"/>
              <a:t> do </a:t>
            </a:r>
            <a:r>
              <a:rPr lang="en-US" dirty="0" err="1"/>
              <a:t>samochodu</a:t>
            </a:r>
            <a:r>
              <a:rPr lang="en-US" dirty="0"/>
              <a:t> </a:t>
            </a:r>
            <a:r>
              <a:rPr lang="en-US" dirty="0" err="1"/>
              <a:t>jadącego</a:t>
            </a:r>
            <a:r>
              <a:rPr lang="en-US" dirty="0"/>
              <a:t> z </a:t>
            </a:r>
            <a:r>
              <a:rPr lang="en-US" dirty="0" err="1"/>
              <a:t>przodu</a:t>
            </a:r>
            <a:r>
              <a:rPr lang="en-US" dirty="0"/>
              <a:t> </a:t>
            </a:r>
            <a:r>
              <a:rPr lang="en-US" dirty="0" err="1"/>
              <a:t>wpływa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predkość</a:t>
            </a:r>
            <a:r>
              <a:rPr lang="en-US" dirty="0"/>
              <a:t>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dużych</a:t>
            </a:r>
            <a:r>
              <a:rPr lang="en-US" dirty="0"/>
              <a:t> </a:t>
            </a:r>
            <a:r>
              <a:rPr lang="en-US" dirty="0" err="1"/>
              <a:t>odległościach</a:t>
            </a:r>
            <a:r>
              <a:rPr lang="en-US" dirty="0"/>
              <a:t> – </a:t>
            </a:r>
            <a:r>
              <a:rPr lang="en-US" dirty="0" err="1"/>
              <a:t>spowalnia</a:t>
            </a:r>
            <a:r>
              <a:rPr lang="en-US" dirty="0"/>
              <a:t> </a:t>
            </a:r>
            <a:r>
              <a:rPr lang="en-US" dirty="0" err="1"/>
              <a:t>samochód</a:t>
            </a: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09687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4D92B-79D0-9437-CA4C-130EAA31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0B2456-25F4-5F74-A7AE-D394CBEF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Krauss</a:t>
            </a:r>
          </a:p>
          <a:p>
            <a:pPr lvl="1"/>
            <a:r>
              <a:rPr lang="en-US" dirty="0" err="1"/>
              <a:t>Pozwalamy</a:t>
            </a:r>
            <a:r>
              <a:rPr lang="en-US" dirty="0"/>
              <a:t> </a:t>
            </a:r>
            <a:r>
              <a:rPr lang="en-US" dirty="0" err="1"/>
              <a:t>samochodom</a:t>
            </a:r>
            <a:r>
              <a:rPr lang="en-US" dirty="0"/>
              <a:t> </a:t>
            </a:r>
            <a:r>
              <a:rPr lang="en-US" dirty="0" err="1"/>
              <a:t>jechać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szybko</a:t>
            </a:r>
            <a:r>
              <a:rPr lang="en-US" dirty="0"/>
              <a:t> jak to </a:t>
            </a:r>
            <a:r>
              <a:rPr lang="en-US" dirty="0" err="1"/>
              <a:t>możliwe</a:t>
            </a:r>
            <a:r>
              <a:rPr lang="en-US" dirty="0"/>
              <a:t> z </a:t>
            </a:r>
            <a:r>
              <a:rPr lang="en-US" dirty="0" err="1"/>
              <a:t>zachowaniem</a:t>
            </a:r>
            <a:r>
              <a:rPr lang="en-US" dirty="0"/>
              <a:t> </a:t>
            </a:r>
            <a:r>
              <a:rPr lang="en-US" dirty="0" err="1"/>
              <a:t>bezpieczeństwa</a:t>
            </a:r>
            <a:endParaRPr lang="en-US" dirty="0"/>
          </a:p>
          <a:p>
            <a:pPr lvl="1"/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unika</a:t>
            </a:r>
            <a:r>
              <a:rPr lang="en-US" dirty="0"/>
              <a:t> </a:t>
            </a:r>
            <a:r>
              <a:rPr lang="en-US" dirty="0" err="1"/>
              <a:t>kolizji</a:t>
            </a:r>
            <a:r>
              <a:rPr lang="en-US" dirty="0"/>
              <a:t>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dany</a:t>
            </a:r>
            <a:r>
              <a:rPr lang="en-US" dirty="0"/>
              <a:t> </a:t>
            </a:r>
            <a:r>
              <a:rPr lang="en-US" dirty="0" err="1"/>
              <a:t>samochód</a:t>
            </a:r>
            <a:r>
              <a:rPr lang="en-US" dirty="0"/>
              <a:t> </a:t>
            </a:r>
            <a:r>
              <a:rPr lang="en-US" dirty="0" err="1"/>
              <a:t>hamuje</a:t>
            </a:r>
            <a:r>
              <a:rPr lang="en-US" dirty="0"/>
              <a:t> z </a:t>
            </a:r>
            <a:r>
              <a:rPr lang="en-US" dirty="0" err="1"/>
              <a:t>opóźnieniem</a:t>
            </a:r>
            <a:r>
              <a:rPr lang="en-US" dirty="0"/>
              <a:t> </a:t>
            </a:r>
            <a:r>
              <a:rPr lang="en-US" dirty="0" err="1"/>
              <a:t>mieszczącym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w </a:t>
            </a:r>
            <a:r>
              <a:rPr lang="en-US" dirty="0" err="1"/>
              <a:t>zakresie</a:t>
            </a:r>
            <a:r>
              <a:rPr lang="en-US" dirty="0"/>
              <a:t> </a:t>
            </a:r>
            <a:r>
              <a:rPr lang="en-US" dirty="0" err="1"/>
              <a:t>dopuszczalnym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jadacym</a:t>
            </a:r>
            <a:r>
              <a:rPr lang="en-US" dirty="0"/>
              <a:t> za </a:t>
            </a:r>
            <a:r>
              <a:rPr lang="en-US" dirty="0" err="1"/>
              <a:t>nim</a:t>
            </a:r>
            <a:endParaRPr lang="en-US" dirty="0"/>
          </a:p>
          <a:p>
            <a:pPr lvl="2"/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3934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B3C0A-2672-5535-13CE-38ADB781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185"/>
          </a:xfrm>
        </p:spPr>
        <p:txBody>
          <a:bodyPr/>
          <a:lstStyle/>
          <a:p>
            <a:r>
              <a:rPr lang="en-US" dirty="0"/>
              <a:t>Lane-Changing Model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9BB24E-5FB4-D7C7-F8F6-51AB279F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405"/>
            <a:ext cx="9601200" cy="3581400"/>
          </a:xfrm>
        </p:spPr>
        <p:txBody>
          <a:bodyPr/>
          <a:lstStyle/>
          <a:p>
            <a:r>
              <a:rPr lang="en-US" dirty="0"/>
              <a:t>LC2013</a:t>
            </a:r>
          </a:p>
          <a:p>
            <a:r>
              <a:rPr lang="en-US" dirty="0" err="1"/>
              <a:t>Kroki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US" dirty="0"/>
          </a:p>
          <a:p>
            <a:pPr lvl="1"/>
            <a:r>
              <a:rPr lang="en-US" dirty="0" err="1"/>
              <a:t>Wyliczenie</a:t>
            </a:r>
            <a:r>
              <a:rPr lang="en-US" dirty="0"/>
              <a:t> </a:t>
            </a:r>
            <a:r>
              <a:rPr lang="en-US" dirty="0" err="1"/>
              <a:t>preferowanego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ruchu</a:t>
            </a:r>
            <a:endParaRPr lang="en-US" dirty="0"/>
          </a:p>
          <a:p>
            <a:pPr lvl="1"/>
            <a:r>
              <a:rPr lang="en-US" dirty="0" err="1"/>
              <a:t>Wyliczenie</a:t>
            </a:r>
            <a:r>
              <a:rPr lang="en-US" dirty="0"/>
              <a:t> </a:t>
            </a:r>
            <a:r>
              <a:rPr lang="en-US" dirty="0" err="1"/>
              <a:t>bezpiecznej</a:t>
            </a:r>
            <a:r>
              <a:rPr lang="en-US" dirty="0"/>
              <a:t> </a:t>
            </a:r>
            <a:r>
              <a:rPr lang="en-US" dirty="0" err="1"/>
              <a:t>predkości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aktualnym</a:t>
            </a:r>
            <a:r>
              <a:rPr lang="en-US" dirty="0"/>
              <a:t> </a:t>
            </a:r>
            <a:r>
              <a:rPr lang="en-US" dirty="0" err="1"/>
              <a:t>pasie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porównanie</a:t>
            </a:r>
            <a:r>
              <a:rPr lang="en-US" dirty="0"/>
              <a:t> z </a:t>
            </a:r>
            <a:r>
              <a:rPr lang="en-US" dirty="0" err="1"/>
              <a:t>żądaną</a:t>
            </a:r>
            <a:r>
              <a:rPr lang="en-US" dirty="0"/>
              <a:t> </a:t>
            </a:r>
            <a:r>
              <a:rPr lang="en-US" dirty="0" err="1"/>
              <a:t>prędkością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zmianie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(z </a:t>
            </a:r>
            <a:r>
              <a:rPr lang="en-US" dirty="0" err="1"/>
              <a:t>poprzedniego</a:t>
            </a:r>
            <a:r>
              <a:rPr lang="en-US" dirty="0"/>
              <a:t> </a:t>
            </a:r>
            <a:r>
              <a:rPr lang="en-US" dirty="0" err="1"/>
              <a:t>kroku</a:t>
            </a:r>
            <a:r>
              <a:rPr lang="en-US" dirty="0"/>
              <a:t> </a:t>
            </a:r>
            <a:r>
              <a:rPr lang="en-US" dirty="0" err="1"/>
              <a:t>sumulacji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Podjęcie</a:t>
            </a:r>
            <a:r>
              <a:rPr lang="en-US" dirty="0"/>
              <a:t> </a:t>
            </a:r>
            <a:r>
              <a:rPr lang="en-US" dirty="0" err="1"/>
              <a:t>decyzji</a:t>
            </a:r>
            <a:r>
              <a:rPr lang="en-US" dirty="0"/>
              <a:t> (bez </a:t>
            </a:r>
            <a:r>
              <a:rPr lang="en-US" dirty="0" err="1"/>
              <a:t>zmian</a:t>
            </a:r>
            <a:r>
              <a:rPr lang="en-US" dirty="0"/>
              <a:t>, </a:t>
            </a: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prawy</a:t>
            </a:r>
            <a:r>
              <a:rPr lang="en-US" dirty="0"/>
              <a:t>/</a:t>
            </a:r>
            <a:r>
              <a:rPr lang="en-US" dirty="0" err="1"/>
              <a:t>lewy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Wykonanie</a:t>
            </a:r>
            <a:r>
              <a:rPr lang="en-US" dirty="0"/>
              <a:t> </a:t>
            </a:r>
            <a:r>
              <a:rPr lang="en-US" dirty="0" err="1"/>
              <a:t>manewru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wyliczenie</a:t>
            </a:r>
            <a:r>
              <a:rPr lang="en-US" dirty="0"/>
              <a:t> </a:t>
            </a:r>
            <a:r>
              <a:rPr lang="en-US" dirty="0" err="1"/>
              <a:t>żądanej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zmianie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do </a:t>
            </a:r>
            <a:r>
              <a:rPr lang="en-US" dirty="0" err="1"/>
              <a:t>następnego</a:t>
            </a:r>
            <a:r>
              <a:rPr lang="en-US" dirty="0"/>
              <a:t> </a:t>
            </a:r>
            <a:r>
              <a:rPr lang="en-US" dirty="0" err="1"/>
              <a:t>kroku</a:t>
            </a:r>
            <a:endParaRPr lang="en-US" dirty="0"/>
          </a:p>
          <a:p>
            <a:pPr lvl="1"/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934739466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251</TotalTime>
  <Words>337</Words>
  <Application>Microsoft Office PowerPoint</Application>
  <PresentationFormat>Panoramiczny</PresentationFormat>
  <Paragraphs>72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Arial-ItalicMT</vt:lpstr>
      <vt:lpstr>Franklin Gothic Book</vt:lpstr>
      <vt:lpstr>Przycinanie</vt:lpstr>
      <vt:lpstr>Wyznaczenie optymalnej strategii dynamiki jazdy kierowców - Analiza narzędzi</vt:lpstr>
      <vt:lpstr>Symulator SUMO</vt:lpstr>
      <vt:lpstr>Parametry pojazdów i kierowców w symulatorze</vt:lpstr>
      <vt:lpstr>Zmienne w symulacji </vt:lpstr>
      <vt:lpstr>Modele zachowań kierowców</vt:lpstr>
      <vt:lpstr>Car-Following Model</vt:lpstr>
      <vt:lpstr>Car-Following Model</vt:lpstr>
      <vt:lpstr>Car-Following Model</vt:lpstr>
      <vt:lpstr>Lane-Changing Model</vt:lpstr>
      <vt:lpstr>Lane-Changing Model</vt:lpstr>
      <vt:lpstr>PSO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Banaś</dc:creator>
  <cp:lastModifiedBy>Maciej Banaś</cp:lastModifiedBy>
  <cp:revision>5</cp:revision>
  <dcterms:created xsi:type="dcterms:W3CDTF">2022-11-12T14:34:24Z</dcterms:created>
  <dcterms:modified xsi:type="dcterms:W3CDTF">2022-11-16T11:05:25Z</dcterms:modified>
</cp:coreProperties>
</file>