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99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30/11/2022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4302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30/11/2022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313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30/11/2022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1989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30/11/2022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66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30/11/2022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367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30/11/2022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833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30/11/2022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9064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30/11/2022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487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30/11/2022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3489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30/11/2022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10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30/11/2022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34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30/11/2022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87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ACF736-562B-DF14-144B-0CD675981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001" y="1641921"/>
            <a:ext cx="7673009" cy="2515080"/>
          </a:xfrm>
        </p:spPr>
        <p:txBody>
          <a:bodyPr>
            <a:noAutofit/>
          </a:bodyPr>
          <a:lstStyle/>
          <a:p>
            <a:r>
              <a:rPr lang="pl-PL" sz="3600" dirty="0"/>
              <a:t>Wyznaczenie optymalnej strategii dynamiki jazdy kierowców</a:t>
            </a:r>
            <a:br>
              <a:rPr lang="en-US" sz="3600" dirty="0"/>
            </a:br>
            <a:r>
              <a:rPr lang="en-US" sz="3600" dirty="0"/>
              <a:t>- Cele, </a:t>
            </a:r>
            <a:r>
              <a:rPr lang="en-US" sz="3600" dirty="0" err="1"/>
              <a:t>zakres</a:t>
            </a:r>
            <a:r>
              <a:rPr lang="en-US" sz="3600" dirty="0"/>
              <a:t> I </a:t>
            </a:r>
            <a:r>
              <a:rPr lang="en-US" sz="3600" dirty="0" err="1"/>
              <a:t>uruchomione</a:t>
            </a:r>
            <a:r>
              <a:rPr lang="en-US" sz="3600" dirty="0"/>
              <a:t> </a:t>
            </a:r>
            <a:r>
              <a:rPr lang="en-US" sz="3600" dirty="0" err="1"/>
              <a:t>narzędzia</a:t>
            </a:r>
            <a:endParaRPr lang="en-150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EF70BE-AF4C-8407-518C-43284639F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330564"/>
            <a:ext cx="6831673" cy="1086237"/>
          </a:xfrm>
        </p:spPr>
        <p:txBody>
          <a:bodyPr/>
          <a:lstStyle/>
          <a:p>
            <a:r>
              <a:rPr lang="en-US" dirty="0"/>
              <a:t>Maciej Banaś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5815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8D9285-C11D-764C-C4E5-EC36F660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PSO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D81DBF-B60B-932E-A331-F8558A165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140" y="6057900"/>
            <a:ext cx="9601200" cy="537210"/>
          </a:xfrm>
        </p:spPr>
        <p:txBody>
          <a:bodyPr/>
          <a:lstStyle/>
          <a:p>
            <a:r>
              <a:rPr lang="en-GB" dirty="0"/>
              <a:t>https://gist.github.com/kenichi-lon/35bee7e5323e29ced89c3e90ce494de9</a:t>
            </a:r>
            <a:endParaRPr lang="en-15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E583F3-F1DF-DA7E-55C2-E22D1D1F5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5135880" cy="513588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2E31DB4-430E-3F47-D779-055CCB05F308}"/>
              </a:ext>
            </a:extLst>
          </p:cNvPr>
          <p:cNvSpPr txBox="1"/>
          <p:nvPr/>
        </p:nvSpPr>
        <p:spPr>
          <a:xfrm>
            <a:off x="8686800" y="4689932"/>
            <a:ext cx="272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 </a:t>
            </a:r>
            <a:r>
              <a:rPr lang="en-US" dirty="0"/>
              <a:t>f(x1,x2) = </a:t>
            </a:r>
            <a:br>
              <a:rPr lang="en-US" dirty="0"/>
            </a:br>
            <a:r>
              <a:rPr lang="en-US" dirty="0"/>
              <a:t>(x1+2*-x2+3)^2 + (2*x1+x2-8)^2</a:t>
            </a:r>
            <a:r>
              <a:rPr lang="pl-PL" dirty="0"/>
              <a:t>  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19676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475D3A7-0AC5-A7EA-1C2B-8ED93BB82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138" y="444536"/>
            <a:ext cx="9849992" cy="596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6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256748-2747-5525-45FC-D933DC60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en-US" dirty="0" err="1"/>
              <a:t>działania</a:t>
            </a:r>
            <a:r>
              <a:rPr lang="en-US" dirty="0"/>
              <a:t> 1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2EEF3D-3E6B-1707-5647-5C3F8277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1824"/>
            <a:ext cx="9601200" cy="401443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Wygenerowanie</a:t>
            </a:r>
            <a:r>
              <a:rPr lang="en-US" dirty="0"/>
              <a:t> </a:t>
            </a:r>
            <a:r>
              <a:rPr lang="en-US" dirty="0" err="1"/>
              <a:t>mapy</a:t>
            </a:r>
            <a:r>
              <a:rPr lang="en-US" dirty="0"/>
              <a:t> z </a:t>
            </a:r>
            <a:r>
              <a:rPr lang="en-GB" dirty="0" err="1"/>
              <a:t>OSMWebWizard</a:t>
            </a:r>
            <a:r>
              <a:rPr lang="en-GB" dirty="0"/>
              <a:t> </a:t>
            </a:r>
            <a:r>
              <a:rPr lang="en-GB" dirty="0" err="1"/>
              <a:t>wraz</a:t>
            </a:r>
            <a:r>
              <a:rPr lang="en-GB" dirty="0"/>
              <a:t> z </a:t>
            </a:r>
            <a:r>
              <a:rPr lang="en-GB" dirty="0" err="1"/>
              <a:t>kilkuset</a:t>
            </a:r>
            <a:r>
              <a:rPr lang="en-GB" dirty="0"/>
              <a:t> </a:t>
            </a:r>
            <a:r>
              <a:rPr lang="en-GB" dirty="0" err="1"/>
              <a:t>zamochodami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pokonywanymi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trasami</a:t>
            </a:r>
            <a:r>
              <a:rPr lang="en-GB" dirty="0"/>
              <a:t> w </a:t>
            </a:r>
            <a:r>
              <a:rPr lang="en-GB" dirty="0" err="1"/>
              <a:t>symulacji</a:t>
            </a:r>
            <a:endParaRPr lang="en-GB" dirty="0"/>
          </a:p>
          <a:p>
            <a:pPr marL="987552" lvl="1" indent="-457200">
              <a:buFont typeface="+mj-lt"/>
              <a:buAutoNum type="arabicPeriod"/>
            </a:pPr>
            <a:r>
              <a:rPr lang="en-GB" dirty="0" err="1"/>
              <a:t>Gęstość</a:t>
            </a:r>
            <a:r>
              <a:rPr lang="en-GB" dirty="0"/>
              <a:t> </a:t>
            </a:r>
            <a:r>
              <a:rPr lang="en-GB" dirty="0" err="1"/>
              <a:t>samochodów</a:t>
            </a:r>
            <a:r>
              <a:rPr lang="en-GB" dirty="0"/>
              <a:t> </a:t>
            </a:r>
            <a:r>
              <a:rPr lang="en-GB" dirty="0" err="1"/>
              <a:t>wystarczająco</a:t>
            </a:r>
            <a:r>
              <a:rPr lang="en-GB" dirty="0"/>
              <a:t> </a:t>
            </a:r>
            <a:r>
              <a:rPr lang="en-GB" dirty="0" err="1"/>
              <a:t>duża</a:t>
            </a:r>
            <a:r>
              <a:rPr lang="en-GB" dirty="0"/>
              <a:t> do </a:t>
            </a:r>
            <a:r>
              <a:rPr lang="en-GB" dirty="0" err="1"/>
              <a:t>powstania</a:t>
            </a:r>
            <a:r>
              <a:rPr lang="en-GB" dirty="0"/>
              <a:t> </a:t>
            </a:r>
            <a:r>
              <a:rPr lang="en-GB" dirty="0" err="1"/>
              <a:t>zatorów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drodze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Wygenerowanie</a:t>
            </a:r>
            <a:r>
              <a:rPr lang="en-GB" dirty="0"/>
              <a:t> </a:t>
            </a:r>
            <a:r>
              <a:rPr lang="en-GB" dirty="0" err="1"/>
              <a:t>losowo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każdego</a:t>
            </a:r>
            <a:r>
              <a:rPr lang="en-GB" dirty="0"/>
              <a:t> </a:t>
            </a:r>
            <a:r>
              <a:rPr lang="en-GB" dirty="0" err="1"/>
              <a:t>kierowcy</a:t>
            </a:r>
            <a:r>
              <a:rPr lang="en-GB" dirty="0"/>
              <a:t> </a:t>
            </a:r>
            <a:r>
              <a:rPr lang="en-GB" dirty="0" err="1"/>
              <a:t>parametrów</a:t>
            </a:r>
            <a:r>
              <a:rPr lang="en-GB" dirty="0"/>
              <a:t> (</a:t>
            </a:r>
            <a:r>
              <a:rPr lang="en-GB" dirty="0" err="1"/>
              <a:t>preferencji</a:t>
            </a:r>
            <a:r>
              <a:rPr lang="en-GB" dirty="0"/>
              <a:t> </a:t>
            </a:r>
            <a:r>
              <a:rPr lang="en-GB" dirty="0" err="1"/>
              <a:t>zachowań</a:t>
            </a:r>
            <a:r>
              <a:rPr lang="en-GB" dirty="0"/>
              <a:t>) z </a:t>
            </a:r>
            <a:r>
              <a:rPr lang="en-GB" dirty="0" err="1"/>
              <a:t>określonego</a:t>
            </a:r>
            <a:r>
              <a:rPr lang="en-GB" dirty="0"/>
              <a:t> </a:t>
            </a:r>
            <a:r>
              <a:rPr lang="en-GB" dirty="0" err="1"/>
              <a:t>przedziału</a:t>
            </a:r>
            <a:r>
              <a:rPr lang="en-GB" dirty="0"/>
              <a:t> </a:t>
            </a:r>
            <a:r>
              <a:rPr lang="en-GB" dirty="0" err="1"/>
              <a:t>dozwolonych</a:t>
            </a:r>
            <a:r>
              <a:rPr lang="en-GB" dirty="0"/>
              <a:t> </a:t>
            </a:r>
            <a:r>
              <a:rPr lang="en-GB" dirty="0" err="1"/>
              <a:t>wartości</a:t>
            </a:r>
            <a:r>
              <a:rPr lang="en-US" dirty="0"/>
              <a:t>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Rozważane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z </a:t>
            </a:r>
            <a:r>
              <a:rPr lang="en-US" dirty="0" err="1"/>
              <a:t>modelu</a:t>
            </a:r>
            <a:r>
              <a:rPr lang="en-US" dirty="0"/>
              <a:t> IDM: 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opóźnienie</a:t>
            </a:r>
            <a:r>
              <a:rPr lang="en-US" dirty="0"/>
              <a:t>, </a:t>
            </a:r>
            <a:r>
              <a:rPr lang="en-US" dirty="0" err="1"/>
              <a:t>odstęp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samochodami</a:t>
            </a:r>
            <a:r>
              <a:rPr lang="en-US" dirty="0"/>
              <a:t>, </a:t>
            </a:r>
            <a:r>
              <a:rPr lang="en-US" dirty="0" err="1"/>
              <a:t>maksymalna</a:t>
            </a:r>
            <a:r>
              <a:rPr lang="en-US" dirty="0"/>
              <a:t> </a:t>
            </a:r>
            <a:r>
              <a:rPr lang="en-US" dirty="0" err="1"/>
              <a:t>oczekiwana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Przypisanie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do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pokonywanej</a:t>
            </a:r>
            <a:r>
              <a:rPr lang="en-US" dirty="0"/>
              <a:t> </a:t>
            </a:r>
            <a:r>
              <a:rPr lang="en-US" dirty="0" err="1"/>
              <a:t>trasy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np.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kilkadziesiąt</a:t>
            </a:r>
            <a:r>
              <a:rPr lang="en-US" dirty="0"/>
              <a:t> </a:t>
            </a:r>
            <a:r>
              <a:rPr lang="en-US" dirty="0" err="1"/>
              <a:t>sekund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Wczytanie</a:t>
            </a:r>
            <a:r>
              <a:rPr lang="en-US" dirty="0"/>
              <a:t> </a:t>
            </a:r>
            <a:r>
              <a:rPr lang="en-US" dirty="0" err="1"/>
              <a:t>wygenerowanej</a:t>
            </a:r>
            <a:r>
              <a:rPr lang="en-US" dirty="0"/>
              <a:t> </a:t>
            </a:r>
            <a:r>
              <a:rPr lang="en-US" dirty="0" err="1"/>
              <a:t>konfiguracji</a:t>
            </a:r>
            <a:r>
              <a:rPr lang="en-US" dirty="0"/>
              <a:t> </a:t>
            </a:r>
            <a:r>
              <a:rPr lang="en-US" dirty="0" err="1"/>
              <a:t>samochodów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Zapis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do </a:t>
            </a:r>
            <a:r>
              <a:rPr lang="en-US" dirty="0" err="1"/>
              <a:t>pliku</a:t>
            </a:r>
            <a:endParaRPr lang="en-US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4446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22759E-84A4-2F0B-7CD0-D05B703A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en-US" dirty="0" err="1"/>
              <a:t>działania</a:t>
            </a:r>
            <a:r>
              <a:rPr lang="en-US" dirty="0"/>
              <a:t> 2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B14F85-447C-0AFF-C89C-8DDBD145D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88876" cy="35814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Wczytanie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z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przetworzenie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Średnia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r>
              <a:rPr lang="en-US" dirty="0"/>
              <a:t> (</a:t>
            </a:r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określonej</a:t>
            </a:r>
            <a:r>
              <a:rPr lang="en-US" dirty="0"/>
              <a:t> </a:t>
            </a:r>
            <a:r>
              <a:rPr lang="en-US" dirty="0" err="1"/>
              <a:t>trasie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każdego</a:t>
            </a:r>
            <a:r>
              <a:rPr lang="en-US" dirty="0"/>
              <a:t> </a:t>
            </a:r>
            <a:r>
              <a:rPr lang="en-US" dirty="0" err="1"/>
              <a:t>samochodu</a:t>
            </a:r>
            <a:r>
              <a:rPr lang="en-US" dirty="0"/>
              <a:t>) – </a:t>
            </a:r>
            <a:r>
              <a:rPr lang="en-US" dirty="0" err="1"/>
              <a:t>wartość</a:t>
            </a:r>
            <a:r>
              <a:rPr lang="en-US" dirty="0"/>
              <a:t> w </a:t>
            </a:r>
            <a:r>
              <a:rPr lang="en-US" dirty="0" err="1"/>
              <a:t>pliku</a:t>
            </a:r>
            <a:r>
              <a:rPr lang="en-US" dirty="0"/>
              <a:t> </a:t>
            </a:r>
            <a:r>
              <a:rPr lang="en-US" dirty="0" err="1"/>
              <a:t>wyjściowym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Średnie</a:t>
            </a:r>
            <a:r>
              <a:rPr lang="en-US" dirty="0"/>
              <a:t> </a:t>
            </a:r>
            <a:r>
              <a:rPr lang="en-US" dirty="0" err="1"/>
              <a:t>zużycie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– API (Python)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algorytmu</a:t>
            </a:r>
            <a:r>
              <a:rPr lang="en-US" dirty="0"/>
              <a:t> PSO</a:t>
            </a:r>
          </a:p>
          <a:p>
            <a:pPr marL="987552" lvl="1" indent="-457200">
              <a:buFont typeface="+mj-lt"/>
              <a:buAutoNum type="arabicPeriod" startAt="5"/>
            </a:pPr>
            <a:r>
              <a:rPr lang="en-US" dirty="0" err="1"/>
              <a:t>Rodzina</a:t>
            </a:r>
            <a:r>
              <a:rPr lang="en-US" dirty="0"/>
              <a:t> </a:t>
            </a:r>
            <a:r>
              <a:rPr lang="en-US" dirty="0" err="1"/>
              <a:t>wektorów</a:t>
            </a:r>
            <a:r>
              <a:rPr lang="en-US" dirty="0"/>
              <a:t> -  </a:t>
            </a:r>
            <a:r>
              <a:rPr lang="en-US" dirty="0" err="1"/>
              <a:t>zbiór</a:t>
            </a:r>
            <a:r>
              <a:rPr lang="en-US" dirty="0"/>
              <a:t> </a:t>
            </a:r>
            <a:r>
              <a:rPr lang="en-US" dirty="0" err="1"/>
              <a:t>parametrów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każdego</a:t>
            </a:r>
            <a:r>
              <a:rPr lang="en-US" dirty="0"/>
              <a:t> </a:t>
            </a:r>
            <a:r>
              <a:rPr lang="en-US" dirty="0" err="1"/>
              <a:t>kierowcy</a:t>
            </a:r>
            <a:endParaRPr lang="en-US" dirty="0"/>
          </a:p>
          <a:p>
            <a:pPr marL="987552" lvl="1" indent="-457200">
              <a:buFont typeface="+mj-lt"/>
              <a:buAutoNum type="arabicPeriod" startAt="5"/>
            </a:pP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-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obliczona</a:t>
            </a:r>
            <a:r>
              <a:rPr lang="en-US" dirty="0"/>
              <a:t> w </a:t>
            </a:r>
            <a:r>
              <a:rPr lang="en-US" dirty="0" err="1"/>
              <a:t>poprzednim</a:t>
            </a:r>
            <a:r>
              <a:rPr lang="en-US" dirty="0"/>
              <a:t> </a:t>
            </a:r>
            <a:r>
              <a:rPr lang="en-US" dirty="0" err="1"/>
              <a:t>punkcie</a:t>
            </a: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Powtórzenie</a:t>
            </a:r>
            <a:r>
              <a:rPr lang="en-US" dirty="0"/>
              <a:t> </a:t>
            </a:r>
            <a:r>
              <a:rPr lang="en-US" dirty="0" err="1"/>
              <a:t>kroków</a:t>
            </a:r>
            <a:r>
              <a:rPr lang="en-US" dirty="0"/>
              <a:t> 2-6 np. 100 </a:t>
            </a:r>
            <a:r>
              <a:rPr lang="en-US" dirty="0" err="1"/>
              <a:t>razy</a:t>
            </a:r>
            <a:r>
              <a:rPr lang="en-US" dirty="0"/>
              <a:t>, </a:t>
            </a:r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czym</a:t>
            </a:r>
            <a:r>
              <a:rPr lang="en-US" dirty="0"/>
              <a:t> </a:t>
            </a:r>
            <a:r>
              <a:rPr lang="en-US" dirty="0" err="1"/>
              <a:t>zachowania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są</a:t>
            </a:r>
            <a:r>
              <a:rPr lang="en-US" dirty="0"/>
              <a:t> </a:t>
            </a:r>
            <a:r>
              <a:rPr lang="en-US" dirty="0" err="1"/>
              <a:t>losowane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a </a:t>
            </a:r>
            <a:r>
              <a:rPr lang="en-US" dirty="0" err="1"/>
              <a:t>przekazywane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podstawie</a:t>
            </a:r>
            <a:r>
              <a:rPr lang="en-US" dirty="0"/>
              <a:t> </a:t>
            </a:r>
            <a:r>
              <a:rPr lang="en-US" dirty="0" err="1"/>
              <a:t>zmodyfikowanych</a:t>
            </a:r>
            <a:r>
              <a:rPr lang="en-US" dirty="0"/>
              <a:t> </a:t>
            </a:r>
            <a:r>
              <a:rPr lang="en-US" dirty="0" err="1"/>
              <a:t>parametrów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uzyskanych</a:t>
            </a:r>
            <a:r>
              <a:rPr lang="en-US" dirty="0"/>
              <a:t> z PSO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Podane</a:t>
            </a:r>
            <a:r>
              <a:rPr lang="en-US" dirty="0"/>
              <a:t> </a:t>
            </a:r>
            <a:r>
              <a:rPr lang="en-US" dirty="0" err="1"/>
              <a:t>optymalnej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 </a:t>
            </a:r>
            <a:r>
              <a:rPr lang="en-US" dirty="0" err="1"/>
              <a:t>metryki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5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A7D859-13AD-AACC-E170-308258EB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Wygenerowanie</a:t>
            </a:r>
            <a:r>
              <a:rPr lang="en-US" dirty="0"/>
              <a:t> </a:t>
            </a:r>
            <a:r>
              <a:rPr lang="en-US" dirty="0" err="1"/>
              <a:t>mapy</a:t>
            </a:r>
            <a:r>
              <a:rPr lang="en-US" dirty="0"/>
              <a:t> z </a:t>
            </a:r>
            <a:r>
              <a:rPr lang="en-GB" dirty="0" err="1"/>
              <a:t>OSMWebWizard</a:t>
            </a:r>
            <a:endParaRPr lang="en-15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522C6E7-025C-7CCD-19CD-A44F4A217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075" y="2074127"/>
            <a:ext cx="8614398" cy="4217372"/>
          </a:xfrm>
        </p:spPr>
      </p:pic>
    </p:spTree>
    <p:extLst>
      <p:ext uri="{BB962C8B-B14F-4D97-AF65-F5344CB8AC3E}">
        <p14:creationId xmlns:p14="http://schemas.microsoft.com/office/powerpoint/2010/main" val="203682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E31954-322C-4B79-E8CC-54596280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63473"/>
            <a:ext cx="9601200" cy="1485900"/>
          </a:xfrm>
        </p:spPr>
        <p:txBody>
          <a:bodyPr/>
          <a:lstStyle/>
          <a:p>
            <a:r>
              <a:rPr lang="en-US" dirty="0" err="1"/>
              <a:t>Wygenerowanie</a:t>
            </a:r>
            <a:r>
              <a:rPr lang="en-US" dirty="0"/>
              <a:t> </a:t>
            </a:r>
            <a:r>
              <a:rPr lang="en-US" dirty="0" err="1"/>
              <a:t>parametrów</a:t>
            </a:r>
            <a:r>
              <a:rPr lang="en-US" dirty="0"/>
              <a:t> </a:t>
            </a:r>
            <a:r>
              <a:rPr lang="en-US" dirty="0" err="1"/>
              <a:t>kierowców</a:t>
            </a:r>
            <a:endParaRPr lang="en-15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F6259A5-6D43-8493-F197-02C658C6D689}"/>
              </a:ext>
            </a:extLst>
          </p:cNvPr>
          <p:cNvSpPr txBox="1"/>
          <p:nvPr/>
        </p:nvSpPr>
        <p:spPr>
          <a:xfrm>
            <a:off x="1583473" y="3156560"/>
            <a:ext cx="9757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</a:t>
            </a:r>
            <a:r>
              <a:rPr lang="en-GB" dirty="0" err="1"/>
              <a:t>vType</a:t>
            </a:r>
            <a:r>
              <a:rPr lang="en-GB" dirty="0"/>
              <a:t> id="veh_0" </a:t>
            </a:r>
            <a:r>
              <a:rPr lang="en-GB" dirty="0" err="1"/>
              <a:t>vClass</a:t>
            </a:r>
            <a:r>
              <a:rPr lang="en-GB" dirty="0"/>
              <a:t>="passenger" </a:t>
            </a:r>
            <a:r>
              <a:rPr lang="en-GB" dirty="0" err="1"/>
              <a:t>carFollowModel</a:t>
            </a:r>
            <a:r>
              <a:rPr lang="en-GB" dirty="0"/>
              <a:t>="IDM" accel="2.9471988438635135" </a:t>
            </a:r>
            <a:r>
              <a:rPr lang="en-GB" dirty="0" err="1"/>
              <a:t>decel</a:t>
            </a:r>
            <a:r>
              <a:rPr lang="en-GB" dirty="0"/>
              <a:t>="1.2017499192456023" </a:t>
            </a:r>
            <a:r>
              <a:rPr lang="en-GB" dirty="0" err="1"/>
              <a:t>minGap</a:t>
            </a:r>
            <a:r>
              <a:rPr lang="en-GB" dirty="0"/>
              <a:t>="4.322579596572825" </a:t>
            </a:r>
            <a:r>
              <a:rPr lang="en-GB" dirty="0" err="1"/>
              <a:t>desiredMaxSpeed</a:t>
            </a:r>
            <a:r>
              <a:rPr lang="en-GB" dirty="0"/>
              <a:t>="42" /&gt;  </a:t>
            </a:r>
          </a:p>
          <a:p>
            <a:endParaRPr lang="en-GB" dirty="0"/>
          </a:p>
          <a:p>
            <a:r>
              <a:rPr lang="en-GB" dirty="0"/>
              <a:t>&lt;</a:t>
            </a:r>
            <a:r>
              <a:rPr lang="en-GB" dirty="0" err="1"/>
              <a:t>vType</a:t>
            </a:r>
            <a:r>
              <a:rPr lang="en-GB" dirty="0"/>
              <a:t> id="veh_1" </a:t>
            </a:r>
            <a:r>
              <a:rPr lang="en-GB" dirty="0" err="1"/>
              <a:t>vClass</a:t>
            </a:r>
            <a:r>
              <a:rPr lang="en-GB" dirty="0"/>
              <a:t>="passenger" </a:t>
            </a:r>
            <a:r>
              <a:rPr lang="en-GB" dirty="0" err="1"/>
              <a:t>carFollowModel</a:t>
            </a:r>
            <a:r>
              <a:rPr lang="en-GB" dirty="0"/>
              <a:t>="IDM" accel="1.5251574015849643" </a:t>
            </a:r>
            <a:r>
              <a:rPr lang="en-GB" dirty="0" err="1"/>
              <a:t>decel</a:t>
            </a:r>
            <a:r>
              <a:rPr lang="en-GB" dirty="0"/>
              <a:t>="5.948643131616777" </a:t>
            </a:r>
            <a:r>
              <a:rPr lang="en-GB" dirty="0" err="1"/>
              <a:t>minGap</a:t>
            </a:r>
            <a:r>
              <a:rPr lang="en-GB" dirty="0"/>
              <a:t>="2.5201965304353724" </a:t>
            </a:r>
            <a:r>
              <a:rPr lang="en-GB" dirty="0" err="1"/>
              <a:t>desiredMaxSpeed</a:t>
            </a:r>
            <a:r>
              <a:rPr lang="en-GB" dirty="0"/>
              <a:t>="51" /&gt;  </a:t>
            </a:r>
          </a:p>
          <a:p>
            <a:endParaRPr lang="en-GB" dirty="0"/>
          </a:p>
          <a:p>
            <a:r>
              <a:rPr lang="en-GB" dirty="0"/>
              <a:t>&lt;</a:t>
            </a:r>
            <a:r>
              <a:rPr lang="en-GB" dirty="0" err="1"/>
              <a:t>vType</a:t>
            </a:r>
            <a:r>
              <a:rPr lang="en-GB" dirty="0"/>
              <a:t> id="veh_2" </a:t>
            </a:r>
            <a:r>
              <a:rPr lang="en-GB" dirty="0" err="1"/>
              <a:t>vClass</a:t>
            </a:r>
            <a:r>
              <a:rPr lang="en-GB" dirty="0"/>
              <a:t>="passenger" </a:t>
            </a:r>
            <a:r>
              <a:rPr lang="en-GB" dirty="0" err="1"/>
              <a:t>carFollowModel</a:t>
            </a:r>
            <a:r>
              <a:rPr lang="en-GB" dirty="0"/>
              <a:t>="IDM" accel="0.3937532454170004" </a:t>
            </a:r>
            <a:r>
              <a:rPr lang="en-GB" dirty="0" err="1"/>
              <a:t>decel</a:t>
            </a:r>
            <a:r>
              <a:rPr lang="en-GB" dirty="0"/>
              <a:t>="4.401957374352133" </a:t>
            </a:r>
            <a:r>
              <a:rPr lang="en-GB" dirty="0" err="1"/>
              <a:t>minGap</a:t>
            </a:r>
            <a:r>
              <a:rPr lang="en-GB" dirty="0"/>
              <a:t>="3.229792225549333" </a:t>
            </a:r>
            <a:r>
              <a:rPr lang="en-GB" dirty="0" err="1"/>
              <a:t>desiredMaxSpeed</a:t>
            </a:r>
            <a:r>
              <a:rPr lang="en-GB" dirty="0"/>
              <a:t>="90" /&gt;   </a:t>
            </a:r>
          </a:p>
          <a:p>
            <a:endParaRPr lang="en-GB" dirty="0"/>
          </a:p>
          <a:p>
            <a:r>
              <a:rPr lang="en-GB" dirty="0"/>
              <a:t>&lt;</a:t>
            </a:r>
            <a:r>
              <a:rPr lang="en-GB" dirty="0" err="1"/>
              <a:t>vType</a:t>
            </a:r>
            <a:r>
              <a:rPr lang="en-GB" dirty="0"/>
              <a:t> id="veh_3" </a:t>
            </a:r>
            <a:r>
              <a:rPr lang="en-GB" dirty="0" err="1"/>
              <a:t>vClass</a:t>
            </a:r>
            <a:r>
              <a:rPr lang="en-GB" dirty="0"/>
              <a:t>="passenger" </a:t>
            </a:r>
            <a:r>
              <a:rPr lang="en-GB" dirty="0" err="1"/>
              <a:t>carFollowModel</a:t>
            </a:r>
            <a:r>
              <a:rPr lang="en-GB" dirty="0"/>
              <a:t>="IDM" accel="0.9060192239124719" </a:t>
            </a:r>
            <a:r>
              <a:rPr lang="en-GB" dirty="0" err="1"/>
              <a:t>decel</a:t>
            </a:r>
            <a:r>
              <a:rPr lang="en-GB" dirty="0"/>
              <a:t>="4.500288093280238" </a:t>
            </a:r>
            <a:r>
              <a:rPr lang="en-GB" dirty="0" err="1"/>
              <a:t>minGap</a:t>
            </a:r>
            <a:r>
              <a:rPr lang="en-GB" dirty="0"/>
              <a:t>="3.482828839811931" </a:t>
            </a:r>
            <a:r>
              <a:rPr lang="en-GB" dirty="0" err="1"/>
              <a:t>desiredMaxSpeed</a:t>
            </a:r>
            <a:r>
              <a:rPr lang="en-GB" dirty="0"/>
              <a:t>="100" /&gt; 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AF691C9-6383-A456-EF2E-31FDDE54C0B5}"/>
              </a:ext>
            </a:extLst>
          </p:cNvPr>
          <p:cNvSpPr txBox="1"/>
          <p:nvPr/>
        </p:nvSpPr>
        <p:spPr>
          <a:xfrm>
            <a:off x="3453321" y="1527717"/>
            <a:ext cx="6091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	acceleration = </a:t>
            </a:r>
            <a:r>
              <a:rPr lang="en-GB" dirty="0" err="1">
                <a:latin typeface="Consolas" panose="020B0609020204030204" pitchFamily="49" charset="0"/>
              </a:rPr>
              <a:t>random.uniform</a:t>
            </a:r>
            <a:r>
              <a:rPr lang="en-GB" dirty="0">
                <a:latin typeface="Consolas" panose="020B0609020204030204" pitchFamily="49" charset="0"/>
              </a:rPr>
              <a:t>(0.1, 3.0)</a:t>
            </a:r>
          </a:p>
          <a:p>
            <a:r>
              <a:rPr lang="en-GB" dirty="0">
                <a:latin typeface="Consolas" panose="020B0609020204030204" pitchFamily="49" charset="0"/>
              </a:rPr>
              <a:t>	deceleration = </a:t>
            </a:r>
            <a:r>
              <a:rPr lang="en-GB" dirty="0" err="1">
                <a:latin typeface="Consolas" panose="020B0609020204030204" pitchFamily="49" charset="0"/>
              </a:rPr>
              <a:t>random.uniform</a:t>
            </a:r>
            <a:r>
              <a:rPr lang="en-GB" dirty="0">
                <a:latin typeface="Consolas" panose="020B0609020204030204" pitchFamily="49" charset="0"/>
              </a:rPr>
              <a:t>(1.0, 6.0)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min_gap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random.uniform</a:t>
            </a:r>
            <a:r>
              <a:rPr lang="en-GB" dirty="0">
                <a:latin typeface="Consolas" panose="020B0609020204030204" pitchFamily="49" charset="0"/>
              </a:rPr>
              <a:t>(0.2, 5.0)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desired_max_speed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random.randint</a:t>
            </a:r>
            <a:r>
              <a:rPr lang="en-GB" dirty="0">
                <a:latin typeface="Consolas" panose="020B0609020204030204" pitchFamily="49" charset="0"/>
              </a:rPr>
              <a:t>(20, 150)</a:t>
            </a:r>
            <a:endParaRPr lang="en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7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824C2-FB9E-D272-E300-A7E98C20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14156" cy="1485900"/>
          </a:xfrm>
        </p:spPr>
        <p:txBody>
          <a:bodyPr>
            <a:normAutofit/>
          </a:bodyPr>
          <a:lstStyle/>
          <a:p>
            <a:r>
              <a:rPr lang="en-US" dirty="0" err="1"/>
              <a:t>Przypisanie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do </a:t>
            </a:r>
            <a:r>
              <a:rPr lang="en-US" dirty="0" err="1"/>
              <a:t>tras</a:t>
            </a:r>
            <a:br>
              <a:rPr lang="en-US" dirty="0"/>
            </a:br>
            <a:endParaRPr lang="en-15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AC1C1D2-B2C9-C20F-8D51-D98D1679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961" y="2274848"/>
            <a:ext cx="10114156" cy="336766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&lt;trip id="veh0" type="veh_0" depart="0.00" </a:t>
            </a:r>
            <a:r>
              <a:rPr lang="en-GB" dirty="0" err="1"/>
              <a:t>departLane</a:t>
            </a:r>
            <a:r>
              <a:rPr lang="en-GB" dirty="0"/>
              <a:t>="best" </a:t>
            </a:r>
            <a:br>
              <a:rPr lang="en-GB" dirty="0"/>
            </a:br>
            <a:r>
              <a:rPr lang="en-GB" dirty="0"/>
              <a:t>from="-659046700" to="-4616596#1"/&gt;</a:t>
            </a:r>
          </a:p>
          <a:p>
            <a:pPr marL="0" indent="0">
              <a:buNone/>
            </a:pPr>
            <a:r>
              <a:rPr lang="en-GB" dirty="0"/>
              <a:t>  &lt;trip id="veh1" type="veh_1" depart="0.08" </a:t>
            </a:r>
            <a:r>
              <a:rPr lang="en-GB" dirty="0" err="1"/>
              <a:t>departLane</a:t>
            </a:r>
            <a:r>
              <a:rPr lang="en-GB" dirty="0"/>
              <a:t>="best“</a:t>
            </a:r>
            <a:br>
              <a:rPr lang="en-GB" dirty="0"/>
            </a:br>
            <a:r>
              <a:rPr lang="en-GB" dirty="0"/>
              <a:t> from="4588224#2" to="375311155#0"/&gt;</a:t>
            </a:r>
          </a:p>
          <a:p>
            <a:pPr marL="0" indent="0">
              <a:buNone/>
            </a:pPr>
            <a:r>
              <a:rPr lang="en-GB" dirty="0"/>
              <a:t> &lt;trip id="veh2" type="veh_2" depart="0.17" </a:t>
            </a:r>
            <a:r>
              <a:rPr lang="en-GB" dirty="0" err="1"/>
              <a:t>departLane</a:t>
            </a:r>
            <a:r>
              <a:rPr lang="en-GB" dirty="0"/>
              <a:t>="best“</a:t>
            </a:r>
            <a:br>
              <a:rPr lang="en-GB" dirty="0"/>
            </a:br>
            <a:r>
              <a:rPr lang="en-GB" dirty="0"/>
              <a:t> from="562077314#4" to="-22972473#2"/&gt;</a:t>
            </a:r>
          </a:p>
          <a:p>
            <a:pPr marL="0" indent="0">
              <a:buNone/>
            </a:pPr>
            <a:r>
              <a:rPr lang="en-GB" dirty="0"/>
              <a:t>  &lt;trip id="veh3" type="veh_3" depart="0.25" </a:t>
            </a:r>
            <a:r>
              <a:rPr lang="en-GB" dirty="0" err="1"/>
              <a:t>departLane</a:t>
            </a:r>
            <a:r>
              <a:rPr lang="en-GB" dirty="0"/>
              <a:t>="best“</a:t>
            </a:r>
            <a:br>
              <a:rPr lang="en-GB" dirty="0"/>
            </a:br>
            <a:r>
              <a:rPr lang="en-GB" dirty="0"/>
              <a:t> from="156132842#7" to="-1102369987#4"/&gt;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84386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9E4EEB-A352-0CBE-0B3D-4CDD4FD2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415" y="228600"/>
            <a:ext cx="9601200" cy="1485900"/>
          </a:xfrm>
        </p:spPr>
        <p:txBody>
          <a:bodyPr/>
          <a:lstStyle/>
          <a:p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symulacji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FBA943-124C-3FFB-0B20-4393B1E0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15" y="1196665"/>
            <a:ext cx="8318810" cy="103567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sumo.exe --configuration-file=</a:t>
            </a:r>
            <a:r>
              <a:rPr lang="en-US" dirty="0" err="1">
                <a:latin typeface="Consolas" panose="020B0609020204030204" pitchFamily="49" charset="0"/>
              </a:rPr>
              <a:t>osm.sumocfg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    --message-log=general_statistics.txt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    --tripinfo-output=trips_statistics.xml</a:t>
            </a:r>
            <a:endParaRPr lang="en-150" dirty="0">
              <a:latin typeface="Consolas" panose="020B0609020204030204" pitchFamily="49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91BD1EA-C53B-3CDD-B0C5-B23C335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20" y="2118708"/>
            <a:ext cx="8686800" cy="4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2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44DC81-A533-B34B-1FE2-23C5B435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842" y="453484"/>
            <a:ext cx="4466008" cy="1485900"/>
          </a:xfrm>
        </p:spPr>
        <p:txBody>
          <a:bodyPr/>
          <a:lstStyle/>
          <a:p>
            <a:r>
              <a:rPr lang="en-US" dirty="0" err="1"/>
              <a:t>Zebranie</a:t>
            </a:r>
            <a:r>
              <a:rPr lang="en-US" dirty="0"/>
              <a:t> </a:t>
            </a:r>
            <a:r>
              <a:rPr lang="en-US" dirty="0" err="1"/>
              <a:t>wyników</a:t>
            </a:r>
            <a:endParaRPr lang="en-150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CEF4F654-135C-2CEB-6FF1-76A2684F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6000"/>
            <a:ext cx="9601200" cy="3581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b="1" dirty="0">
                <a:latin typeface="Consolas" panose="020B0609020204030204" pitchFamily="49" charset="0"/>
              </a:rPr>
              <a:t>trips_statistics.xml</a:t>
            </a:r>
            <a:endParaRPr lang="en-GB" sz="23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&lt;</a:t>
            </a:r>
            <a:r>
              <a:rPr lang="en-GB" dirty="0" err="1">
                <a:latin typeface="Consolas" panose="020B0609020204030204" pitchFamily="49" charset="0"/>
              </a:rPr>
              <a:t>tripinfo</a:t>
            </a:r>
            <a:r>
              <a:rPr lang="en-GB" dirty="0">
                <a:latin typeface="Consolas" panose="020B0609020204030204" pitchFamily="49" charset="0"/>
              </a:rPr>
              <a:t> id="truck156" depart="53.00" </a:t>
            </a:r>
            <a:r>
              <a:rPr lang="en-GB" dirty="0" err="1">
                <a:latin typeface="Consolas" panose="020B0609020204030204" pitchFamily="49" charset="0"/>
              </a:rPr>
              <a:t>departLane</a:t>
            </a:r>
            <a:r>
              <a:rPr lang="en-GB" dirty="0">
                <a:latin typeface="Consolas" panose="020B0609020204030204" pitchFamily="49" charset="0"/>
              </a:rPr>
              <a:t>="505526660#0_1" </a:t>
            </a:r>
            <a:r>
              <a:rPr lang="en-GB" dirty="0" err="1">
                <a:latin typeface="Consolas" panose="020B0609020204030204" pitchFamily="49" charset="0"/>
              </a:rPr>
              <a:t>departPos</a:t>
            </a:r>
            <a:r>
              <a:rPr lang="en-GB" dirty="0">
                <a:latin typeface="Consolas" panose="020B0609020204030204" pitchFamily="49" charset="0"/>
              </a:rPr>
              <a:t>="7.20" </a:t>
            </a:r>
            <a:r>
              <a:rPr lang="en-GB" dirty="0" err="1">
                <a:latin typeface="Consolas" panose="020B0609020204030204" pitchFamily="49" charset="0"/>
              </a:rPr>
              <a:t>departSpeed</a:t>
            </a:r>
            <a:r>
              <a:rPr lang="en-GB" dirty="0">
                <a:latin typeface="Consolas" panose="020B0609020204030204" pitchFamily="49" charset="0"/>
              </a:rPr>
              <a:t>="0.00" </a:t>
            </a:r>
            <a:r>
              <a:rPr lang="en-GB" dirty="0" err="1">
                <a:latin typeface="Consolas" panose="020B0609020204030204" pitchFamily="49" charset="0"/>
              </a:rPr>
              <a:t>departDelay</a:t>
            </a:r>
            <a:r>
              <a:rPr lang="en-GB" dirty="0">
                <a:latin typeface="Consolas" panose="020B0609020204030204" pitchFamily="49" charset="0"/>
              </a:rPr>
              <a:t>="0.25" arrival="211.00" </a:t>
            </a:r>
            <a:r>
              <a:rPr lang="en-GB" dirty="0" err="1">
                <a:latin typeface="Consolas" panose="020B0609020204030204" pitchFamily="49" charset="0"/>
              </a:rPr>
              <a:t>arrivalLane</a:t>
            </a:r>
            <a:r>
              <a:rPr lang="en-GB" dirty="0">
                <a:latin typeface="Consolas" panose="020B0609020204030204" pitchFamily="49" charset="0"/>
              </a:rPr>
              <a:t>="4773464#1_1" </a:t>
            </a:r>
            <a:r>
              <a:rPr lang="en-GB" dirty="0" err="1">
                <a:latin typeface="Consolas" panose="020B0609020204030204" pitchFamily="49" charset="0"/>
              </a:rPr>
              <a:t>arrivalPos</a:t>
            </a:r>
            <a:r>
              <a:rPr lang="en-GB" dirty="0">
                <a:latin typeface="Consolas" panose="020B0609020204030204" pitchFamily="49" charset="0"/>
              </a:rPr>
              <a:t>="14.61" </a:t>
            </a:r>
            <a:r>
              <a:rPr lang="en-GB" dirty="0" err="1">
                <a:latin typeface="Consolas" panose="020B0609020204030204" pitchFamily="49" charset="0"/>
              </a:rPr>
              <a:t>arrivalSpeed</a:t>
            </a:r>
            <a:r>
              <a:rPr lang="en-GB" dirty="0">
                <a:latin typeface="Consolas" panose="020B0609020204030204" pitchFamily="49" charset="0"/>
              </a:rPr>
              <a:t>="13.38"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duration="158.00" </a:t>
            </a:r>
            <a:r>
              <a:rPr lang="en-GB" dirty="0" err="1">
                <a:highlight>
                  <a:srgbClr val="FFFF00"/>
                </a:highlight>
                <a:latin typeface="Consolas" panose="020B0609020204030204" pitchFamily="49" charset="0"/>
              </a:rPr>
              <a:t>routeLength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="1349.11" </a:t>
            </a:r>
            <a:r>
              <a:rPr lang="en-GB" dirty="0" err="1">
                <a:latin typeface="Consolas" panose="020B0609020204030204" pitchFamily="49" charset="0"/>
              </a:rPr>
              <a:t>waitingTime</a:t>
            </a:r>
            <a:r>
              <a:rPr lang="en-GB" dirty="0">
                <a:latin typeface="Consolas" panose="020B0609020204030204" pitchFamily="49" charset="0"/>
              </a:rPr>
              <a:t>="13.00" </a:t>
            </a:r>
            <a:r>
              <a:rPr lang="en-GB" dirty="0" err="1">
                <a:latin typeface="Consolas" panose="020B0609020204030204" pitchFamily="49" charset="0"/>
              </a:rPr>
              <a:t>waitingCount</a:t>
            </a:r>
            <a:r>
              <a:rPr lang="en-GB" dirty="0">
                <a:latin typeface="Consolas" panose="020B0609020204030204" pitchFamily="49" charset="0"/>
              </a:rPr>
              <a:t>="1" </a:t>
            </a:r>
            <a:r>
              <a:rPr lang="en-GB" dirty="0" err="1">
                <a:latin typeface="Consolas" panose="020B0609020204030204" pitchFamily="49" charset="0"/>
              </a:rPr>
              <a:t>stopTime</a:t>
            </a:r>
            <a:r>
              <a:rPr lang="en-GB" dirty="0">
                <a:latin typeface="Consolas" panose="020B0609020204030204" pitchFamily="49" charset="0"/>
              </a:rPr>
              <a:t>="0.00" </a:t>
            </a:r>
            <a:r>
              <a:rPr lang="en-GB" dirty="0" err="1">
                <a:latin typeface="Consolas" panose="020B0609020204030204" pitchFamily="49" charset="0"/>
              </a:rPr>
              <a:t>timeLoss</a:t>
            </a:r>
            <a:r>
              <a:rPr lang="en-GB" dirty="0">
                <a:latin typeface="Consolas" panose="020B0609020204030204" pitchFamily="49" charset="0"/>
              </a:rPr>
              <a:t>="27.83" </a:t>
            </a:r>
            <a:r>
              <a:rPr lang="en-GB" dirty="0" err="1">
                <a:latin typeface="Consolas" panose="020B0609020204030204" pitchFamily="49" charset="0"/>
              </a:rPr>
              <a:t>rerouteNo</a:t>
            </a:r>
            <a:r>
              <a:rPr lang="en-GB" dirty="0">
                <a:latin typeface="Consolas" panose="020B0609020204030204" pitchFamily="49" charset="0"/>
              </a:rPr>
              <a:t>="1" devices="tripinfo_truck156 routing_truck156" </a:t>
            </a:r>
            <a:r>
              <a:rPr lang="en-GB" dirty="0" err="1">
                <a:latin typeface="Consolas" panose="020B0609020204030204" pitchFamily="49" charset="0"/>
              </a:rPr>
              <a:t>vType</a:t>
            </a:r>
            <a:r>
              <a:rPr lang="en-GB" dirty="0">
                <a:latin typeface="Consolas" panose="020B0609020204030204" pitchFamily="49" charset="0"/>
              </a:rPr>
              <a:t>="</a:t>
            </a:r>
            <a:r>
              <a:rPr lang="en-GB" dirty="0" err="1">
                <a:latin typeface="Consolas" panose="020B0609020204030204" pitchFamily="49" charset="0"/>
              </a:rPr>
              <a:t>truck_truck</a:t>
            </a:r>
            <a:r>
              <a:rPr lang="en-GB" dirty="0">
                <a:latin typeface="Consolas" panose="020B0609020204030204" pitchFamily="49" charset="0"/>
              </a:rPr>
              <a:t>" </a:t>
            </a:r>
            <a:r>
              <a:rPr lang="en-GB" dirty="0" err="1">
                <a:latin typeface="Consolas" panose="020B0609020204030204" pitchFamily="49" charset="0"/>
              </a:rPr>
              <a:t>speedFactor</a:t>
            </a:r>
            <a:r>
              <a:rPr lang="en-GB" dirty="0">
                <a:latin typeface="Consolas" panose="020B0609020204030204" pitchFamily="49" charset="0"/>
              </a:rPr>
              <a:t>="1.00" vaporized=""/&gt;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&lt;</a:t>
            </a:r>
            <a:r>
              <a:rPr lang="en-GB" dirty="0" err="1">
                <a:latin typeface="Consolas" panose="020B0609020204030204" pitchFamily="49" charset="0"/>
              </a:rPr>
              <a:t>tripinfo</a:t>
            </a:r>
            <a:r>
              <a:rPr lang="en-GB" dirty="0">
                <a:latin typeface="Consolas" panose="020B0609020204030204" pitchFamily="49" charset="0"/>
              </a:rPr>
              <a:t> id="veh199" depart="17.00" </a:t>
            </a:r>
            <a:r>
              <a:rPr lang="en-GB" dirty="0" err="1">
                <a:latin typeface="Consolas" panose="020B0609020204030204" pitchFamily="49" charset="0"/>
              </a:rPr>
              <a:t>departLane</a:t>
            </a:r>
            <a:r>
              <a:rPr lang="en-GB" dirty="0">
                <a:latin typeface="Consolas" panose="020B0609020204030204" pitchFamily="49" charset="0"/>
              </a:rPr>
              <a:t>="-4611905#8_0" </a:t>
            </a:r>
            <a:r>
              <a:rPr lang="en-GB" dirty="0" err="1">
                <a:latin typeface="Consolas" panose="020B0609020204030204" pitchFamily="49" charset="0"/>
              </a:rPr>
              <a:t>departPos</a:t>
            </a:r>
            <a:r>
              <a:rPr lang="en-GB" dirty="0">
                <a:latin typeface="Consolas" panose="020B0609020204030204" pitchFamily="49" charset="0"/>
              </a:rPr>
              <a:t>="5.10" </a:t>
            </a:r>
            <a:r>
              <a:rPr lang="en-GB" dirty="0" err="1">
                <a:latin typeface="Consolas" panose="020B0609020204030204" pitchFamily="49" charset="0"/>
              </a:rPr>
              <a:t>departSpeed</a:t>
            </a:r>
            <a:r>
              <a:rPr lang="en-GB" dirty="0">
                <a:latin typeface="Consolas" panose="020B0609020204030204" pitchFamily="49" charset="0"/>
              </a:rPr>
              <a:t>="9.13" </a:t>
            </a:r>
            <a:r>
              <a:rPr lang="en-GB" dirty="0" err="1">
                <a:latin typeface="Consolas" panose="020B0609020204030204" pitchFamily="49" charset="0"/>
              </a:rPr>
              <a:t>departDelay</a:t>
            </a:r>
            <a:r>
              <a:rPr lang="en-GB" dirty="0">
                <a:latin typeface="Consolas" panose="020B0609020204030204" pitchFamily="49" charset="0"/>
              </a:rPr>
              <a:t>="0.18" arrival="215.00" </a:t>
            </a:r>
            <a:r>
              <a:rPr lang="en-GB" dirty="0" err="1">
                <a:latin typeface="Consolas" panose="020B0609020204030204" pitchFamily="49" charset="0"/>
              </a:rPr>
              <a:t>arrivalLane</a:t>
            </a:r>
            <a:r>
              <a:rPr lang="en-GB" dirty="0">
                <a:latin typeface="Consolas" panose="020B0609020204030204" pitchFamily="49" charset="0"/>
              </a:rPr>
              <a:t>="-1090233551#0_0" </a:t>
            </a:r>
            <a:r>
              <a:rPr lang="en-GB" dirty="0" err="1">
                <a:latin typeface="Consolas" panose="020B0609020204030204" pitchFamily="49" charset="0"/>
              </a:rPr>
              <a:t>arrivalPos</a:t>
            </a:r>
            <a:r>
              <a:rPr lang="en-GB" dirty="0">
                <a:latin typeface="Consolas" panose="020B0609020204030204" pitchFamily="49" charset="0"/>
              </a:rPr>
              <a:t>="32.87" </a:t>
            </a:r>
            <a:r>
              <a:rPr lang="en-GB" dirty="0" err="1">
                <a:latin typeface="Consolas" panose="020B0609020204030204" pitchFamily="49" charset="0"/>
              </a:rPr>
              <a:t>arrivalSpeed</a:t>
            </a:r>
            <a:r>
              <a:rPr lang="en-GB" dirty="0">
                <a:latin typeface="Consolas" panose="020B0609020204030204" pitchFamily="49" charset="0"/>
              </a:rPr>
              <a:t>="9.10" duration="198.00" </a:t>
            </a:r>
            <a:r>
              <a:rPr lang="en-GB" dirty="0" err="1">
                <a:latin typeface="Consolas" panose="020B0609020204030204" pitchFamily="49" charset="0"/>
              </a:rPr>
              <a:t>routeLength</a:t>
            </a:r>
            <a:r>
              <a:rPr lang="en-GB" dirty="0">
                <a:latin typeface="Consolas" panose="020B0609020204030204" pitchFamily="49" charset="0"/>
              </a:rPr>
              <a:t>="1594.00" </a:t>
            </a:r>
            <a:r>
              <a:rPr lang="en-GB" dirty="0" err="1">
                <a:latin typeface="Consolas" panose="020B0609020204030204" pitchFamily="49" charset="0"/>
              </a:rPr>
              <a:t>waitingTime</a:t>
            </a:r>
            <a:r>
              <a:rPr lang="en-GB" dirty="0">
                <a:latin typeface="Consolas" panose="020B0609020204030204" pitchFamily="49" charset="0"/>
              </a:rPr>
              <a:t>="12.00" </a:t>
            </a:r>
            <a:r>
              <a:rPr lang="en-GB" dirty="0" err="1">
                <a:latin typeface="Consolas" panose="020B0609020204030204" pitchFamily="49" charset="0"/>
              </a:rPr>
              <a:t>waitingCount</a:t>
            </a:r>
            <a:r>
              <a:rPr lang="en-GB" dirty="0">
                <a:latin typeface="Consolas" panose="020B0609020204030204" pitchFamily="49" charset="0"/>
              </a:rPr>
              <a:t>="4" </a:t>
            </a:r>
            <a:r>
              <a:rPr lang="en-GB" dirty="0" err="1">
                <a:latin typeface="Consolas" panose="020B0609020204030204" pitchFamily="49" charset="0"/>
              </a:rPr>
              <a:t>stopTime</a:t>
            </a:r>
            <a:r>
              <a:rPr lang="en-GB" dirty="0">
                <a:latin typeface="Consolas" panose="020B0609020204030204" pitchFamily="49" charset="0"/>
              </a:rPr>
              <a:t>="0.00" </a:t>
            </a:r>
            <a:r>
              <a:rPr lang="en-GB" dirty="0" err="1">
                <a:latin typeface="Consolas" panose="020B0609020204030204" pitchFamily="49" charset="0"/>
              </a:rPr>
              <a:t>timeLoss</a:t>
            </a:r>
            <a:r>
              <a:rPr lang="en-GB" dirty="0">
                <a:latin typeface="Consolas" panose="020B0609020204030204" pitchFamily="49" charset="0"/>
              </a:rPr>
              <a:t>="49.73" </a:t>
            </a:r>
            <a:r>
              <a:rPr lang="en-GB" dirty="0" err="1">
                <a:latin typeface="Consolas" panose="020B0609020204030204" pitchFamily="49" charset="0"/>
              </a:rPr>
              <a:t>rerouteNo</a:t>
            </a:r>
            <a:r>
              <a:rPr lang="en-GB" dirty="0">
                <a:latin typeface="Consolas" panose="020B0609020204030204" pitchFamily="49" charset="0"/>
              </a:rPr>
              <a:t>="1" devices="tripinfo_veh199 routing_veh199" </a:t>
            </a:r>
            <a:r>
              <a:rPr lang="en-GB" dirty="0" err="1">
                <a:latin typeface="Consolas" panose="020B0609020204030204" pitchFamily="49" charset="0"/>
              </a:rPr>
              <a:t>vType</a:t>
            </a:r>
            <a:r>
              <a:rPr lang="en-GB" dirty="0">
                <a:latin typeface="Consolas" panose="020B0609020204030204" pitchFamily="49" charset="0"/>
              </a:rPr>
              <a:t>="veh_190" </a:t>
            </a:r>
            <a:r>
              <a:rPr lang="en-GB" dirty="0" err="1">
                <a:latin typeface="Consolas" panose="020B0609020204030204" pitchFamily="49" charset="0"/>
              </a:rPr>
              <a:t>speedFactor</a:t>
            </a:r>
            <a:r>
              <a:rPr lang="en-GB" dirty="0">
                <a:latin typeface="Consolas" panose="020B0609020204030204" pitchFamily="49" charset="0"/>
              </a:rPr>
              <a:t>="1.10" vaporized=""/&gt;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&lt;</a:t>
            </a:r>
            <a:r>
              <a:rPr lang="en-GB" dirty="0" err="1">
                <a:latin typeface="Consolas" panose="020B0609020204030204" pitchFamily="49" charset="0"/>
              </a:rPr>
              <a:t>tripinfo</a:t>
            </a:r>
            <a:r>
              <a:rPr lang="en-GB" dirty="0">
                <a:latin typeface="Consolas" panose="020B0609020204030204" pitchFamily="49" charset="0"/>
              </a:rPr>
              <a:t> id="veh506" depart="43.00" </a:t>
            </a:r>
            <a:r>
              <a:rPr lang="en-GB" dirty="0" err="1">
                <a:latin typeface="Consolas" panose="020B0609020204030204" pitchFamily="49" charset="0"/>
              </a:rPr>
              <a:t>departLane</a:t>
            </a:r>
            <a:r>
              <a:rPr lang="en-GB" dirty="0">
                <a:latin typeface="Consolas" panose="020B0609020204030204" pitchFamily="49" charset="0"/>
              </a:rPr>
              <a:t>="4611894#1_0" </a:t>
            </a:r>
            <a:r>
              <a:rPr lang="en-GB" dirty="0" err="1">
                <a:latin typeface="Consolas" panose="020B0609020204030204" pitchFamily="49" charset="0"/>
              </a:rPr>
              <a:t>departPos</a:t>
            </a:r>
            <a:r>
              <a:rPr lang="en-GB" dirty="0">
                <a:latin typeface="Consolas" panose="020B0609020204030204" pitchFamily="49" charset="0"/>
              </a:rPr>
              <a:t>="5.10" </a:t>
            </a:r>
            <a:r>
              <a:rPr lang="en-GB" dirty="0" err="1">
                <a:latin typeface="Consolas" panose="020B0609020204030204" pitchFamily="49" charset="0"/>
              </a:rPr>
              <a:t>departSpeed</a:t>
            </a:r>
            <a:r>
              <a:rPr lang="en-GB" dirty="0">
                <a:latin typeface="Consolas" panose="020B0609020204030204" pitchFamily="49" charset="0"/>
              </a:rPr>
              <a:t>="0.00" </a:t>
            </a:r>
            <a:r>
              <a:rPr lang="en-GB" dirty="0" err="1">
                <a:latin typeface="Consolas" panose="020B0609020204030204" pitchFamily="49" charset="0"/>
              </a:rPr>
              <a:t>departDelay</a:t>
            </a:r>
            <a:r>
              <a:rPr lang="en-GB" dirty="0">
                <a:latin typeface="Consolas" panose="020B0609020204030204" pitchFamily="49" charset="0"/>
              </a:rPr>
              <a:t>="0.23" arrival="216.00" </a:t>
            </a:r>
            <a:r>
              <a:rPr lang="en-GB" dirty="0" err="1">
                <a:latin typeface="Consolas" panose="020B0609020204030204" pitchFamily="49" charset="0"/>
              </a:rPr>
              <a:t>arrivalLane</a:t>
            </a:r>
            <a:r>
              <a:rPr lang="en-GB" dirty="0">
                <a:latin typeface="Consolas" panose="020B0609020204030204" pitchFamily="49" charset="0"/>
              </a:rPr>
              <a:t>="4675368#0_0" </a:t>
            </a:r>
            <a:r>
              <a:rPr lang="en-GB" dirty="0" err="1">
                <a:latin typeface="Consolas" panose="020B0609020204030204" pitchFamily="49" charset="0"/>
              </a:rPr>
              <a:t>arrivalPos</a:t>
            </a:r>
            <a:r>
              <a:rPr lang="en-GB" dirty="0">
                <a:latin typeface="Consolas" panose="020B0609020204030204" pitchFamily="49" charset="0"/>
              </a:rPr>
              <a:t>="77.77" </a:t>
            </a:r>
            <a:r>
              <a:rPr lang="en-GB" dirty="0" err="1">
                <a:latin typeface="Consolas" panose="020B0609020204030204" pitchFamily="49" charset="0"/>
              </a:rPr>
              <a:t>arrivalSpeed</a:t>
            </a:r>
            <a:r>
              <a:rPr lang="en-GB" dirty="0">
                <a:latin typeface="Consolas" panose="020B0609020204030204" pitchFamily="49" charset="0"/>
              </a:rPr>
              <a:t>="11.47" duration="173.00" </a:t>
            </a:r>
            <a:r>
              <a:rPr lang="en-GB" dirty="0" err="1">
                <a:latin typeface="Consolas" panose="020B0609020204030204" pitchFamily="49" charset="0"/>
              </a:rPr>
              <a:t>routeLength</a:t>
            </a:r>
            <a:r>
              <a:rPr lang="en-GB" dirty="0">
                <a:latin typeface="Consolas" panose="020B0609020204030204" pitchFamily="49" charset="0"/>
              </a:rPr>
              <a:t>="748.20" </a:t>
            </a:r>
            <a:r>
              <a:rPr lang="en-GB" dirty="0" err="1">
                <a:latin typeface="Consolas" panose="020B0609020204030204" pitchFamily="49" charset="0"/>
              </a:rPr>
              <a:t>waitingTime</a:t>
            </a:r>
            <a:r>
              <a:rPr lang="en-GB" dirty="0">
                <a:latin typeface="Consolas" panose="020B0609020204030204" pitchFamily="49" charset="0"/>
              </a:rPr>
              <a:t>="17.00" </a:t>
            </a:r>
            <a:r>
              <a:rPr lang="en-GB" dirty="0" err="1">
                <a:latin typeface="Consolas" panose="020B0609020204030204" pitchFamily="49" charset="0"/>
              </a:rPr>
              <a:t>waitingCount</a:t>
            </a:r>
            <a:r>
              <a:rPr lang="en-GB" dirty="0">
                <a:latin typeface="Consolas" panose="020B0609020204030204" pitchFamily="49" charset="0"/>
              </a:rPr>
              <a:t>="2" </a:t>
            </a:r>
            <a:r>
              <a:rPr lang="en-GB" dirty="0" err="1">
                <a:latin typeface="Consolas" panose="020B0609020204030204" pitchFamily="49" charset="0"/>
              </a:rPr>
              <a:t>stopTime</a:t>
            </a:r>
            <a:r>
              <a:rPr lang="en-GB" dirty="0">
                <a:latin typeface="Consolas" panose="020B0609020204030204" pitchFamily="49" charset="0"/>
              </a:rPr>
              <a:t>="0.00" </a:t>
            </a:r>
            <a:r>
              <a:rPr lang="en-GB" dirty="0" err="1">
                <a:latin typeface="Consolas" panose="020B0609020204030204" pitchFamily="49" charset="0"/>
              </a:rPr>
              <a:t>timeLoss</a:t>
            </a:r>
            <a:r>
              <a:rPr lang="en-GB" dirty="0">
                <a:latin typeface="Consolas" panose="020B0609020204030204" pitchFamily="49" charset="0"/>
              </a:rPr>
              <a:t>="111.90" </a:t>
            </a:r>
            <a:r>
              <a:rPr lang="en-GB" dirty="0" err="1">
                <a:latin typeface="Consolas" panose="020B0609020204030204" pitchFamily="49" charset="0"/>
              </a:rPr>
              <a:t>rerouteNo</a:t>
            </a:r>
            <a:r>
              <a:rPr lang="en-GB" dirty="0">
                <a:latin typeface="Consolas" panose="020B0609020204030204" pitchFamily="49" charset="0"/>
              </a:rPr>
              <a:t>="1" devices="tripinfo_veh506 routing_veh506" </a:t>
            </a:r>
            <a:r>
              <a:rPr lang="en-GB" dirty="0" err="1">
                <a:latin typeface="Consolas" panose="020B0609020204030204" pitchFamily="49" charset="0"/>
              </a:rPr>
              <a:t>vType</a:t>
            </a:r>
            <a:r>
              <a:rPr lang="en-GB" dirty="0">
                <a:latin typeface="Consolas" panose="020B0609020204030204" pitchFamily="49" charset="0"/>
              </a:rPr>
              <a:t>="veh_490" </a:t>
            </a:r>
            <a:r>
              <a:rPr lang="en-GB" dirty="0" err="1">
                <a:latin typeface="Consolas" panose="020B0609020204030204" pitchFamily="49" charset="0"/>
              </a:rPr>
              <a:t>speedFactor</a:t>
            </a:r>
            <a:r>
              <a:rPr lang="en-GB" dirty="0">
                <a:latin typeface="Consolas" panose="020B0609020204030204" pitchFamily="49" charset="0"/>
              </a:rPr>
              <a:t>="1.16" vaporized=""/&gt;</a:t>
            </a:r>
            <a:endParaRPr lang="en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6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511CCA-AE88-A960-374A-4EF2998F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Funkcja</a:t>
            </a:r>
            <a:r>
              <a:rPr lang="en-US" dirty="0"/>
              <a:t> fitness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symulacji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A11D26-027D-5E54-36AC-C24DE73F6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50" y="2357919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general_statistics.txt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Statistics (avg of 854):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RouteLength</a:t>
            </a:r>
            <a:r>
              <a:rPr lang="en-US" dirty="0"/>
              <a:t>: 2811.22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Speed: 4.74</a:t>
            </a:r>
          </a:p>
          <a:p>
            <a:pPr marL="0" indent="0">
              <a:buNone/>
            </a:pPr>
            <a:r>
              <a:rPr lang="en-US" dirty="0"/>
              <a:t> Duration: 905.57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WaitingTime</a:t>
            </a:r>
            <a:r>
              <a:rPr lang="en-US" dirty="0"/>
              <a:t>: 467.61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TimeLoss</a:t>
            </a:r>
            <a:r>
              <a:rPr lang="en-US" dirty="0"/>
              <a:t>: 660.50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DepartDelay</a:t>
            </a:r>
            <a:r>
              <a:rPr lang="en-US" dirty="0"/>
              <a:t>: 1.24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477366667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Przycin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zycin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627</TotalTime>
  <Words>889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Consolas</vt:lpstr>
      <vt:lpstr>Franklin Gothic Book</vt:lpstr>
      <vt:lpstr>Przycinanie</vt:lpstr>
      <vt:lpstr>Wyznaczenie optymalnej strategii dynamiki jazdy kierowców - Cele, zakres I uruchomione narzędzia</vt:lpstr>
      <vt:lpstr>Plan działania 1</vt:lpstr>
      <vt:lpstr>Plan działania 2</vt:lpstr>
      <vt:lpstr>Wygenerowanie mapy z OSMWebWizard</vt:lpstr>
      <vt:lpstr>Wygenerowanie parametrów kierowców</vt:lpstr>
      <vt:lpstr>Przypisanie kierowców do tras </vt:lpstr>
      <vt:lpstr>Uruchomienie symulacji</vt:lpstr>
      <vt:lpstr>Zebranie wyników</vt:lpstr>
      <vt:lpstr>Funkcja fitness dla symulacji</vt:lpstr>
      <vt:lpstr>PSO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Wyznaczenie optymalnej strategii dynamiki jazdy kierowców - Cele, zakres I uruchomione narzędzia</dc:title>
  <dc:creator>Maciej Banaś</dc:creator>
  <cp:lastModifiedBy>Maciej Banaś</cp:lastModifiedBy>
  <cp:revision>7</cp:revision>
  <dcterms:created xsi:type="dcterms:W3CDTF">2022-11-24T19:46:57Z</dcterms:created>
  <dcterms:modified xsi:type="dcterms:W3CDTF">2022-11-30T16:10:56Z</dcterms:modified>
</cp:coreProperties>
</file>