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1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4302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313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98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66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367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33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06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87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348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210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3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D94789-F376-4D52-BFA5-A6775343170F}" type="datetimeFigureOut">
              <a:rPr lang="en-150" smtClean="0"/>
              <a:t>26/11/2022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C5A9CA-148D-46F4-9F1D-A405BA122091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87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ACF736-562B-DF14-144B-0CD67598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001" y="1641921"/>
            <a:ext cx="7673009" cy="2515080"/>
          </a:xfrm>
        </p:spPr>
        <p:txBody>
          <a:bodyPr>
            <a:noAutofit/>
          </a:bodyPr>
          <a:lstStyle/>
          <a:p>
            <a:r>
              <a:rPr lang="pl-PL" sz="3600" dirty="0"/>
              <a:t>Wyznaczenie optymalnej strategii dynamiki jazdy kierowców</a:t>
            </a:r>
            <a:br>
              <a:rPr lang="en-US" sz="3600" dirty="0"/>
            </a:br>
            <a:r>
              <a:rPr lang="en-US" sz="3600" dirty="0"/>
              <a:t>- Cele, </a:t>
            </a:r>
            <a:r>
              <a:rPr lang="en-US" sz="3600" dirty="0" err="1"/>
              <a:t>zakres</a:t>
            </a:r>
            <a:r>
              <a:rPr lang="en-US" sz="3600" dirty="0"/>
              <a:t> I </a:t>
            </a:r>
            <a:r>
              <a:rPr lang="en-US" sz="3600" dirty="0" err="1"/>
              <a:t>uruchomione</a:t>
            </a:r>
            <a:r>
              <a:rPr lang="en-US" sz="3600" dirty="0"/>
              <a:t> </a:t>
            </a:r>
            <a:r>
              <a:rPr lang="en-US" sz="3600" dirty="0" err="1"/>
              <a:t>narzędzia</a:t>
            </a:r>
            <a:endParaRPr lang="en-150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0EF70BE-AF4C-8407-518C-43284639F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4330564"/>
            <a:ext cx="6831673" cy="1086237"/>
          </a:xfrm>
        </p:spPr>
        <p:txBody>
          <a:bodyPr/>
          <a:lstStyle/>
          <a:p>
            <a:r>
              <a:rPr lang="en-US" dirty="0"/>
              <a:t>Maciej Banaś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581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8D9285-C11D-764C-C4E5-EC36F66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D81DBF-B60B-932E-A331-F8558A16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140" y="6057900"/>
            <a:ext cx="9601200" cy="537210"/>
          </a:xfrm>
        </p:spPr>
        <p:txBody>
          <a:bodyPr/>
          <a:lstStyle/>
          <a:p>
            <a:r>
              <a:rPr lang="en-GB" dirty="0"/>
              <a:t>https://gist.github.com/kenichi-lon/35bee7e5323e29ced89c3e90ce494de9</a:t>
            </a:r>
            <a:endParaRPr lang="en-15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E583F3-F1DF-DA7E-55C2-E22D1D1F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85800"/>
            <a:ext cx="5135880" cy="513588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2E31DB4-430E-3F47-D779-055CCB05F308}"/>
              </a:ext>
            </a:extLst>
          </p:cNvPr>
          <p:cNvSpPr txBox="1"/>
          <p:nvPr/>
        </p:nvSpPr>
        <p:spPr>
          <a:xfrm>
            <a:off x="8686800" y="4689932"/>
            <a:ext cx="2729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 f1 = x1 - 2*x2 + 3</a:t>
            </a:r>
          </a:p>
          <a:p>
            <a:r>
              <a:rPr lang="pl-PL" dirty="0"/>
              <a:t>  f2 = 2*x1 + x2 - 8</a:t>
            </a:r>
          </a:p>
          <a:p>
            <a:r>
              <a:rPr lang="pl-PL" dirty="0"/>
              <a:t>  </a:t>
            </a:r>
            <a:r>
              <a:rPr lang="en-US" dirty="0"/>
              <a:t>return </a:t>
            </a:r>
            <a:r>
              <a:rPr lang="pl-PL" dirty="0"/>
              <a:t>f1**2 + f2**2</a:t>
            </a:r>
          </a:p>
          <a:p>
            <a:r>
              <a:rPr lang="pl-PL" dirty="0"/>
              <a:t>  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9676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475D3A7-0AC5-A7EA-1C2B-8ED93BB8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138" y="444536"/>
            <a:ext cx="9849992" cy="59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6748-2747-5525-45FC-D933DC60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działania</a:t>
            </a:r>
            <a:r>
              <a:rPr lang="en-US" dirty="0"/>
              <a:t> 1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2EEF3D-3E6B-1707-5647-5C3F827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1824"/>
            <a:ext cx="9601200" cy="40144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r>
              <a:rPr lang="en-GB" dirty="0"/>
              <a:t> </a:t>
            </a:r>
            <a:r>
              <a:rPr lang="en-GB" dirty="0" err="1"/>
              <a:t>wraz</a:t>
            </a:r>
            <a:r>
              <a:rPr lang="en-GB" dirty="0"/>
              <a:t> z </a:t>
            </a:r>
            <a:r>
              <a:rPr lang="en-GB" dirty="0" err="1"/>
              <a:t>kilkuset</a:t>
            </a:r>
            <a:r>
              <a:rPr lang="en-GB" dirty="0"/>
              <a:t> </a:t>
            </a:r>
            <a:r>
              <a:rPr lang="en-GB" dirty="0" err="1"/>
              <a:t>zamochodami</a:t>
            </a:r>
            <a:endParaRPr lang="en-GB" dirty="0"/>
          </a:p>
          <a:p>
            <a:pPr marL="987552" lvl="1" indent="-457200">
              <a:buFont typeface="+mj-lt"/>
              <a:buAutoNum type="arabicPeriod"/>
            </a:pPr>
            <a:r>
              <a:rPr lang="en-GB" dirty="0" err="1"/>
              <a:t>Gęstość</a:t>
            </a:r>
            <a:r>
              <a:rPr lang="en-GB" dirty="0"/>
              <a:t> </a:t>
            </a:r>
            <a:r>
              <a:rPr lang="en-GB" dirty="0" err="1"/>
              <a:t>samochodów</a:t>
            </a:r>
            <a:r>
              <a:rPr lang="en-GB" dirty="0"/>
              <a:t> </a:t>
            </a:r>
            <a:r>
              <a:rPr lang="en-GB" dirty="0" err="1"/>
              <a:t>wystarczająco</a:t>
            </a:r>
            <a:r>
              <a:rPr lang="en-GB" dirty="0"/>
              <a:t> </a:t>
            </a:r>
            <a:r>
              <a:rPr lang="en-GB" dirty="0" err="1"/>
              <a:t>duża</a:t>
            </a:r>
            <a:r>
              <a:rPr lang="en-GB" dirty="0"/>
              <a:t> do </a:t>
            </a:r>
            <a:r>
              <a:rPr lang="en-GB" dirty="0" err="1"/>
              <a:t>powstania</a:t>
            </a:r>
            <a:r>
              <a:rPr lang="en-GB" dirty="0"/>
              <a:t> </a:t>
            </a:r>
            <a:r>
              <a:rPr lang="en-GB" dirty="0" err="1"/>
              <a:t>zatorów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drodze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Wygenerowanie</a:t>
            </a:r>
            <a:r>
              <a:rPr lang="en-GB" dirty="0"/>
              <a:t> </a:t>
            </a:r>
            <a:r>
              <a:rPr lang="en-GB" dirty="0" err="1"/>
              <a:t>losowo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każdego</a:t>
            </a:r>
            <a:r>
              <a:rPr lang="en-GB" dirty="0"/>
              <a:t> </a:t>
            </a:r>
            <a:r>
              <a:rPr lang="en-GB" dirty="0" err="1"/>
              <a:t>kierowcy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(</a:t>
            </a:r>
            <a:r>
              <a:rPr lang="en-GB" dirty="0" err="1"/>
              <a:t>zachowań</a:t>
            </a:r>
            <a:r>
              <a:rPr lang="en-GB" dirty="0"/>
              <a:t>, </a:t>
            </a:r>
            <a:r>
              <a:rPr lang="en-GB" dirty="0" err="1"/>
              <a:t>preferencji</a:t>
            </a:r>
            <a:r>
              <a:rPr lang="en-GB" dirty="0"/>
              <a:t>) z </a:t>
            </a:r>
            <a:r>
              <a:rPr lang="en-GB" dirty="0" err="1"/>
              <a:t>określonego</a:t>
            </a:r>
            <a:r>
              <a:rPr lang="en-GB" dirty="0"/>
              <a:t> </a:t>
            </a:r>
            <a:r>
              <a:rPr lang="en-GB" dirty="0" err="1"/>
              <a:t>przedziału</a:t>
            </a:r>
            <a:r>
              <a:rPr lang="en-GB" dirty="0"/>
              <a:t> </a:t>
            </a:r>
            <a:r>
              <a:rPr lang="en-GB" dirty="0" err="1"/>
              <a:t>dozwolonych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US" dirty="0"/>
              <a:t>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Rozważane</a:t>
            </a:r>
            <a:r>
              <a:rPr lang="en-US" dirty="0"/>
              <a:t> </a:t>
            </a:r>
            <a:r>
              <a:rPr lang="en-US" dirty="0" err="1"/>
              <a:t>parametry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z </a:t>
            </a:r>
            <a:r>
              <a:rPr lang="en-US" dirty="0" err="1"/>
              <a:t>modelu</a:t>
            </a:r>
            <a:r>
              <a:rPr lang="en-US" dirty="0"/>
              <a:t> IDM: </a:t>
            </a:r>
            <a:r>
              <a:rPr lang="en-US" dirty="0" err="1"/>
              <a:t>przyspieszenie</a:t>
            </a:r>
            <a:r>
              <a:rPr lang="en-US" dirty="0"/>
              <a:t>, </a:t>
            </a:r>
            <a:r>
              <a:rPr lang="en-US" dirty="0" err="1"/>
              <a:t>opóźnienie</a:t>
            </a:r>
            <a:r>
              <a:rPr lang="en-US" dirty="0"/>
              <a:t>, </a:t>
            </a:r>
            <a:r>
              <a:rPr lang="en-US" dirty="0" err="1"/>
              <a:t>odstęp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samochodami</a:t>
            </a:r>
            <a:r>
              <a:rPr lang="en-US" dirty="0"/>
              <a:t>, </a:t>
            </a:r>
            <a:r>
              <a:rPr lang="en-US" dirty="0" err="1"/>
              <a:t>maksymalna</a:t>
            </a:r>
            <a:r>
              <a:rPr lang="en-US" dirty="0"/>
              <a:t> </a:t>
            </a:r>
            <a:r>
              <a:rPr lang="en-US" dirty="0" err="1"/>
              <a:t>oczekiwana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kierowcy</a:t>
            </a:r>
            <a:r>
              <a:rPr lang="en-US" dirty="0"/>
              <a:t> do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pokonywanej</a:t>
            </a:r>
            <a:r>
              <a:rPr lang="en-US" dirty="0"/>
              <a:t> </a:t>
            </a:r>
            <a:r>
              <a:rPr lang="en-US" dirty="0" err="1"/>
              <a:t>trasy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r>
              <a:rPr lang="en-US" dirty="0"/>
              <a:t> np.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kilkadziesiąt</a:t>
            </a:r>
            <a:r>
              <a:rPr lang="en-US" dirty="0"/>
              <a:t> </a:t>
            </a:r>
            <a:r>
              <a:rPr lang="en-US" dirty="0" err="1"/>
              <a:t>sekund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wygenerowanej</a:t>
            </a:r>
            <a:r>
              <a:rPr lang="en-US" dirty="0"/>
              <a:t> </a:t>
            </a:r>
            <a:r>
              <a:rPr lang="en-US" dirty="0" err="1"/>
              <a:t>konfiguracji</a:t>
            </a:r>
            <a:r>
              <a:rPr lang="en-US" dirty="0"/>
              <a:t> </a:t>
            </a:r>
            <a:r>
              <a:rPr lang="en-US" dirty="0" err="1"/>
              <a:t>samochodów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Zapis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do </a:t>
            </a:r>
            <a:r>
              <a:rPr lang="en-US" dirty="0" err="1"/>
              <a:t>pliku</a:t>
            </a:r>
            <a:endParaRPr lang="en-US" dirty="0"/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446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22759E-84A4-2F0B-7CD0-D05B703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działania</a:t>
            </a:r>
            <a:r>
              <a:rPr lang="en-US" dirty="0"/>
              <a:t> 2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B14F85-447C-0AFF-C89C-8DDBD145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Wczytanie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z </a:t>
            </a:r>
            <a:r>
              <a:rPr lang="en-US" dirty="0" err="1"/>
              <a:t>symulacji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przetworzenie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Średnia</a:t>
            </a:r>
            <a:r>
              <a:rPr lang="en-US" dirty="0"/>
              <a:t> </a:t>
            </a:r>
            <a:r>
              <a:rPr lang="en-US" dirty="0" err="1"/>
              <a:t>prędkość</a:t>
            </a:r>
            <a:r>
              <a:rPr lang="en-US" dirty="0"/>
              <a:t> (</a:t>
            </a:r>
            <a:r>
              <a:rPr lang="en-US" dirty="0" err="1"/>
              <a:t>przy</a:t>
            </a:r>
            <a:r>
              <a:rPr lang="en-US" dirty="0"/>
              <a:t> </a:t>
            </a:r>
            <a:r>
              <a:rPr lang="en-US" dirty="0" err="1"/>
              <a:t>określonej</a:t>
            </a:r>
            <a:r>
              <a:rPr lang="en-US" dirty="0"/>
              <a:t> </a:t>
            </a:r>
            <a:r>
              <a:rPr lang="en-US" dirty="0" err="1"/>
              <a:t>trasie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samochodu</a:t>
            </a:r>
            <a:r>
              <a:rPr lang="en-US" dirty="0"/>
              <a:t>) – </a:t>
            </a:r>
            <a:r>
              <a:rPr lang="en-US" dirty="0" err="1"/>
              <a:t>wartość</a:t>
            </a:r>
            <a:r>
              <a:rPr lang="en-US" dirty="0"/>
              <a:t> w </a:t>
            </a:r>
            <a:r>
              <a:rPr lang="en-US" dirty="0" err="1"/>
              <a:t>pliku</a:t>
            </a:r>
            <a:r>
              <a:rPr lang="en-US" dirty="0"/>
              <a:t> </a:t>
            </a:r>
            <a:r>
              <a:rPr lang="en-US" dirty="0" err="1"/>
              <a:t>wyjściowym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Zużycie</a:t>
            </a:r>
            <a:r>
              <a:rPr lang="en-US" dirty="0"/>
              <a:t> </a:t>
            </a:r>
            <a:r>
              <a:rPr lang="en-US" dirty="0" err="1"/>
              <a:t>paliwa</a:t>
            </a:r>
            <a:r>
              <a:rPr lang="en-US" dirty="0"/>
              <a:t> – API (Python)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algorytmu</a:t>
            </a:r>
            <a:r>
              <a:rPr lang="en-US" dirty="0"/>
              <a:t> PSO</a:t>
            </a:r>
          </a:p>
          <a:p>
            <a:pPr marL="987552" lvl="1" indent="-457200">
              <a:buFont typeface="+mj-lt"/>
              <a:buAutoNum type="arabicPeriod" startAt="5"/>
            </a:pPr>
            <a:r>
              <a:rPr lang="en-US" dirty="0" err="1"/>
              <a:t>Rodzina</a:t>
            </a:r>
            <a:r>
              <a:rPr lang="en-US" dirty="0"/>
              <a:t> </a:t>
            </a:r>
            <a:r>
              <a:rPr lang="en-US" dirty="0" err="1"/>
              <a:t>wektorów</a:t>
            </a:r>
            <a:r>
              <a:rPr lang="en-US" dirty="0"/>
              <a:t> -  </a:t>
            </a:r>
            <a:r>
              <a:rPr lang="en-US" dirty="0" err="1"/>
              <a:t>zbiór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</a:t>
            </a:r>
            <a:r>
              <a:rPr lang="en-US" dirty="0" err="1"/>
              <a:t>kierowcy</a:t>
            </a:r>
            <a:endParaRPr lang="en-US" dirty="0"/>
          </a:p>
          <a:p>
            <a:pPr marL="987552" lvl="1" indent="-457200">
              <a:buFont typeface="+mj-lt"/>
              <a:buAutoNum type="arabicPeriod" startAt="5"/>
            </a:pPr>
            <a:r>
              <a:rPr lang="en-US" dirty="0" err="1"/>
              <a:t>Wartość</a:t>
            </a:r>
            <a:r>
              <a:rPr lang="en-US" dirty="0"/>
              <a:t> </a:t>
            </a:r>
            <a:r>
              <a:rPr lang="en-US" dirty="0" err="1"/>
              <a:t>funkcji</a:t>
            </a:r>
            <a:r>
              <a:rPr lang="en-US" dirty="0"/>
              <a:t> fitness - </a:t>
            </a:r>
            <a:r>
              <a:rPr lang="en-US" dirty="0" err="1"/>
              <a:t>liczba</a:t>
            </a:r>
            <a:r>
              <a:rPr lang="en-US" dirty="0"/>
              <a:t> </a:t>
            </a:r>
            <a:r>
              <a:rPr lang="en-US" dirty="0" err="1"/>
              <a:t>obliczona</a:t>
            </a:r>
            <a:r>
              <a:rPr lang="en-US" dirty="0"/>
              <a:t> w </a:t>
            </a:r>
            <a:r>
              <a:rPr lang="en-US" dirty="0" err="1"/>
              <a:t>poprzednim</a:t>
            </a:r>
            <a:r>
              <a:rPr lang="en-US" dirty="0"/>
              <a:t> </a:t>
            </a:r>
            <a:r>
              <a:rPr lang="en-US" dirty="0" err="1"/>
              <a:t>punkcie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Powtórzenie</a:t>
            </a:r>
            <a:r>
              <a:rPr lang="en-US" dirty="0"/>
              <a:t> </a:t>
            </a:r>
            <a:r>
              <a:rPr lang="en-US" dirty="0" err="1"/>
              <a:t>kroków</a:t>
            </a:r>
            <a:r>
              <a:rPr lang="en-US" dirty="0"/>
              <a:t> 2-6 100 </a:t>
            </a:r>
            <a:r>
              <a:rPr lang="en-US" dirty="0" err="1"/>
              <a:t>razy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podstawie</a:t>
            </a:r>
            <a:r>
              <a:rPr lang="en-US" dirty="0"/>
              <a:t> </a:t>
            </a:r>
            <a:r>
              <a:rPr lang="en-US" dirty="0" err="1"/>
              <a:t>nowych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</a:t>
            </a:r>
            <a:r>
              <a:rPr lang="en-US" dirty="0" err="1"/>
              <a:t>uzyskanych</a:t>
            </a:r>
            <a:r>
              <a:rPr lang="en-US" dirty="0"/>
              <a:t> z PSO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err="1"/>
              <a:t>Podane</a:t>
            </a:r>
            <a:r>
              <a:rPr lang="en-US" dirty="0"/>
              <a:t> </a:t>
            </a:r>
            <a:r>
              <a:rPr lang="en-US" dirty="0" err="1"/>
              <a:t>optymalnej</a:t>
            </a:r>
            <a:r>
              <a:rPr lang="en-US" dirty="0"/>
              <a:t> </a:t>
            </a:r>
            <a:r>
              <a:rPr lang="en-US" dirty="0" err="1"/>
              <a:t>wartości</a:t>
            </a:r>
            <a:r>
              <a:rPr lang="en-US" dirty="0"/>
              <a:t> </a:t>
            </a:r>
            <a:r>
              <a:rPr lang="en-US" dirty="0" err="1"/>
              <a:t>metryki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5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A7D859-13AD-AACC-E170-308258EB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mapy</a:t>
            </a:r>
            <a:r>
              <a:rPr lang="en-US" dirty="0"/>
              <a:t> z </a:t>
            </a:r>
            <a:r>
              <a:rPr lang="en-GB" dirty="0" err="1"/>
              <a:t>OSMWebWizard</a:t>
            </a:r>
            <a:endParaRPr lang="en-15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522C6E7-025C-7CCD-19CD-A44F4A21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075" y="2074127"/>
            <a:ext cx="8614398" cy="4217372"/>
          </a:xfrm>
        </p:spPr>
      </p:pic>
    </p:spTree>
    <p:extLst>
      <p:ext uri="{BB962C8B-B14F-4D97-AF65-F5344CB8AC3E}">
        <p14:creationId xmlns:p14="http://schemas.microsoft.com/office/powerpoint/2010/main" val="20368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E31954-322C-4B79-E8CC-5459628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63473"/>
            <a:ext cx="9601200" cy="1485900"/>
          </a:xfrm>
        </p:spPr>
        <p:txBody>
          <a:bodyPr/>
          <a:lstStyle/>
          <a:p>
            <a:r>
              <a:rPr lang="en-US" dirty="0" err="1"/>
              <a:t>Wygenerowanie</a:t>
            </a:r>
            <a:r>
              <a:rPr lang="en-US" dirty="0"/>
              <a:t> </a:t>
            </a:r>
            <a:r>
              <a:rPr lang="en-US" dirty="0" err="1"/>
              <a:t>parametrów</a:t>
            </a:r>
            <a:r>
              <a:rPr lang="en-US" dirty="0"/>
              <a:t> </a:t>
            </a:r>
            <a:r>
              <a:rPr lang="en-US" dirty="0" err="1"/>
              <a:t>kierowców</a:t>
            </a:r>
            <a:endParaRPr lang="en-15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F6259A5-6D43-8493-F197-02C658C6D689}"/>
              </a:ext>
            </a:extLst>
          </p:cNvPr>
          <p:cNvSpPr txBox="1"/>
          <p:nvPr/>
        </p:nvSpPr>
        <p:spPr>
          <a:xfrm>
            <a:off x="1583473" y="3156560"/>
            <a:ext cx="9757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id="veh_0"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accel="2.9471988438635135" </a:t>
            </a:r>
            <a:r>
              <a:rPr lang="en-GB" dirty="0" err="1"/>
              <a:t>decel</a:t>
            </a:r>
            <a:r>
              <a:rPr lang="en-GB" dirty="0"/>
              <a:t>="1.2017499192456023" </a:t>
            </a:r>
            <a:r>
              <a:rPr lang="en-GB" dirty="0" err="1"/>
              <a:t>minGap</a:t>
            </a:r>
            <a:r>
              <a:rPr lang="en-GB" dirty="0"/>
              <a:t>="4.322579596572825" </a:t>
            </a:r>
            <a:r>
              <a:rPr lang="en-GB" dirty="0" err="1"/>
              <a:t>desiredMaxSpeed</a:t>
            </a:r>
            <a:r>
              <a:rPr lang="en-GB" dirty="0"/>
              <a:t>="42" /&gt;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id="veh_1"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accel="1.5251574015849643" </a:t>
            </a:r>
            <a:r>
              <a:rPr lang="en-GB" dirty="0" err="1"/>
              <a:t>decel</a:t>
            </a:r>
            <a:r>
              <a:rPr lang="en-GB" dirty="0"/>
              <a:t>="5.948643131616777" </a:t>
            </a:r>
            <a:r>
              <a:rPr lang="en-GB" dirty="0" err="1"/>
              <a:t>minGap</a:t>
            </a:r>
            <a:r>
              <a:rPr lang="en-GB" dirty="0"/>
              <a:t>="2.5201965304353724" </a:t>
            </a:r>
            <a:r>
              <a:rPr lang="en-GB" dirty="0" err="1"/>
              <a:t>desiredMaxSpeed</a:t>
            </a:r>
            <a:r>
              <a:rPr lang="en-GB" dirty="0"/>
              <a:t>="51" /&gt;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id="veh_2"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accel="0.3937532454170004" </a:t>
            </a:r>
            <a:r>
              <a:rPr lang="en-GB" dirty="0" err="1"/>
              <a:t>decel</a:t>
            </a:r>
            <a:r>
              <a:rPr lang="en-GB" dirty="0"/>
              <a:t>="4.401957374352133" </a:t>
            </a:r>
            <a:r>
              <a:rPr lang="en-GB" dirty="0" err="1"/>
              <a:t>minGap</a:t>
            </a:r>
            <a:r>
              <a:rPr lang="en-GB" dirty="0"/>
              <a:t>="3.229792225549333" </a:t>
            </a:r>
            <a:r>
              <a:rPr lang="en-GB" dirty="0" err="1"/>
              <a:t>desiredMaxSpeed</a:t>
            </a:r>
            <a:r>
              <a:rPr lang="en-GB" dirty="0"/>
              <a:t>="90" /&gt;   </a:t>
            </a:r>
          </a:p>
          <a:p>
            <a:endParaRPr lang="en-GB" dirty="0"/>
          </a:p>
          <a:p>
            <a:r>
              <a:rPr lang="en-GB" dirty="0"/>
              <a:t>&lt;</a:t>
            </a:r>
            <a:r>
              <a:rPr lang="en-GB" dirty="0" err="1"/>
              <a:t>vType</a:t>
            </a:r>
            <a:r>
              <a:rPr lang="en-GB" dirty="0"/>
              <a:t> id="veh_3" </a:t>
            </a:r>
            <a:r>
              <a:rPr lang="en-GB" dirty="0" err="1"/>
              <a:t>vClass</a:t>
            </a:r>
            <a:r>
              <a:rPr lang="en-GB" dirty="0"/>
              <a:t>="passenger" </a:t>
            </a:r>
            <a:r>
              <a:rPr lang="en-GB" dirty="0" err="1"/>
              <a:t>carFollowModel</a:t>
            </a:r>
            <a:r>
              <a:rPr lang="en-GB" dirty="0"/>
              <a:t>="IDM" accel="0.9060192239124719" </a:t>
            </a:r>
            <a:r>
              <a:rPr lang="en-GB" dirty="0" err="1"/>
              <a:t>decel</a:t>
            </a:r>
            <a:r>
              <a:rPr lang="en-GB" dirty="0"/>
              <a:t>="4.500288093280238" </a:t>
            </a:r>
            <a:r>
              <a:rPr lang="en-GB" dirty="0" err="1"/>
              <a:t>minGap</a:t>
            </a:r>
            <a:r>
              <a:rPr lang="en-GB" dirty="0"/>
              <a:t>="3.482828839811931" </a:t>
            </a:r>
            <a:r>
              <a:rPr lang="en-GB" dirty="0" err="1"/>
              <a:t>desiredMaxSpeed</a:t>
            </a:r>
            <a:r>
              <a:rPr lang="en-GB" dirty="0"/>
              <a:t>="100" /&gt; 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AF691C9-6383-A456-EF2E-31FDDE54C0B5}"/>
              </a:ext>
            </a:extLst>
          </p:cNvPr>
          <p:cNvSpPr txBox="1"/>
          <p:nvPr/>
        </p:nvSpPr>
        <p:spPr>
          <a:xfrm>
            <a:off x="3453321" y="1527717"/>
            <a:ext cx="6091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	acceleration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(0.1, 3.0)</a:t>
            </a:r>
          </a:p>
          <a:p>
            <a:r>
              <a:rPr lang="en-GB" dirty="0">
                <a:latin typeface="Consolas" panose="020B0609020204030204" pitchFamily="49" charset="0"/>
              </a:rPr>
              <a:t>	deceleration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(1.0, 6.0)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min_gap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random.uniform</a:t>
            </a:r>
            <a:r>
              <a:rPr lang="en-GB" dirty="0">
                <a:latin typeface="Consolas" panose="020B0609020204030204" pitchFamily="49" charset="0"/>
              </a:rPr>
              <a:t>(0.2, 5.0)</a:t>
            </a:r>
          </a:p>
          <a:p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desired_max_speed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random.randint</a:t>
            </a:r>
            <a:r>
              <a:rPr lang="en-GB" dirty="0">
                <a:latin typeface="Consolas" panose="020B0609020204030204" pitchFamily="49" charset="0"/>
              </a:rPr>
              <a:t>(20, 150)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7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824C2-FB9E-D272-E300-A7E98C20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4156" cy="1485900"/>
          </a:xfrm>
        </p:spPr>
        <p:txBody>
          <a:bodyPr>
            <a:normAutofit/>
          </a:bodyPr>
          <a:lstStyle/>
          <a:p>
            <a:r>
              <a:rPr lang="en-US" dirty="0" err="1"/>
              <a:t>Przypisanie</a:t>
            </a:r>
            <a:r>
              <a:rPr lang="en-US" dirty="0"/>
              <a:t> </a:t>
            </a:r>
            <a:r>
              <a:rPr lang="en-US" dirty="0" err="1"/>
              <a:t>kierowców</a:t>
            </a:r>
            <a:r>
              <a:rPr lang="en-US" dirty="0"/>
              <a:t> do </a:t>
            </a:r>
            <a:r>
              <a:rPr lang="en-US" dirty="0" err="1"/>
              <a:t>tras</a:t>
            </a:r>
            <a:br>
              <a:rPr lang="en-US" dirty="0"/>
            </a:br>
            <a:endParaRPr lang="en-15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C1C1D2-B2C9-C20F-8D51-D98D16796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61" y="2274848"/>
            <a:ext cx="10114156" cy="336766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&lt;trip id="veh0" type="veh_0" depart="0.00" </a:t>
            </a:r>
            <a:r>
              <a:rPr lang="en-GB" dirty="0" err="1"/>
              <a:t>departLane</a:t>
            </a:r>
            <a:r>
              <a:rPr lang="en-GB" dirty="0"/>
              <a:t>="best" </a:t>
            </a:r>
            <a:br>
              <a:rPr lang="en-GB" dirty="0"/>
            </a:br>
            <a:r>
              <a:rPr lang="en-GB" dirty="0"/>
              <a:t>from="-659046700" to="-4616596#1"/&gt;</a:t>
            </a:r>
          </a:p>
          <a:p>
            <a:pPr marL="0" indent="0">
              <a:buNone/>
            </a:pPr>
            <a:r>
              <a:rPr lang="en-GB" dirty="0"/>
              <a:t>  &lt;trip id="veh1" type="veh_1" depart="0.08"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from="4588224#2" to="375311155#0"/&gt;</a:t>
            </a:r>
          </a:p>
          <a:p>
            <a:pPr marL="0" indent="0">
              <a:buNone/>
            </a:pPr>
            <a:r>
              <a:rPr lang="en-GB" dirty="0"/>
              <a:t> &lt;trip id="veh2" type="veh_2" depart="0.17"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from="562077314#4" to="-22972473#2"/&gt;</a:t>
            </a:r>
          </a:p>
          <a:p>
            <a:pPr marL="0" indent="0">
              <a:buNone/>
            </a:pPr>
            <a:r>
              <a:rPr lang="en-GB" dirty="0"/>
              <a:t>  &lt;trip id="veh3" type="veh_3" depart="0.25" </a:t>
            </a:r>
            <a:r>
              <a:rPr lang="en-GB" dirty="0" err="1"/>
              <a:t>departLane</a:t>
            </a:r>
            <a:r>
              <a:rPr lang="en-GB" dirty="0"/>
              <a:t>="best“</a:t>
            </a:r>
            <a:br>
              <a:rPr lang="en-GB" dirty="0"/>
            </a:br>
            <a:r>
              <a:rPr lang="en-GB" dirty="0"/>
              <a:t> from="156132842#7" to="-1102369987#4"/&gt;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4386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9E4EEB-A352-0CBE-0B3D-4CDD4FD2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15" y="228600"/>
            <a:ext cx="9601200" cy="1485900"/>
          </a:xfrm>
        </p:spPr>
        <p:txBody>
          <a:bodyPr/>
          <a:lstStyle/>
          <a:p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FBA943-124C-3FFB-0B20-4393B1E0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15" y="1196665"/>
            <a:ext cx="8318810" cy="103567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sumo.exe --configuration-file=</a:t>
            </a:r>
            <a:r>
              <a:rPr lang="en-US" dirty="0" err="1">
                <a:latin typeface="Consolas" panose="020B0609020204030204" pitchFamily="49" charset="0"/>
              </a:rPr>
              <a:t>osm.sumocfg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--message-log=general_statistics.txt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    --tripinfo-output=trips_statistics.xml</a:t>
            </a:r>
            <a:endParaRPr lang="en-150" dirty="0">
              <a:latin typeface="Consolas" panose="020B0609020204030204" pitchFamily="49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1BD1EA-C53B-3CDD-B0C5-B23C335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20" y="2118708"/>
            <a:ext cx="8686800" cy="45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4DC81-A533-B34B-1FE2-23C5B435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42" y="453484"/>
            <a:ext cx="4466008" cy="1485900"/>
          </a:xfrm>
        </p:spPr>
        <p:txBody>
          <a:bodyPr/>
          <a:lstStyle/>
          <a:p>
            <a:r>
              <a:rPr lang="en-US" dirty="0" err="1"/>
              <a:t>Zebranie</a:t>
            </a:r>
            <a:r>
              <a:rPr lang="en-US" dirty="0"/>
              <a:t> </a:t>
            </a:r>
            <a:r>
              <a:rPr lang="en-US" dirty="0" err="1"/>
              <a:t>wyników</a:t>
            </a:r>
            <a:endParaRPr lang="en-150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CEF4F654-135C-2CEB-6FF1-76A2684F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6000"/>
            <a:ext cx="9601200" cy="3581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Consolas" panose="020B0609020204030204" pitchFamily="49" charset="0"/>
              </a:rPr>
              <a:t>trips_statistics.xml</a:t>
            </a:r>
            <a:endParaRPr lang="en-GB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id="truck156" depart="53.00"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="505526660#0_1"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="7.20"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="0.25" arrival="211.00"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="4773464#1_1"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="14.61"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="13.38"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duration="158.00" </a:t>
            </a:r>
            <a:r>
              <a:rPr lang="en-GB" dirty="0" err="1">
                <a:highlight>
                  <a:srgbClr val="FFFF00"/>
                </a:highlight>
                <a:latin typeface="Consolas" panose="020B0609020204030204" pitchFamily="49" charset="0"/>
              </a:rPr>
              <a:t>routeLength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="1349.11"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="13.00"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="1"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="27.83"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devices="tripinfo_truck156 routing_truck156"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</a:t>
            </a:r>
            <a:r>
              <a:rPr lang="en-GB" dirty="0" err="1">
                <a:latin typeface="Consolas" panose="020B0609020204030204" pitchFamily="49" charset="0"/>
              </a:rPr>
              <a:t>truck_truck</a:t>
            </a:r>
            <a:r>
              <a:rPr lang="en-GB" dirty="0">
                <a:latin typeface="Consolas" panose="020B0609020204030204" pitchFamily="49" charset="0"/>
              </a:rPr>
              <a:t>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="1.00" vaporized=""/&gt;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id="veh199" depart="17.00"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="-4611905#8_0"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="5.10"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="9.13"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="0.18" arrival="215.00"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="-1090233551#0_0"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="32.87"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="9.10" duration="198.00" </a:t>
            </a:r>
            <a:r>
              <a:rPr lang="en-GB" dirty="0" err="1">
                <a:latin typeface="Consolas" panose="020B0609020204030204" pitchFamily="49" charset="0"/>
              </a:rPr>
              <a:t>routeLength</a:t>
            </a:r>
            <a:r>
              <a:rPr lang="en-GB" dirty="0">
                <a:latin typeface="Consolas" panose="020B0609020204030204" pitchFamily="49" charset="0"/>
              </a:rPr>
              <a:t>="1594.00"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="12.00"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="4"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="49.73"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devices="tripinfo_veh199 routing_veh199"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="veh_190"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="1.10" vaporized=""/&gt;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&lt;</a:t>
            </a:r>
            <a:r>
              <a:rPr lang="en-GB" dirty="0" err="1">
                <a:latin typeface="Consolas" panose="020B0609020204030204" pitchFamily="49" charset="0"/>
              </a:rPr>
              <a:t>tripinfo</a:t>
            </a:r>
            <a:r>
              <a:rPr lang="en-GB" dirty="0">
                <a:latin typeface="Consolas" panose="020B0609020204030204" pitchFamily="49" charset="0"/>
              </a:rPr>
              <a:t> id="veh506" depart="43.00" </a:t>
            </a:r>
            <a:r>
              <a:rPr lang="en-GB" dirty="0" err="1">
                <a:latin typeface="Consolas" panose="020B0609020204030204" pitchFamily="49" charset="0"/>
              </a:rPr>
              <a:t>departLane</a:t>
            </a:r>
            <a:r>
              <a:rPr lang="en-GB" dirty="0">
                <a:latin typeface="Consolas" panose="020B0609020204030204" pitchFamily="49" charset="0"/>
              </a:rPr>
              <a:t>="4611894#1_0" </a:t>
            </a:r>
            <a:r>
              <a:rPr lang="en-GB" dirty="0" err="1">
                <a:latin typeface="Consolas" panose="020B0609020204030204" pitchFamily="49" charset="0"/>
              </a:rPr>
              <a:t>departPos</a:t>
            </a:r>
            <a:r>
              <a:rPr lang="en-GB" dirty="0">
                <a:latin typeface="Consolas" panose="020B0609020204030204" pitchFamily="49" charset="0"/>
              </a:rPr>
              <a:t>="5.10" </a:t>
            </a:r>
            <a:r>
              <a:rPr lang="en-GB" dirty="0" err="1">
                <a:latin typeface="Consolas" panose="020B0609020204030204" pitchFamily="49" charset="0"/>
              </a:rPr>
              <a:t>departSpeed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departDelay</a:t>
            </a:r>
            <a:r>
              <a:rPr lang="en-GB" dirty="0">
                <a:latin typeface="Consolas" panose="020B0609020204030204" pitchFamily="49" charset="0"/>
              </a:rPr>
              <a:t>="0.23" arrival="216.00" </a:t>
            </a:r>
            <a:r>
              <a:rPr lang="en-GB" dirty="0" err="1">
                <a:latin typeface="Consolas" panose="020B0609020204030204" pitchFamily="49" charset="0"/>
              </a:rPr>
              <a:t>arrivalLane</a:t>
            </a:r>
            <a:r>
              <a:rPr lang="en-GB" dirty="0">
                <a:latin typeface="Consolas" panose="020B0609020204030204" pitchFamily="49" charset="0"/>
              </a:rPr>
              <a:t>="4675368#0_0" </a:t>
            </a:r>
            <a:r>
              <a:rPr lang="en-GB" dirty="0" err="1">
                <a:latin typeface="Consolas" panose="020B0609020204030204" pitchFamily="49" charset="0"/>
              </a:rPr>
              <a:t>arrivalPos</a:t>
            </a:r>
            <a:r>
              <a:rPr lang="en-GB" dirty="0">
                <a:latin typeface="Consolas" panose="020B0609020204030204" pitchFamily="49" charset="0"/>
              </a:rPr>
              <a:t>="77.77" </a:t>
            </a:r>
            <a:r>
              <a:rPr lang="en-GB" dirty="0" err="1">
                <a:latin typeface="Consolas" panose="020B0609020204030204" pitchFamily="49" charset="0"/>
              </a:rPr>
              <a:t>arrivalSpeed</a:t>
            </a:r>
            <a:r>
              <a:rPr lang="en-GB" dirty="0">
                <a:latin typeface="Consolas" panose="020B0609020204030204" pitchFamily="49" charset="0"/>
              </a:rPr>
              <a:t>="11.47" duration="173.00" </a:t>
            </a:r>
            <a:r>
              <a:rPr lang="en-GB" dirty="0" err="1">
                <a:latin typeface="Consolas" panose="020B0609020204030204" pitchFamily="49" charset="0"/>
              </a:rPr>
              <a:t>routeLength</a:t>
            </a:r>
            <a:r>
              <a:rPr lang="en-GB" dirty="0">
                <a:latin typeface="Consolas" panose="020B0609020204030204" pitchFamily="49" charset="0"/>
              </a:rPr>
              <a:t>="748.20" </a:t>
            </a:r>
            <a:r>
              <a:rPr lang="en-GB" dirty="0" err="1">
                <a:latin typeface="Consolas" panose="020B0609020204030204" pitchFamily="49" charset="0"/>
              </a:rPr>
              <a:t>waitingTime</a:t>
            </a:r>
            <a:r>
              <a:rPr lang="en-GB" dirty="0">
                <a:latin typeface="Consolas" panose="020B0609020204030204" pitchFamily="49" charset="0"/>
              </a:rPr>
              <a:t>="17.00" </a:t>
            </a:r>
            <a:r>
              <a:rPr lang="en-GB" dirty="0" err="1">
                <a:latin typeface="Consolas" panose="020B0609020204030204" pitchFamily="49" charset="0"/>
              </a:rPr>
              <a:t>waitingCount</a:t>
            </a:r>
            <a:r>
              <a:rPr lang="en-GB" dirty="0">
                <a:latin typeface="Consolas" panose="020B0609020204030204" pitchFamily="49" charset="0"/>
              </a:rPr>
              <a:t>="2" </a:t>
            </a:r>
            <a:r>
              <a:rPr lang="en-GB" dirty="0" err="1">
                <a:latin typeface="Consolas" panose="020B0609020204030204" pitchFamily="49" charset="0"/>
              </a:rPr>
              <a:t>stopTime</a:t>
            </a:r>
            <a:r>
              <a:rPr lang="en-GB" dirty="0">
                <a:latin typeface="Consolas" panose="020B0609020204030204" pitchFamily="49" charset="0"/>
              </a:rPr>
              <a:t>="0.00" </a:t>
            </a:r>
            <a:r>
              <a:rPr lang="en-GB" dirty="0" err="1">
                <a:latin typeface="Consolas" panose="020B0609020204030204" pitchFamily="49" charset="0"/>
              </a:rPr>
              <a:t>timeLoss</a:t>
            </a:r>
            <a:r>
              <a:rPr lang="en-GB" dirty="0">
                <a:latin typeface="Consolas" panose="020B0609020204030204" pitchFamily="49" charset="0"/>
              </a:rPr>
              <a:t>="111.90" </a:t>
            </a:r>
            <a:r>
              <a:rPr lang="en-GB" dirty="0" err="1">
                <a:latin typeface="Consolas" panose="020B0609020204030204" pitchFamily="49" charset="0"/>
              </a:rPr>
              <a:t>rerouteNo</a:t>
            </a:r>
            <a:r>
              <a:rPr lang="en-GB" dirty="0">
                <a:latin typeface="Consolas" panose="020B0609020204030204" pitchFamily="49" charset="0"/>
              </a:rPr>
              <a:t>="1" devices="tripinfo_veh506 routing_veh506" </a:t>
            </a:r>
            <a:r>
              <a:rPr lang="en-GB" dirty="0" err="1">
                <a:latin typeface="Consolas" panose="020B0609020204030204" pitchFamily="49" charset="0"/>
              </a:rPr>
              <a:t>vType</a:t>
            </a:r>
            <a:r>
              <a:rPr lang="en-GB" dirty="0">
                <a:latin typeface="Consolas" panose="020B0609020204030204" pitchFamily="49" charset="0"/>
              </a:rPr>
              <a:t>="veh_490" </a:t>
            </a:r>
            <a:r>
              <a:rPr lang="en-GB" dirty="0" err="1">
                <a:latin typeface="Consolas" panose="020B0609020204030204" pitchFamily="49" charset="0"/>
              </a:rPr>
              <a:t>speedFactor</a:t>
            </a:r>
            <a:r>
              <a:rPr lang="en-GB" dirty="0">
                <a:latin typeface="Consolas" panose="020B0609020204030204" pitchFamily="49" charset="0"/>
              </a:rPr>
              <a:t>="1.16" vaporized=""/&gt;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6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511CCA-AE88-A960-374A-4EF2998F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Funkcja</a:t>
            </a:r>
            <a:r>
              <a:rPr lang="en-US" dirty="0"/>
              <a:t> fitness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symulacji</a:t>
            </a:r>
            <a:endParaRPr lang="en-15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A11D26-027D-5E54-36AC-C24DE73F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general_statistics.txt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Statistics (avg of 854):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RouteLength</a:t>
            </a:r>
            <a:r>
              <a:rPr lang="en-US" dirty="0"/>
              <a:t>: 2811.22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Speed: 4.74</a:t>
            </a:r>
          </a:p>
          <a:p>
            <a:pPr marL="0" indent="0">
              <a:buNone/>
            </a:pPr>
            <a:r>
              <a:rPr lang="en-US" dirty="0"/>
              <a:t> Duration: 905.57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WaitingTime</a:t>
            </a:r>
            <a:r>
              <a:rPr lang="en-US" dirty="0"/>
              <a:t>: 467.61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TimeLoss</a:t>
            </a:r>
            <a:r>
              <a:rPr lang="en-US" dirty="0"/>
              <a:t>: 660.50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DepartDelay</a:t>
            </a:r>
            <a:r>
              <a:rPr lang="en-US" dirty="0"/>
              <a:t>: 1.24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477366667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Przycin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Przycin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ycin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262</TotalTime>
  <Words>873</Words>
  <Application>Microsoft Office PowerPoint</Application>
  <PresentationFormat>Panoramiczny</PresentationFormat>
  <Paragraphs>62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Consolas</vt:lpstr>
      <vt:lpstr>Franklin Gothic Book</vt:lpstr>
      <vt:lpstr>Przycinanie</vt:lpstr>
      <vt:lpstr>Wyznaczenie optymalnej strategii dynamiki jazdy kierowców - Cele, zakres I uruchomione narzędzia</vt:lpstr>
      <vt:lpstr>Plan działania 1</vt:lpstr>
      <vt:lpstr>Plan działania 2</vt:lpstr>
      <vt:lpstr>Wygenerowanie mapy z OSMWebWizard</vt:lpstr>
      <vt:lpstr>Wygenerowanie parametrów kierowców</vt:lpstr>
      <vt:lpstr>Przypisanie kierowców do tras </vt:lpstr>
      <vt:lpstr>Uruchomienie symulacji</vt:lpstr>
      <vt:lpstr>Zebranie wyników</vt:lpstr>
      <vt:lpstr>Funkcja fitness dla symulacji</vt:lpstr>
      <vt:lpstr>PSO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Wyznaczenie optymalnej strategii dynamiki jazdy kierowców - Cele, zakres I uruchomione narzędzia</dc:title>
  <dc:creator>Maciej Banaś</dc:creator>
  <cp:lastModifiedBy>Maciej Banaś</cp:lastModifiedBy>
  <cp:revision>4</cp:revision>
  <dcterms:created xsi:type="dcterms:W3CDTF">2022-11-24T19:46:57Z</dcterms:created>
  <dcterms:modified xsi:type="dcterms:W3CDTF">2022-11-26T11:31:56Z</dcterms:modified>
</cp:coreProperties>
</file>