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43E-EB7E-4E86-9D6F-14B368769F89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3B4C-5D32-432B-9025-23096E0C1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25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43E-EB7E-4E86-9D6F-14B368769F89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3B4C-5D32-432B-9025-23096E0C1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23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43E-EB7E-4E86-9D6F-14B368769F89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3B4C-5D32-432B-9025-23096E0C1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5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43E-EB7E-4E86-9D6F-14B368769F89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3B4C-5D32-432B-9025-23096E0C1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43E-EB7E-4E86-9D6F-14B368769F89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3B4C-5D32-432B-9025-23096E0C1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80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43E-EB7E-4E86-9D6F-14B368769F89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3B4C-5D32-432B-9025-23096E0C1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148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43E-EB7E-4E86-9D6F-14B368769F89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3B4C-5D32-432B-9025-23096E0C1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44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43E-EB7E-4E86-9D6F-14B368769F89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3B4C-5D32-432B-9025-23096E0C1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71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43E-EB7E-4E86-9D6F-14B368769F89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3B4C-5D32-432B-9025-23096E0C1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04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43E-EB7E-4E86-9D6F-14B368769F89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3B4C-5D32-432B-9025-23096E0C1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13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43E-EB7E-4E86-9D6F-14B368769F89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3B4C-5D32-432B-9025-23096E0C1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8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5843E-EB7E-4E86-9D6F-14B368769F89}" type="datetimeFigureOut">
              <a:rPr lang="pl-PL" smtClean="0"/>
              <a:t>17.12.2017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3B4C-5D32-432B-9025-23096E0C1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296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Laboratorium problemowe – model helikoptera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Maciej Cebula</a:t>
            </a:r>
          </a:p>
          <a:p>
            <a:r>
              <a:rPr lang="pl-PL" dirty="0" smtClean="0"/>
              <a:t>Marcin Kowalczyk</a:t>
            </a:r>
          </a:p>
          <a:p>
            <a:r>
              <a:rPr lang="pl-PL" dirty="0" smtClean="0"/>
              <a:t>Daniel Rubak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7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Główne przebiegi układu z regulatorem LQ przy wartości zadanej = 0.3 i wektorem stanu uzyskanym z obserwatora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96817"/>
            <a:ext cx="5334000" cy="40005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681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Główne przebiegi układu z regulatorem LQ przy wartości zadanej = 0.3 i wektorem stanu uzyskanym z obserwatora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388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6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Regulator LQI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Regulator minimalizował następujący wskaźnik jakości: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Macierz Q dobrano tak, aby skupić się na stabilizacji kąta nachylenia układu przy jednoczesnej eliminacji uchybu regulacji: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25" y="2523067"/>
            <a:ext cx="2800350" cy="68209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4369328"/>
            <a:ext cx="19812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przebiegi układu z regulatorem LQI przy wartości zadanej = 0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1" y="1982750"/>
            <a:ext cx="5334000" cy="40005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01" y="1982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przebiegi układu z regulatorem LQI przy wartości zadanej = 0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7381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Główne przebiegi układu z regulatorem LQI przy wartości zadanej = 0.3 i wektorem stanu uzyskanym z obserwatora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02083"/>
            <a:ext cx="5334000" cy="40005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00" y="200208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Główne przebiegi układu z regulatorem LQI przy wartości zadanej = 0.3 i wektorem stanu uzyskanym z obserwatora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63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Regulator PID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Zdecydowano się na wprowadzenie dwóch regulatorów PID. Pierwszy z nich odpowiadał za doprowadzenie układu do wartości +/- 10 od wartości zadanej, drugi nadzorował regulację w otoczeniu wartości zadanej.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66" y="3513667"/>
            <a:ext cx="7984067" cy="27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regulatora PID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04" y="1690688"/>
            <a:ext cx="5656791" cy="44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działania regulatorów LQ oraz LQI w dwóch wariantach: z i bez obserwatora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Symbol zastępczy zawartości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03073049"/>
                  </p:ext>
                </p:extLst>
              </p:nvPr>
            </p:nvGraphicFramePr>
            <p:xfrm>
              <a:off x="838200" y="2409825"/>
              <a:ext cx="105156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Przypadek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Wartość</a:t>
                          </a:r>
                          <a:r>
                            <a:rPr lang="pl-PL" baseline="0" dirty="0" smtClean="0"/>
                            <a:t> wskaźnika jakości</a:t>
                          </a:r>
                          <a:endParaRPr lang="pl-P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Regulator</a:t>
                          </a:r>
                          <a:r>
                            <a:rPr lang="pl-PL" baseline="0" dirty="0" smtClean="0"/>
                            <a:t> LQ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5,2031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Regulator</a:t>
                          </a:r>
                          <a:r>
                            <a:rPr lang="pl-PL" baseline="0" dirty="0" smtClean="0"/>
                            <a:t> LQ z obserwatorem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5,7391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Regulator</a:t>
                          </a:r>
                          <a:r>
                            <a:rPr lang="pl-PL" baseline="0" dirty="0" smtClean="0"/>
                            <a:t> LQI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2,9717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Regulator</a:t>
                          </a:r>
                          <a:r>
                            <a:rPr lang="pl-PL" baseline="0" dirty="0" smtClean="0"/>
                            <a:t> LQI z obserwatorem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2.9310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Symbol zastępczy zawartości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03073049"/>
                  </p:ext>
                </p:extLst>
              </p:nvPr>
            </p:nvGraphicFramePr>
            <p:xfrm>
              <a:off x="838200" y="2409825"/>
              <a:ext cx="105156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Przypadek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Wartość</a:t>
                          </a:r>
                          <a:r>
                            <a:rPr lang="pl-PL" baseline="0" dirty="0" smtClean="0"/>
                            <a:t> wskaźnika jakości</a:t>
                          </a:r>
                          <a:endParaRPr lang="pl-P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Regulator</a:t>
                          </a:r>
                          <a:r>
                            <a:rPr lang="pl-PL" baseline="0" dirty="0" smtClean="0"/>
                            <a:t> LQ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16" t="-108197" r="-232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Regulator</a:t>
                          </a:r>
                          <a:r>
                            <a:rPr lang="pl-PL" baseline="0" dirty="0" smtClean="0"/>
                            <a:t> LQ z obserwatorem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16" t="-208197" r="-23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Regulator</a:t>
                          </a:r>
                          <a:r>
                            <a:rPr lang="pl-PL" baseline="0" dirty="0" smtClean="0"/>
                            <a:t> LQI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16" t="-308197" r="-23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Regulator</a:t>
                          </a:r>
                          <a:r>
                            <a:rPr lang="pl-PL" baseline="0" dirty="0" smtClean="0"/>
                            <a:t> LQI z obserwatorem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16" t="-408197" r="-23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86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Identyfikacja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smtClean="0"/>
              <a:t>W ramach identyfikacji parametrów modelu wyznaczono następujące parametry:</a:t>
            </a:r>
          </a:p>
          <a:p>
            <a:pPr>
              <a:buFontTx/>
              <a:buChar char="-"/>
            </a:pPr>
            <a:r>
              <a:rPr lang="pl-PL" dirty="0" smtClean="0"/>
              <a:t>prędkość kątowa z prądnicy tachometrycznej (</a:t>
            </a:r>
            <a:r>
              <a:rPr lang="pl-PL" dirty="0" err="1" smtClean="0"/>
              <a:t>ch</a:t>
            </a:r>
            <a:r>
              <a:rPr lang="pl-PL" dirty="0" smtClean="0"/>
              <a:t>-ka statyczna prędkości kątowej od odczytu z czujnika)</a:t>
            </a:r>
          </a:p>
          <a:p>
            <a:pPr>
              <a:buFontTx/>
              <a:buChar char="-"/>
            </a:pPr>
            <a:r>
              <a:rPr lang="pl-PL" dirty="0" smtClean="0"/>
              <a:t>moment niewyważenia</a:t>
            </a:r>
          </a:p>
          <a:p>
            <a:pPr>
              <a:buFontTx/>
              <a:buChar char="-"/>
            </a:pPr>
            <a:r>
              <a:rPr lang="pl-PL" dirty="0" smtClean="0"/>
              <a:t>moment siły generowany przez silnik główny (</a:t>
            </a:r>
            <a:r>
              <a:rPr lang="pl-PL" dirty="0" err="1" smtClean="0"/>
              <a:t>ch</a:t>
            </a:r>
            <a:r>
              <a:rPr lang="pl-PL" dirty="0" smtClean="0"/>
              <a:t>-ka statyczna momentu siły nośnej od prędkości obrotowej silnika) oraz przez silnik boczny</a:t>
            </a:r>
          </a:p>
          <a:p>
            <a:pPr>
              <a:buFontTx/>
              <a:buChar char="-"/>
            </a:pPr>
            <a:r>
              <a:rPr lang="pl-PL" dirty="0" smtClean="0"/>
              <a:t>zależność </a:t>
            </a:r>
            <a:r>
              <a:rPr lang="pl-PL" dirty="0"/>
              <a:t>oporów ruchu od </a:t>
            </a:r>
            <a:r>
              <a:rPr lang="pl-PL" dirty="0" smtClean="0"/>
              <a:t>prędkości </a:t>
            </a:r>
            <a:r>
              <a:rPr lang="pl-PL" dirty="0"/>
              <a:t>obrotowej </a:t>
            </a:r>
            <a:r>
              <a:rPr lang="pl-PL" dirty="0" smtClean="0"/>
              <a:t>śmigła głównego (</a:t>
            </a:r>
            <a:r>
              <a:rPr lang="pl-PL" dirty="0" err="1" smtClean="0"/>
              <a:t>ch</a:t>
            </a:r>
            <a:r>
              <a:rPr lang="pl-PL" dirty="0" smtClean="0"/>
              <a:t>-ka </a:t>
            </a:r>
            <a:r>
              <a:rPr lang="pl-PL" dirty="0"/>
              <a:t>statyczna oporów ruchu </a:t>
            </a:r>
            <a:r>
              <a:rPr lang="pl-PL" dirty="0" smtClean="0"/>
              <a:t>śmigła głównego </a:t>
            </a:r>
            <a:r>
              <a:rPr lang="pl-PL" dirty="0"/>
              <a:t>od </a:t>
            </a:r>
            <a:r>
              <a:rPr lang="pl-PL" dirty="0" smtClean="0"/>
              <a:t>prędkości </a:t>
            </a:r>
            <a:r>
              <a:rPr lang="pl-PL" dirty="0" smtClean="0"/>
              <a:t>obrotowej silnika) oraz </a:t>
            </a:r>
            <a:r>
              <a:rPr lang="pl-PL" dirty="0" smtClean="0"/>
              <a:t>oporów ruchu od prędkości obrotowej śmigła bocznego (</a:t>
            </a:r>
            <a:r>
              <a:rPr lang="pl-PL" dirty="0" err="1" smtClean="0"/>
              <a:t>ch</a:t>
            </a:r>
            <a:r>
              <a:rPr lang="pl-PL" dirty="0" smtClean="0"/>
              <a:t>-ka statyczna oporów ruchu śmigła bocznego od prędkości obrotowej silnika)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model układu silnik DC - śmigło główne oraz silnik DC – śmigło boczne</a:t>
            </a:r>
          </a:p>
          <a:p>
            <a:pPr>
              <a:buFontTx/>
              <a:buChar char="-"/>
            </a:pPr>
            <a:r>
              <a:rPr lang="pl-PL" dirty="0" smtClean="0"/>
              <a:t>moment bezwładności układu dla osi poziomej</a:t>
            </a:r>
          </a:p>
          <a:p>
            <a:pPr>
              <a:buFontTx/>
              <a:buChar char="-"/>
            </a:pPr>
            <a:r>
              <a:rPr lang="pl-PL" dirty="0" smtClean="0"/>
              <a:t>zależność oporów ruchu od prędkości obrotowej śmigła bocznego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094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działania regulatorów LQ i LQI bez obserwatora i z obserwatorem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1690688"/>
            <a:ext cx="5334000" cy="40005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67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działania regulatorów LQ, LQI oraz PID w zerowym położeniu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2650332"/>
                  </p:ext>
                </p:extLst>
              </p:nvPr>
            </p:nvGraphicFramePr>
            <p:xfrm>
              <a:off x="728133" y="3216857"/>
              <a:ext cx="4318001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2468"/>
                    <a:gridCol w="2785533"/>
                  </a:tblGrid>
                  <a:tr h="1676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Regulator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Wartość</a:t>
                          </a:r>
                          <a:r>
                            <a:rPr lang="pl-PL" baseline="0" dirty="0" smtClean="0"/>
                            <a:t> wskaźnika jakości</a:t>
                          </a:r>
                          <a:endParaRPr lang="pl-PL" dirty="0"/>
                        </a:p>
                      </a:txBody>
                      <a:tcPr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LQ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1.2540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LQI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1,2775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PID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1.0293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2650332"/>
                  </p:ext>
                </p:extLst>
              </p:nvPr>
            </p:nvGraphicFramePr>
            <p:xfrm>
              <a:off x="728133" y="3216857"/>
              <a:ext cx="4318001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2468"/>
                    <a:gridCol w="2785533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Regulator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Wartość</a:t>
                          </a:r>
                          <a:r>
                            <a:rPr lang="pl-PL" baseline="0" dirty="0" smtClean="0"/>
                            <a:t> wskaźnika jakości</a:t>
                          </a:r>
                          <a:endParaRPr lang="pl-PL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LQ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361" t="-106557" r="-438" b="-22295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LQI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361" t="-210000" r="-438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PID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361" t="-310000" r="-438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068" y="1690688"/>
            <a:ext cx="65786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nadążania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33" y="1335617"/>
            <a:ext cx="6925733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Punkt równowagi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Punkty równowagi układu z zablokowanym ruchem w płaszczyźnie poziomej.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03" y="258699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9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Linearyzacja oraz obserwator </a:t>
            </a:r>
            <a:r>
              <a:rPr lang="pl-PL" dirty="0" err="1" smtClean="0"/>
              <a:t>Luenbergera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Zaprojektowanie obserwatora </a:t>
            </a:r>
            <a:r>
              <a:rPr lang="pl-PL" dirty="0" err="1" smtClean="0"/>
              <a:t>Luenbergera</a:t>
            </a:r>
            <a:r>
              <a:rPr lang="pl-PL" dirty="0" smtClean="0"/>
              <a:t> było następstwem awarii prądnicy tachometrycznej.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04" y="2917371"/>
            <a:ext cx="6735992" cy="34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0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obserwatora na obiekcie rzeczywistym, cz. I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0688"/>
            <a:ext cx="5334000" cy="40005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698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9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obserwatora na obiekcie rzeczywistym, cz. II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4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Regulator LQ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Regulator minimalizował następujący wskaźnik jakości: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Macierz Q dobrano tak, aby skupić się na stabilizacji kąta nachylenia układu: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25" y="2523067"/>
            <a:ext cx="2800350" cy="68209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50" y="4337050"/>
            <a:ext cx="1790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przebiegi układu z regulatorem LQ przy wartości zadanej = 0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67" y="1690688"/>
            <a:ext cx="5334000" cy="4000500"/>
          </a:xfrm>
          <a:prstGeom prst="rect">
            <a:avLst/>
          </a:prstGeom>
        </p:spPr>
      </p:pic>
      <p:pic>
        <p:nvPicPr>
          <p:cNvPr id="8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0688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5256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przebiegi układu z regulatorem LQ przy wartości zadanej = 0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970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441</Words>
  <Application>Microsoft Office PowerPoint</Application>
  <PresentationFormat>Panoramiczny</PresentationFormat>
  <Paragraphs>62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Motyw pakietu Office</vt:lpstr>
      <vt:lpstr>Laboratorium problemowe – model helikoptera</vt:lpstr>
      <vt:lpstr>Identyfikacja</vt:lpstr>
      <vt:lpstr>Punkt równowagi</vt:lpstr>
      <vt:lpstr>Linearyzacja oraz obserwator Luenbergera</vt:lpstr>
      <vt:lpstr>Działanie obserwatora na obiekcie rzeczywistym, cz. I</vt:lpstr>
      <vt:lpstr>Działanie obserwatora na obiekcie rzeczywistym, cz. II</vt:lpstr>
      <vt:lpstr>Regulator LQ</vt:lpstr>
      <vt:lpstr>Główne przebiegi układu z regulatorem LQ przy wartości zadanej = 0</vt:lpstr>
      <vt:lpstr>Główne przebiegi układu z regulatorem LQ przy wartości zadanej = 0</vt:lpstr>
      <vt:lpstr>Główne przebiegi układu z regulatorem LQ przy wartości zadanej = 0.3 i wektorem stanu uzyskanym z obserwatora</vt:lpstr>
      <vt:lpstr>Główne przebiegi układu z regulatorem LQ przy wartości zadanej = 0.3 i wektorem stanu uzyskanym z obserwatora</vt:lpstr>
      <vt:lpstr>Regulator LQI</vt:lpstr>
      <vt:lpstr>Główne przebiegi układu z regulatorem LQI przy wartości zadanej = 0</vt:lpstr>
      <vt:lpstr>Główne przebiegi układu z regulatorem LQI przy wartości zadanej = 0</vt:lpstr>
      <vt:lpstr>Główne przebiegi układu z regulatorem LQI przy wartości zadanej = 0.3 i wektorem stanu uzyskanym z obserwatora</vt:lpstr>
      <vt:lpstr>Główne przebiegi układu z regulatorem LQI przy wartości zadanej = 0.3 i wektorem stanu uzyskanym z obserwatora</vt:lpstr>
      <vt:lpstr>Regulator PID</vt:lpstr>
      <vt:lpstr>Działanie regulatora PID</vt:lpstr>
      <vt:lpstr>Porównanie działania regulatorów LQ oraz LQI w dwóch wariantach: z i bez obserwatora</vt:lpstr>
      <vt:lpstr>Porównanie działania regulatorów LQ i LQI bez obserwatora i z obserwatorem</vt:lpstr>
      <vt:lpstr>Porównanie działania regulatorów LQ, LQI oraz PID w zerowym położeniu</vt:lpstr>
      <vt:lpstr>Zadanie nadążania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Laboratorium problemowe – model helikoptera</dc:title>
  <dc:creator>Daniel Rubak</dc:creator>
  <cp:lastModifiedBy>Daniel Rubak</cp:lastModifiedBy>
  <cp:revision>11</cp:revision>
  <dcterms:created xsi:type="dcterms:W3CDTF">2017-12-17T21:18:02Z</dcterms:created>
  <dcterms:modified xsi:type="dcterms:W3CDTF">2017-12-17T22:37:55Z</dcterms:modified>
</cp:coreProperties>
</file>