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70"/>
  </p:notesMasterIdLst>
  <p:handoutMasterIdLst>
    <p:handoutMasterId r:id="rId71"/>
  </p:handoutMasterIdLst>
  <p:sldIdLst>
    <p:sldId id="256" r:id="rId6"/>
    <p:sldId id="296" r:id="rId7"/>
    <p:sldId id="334" r:id="rId8"/>
    <p:sldId id="297" r:id="rId9"/>
    <p:sldId id="423" r:id="rId10"/>
    <p:sldId id="424" r:id="rId11"/>
    <p:sldId id="425" r:id="rId12"/>
    <p:sldId id="472" r:id="rId13"/>
    <p:sldId id="439" r:id="rId14"/>
    <p:sldId id="429" r:id="rId15"/>
    <p:sldId id="473" r:id="rId16"/>
    <p:sldId id="474" r:id="rId17"/>
    <p:sldId id="475" r:id="rId18"/>
    <p:sldId id="476" r:id="rId19"/>
    <p:sldId id="477" r:id="rId20"/>
    <p:sldId id="478" r:id="rId21"/>
    <p:sldId id="479" r:id="rId22"/>
    <p:sldId id="493" r:id="rId23"/>
    <p:sldId id="480" r:id="rId24"/>
    <p:sldId id="449" r:id="rId25"/>
    <p:sldId id="485" r:id="rId26"/>
    <p:sldId id="486" r:id="rId27"/>
    <p:sldId id="450" r:id="rId28"/>
    <p:sldId id="500" r:id="rId29"/>
    <p:sldId id="451" r:id="rId30"/>
    <p:sldId id="487" r:id="rId31"/>
    <p:sldId id="488" r:id="rId32"/>
    <p:sldId id="489" r:id="rId33"/>
    <p:sldId id="452" r:id="rId34"/>
    <p:sldId id="501" r:id="rId35"/>
    <p:sldId id="453" r:id="rId36"/>
    <p:sldId id="454" r:id="rId37"/>
    <p:sldId id="502" r:id="rId38"/>
    <p:sldId id="455" r:id="rId39"/>
    <p:sldId id="494" r:id="rId40"/>
    <p:sldId id="456" r:id="rId41"/>
    <p:sldId id="457" r:id="rId42"/>
    <p:sldId id="458" r:id="rId43"/>
    <p:sldId id="459" r:id="rId44"/>
    <p:sldId id="460" r:id="rId45"/>
    <p:sldId id="495" r:id="rId46"/>
    <p:sldId id="461" r:id="rId47"/>
    <p:sldId id="462" r:id="rId48"/>
    <p:sldId id="463" r:id="rId49"/>
    <p:sldId id="496" r:id="rId50"/>
    <p:sldId id="497" r:id="rId51"/>
    <p:sldId id="464" r:id="rId52"/>
    <p:sldId id="465" r:id="rId53"/>
    <p:sldId id="466" r:id="rId54"/>
    <p:sldId id="467" r:id="rId55"/>
    <p:sldId id="445" r:id="rId56"/>
    <p:sldId id="446" r:id="rId57"/>
    <p:sldId id="448" r:id="rId58"/>
    <p:sldId id="468" r:id="rId59"/>
    <p:sldId id="481" r:id="rId60"/>
    <p:sldId id="482" r:id="rId61"/>
    <p:sldId id="483" r:id="rId62"/>
    <p:sldId id="498" r:id="rId63"/>
    <p:sldId id="499" r:id="rId64"/>
    <p:sldId id="492" r:id="rId65"/>
    <p:sldId id="469" r:id="rId66"/>
    <p:sldId id="470" r:id="rId67"/>
    <p:sldId id="471" r:id="rId68"/>
    <p:sldId id="491" r:id="rId69"/>
  </p:sldIdLst>
  <p:sldSz cx="9144000" cy="6858000" type="screen4x3"/>
  <p:notesSz cx="7315200" cy="96012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FFFF"/>
    <a:srgbClr val="C51D71"/>
    <a:srgbClr val="002C50"/>
    <a:srgbClr val="004580"/>
    <a:srgbClr val="5B225C"/>
    <a:srgbClr val="913694"/>
    <a:srgbClr val="00CC00"/>
    <a:srgbClr val="00928F"/>
  </p:clrMru>
</p:presentationPr>
</file>

<file path=ppt/tableStyles.xml><?xml version="1.0" encoding="utf-8"?>
<a:tblStyleLst xmlns:a="http://schemas.openxmlformats.org/drawingml/2006/main" def="{68D230F3-CF80-4859-8CE7-A43EE81993B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4" autoAdjust="0"/>
    <p:restoredTop sz="89265" autoAdjust="0"/>
  </p:normalViewPr>
  <p:slideViewPr>
    <p:cSldViewPr>
      <p:cViewPr varScale="1">
        <p:scale>
          <a:sx n="80" d="100"/>
          <a:sy n="80" d="100"/>
        </p:scale>
        <p:origin x="-1194"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1" d="100"/>
          <a:sy n="71" d="100"/>
        </p:scale>
        <p:origin x="-3186" y="-96"/>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 Type="http://schemas.openxmlformats.org/officeDocument/2006/relationships/slide" Target="slides/slide2.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EDAD1609-5D2A-4B66-88CB-F062B2C2CDFE}" type="datetimeFigureOut">
              <a:rPr lang="en-US"/>
              <a:pPr>
                <a:defRPr/>
              </a:pPr>
              <a:t>3/20/2013</a:t>
            </a:fld>
            <a:endParaRPr lang="en-US"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dirty="0"/>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CE219B99-2099-4FC6-8C38-80214AD72003}"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8F3F8A6F-EC46-43D9-906B-533FFF1748AE}" type="datetimeFigureOut">
              <a:rPr lang="en-US"/>
              <a:pPr>
                <a:defRPr/>
              </a:pPr>
              <a:t>3/20/2013</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25F71F28-C63F-45E9-87CB-62FB121FF61E}"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F941EDC-2238-43B8-85A3-FEBA7DCCC019}" type="slidenum">
              <a:rPr lang="en-US" smtClean="0"/>
              <a:pPr>
                <a:defRPr/>
              </a:pPr>
              <a:t>8</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Arial"/>
                <a:ea typeface="ＭＳ Ｐゴシック" pitchFamily="-107" charset="-128"/>
                <a:cs typeface="ＭＳ Ｐゴシック" pitchFamily="-107" charset="-128"/>
              </a:rPr>
              <a:t>Log Type</a:t>
            </a:r>
            <a:r>
              <a:rPr lang="en-US" sz="1200" kern="1200" dirty="0" smtClean="0">
                <a:solidFill>
                  <a:schemeClr val="tx1"/>
                </a:solidFill>
                <a:latin typeface="Arial"/>
                <a:ea typeface="ＭＳ Ｐゴシック" pitchFamily="-107" charset="-128"/>
                <a:cs typeface="ＭＳ Ｐゴシック" pitchFamily="-107" charset="-128"/>
              </a:rPr>
              <a:t> Code choices : </a:t>
            </a:r>
            <a:r>
              <a:rPr lang="en-US" sz="1200" b="1" kern="1200" dirty="0" smtClean="0">
                <a:solidFill>
                  <a:schemeClr val="tx1"/>
                </a:solidFill>
                <a:latin typeface="Arial"/>
                <a:ea typeface="ＭＳ Ｐゴシック" pitchFamily="-107" charset="-128"/>
                <a:cs typeface="ＭＳ Ｐゴシック" pitchFamily="-107" charset="-128"/>
              </a:rPr>
              <a:t>Debug, Error, Failure, Informational, Warning </a:t>
            </a:r>
            <a:r>
              <a:rPr lang="en-US" sz="1200" kern="1200" dirty="0" smtClean="0">
                <a:solidFill>
                  <a:schemeClr val="tx1"/>
                </a:solidFill>
                <a:latin typeface="Arial"/>
                <a:ea typeface="ＭＳ Ｐゴシック" pitchFamily="-107" charset="-128"/>
                <a:cs typeface="ＭＳ Ｐゴシック" pitchFamily="-107" charset="-128"/>
              </a:rPr>
              <a:t>and </a:t>
            </a:r>
            <a:r>
              <a:rPr lang="en-US" sz="1200" b="1" kern="1200" dirty="0" smtClean="0">
                <a:solidFill>
                  <a:schemeClr val="tx1"/>
                </a:solidFill>
                <a:latin typeface="Arial"/>
                <a:ea typeface="ＭＳ Ｐゴシック" pitchFamily="-107" charset="-128"/>
                <a:cs typeface="ＭＳ Ｐゴシック" pitchFamily="-107" charset="-128"/>
              </a:rPr>
              <a:t>Select ALL, </a:t>
            </a:r>
            <a:r>
              <a:rPr lang="en-US" sz="1200" kern="1200" dirty="0" smtClean="0">
                <a:solidFill>
                  <a:schemeClr val="tx1"/>
                </a:solidFill>
                <a:latin typeface="Arial"/>
                <a:ea typeface="ＭＳ Ｐゴシック" pitchFamily="-107" charset="-128"/>
                <a:cs typeface="ＭＳ Ｐゴシック" pitchFamily="-107" charset="-128"/>
              </a:rPr>
              <a:t>these can be changed after the initial display and will dynamically update the log list.  </a:t>
            </a:r>
            <a:r>
              <a:rPr lang="en-US" sz="1200" b="1" kern="1200" dirty="0" smtClean="0">
                <a:solidFill>
                  <a:schemeClr val="tx1"/>
                </a:solidFill>
                <a:latin typeface="Arial"/>
                <a:ea typeface="ＭＳ Ｐゴシック" pitchFamily="-107" charset="-128"/>
                <a:cs typeface="ＭＳ Ｐゴシック" pitchFamily="-107" charset="-128"/>
              </a:rPr>
              <a:t>Select All</a:t>
            </a:r>
            <a:r>
              <a:rPr lang="en-US" sz="1200" kern="1200" dirty="0" smtClean="0">
                <a:solidFill>
                  <a:schemeClr val="tx1"/>
                </a:solidFill>
                <a:latin typeface="Arial"/>
                <a:ea typeface="ＭＳ Ｐゴシック" pitchFamily="-107" charset="-128"/>
                <a:cs typeface="ＭＳ Ｐゴシック" pitchFamily="-107" charset="-128"/>
              </a:rPr>
              <a:t> will toggle all choices on or off.</a:t>
            </a:r>
          </a:p>
          <a:p>
            <a:r>
              <a:rPr lang="en-US" sz="1200" kern="1200" dirty="0" smtClean="0">
                <a:solidFill>
                  <a:schemeClr val="tx1"/>
                </a:solidFill>
                <a:latin typeface="Arial"/>
                <a:ea typeface="ＭＳ Ｐゴシック" pitchFamily="-107" charset="-128"/>
                <a:cs typeface="ＭＳ Ｐゴシック" pitchFamily="-107" charset="-128"/>
              </a:rPr>
              <a:t>A multi page log output will display a scroll bar to advance to content.</a:t>
            </a:r>
          </a:p>
          <a:p>
            <a:r>
              <a:rPr lang="en-US" dirty="0" smtClean="0"/>
              <a:t>Click in any column header to Sort</a:t>
            </a:r>
            <a:r>
              <a:rPr lang="en-US" baseline="0" dirty="0" smtClean="0"/>
              <a:t> display.</a:t>
            </a:r>
            <a:endParaRPr lang="en-US" dirty="0"/>
          </a:p>
        </p:txBody>
      </p:sp>
      <p:sp>
        <p:nvSpPr>
          <p:cNvPr id="4" name="Slide Number Placeholder 3"/>
          <p:cNvSpPr>
            <a:spLocks noGrp="1"/>
          </p:cNvSpPr>
          <p:nvPr>
            <p:ph type="sldNum" sz="quarter" idx="10"/>
          </p:nvPr>
        </p:nvSpPr>
        <p:spPr/>
        <p:txBody>
          <a:bodyPr/>
          <a:lstStyle/>
          <a:p>
            <a:pPr>
              <a:defRPr/>
            </a:pPr>
            <a:fld id="{2F941EDC-2238-43B8-85A3-FEBA7DCCC019}" type="slidenum">
              <a:rPr lang="en-US" smtClean="0"/>
              <a:pPr>
                <a:defRPr/>
              </a:pPr>
              <a:t>31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Arial"/>
                <a:ea typeface="ＭＳ Ｐゴシック" pitchFamily="-107" charset="-128"/>
                <a:cs typeface="ＭＳ Ｐゴシック" pitchFamily="-107" charset="-128"/>
              </a:rPr>
              <a:t>Note:</a:t>
            </a:r>
            <a:r>
              <a:rPr lang="en-US" sz="1200" kern="1200" dirty="0" smtClean="0">
                <a:solidFill>
                  <a:schemeClr val="tx1"/>
                </a:solidFill>
                <a:latin typeface="Arial"/>
                <a:ea typeface="ＭＳ Ｐゴシック" pitchFamily="-107" charset="-128"/>
                <a:cs typeface="ＭＳ Ｐゴシック" pitchFamily="-107" charset="-128"/>
              </a:rPr>
              <a:t> Tabs will be enabled based on the Task type and configuration settings of the </a:t>
            </a:r>
            <a:r>
              <a:rPr lang="en-US" sz="1200" i="1" kern="1200" dirty="0" smtClean="0">
                <a:solidFill>
                  <a:schemeClr val="tx1"/>
                </a:solidFill>
                <a:latin typeface="Arial"/>
                <a:ea typeface="ＭＳ Ｐゴシック" pitchFamily="-107" charset="-128"/>
                <a:cs typeface="ＭＳ Ｐゴシック" pitchFamily="-107" charset="-128"/>
              </a:rPr>
              <a:t>selected</a:t>
            </a:r>
            <a:r>
              <a:rPr lang="en-US" sz="1200" kern="1200" dirty="0" smtClean="0">
                <a:solidFill>
                  <a:schemeClr val="tx1"/>
                </a:solidFill>
                <a:latin typeface="Arial"/>
                <a:ea typeface="ＭＳ Ｐゴシック" pitchFamily="-107" charset="-128"/>
                <a:cs typeface="ＭＳ Ｐゴシック" pitchFamily="-107" charset="-128"/>
              </a:rPr>
              <a:t> task in the Job Canvas Panel. The selected task has a subtle background focus shadow.</a:t>
            </a:r>
          </a:p>
          <a:p>
            <a:endParaRPr lang="en-US" dirty="0"/>
          </a:p>
        </p:txBody>
      </p:sp>
      <p:sp>
        <p:nvSpPr>
          <p:cNvPr id="4" name="Slide Number Placeholder 3"/>
          <p:cNvSpPr>
            <a:spLocks noGrp="1"/>
          </p:cNvSpPr>
          <p:nvPr>
            <p:ph type="sldNum" sz="quarter" idx="10"/>
          </p:nvPr>
        </p:nvSpPr>
        <p:spPr/>
        <p:txBody>
          <a:bodyPr/>
          <a:lstStyle/>
          <a:p>
            <a:pPr>
              <a:defRPr/>
            </a:pPr>
            <a:fld id="{2F941EDC-2238-43B8-85A3-FEBA7DCCC019}" type="slidenum">
              <a:rPr lang="en-US" smtClean="0"/>
              <a:pPr>
                <a:defRPr/>
              </a:pPr>
              <a:t>36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F941EDC-2238-43B8-85A3-FEBA7DCCC019}" type="slidenum">
              <a:rPr lang="en-US" smtClean="0"/>
              <a:pPr>
                <a:defRPr/>
              </a:pPr>
              <a:t>43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Fields are listed using a Dot notation</a:t>
            </a:r>
            <a:r>
              <a:rPr lang="en-US" baseline="0" dirty="0" smtClean="0"/>
              <a:t> to identify relationships EX: TaskName.Field_name , if the task name is changed on the Job Canvas the field names will automatically reflect the new task name in the Dot notation </a:t>
            </a:r>
            <a:endParaRPr lang="en-US" dirty="0"/>
          </a:p>
        </p:txBody>
      </p:sp>
      <p:sp>
        <p:nvSpPr>
          <p:cNvPr id="4" name="Slide Number Placeholder 3"/>
          <p:cNvSpPr>
            <a:spLocks noGrp="1"/>
          </p:cNvSpPr>
          <p:nvPr>
            <p:ph type="sldNum" sz="quarter" idx="10"/>
          </p:nvPr>
        </p:nvSpPr>
        <p:spPr/>
        <p:txBody>
          <a:bodyPr/>
          <a:lstStyle/>
          <a:p>
            <a:pPr>
              <a:defRPr/>
            </a:pPr>
            <a:fld id="{2F941EDC-2238-43B8-85A3-FEBA7DCCC019}" type="slidenum">
              <a:rPr lang="en-US" smtClean="0"/>
              <a:pPr>
                <a:defRPr/>
              </a:pPr>
              <a:t>44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Fields are listed using a Dot notation</a:t>
            </a:r>
            <a:r>
              <a:rPr lang="en-US" baseline="0" dirty="0" smtClean="0"/>
              <a:t> to identify relationships EX: TaskName.Field_name , if the task name is changed on the Job Canvas the field names will automatically reflect the new task name in the Dot notation </a:t>
            </a:r>
            <a:endParaRPr lang="en-US" dirty="0"/>
          </a:p>
        </p:txBody>
      </p:sp>
      <p:sp>
        <p:nvSpPr>
          <p:cNvPr id="4" name="Slide Number Placeholder 3"/>
          <p:cNvSpPr>
            <a:spLocks noGrp="1"/>
          </p:cNvSpPr>
          <p:nvPr>
            <p:ph type="sldNum" sz="quarter" idx="10"/>
          </p:nvPr>
        </p:nvSpPr>
        <p:spPr/>
        <p:txBody>
          <a:bodyPr/>
          <a:lstStyle/>
          <a:p>
            <a:pPr>
              <a:defRPr/>
            </a:pPr>
            <a:fld id="{2F941EDC-2238-43B8-85A3-FEBA7DCCC019}" type="slidenum">
              <a:rPr lang="en-US" smtClean="0"/>
              <a:pPr>
                <a:defRPr/>
              </a:pPr>
              <a:t>45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Fields are listed using a Dot notation</a:t>
            </a:r>
            <a:r>
              <a:rPr lang="en-US" baseline="0" dirty="0" smtClean="0"/>
              <a:t> to identify relationships EX: TaskName.Field_name , if the task name is changed on the Job Canvas the field names will automatically reflect the new task name in the Dot notation </a:t>
            </a:r>
            <a:endParaRPr lang="en-US" dirty="0"/>
          </a:p>
        </p:txBody>
      </p:sp>
      <p:sp>
        <p:nvSpPr>
          <p:cNvPr id="4" name="Slide Number Placeholder 3"/>
          <p:cNvSpPr>
            <a:spLocks noGrp="1"/>
          </p:cNvSpPr>
          <p:nvPr>
            <p:ph type="sldNum" sz="quarter" idx="10"/>
          </p:nvPr>
        </p:nvSpPr>
        <p:spPr/>
        <p:txBody>
          <a:bodyPr/>
          <a:lstStyle/>
          <a:p>
            <a:pPr>
              <a:defRPr/>
            </a:pPr>
            <a:fld id="{2F941EDC-2238-43B8-85A3-FEBA7DCCC019}" type="slidenum">
              <a:rPr lang="en-US" smtClean="0"/>
              <a:pPr>
                <a:defRPr/>
              </a:pPr>
              <a:t>46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Arial"/>
                <a:ea typeface="ＭＳ Ｐゴシック" pitchFamily="-107" charset="-128"/>
                <a:cs typeface="ＭＳ Ｐゴシック" pitchFamily="-107" charset="-128"/>
              </a:rPr>
              <a:t>Note</a:t>
            </a:r>
            <a:r>
              <a:rPr lang="en-US" sz="1200" kern="1200" dirty="0" smtClean="0">
                <a:solidFill>
                  <a:schemeClr val="tx1"/>
                </a:solidFill>
                <a:latin typeface="Arial"/>
                <a:ea typeface="ＭＳ Ｐゴシック" pitchFamily="-107" charset="-128"/>
                <a:cs typeface="ＭＳ Ｐゴシック" pitchFamily="-107" charset="-128"/>
              </a:rPr>
              <a:t>: The file name property must not have wild cards for the file preview to work.  Currently the</a:t>
            </a:r>
            <a:r>
              <a:rPr lang="en-US" sz="1200" kern="1200" baseline="0" dirty="0" smtClean="0">
                <a:solidFill>
                  <a:schemeClr val="tx1"/>
                </a:solidFill>
                <a:latin typeface="Arial"/>
                <a:ea typeface="ＭＳ Ｐゴシック" pitchFamily="-107" charset="-128"/>
                <a:cs typeface="ＭＳ Ｐゴシック" pitchFamily="-107" charset="-128"/>
              </a:rPr>
              <a:t> preview will not work if a Global variable is used for the Encoding type field ( File Input)</a:t>
            </a:r>
            <a:endParaRPr lang="en-US" sz="1200" kern="1200" dirty="0" smtClean="0">
              <a:solidFill>
                <a:schemeClr val="tx1"/>
              </a:solidFill>
              <a:latin typeface="Arial"/>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pPr>
              <a:defRPr/>
            </a:pPr>
            <a:fld id="{2F941EDC-2238-43B8-85A3-FEBA7DCCC019}" type="slidenum">
              <a:rPr lang="en-US" smtClean="0"/>
              <a:pPr>
                <a:defRPr/>
              </a:pPr>
              <a:t>49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a:ea typeface="ＭＳ Ｐゴシック" pitchFamily="-107" charset="-128"/>
                <a:cs typeface="ＭＳ Ｐゴシック" pitchFamily="-107" charset="-128"/>
              </a:rPr>
              <a:t>The parameters specified on the Schedule Parameters tab are the same as the Force Administrator  parameters for managing Event  schedules.</a:t>
            </a:r>
          </a:p>
          <a:p>
            <a:endParaRPr lang="en-US" dirty="0"/>
          </a:p>
        </p:txBody>
      </p:sp>
      <p:sp>
        <p:nvSpPr>
          <p:cNvPr id="4" name="Slide Number Placeholder 3"/>
          <p:cNvSpPr>
            <a:spLocks noGrp="1"/>
          </p:cNvSpPr>
          <p:nvPr>
            <p:ph type="sldNum" sz="quarter" idx="10"/>
          </p:nvPr>
        </p:nvSpPr>
        <p:spPr/>
        <p:txBody>
          <a:bodyPr/>
          <a:lstStyle/>
          <a:p>
            <a:pPr>
              <a:defRPr/>
            </a:pPr>
            <a:fld id="{2F941EDC-2238-43B8-85A3-FEBA7DCCC019}" type="slidenum">
              <a:rPr lang="en-US" smtClean="0"/>
              <a:pPr>
                <a:defRPr/>
              </a:pPr>
              <a:t>51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Tenant Administration or Super User permission is required.</a:t>
            </a:r>
            <a:endParaRPr lang="en-US" dirty="0"/>
          </a:p>
        </p:txBody>
      </p:sp>
      <p:sp>
        <p:nvSpPr>
          <p:cNvPr id="4" name="Slide Number Placeholder 3"/>
          <p:cNvSpPr>
            <a:spLocks noGrp="1"/>
          </p:cNvSpPr>
          <p:nvPr>
            <p:ph type="sldNum" sz="quarter" idx="10"/>
          </p:nvPr>
        </p:nvSpPr>
        <p:spPr/>
        <p:txBody>
          <a:bodyPr/>
          <a:lstStyle/>
          <a:p>
            <a:pPr>
              <a:defRPr/>
            </a:pPr>
            <a:fld id="{2F941EDC-2238-43B8-85A3-FEBA7DCCC019}" type="slidenum">
              <a:rPr lang="en-US" smtClean="0"/>
              <a:pPr>
                <a:defRPr/>
              </a:pPr>
              <a:t>55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5F71F28-C63F-45E9-87CB-62FB121FF61E}" type="slidenum">
              <a:rPr lang="en-US" smtClean="0"/>
              <a:pPr>
                <a:defRPr/>
              </a:pPr>
              <a:t>12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a:ea typeface="ＭＳ Ｐゴシック" pitchFamily="-107" charset="-128"/>
                <a:cs typeface="ＭＳ Ｐゴシック" pitchFamily="-107" charset="-128"/>
              </a:rPr>
              <a:t>The choices in the  </a:t>
            </a:r>
            <a:r>
              <a:rPr lang="en-US" sz="1200" b="1" kern="1200" dirty="0" smtClean="0">
                <a:solidFill>
                  <a:schemeClr val="tx1"/>
                </a:solidFill>
                <a:latin typeface="Arial"/>
                <a:ea typeface="ＭＳ Ｐゴシック" pitchFamily="-107" charset="-128"/>
                <a:cs typeface="ＭＳ Ｐゴシック" pitchFamily="-107" charset="-128"/>
              </a:rPr>
              <a:t>Drop Down Options </a:t>
            </a:r>
            <a:r>
              <a:rPr lang="en-US" sz="1200" kern="1200" dirty="0" smtClean="0">
                <a:solidFill>
                  <a:schemeClr val="tx1"/>
                </a:solidFill>
                <a:latin typeface="Arial"/>
                <a:ea typeface="ＭＳ Ｐゴシック" pitchFamily="-107" charset="-128"/>
                <a:cs typeface="ＭＳ Ｐゴシック" pitchFamily="-107" charset="-128"/>
              </a:rPr>
              <a:t>are dependent on the </a:t>
            </a:r>
            <a:r>
              <a:rPr lang="en-US" sz="1200" b="1" kern="1200" dirty="0" smtClean="0">
                <a:solidFill>
                  <a:schemeClr val="tx1"/>
                </a:solidFill>
                <a:latin typeface="Arial"/>
                <a:ea typeface="ＭＳ Ｐゴシック" pitchFamily="-107" charset="-128"/>
                <a:cs typeface="ＭＳ Ｐゴシック" pitchFamily="-107" charset="-128"/>
              </a:rPr>
              <a:t>Drop Down</a:t>
            </a:r>
            <a:r>
              <a:rPr lang="en-US" sz="1200" kern="1200" dirty="0" smtClean="0">
                <a:solidFill>
                  <a:schemeClr val="tx1"/>
                </a:solidFill>
                <a:latin typeface="Arial"/>
                <a:ea typeface="ＭＳ Ｐゴシック" pitchFamily="-107" charset="-128"/>
                <a:cs typeface="ＭＳ Ｐゴシック" pitchFamily="-107" charset="-128"/>
              </a:rPr>
              <a:t> value selected,</a:t>
            </a:r>
            <a:r>
              <a:rPr lang="en-US" sz="1200" b="1" kern="1200" dirty="0" smtClean="0">
                <a:solidFill>
                  <a:schemeClr val="tx1"/>
                </a:solidFill>
                <a:latin typeface="Arial"/>
                <a:ea typeface="ＭＳ Ｐゴシック" pitchFamily="-107" charset="-128"/>
                <a:cs typeface="ＭＳ Ｐゴシック" pitchFamily="-107" charset="-128"/>
              </a:rPr>
              <a:t> </a:t>
            </a:r>
            <a:r>
              <a:rPr lang="en-US" sz="1200" kern="1200" dirty="0" smtClean="0">
                <a:solidFill>
                  <a:schemeClr val="tx1"/>
                </a:solidFill>
                <a:latin typeface="Arial"/>
                <a:ea typeface="ＭＳ Ｐゴシック" pitchFamily="-107" charset="-128"/>
                <a:cs typeface="ＭＳ Ｐゴシック" pitchFamily="-107" charset="-128"/>
              </a:rPr>
              <a:t> click to select the values to display in a drop down list.</a:t>
            </a:r>
          </a:p>
          <a:p>
            <a:r>
              <a:rPr lang="en-US" sz="1200" kern="1200" dirty="0" smtClean="0">
                <a:solidFill>
                  <a:schemeClr val="tx1"/>
                </a:solidFill>
                <a:latin typeface="Arial"/>
                <a:ea typeface="ＭＳ Ｐゴシック" pitchFamily="-107" charset="-128"/>
                <a:cs typeface="ＭＳ Ｐゴシック" pitchFamily="-107" charset="-128"/>
              </a:rPr>
              <a:t> </a:t>
            </a:r>
          </a:p>
          <a:p>
            <a:r>
              <a:rPr lang="en-US" sz="1200" kern="1200" dirty="0" smtClean="0">
                <a:solidFill>
                  <a:schemeClr val="tx1"/>
                </a:solidFill>
                <a:latin typeface="Arial"/>
                <a:ea typeface="ＭＳ Ｐゴシック" pitchFamily="-107" charset="-128"/>
                <a:cs typeface="ＭＳ Ｐゴシック" pitchFamily="-107" charset="-128"/>
              </a:rPr>
              <a:t>Only one value can be selected as the default – if multiple values are selected the last value selected will be the default value after a </a:t>
            </a:r>
            <a:r>
              <a:rPr lang="en-US" sz="1200" b="1" kern="1200" dirty="0" smtClean="0">
                <a:solidFill>
                  <a:schemeClr val="tx1"/>
                </a:solidFill>
                <a:latin typeface="Arial"/>
                <a:ea typeface="ＭＳ Ｐゴシック" pitchFamily="-107" charset="-128"/>
                <a:cs typeface="ＭＳ Ｐゴシック" pitchFamily="-107" charset="-128"/>
              </a:rPr>
              <a:t>Save</a:t>
            </a:r>
            <a:endParaRPr lang="en-US" dirty="0"/>
          </a:p>
        </p:txBody>
      </p:sp>
      <p:sp>
        <p:nvSpPr>
          <p:cNvPr id="4" name="Slide Number Placeholder 3"/>
          <p:cNvSpPr>
            <a:spLocks noGrp="1"/>
          </p:cNvSpPr>
          <p:nvPr>
            <p:ph type="sldNum" sz="quarter" idx="10"/>
          </p:nvPr>
        </p:nvSpPr>
        <p:spPr/>
        <p:txBody>
          <a:bodyPr/>
          <a:lstStyle/>
          <a:p>
            <a:pPr>
              <a:defRPr/>
            </a:pPr>
            <a:fld id="{2F941EDC-2238-43B8-85A3-FEBA7DCCC019}" type="slidenum">
              <a:rPr lang="en-US" smtClean="0"/>
              <a:pPr>
                <a:defRPr/>
              </a:pPr>
              <a:t>16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5F71F28-C63F-45E9-87CB-62FB121FF61E}" type="slidenum">
              <a:rPr lang="en-US" smtClean="0"/>
              <a:pPr>
                <a:defRPr/>
              </a:pPr>
              <a:t>19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dirty="0" smtClean="0"/>
              <a:t>Tasks are the key components in the creation of a job. Komodo runtime reads the metadata in the repository and executes the job as defined by the user. The runtime will start each task simultaneously and run concurrently. Task(s) that should not start before certain tasks have completed should have the Wait for Previous Task(s) to Complete option selected, this will force sequential execution. </a:t>
            </a:r>
          </a:p>
          <a:p>
            <a:r>
              <a:rPr lang="en-US" dirty="0" smtClean="0"/>
              <a:t>A connector to a task with the “Waiting for previous task to complete”</a:t>
            </a:r>
            <a:r>
              <a:rPr lang="en-US" baseline="0" dirty="0" smtClean="0"/>
              <a:t> flag on will transfer execution control to the linked task (as a Phase)</a:t>
            </a:r>
            <a:endParaRPr lang="en-US" dirty="0"/>
          </a:p>
        </p:txBody>
      </p:sp>
      <p:sp>
        <p:nvSpPr>
          <p:cNvPr id="4" name="Slide Number Placeholder 3"/>
          <p:cNvSpPr>
            <a:spLocks noGrp="1"/>
          </p:cNvSpPr>
          <p:nvPr>
            <p:ph type="sldNum" sz="quarter" idx="10"/>
          </p:nvPr>
        </p:nvSpPr>
        <p:spPr/>
        <p:txBody>
          <a:bodyPr/>
          <a:lstStyle/>
          <a:p>
            <a:pPr>
              <a:defRPr/>
            </a:pPr>
            <a:fld id="{2F941EDC-2238-43B8-85A3-FEBA7DCCC019}" type="slidenum">
              <a:rPr lang="en-US" smtClean="0"/>
              <a:pPr>
                <a:defRPr/>
              </a:pPr>
              <a:t>21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just moving a task – which</a:t>
            </a:r>
            <a:r>
              <a:rPr lang="en-US" baseline="0" dirty="0" smtClean="0"/>
              <a:t> changes the X &amp; Y coordinates will flag the job as * changed – requiring a save</a:t>
            </a:r>
            <a:endParaRPr lang="en-US" dirty="0"/>
          </a:p>
        </p:txBody>
      </p:sp>
      <p:sp>
        <p:nvSpPr>
          <p:cNvPr id="4" name="Slide Number Placeholder 3"/>
          <p:cNvSpPr>
            <a:spLocks noGrp="1"/>
          </p:cNvSpPr>
          <p:nvPr>
            <p:ph type="sldNum" sz="quarter" idx="10"/>
          </p:nvPr>
        </p:nvSpPr>
        <p:spPr/>
        <p:txBody>
          <a:bodyPr/>
          <a:lstStyle/>
          <a:p>
            <a:pPr>
              <a:defRPr/>
            </a:pPr>
            <a:fld id="{2F941EDC-2238-43B8-85A3-FEBA7DCCC019}" type="slidenum">
              <a:rPr lang="en-US" smtClean="0"/>
              <a:pPr>
                <a:defRPr/>
              </a:pPr>
              <a:t>23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just moving a task – which</a:t>
            </a:r>
            <a:r>
              <a:rPr lang="en-US" baseline="0" dirty="0" smtClean="0"/>
              <a:t> changes the X &amp; Y coordinates will flag the job as * changed – requiring a save</a:t>
            </a:r>
            <a:endParaRPr lang="en-US" dirty="0"/>
          </a:p>
        </p:txBody>
      </p:sp>
      <p:sp>
        <p:nvSpPr>
          <p:cNvPr id="4" name="Slide Number Placeholder 3"/>
          <p:cNvSpPr>
            <a:spLocks noGrp="1"/>
          </p:cNvSpPr>
          <p:nvPr>
            <p:ph type="sldNum" sz="quarter" idx="10"/>
          </p:nvPr>
        </p:nvSpPr>
        <p:spPr/>
        <p:txBody>
          <a:bodyPr/>
          <a:lstStyle/>
          <a:p>
            <a:pPr>
              <a:defRPr/>
            </a:pPr>
            <a:fld id="{2F941EDC-2238-43B8-85A3-FEBA7DCCC019}" type="slidenum">
              <a:rPr lang="en-US" smtClean="0"/>
              <a:pPr>
                <a:defRPr/>
              </a:pPr>
              <a:t>24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Project and 1 Job single click Job name to open in the</a:t>
            </a:r>
            <a:r>
              <a:rPr lang="en-US" baseline="0" dirty="0" smtClean="0"/>
              <a:t> Messages tab</a:t>
            </a:r>
            <a:endParaRPr lang="en-US" dirty="0"/>
          </a:p>
        </p:txBody>
      </p:sp>
      <p:sp>
        <p:nvSpPr>
          <p:cNvPr id="4" name="Slide Number Placeholder 3"/>
          <p:cNvSpPr>
            <a:spLocks noGrp="1"/>
          </p:cNvSpPr>
          <p:nvPr>
            <p:ph type="sldNum" sz="quarter" idx="10"/>
          </p:nvPr>
        </p:nvSpPr>
        <p:spPr/>
        <p:txBody>
          <a:bodyPr/>
          <a:lstStyle/>
          <a:p>
            <a:pPr>
              <a:defRPr/>
            </a:pPr>
            <a:fld id="{2F941EDC-2238-43B8-85A3-FEBA7DCCC019}" type="slidenum">
              <a:rPr lang="en-US" smtClean="0"/>
              <a:pPr>
                <a:defRPr/>
              </a:pPr>
              <a:t>29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Project and 1 Job single click Job name to open in the</a:t>
            </a:r>
            <a:r>
              <a:rPr lang="en-US" baseline="0" dirty="0" smtClean="0"/>
              <a:t> Messages tab</a:t>
            </a:r>
            <a:endParaRPr lang="en-US" dirty="0"/>
          </a:p>
        </p:txBody>
      </p:sp>
      <p:sp>
        <p:nvSpPr>
          <p:cNvPr id="4" name="Slide Number Placeholder 3"/>
          <p:cNvSpPr>
            <a:spLocks noGrp="1"/>
          </p:cNvSpPr>
          <p:nvPr>
            <p:ph type="sldNum" sz="quarter" idx="10"/>
          </p:nvPr>
        </p:nvSpPr>
        <p:spPr/>
        <p:txBody>
          <a:bodyPr/>
          <a:lstStyle/>
          <a:p>
            <a:pPr>
              <a:defRPr/>
            </a:pPr>
            <a:fld id="{2F941EDC-2238-43B8-85A3-FEBA7DCCC019}" type="slidenum">
              <a:rPr lang="en-US" smtClean="0"/>
              <a:pPr>
                <a:defRPr/>
              </a:pPr>
              <a:t>30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pic>
        <p:nvPicPr>
          <p:cNvPr id="4" name="Picture 2" descr="arrow_homepage.png"/>
          <p:cNvPicPr>
            <a:picLocks noChangeAspect="1"/>
          </p:cNvPicPr>
          <p:nvPr userDrawn="1"/>
        </p:nvPicPr>
        <p:blipFill>
          <a:blip r:embed="rId2" cstate="print"/>
          <a:srcRect/>
          <a:stretch>
            <a:fillRect/>
          </a:stretch>
        </p:blipFill>
        <p:spPr bwMode="auto">
          <a:xfrm>
            <a:off x="3343275" y="3124200"/>
            <a:ext cx="466725" cy="482600"/>
          </a:xfrm>
          <a:prstGeom prst="rect">
            <a:avLst/>
          </a:prstGeom>
          <a:noFill/>
          <a:ln w="9525">
            <a:noFill/>
            <a:miter lim="800000"/>
            <a:headEnd/>
            <a:tailEnd/>
          </a:ln>
        </p:spPr>
      </p:pic>
      <p:pic>
        <p:nvPicPr>
          <p:cNvPr id="5" name="Picture 3" descr="C:\Users\jlecoz\Desktop\Image5.jpg"/>
          <p:cNvPicPr>
            <a:picLocks noChangeAspect="1" noChangeArrowheads="1"/>
          </p:cNvPicPr>
          <p:nvPr userDrawn="1"/>
        </p:nvPicPr>
        <p:blipFill>
          <a:blip r:embed="rId3" cstate="print"/>
          <a:srcRect/>
          <a:stretch>
            <a:fillRect/>
          </a:stretch>
        </p:blipFill>
        <p:spPr bwMode="auto">
          <a:xfrm>
            <a:off x="6156325" y="5870575"/>
            <a:ext cx="2987675" cy="987425"/>
          </a:xfrm>
          <a:prstGeom prst="rect">
            <a:avLst/>
          </a:prstGeom>
          <a:noFill/>
          <a:ln w="9525">
            <a:noFill/>
            <a:miter lim="800000"/>
            <a:headEnd/>
            <a:tailEnd/>
          </a:ln>
        </p:spPr>
      </p:pic>
      <p:pic>
        <p:nvPicPr>
          <p:cNvPr id="6" name="Picture 2" descr="X:\Réseau Juridique\JLECOZ\people.png"/>
          <p:cNvPicPr>
            <a:picLocks noChangeAspect="1" noChangeArrowheads="1"/>
          </p:cNvPicPr>
          <p:nvPr userDrawn="1"/>
        </p:nvPicPr>
        <p:blipFill>
          <a:blip r:embed="rId4" cstate="print"/>
          <a:srcRect l="35799"/>
          <a:stretch>
            <a:fillRect/>
          </a:stretch>
        </p:blipFill>
        <p:spPr bwMode="auto">
          <a:xfrm>
            <a:off x="0" y="2420938"/>
            <a:ext cx="3165475" cy="2987675"/>
          </a:xfrm>
          <a:prstGeom prst="rect">
            <a:avLst/>
          </a:prstGeom>
          <a:noFill/>
          <a:ln w="9525">
            <a:noFill/>
            <a:miter lim="800000"/>
            <a:headEnd/>
            <a:tailEnd/>
          </a:ln>
        </p:spPr>
      </p:pic>
      <p:sp>
        <p:nvSpPr>
          <p:cNvPr id="2" name="Title 1"/>
          <p:cNvSpPr>
            <a:spLocks noGrp="1"/>
          </p:cNvSpPr>
          <p:nvPr>
            <p:ph type="ctrTitle"/>
          </p:nvPr>
        </p:nvSpPr>
        <p:spPr>
          <a:xfrm>
            <a:off x="609600" y="838200"/>
            <a:ext cx="8229600" cy="1470025"/>
          </a:xfrm>
          <a:prstGeom prst="rect">
            <a:avLst/>
          </a:prstGeom>
        </p:spPr>
        <p:txBody>
          <a:bodyPr anchor="ctr" anchorCtr="0">
            <a:normAutofit/>
          </a:bodyPr>
          <a:lstStyle>
            <a:lvl1pPr algn="l">
              <a:defRPr sz="3000" b="1" i="0">
                <a:solidFill>
                  <a:srgbClr val="008CDD"/>
                </a:solidFill>
                <a:latin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3136900"/>
            <a:ext cx="4876800" cy="730448"/>
          </a:xfrm>
          <a:prstGeom prst="rect">
            <a:avLst/>
          </a:prstGeom>
        </p:spPr>
        <p:txBody>
          <a:bodyPr vert="horz">
            <a:normAutofit/>
          </a:bodyPr>
          <a:lstStyle>
            <a:lvl1pPr marL="0" indent="0" algn="l">
              <a:lnSpc>
                <a:spcPct val="100000"/>
              </a:lnSpc>
              <a:buNone/>
              <a:defRPr sz="2000" b="1">
                <a:solidFill>
                  <a:schemeClr val="tx1">
                    <a:lumMod val="50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4" name="Round Same Side Corner Rectangle 3"/>
          <p:cNvSpPr/>
          <p:nvPr userDrawn="1"/>
        </p:nvSpPr>
        <p:spPr>
          <a:xfrm rot="5400000">
            <a:off x="2933700" y="55563"/>
            <a:ext cx="1584325" cy="7451725"/>
          </a:xfrm>
          <a:prstGeom prst="round2Same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19"/>
          <p:cNvCxnSpPr/>
          <p:nvPr userDrawn="1"/>
        </p:nvCxnSpPr>
        <p:spPr bwMode="auto">
          <a:xfrm>
            <a:off x="1646238" y="6591300"/>
            <a:ext cx="6888162" cy="1588"/>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6" name="Slide Number Placeholder 5"/>
          <p:cNvSpPr txBox="1">
            <a:spLocks/>
          </p:cNvSpPr>
          <p:nvPr userDrawn="1"/>
        </p:nvSpPr>
        <p:spPr bwMode="auto">
          <a:xfrm>
            <a:off x="8593138" y="6399213"/>
            <a:ext cx="533400" cy="365125"/>
          </a:xfrm>
          <a:prstGeom prst="rect">
            <a:avLst/>
          </a:prstGeom>
          <a:noFill/>
          <a:ln>
            <a:noFill/>
          </a:ln>
          <a:extLst>
            <a:ext uri="{909E8E84-426E-40DD-AFC4-6F175D3DCCD1}"/>
            <a:ext uri="{91240B29-F687-4F45-9708-019B960494DF}"/>
          </a:extLst>
        </p:spPr>
        <p:txBody>
          <a:bodyPr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auto" hangingPunct="1">
              <a:spcBef>
                <a:spcPts val="0"/>
              </a:spcBef>
              <a:spcAft>
                <a:spcPts val="0"/>
              </a:spcAft>
              <a:defRPr/>
            </a:pPr>
            <a:fld id="{20CE9547-6C3B-42D1-B9D6-4F27BC077EB1}" type="slidenum">
              <a:rPr lang="en-US" sz="1000">
                <a:solidFill>
                  <a:srgbClr val="828282"/>
                </a:solidFill>
              </a:rPr>
              <a:pPr eaLnBrk="1" fontAlgn="auto" hangingPunct="1">
                <a:spcBef>
                  <a:spcPts val="0"/>
                </a:spcBef>
                <a:spcAft>
                  <a:spcPts val="0"/>
                </a:spcAft>
                <a:defRPr/>
              </a:pPr>
              <a:t>‹#›</a:t>
            </a:fld>
            <a:endParaRPr lang="en-US" sz="1000" dirty="0">
              <a:solidFill>
                <a:srgbClr val="828282"/>
              </a:solidFill>
            </a:endParaRPr>
          </a:p>
        </p:txBody>
      </p:sp>
      <p:sp>
        <p:nvSpPr>
          <p:cNvPr id="7" name="Rectangle 29"/>
          <p:cNvSpPr>
            <a:spLocks noChangeArrowheads="1"/>
          </p:cNvSpPr>
          <p:nvPr userDrawn="1"/>
        </p:nvSpPr>
        <p:spPr bwMode="auto">
          <a:xfrm>
            <a:off x="8583613" y="6470650"/>
            <a:ext cx="76200" cy="184150"/>
          </a:xfrm>
          <a:prstGeom prst="rect">
            <a:avLst/>
          </a:prstGeom>
          <a:noFill/>
          <a:ln>
            <a:noFill/>
          </a:ln>
          <a:extLst>
            <a:ext uri="{909E8E84-426E-40DD-AFC4-6F175D3DCCD1}"/>
            <a:ext uri="{91240B29-F687-4F45-9708-019B960494DF}"/>
          </a:extLst>
        </p:spPr>
        <p:txBody>
          <a:bodyPr lIns="0" tIns="0" rIns="0" bIns="0">
            <a:spAutoFit/>
          </a:bodyPr>
          <a:lstStyle/>
          <a:p>
            <a:pPr fontAlgn="auto">
              <a:spcBef>
                <a:spcPts val="0"/>
              </a:spcBef>
              <a:spcAft>
                <a:spcPts val="0"/>
              </a:spcAft>
              <a:defRPr/>
            </a:pPr>
            <a:r>
              <a:rPr lang="en-US" sz="1200" dirty="0">
                <a:solidFill>
                  <a:srgbClr val="828282"/>
                </a:solidFill>
                <a:latin typeface="+mn-lt"/>
              </a:rPr>
              <a:t>|</a:t>
            </a:r>
          </a:p>
        </p:txBody>
      </p:sp>
      <p:pic>
        <p:nvPicPr>
          <p:cNvPr id="8" name="Picture 3" descr="C:\Users\jlecoz\Desktop\Image6.jpg"/>
          <p:cNvPicPr>
            <a:picLocks noChangeAspect="1" noChangeArrowheads="1"/>
          </p:cNvPicPr>
          <p:nvPr userDrawn="1"/>
        </p:nvPicPr>
        <p:blipFill>
          <a:blip r:embed="rId2" cstate="print"/>
          <a:srcRect/>
          <a:stretch>
            <a:fillRect/>
          </a:stretch>
        </p:blipFill>
        <p:spPr bwMode="auto">
          <a:xfrm>
            <a:off x="182563" y="6345238"/>
            <a:ext cx="1408112" cy="377825"/>
          </a:xfrm>
          <a:prstGeom prst="rect">
            <a:avLst/>
          </a:prstGeom>
          <a:noFill/>
          <a:ln w="9525">
            <a:noFill/>
            <a:miter lim="800000"/>
            <a:headEnd/>
            <a:tailEnd/>
          </a:ln>
        </p:spPr>
      </p:pic>
      <p:sp>
        <p:nvSpPr>
          <p:cNvPr id="9" name="Rectangle 29"/>
          <p:cNvSpPr>
            <a:spLocks noChangeArrowheads="1"/>
          </p:cNvSpPr>
          <p:nvPr userDrawn="1"/>
        </p:nvSpPr>
        <p:spPr bwMode="auto">
          <a:xfrm>
            <a:off x="5503863" y="6619875"/>
            <a:ext cx="3044825" cy="92075"/>
          </a:xfrm>
          <a:prstGeom prst="rect">
            <a:avLst/>
          </a:prstGeom>
          <a:noFill/>
          <a:ln w="9525">
            <a:noFill/>
            <a:miter lim="800000"/>
            <a:headEnd/>
            <a:tailEnd/>
          </a:ln>
        </p:spPr>
        <p:txBody>
          <a:bodyPr wrap="none" lIns="0" tIns="0" rIns="0" bIns="0">
            <a:spAutoFit/>
          </a:bodyPr>
          <a:lstStyle/>
          <a:p>
            <a:r>
              <a:rPr lang="en-US" sz="600" dirty="0">
                <a:solidFill>
                  <a:srgbClr val="3BB5FF"/>
                </a:solidFill>
                <a:ea typeface="ＭＳ Ｐゴシック"/>
                <a:cs typeface="ＭＳ Ｐゴシック"/>
              </a:rPr>
              <a:t>This document should not be distributed without Cegedim authorization – Copyright 2012</a:t>
            </a:r>
          </a:p>
        </p:txBody>
      </p:sp>
      <p:pic>
        <p:nvPicPr>
          <p:cNvPr id="10" name="Picture 2" descr="X:\Réseau Juridique\JLECOZ\people.png"/>
          <p:cNvPicPr>
            <a:picLocks noChangeAspect="1" noChangeArrowheads="1"/>
          </p:cNvPicPr>
          <p:nvPr userDrawn="1"/>
        </p:nvPicPr>
        <p:blipFill>
          <a:blip r:embed="rId3" cstate="print"/>
          <a:srcRect r="59799"/>
          <a:stretch>
            <a:fillRect/>
          </a:stretch>
        </p:blipFill>
        <p:spPr bwMode="auto">
          <a:xfrm>
            <a:off x="7091363" y="-531813"/>
            <a:ext cx="2082800" cy="3141663"/>
          </a:xfrm>
          <a:prstGeom prst="rect">
            <a:avLst/>
          </a:prstGeom>
          <a:noFill/>
          <a:ln w="9525">
            <a:noFill/>
            <a:miter lim="800000"/>
            <a:headEnd/>
            <a:tailEnd/>
          </a:ln>
        </p:spPr>
      </p:pic>
      <p:sp>
        <p:nvSpPr>
          <p:cNvPr id="3" name="Text Placeholder 2"/>
          <p:cNvSpPr>
            <a:spLocks noGrp="1"/>
          </p:cNvSpPr>
          <p:nvPr>
            <p:ph type="body" idx="1"/>
          </p:nvPr>
        </p:nvSpPr>
        <p:spPr>
          <a:xfrm>
            <a:off x="722313" y="1447800"/>
            <a:ext cx="7772400" cy="1500187"/>
          </a:xfrm>
          <a:prstGeom prst="rect">
            <a:avLst/>
          </a:prstGeom>
        </p:spPr>
        <p:txBody>
          <a:bodyPr anchor="b"/>
          <a:lstStyle>
            <a:lvl1pPr marL="0" indent="0">
              <a:buNone/>
              <a:defRPr sz="2000" b="1">
                <a:solidFill>
                  <a:schemeClr val="tx1">
                    <a:lumMod val="50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1" name="Title 1"/>
          <p:cNvSpPr>
            <a:spLocks noGrp="1"/>
          </p:cNvSpPr>
          <p:nvPr>
            <p:ph type="title"/>
          </p:nvPr>
        </p:nvSpPr>
        <p:spPr>
          <a:xfrm>
            <a:off x="722313" y="3100189"/>
            <a:ext cx="6730007" cy="1362075"/>
          </a:xfrm>
          <a:prstGeom prst="rect">
            <a:avLst/>
          </a:prstGeom>
        </p:spPr>
        <p:txBody>
          <a:bodyPr anchor="t"/>
          <a:lstStyle>
            <a:lvl1pPr algn="l">
              <a:defRPr sz="2600" b="1" cap="all">
                <a:solidFill>
                  <a:schemeClr val="bg1"/>
                </a:solidFill>
                <a:latin typeface="Arial"/>
              </a:defRPr>
            </a:lvl1p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4" name="Round Same Side Corner Rectangle 3"/>
          <p:cNvSpPr/>
          <p:nvPr userDrawn="1"/>
        </p:nvSpPr>
        <p:spPr>
          <a:xfrm rot="5400000">
            <a:off x="2933700" y="55563"/>
            <a:ext cx="1584325" cy="7451725"/>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19"/>
          <p:cNvCxnSpPr/>
          <p:nvPr userDrawn="1"/>
        </p:nvCxnSpPr>
        <p:spPr bwMode="auto">
          <a:xfrm>
            <a:off x="1646238" y="6591300"/>
            <a:ext cx="6888162" cy="1588"/>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6" name="Slide Number Placeholder 5"/>
          <p:cNvSpPr txBox="1">
            <a:spLocks/>
          </p:cNvSpPr>
          <p:nvPr userDrawn="1"/>
        </p:nvSpPr>
        <p:spPr bwMode="auto">
          <a:xfrm>
            <a:off x="8593138" y="6399213"/>
            <a:ext cx="533400" cy="365125"/>
          </a:xfrm>
          <a:prstGeom prst="rect">
            <a:avLst/>
          </a:prstGeom>
          <a:noFill/>
          <a:ln>
            <a:noFill/>
          </a:ln>
          <a:extLst>
            <a:ext uri="{909E8E84-426E-40DD-AFC4-6F175D3DCCD1}"/>
            <a:ext uri="{91240B29-F687-4F45-9708-019B960494DF}"/>
          </a:extLst>
        </p:spPr>
        <p:txBody>
          <a:bodyPr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auto" hangingPunct="1">
              <a:spcBef>
                <a:spcPts val="0"/>
              </a:spcBef>
              <a:spcAft>
                <a:spcPts val="0"/>
              </a:spcAft>
              <a:defRPr/>
            </a:pPr>
            <a:fld id="{13BA75CD-F576-415F-804F-3A9386984578}" type="slidenum">
              <a:rPr lang="en-US" sz="1000">
                <a:solidFill>
                  <a:srgbClr val="828282"/>
                </a:solidFill>
              </a:rPr>
              <a:pPr eaLnBrk="1" fontAlgn="auto" hangingPunct="1">
                <a:spcBef>
                  <a:spcPts val="0"/>
                </a:spcBef>
                <a:spcAft>
                  <a:spcPts val="0"/>
                </a:spcAft>
                <a:defRPr/>
              </a:pPr>
              <a:t>‹#›</a:t>
            </a:fld>
            <a:endParaRPr lang="en-US" sz="1000" dirty="0">
              <a:solidFill>
                <a:srgbClr val="828282"/>
              </a:solidFill>
            </a:endParaRPr>
          </a:p>
        </p:txBody>
      </p:sp>
      <p:sp>
        <p:nvSpPr>
          <p:cNvPr id="7" name="Rectangle 29"/>
          <p:cNvSpPr>
            <a:spLocks noChangeArrowheads="1"/>
          </p:cNvSpPr>
          <p:nvPr userDrawn="1"/>
        </p:nvSpPr>
        <p:spPr bwMode="auto">
          <a:xfrm>
            <a:off x="8583613" y="6470650"/>
            <a:ext cx="76200" cy="184150"/>
          </a:xfrm>
          <a:prstGeom prst="rect">
            <a:avLst/>
          </a:prstGeom>
          <a:noFill/>
          <a:ln>
            <a:noFill/>
          </a:ln>
          <a:extLst>
            <a:ext uri="{909E8E84-426E-40DD-AFC4-6F175D3DCCD1}"/>
            <a:ext uri="{91240B29-F687-4F45-9708-019B960494DF}"/>
          </a:extLst>
        </p:spPr>
        <p:txBody>
          <a:bodyPr lIns="0" tIns="0" rIns="0" bIns="0">
            <a:spAutoFit/>
          </a:bodyPr>
          <a:lstStyle/>
          <a:p>
            <a:pPr fontAlgn="auto">
              <a:spcBef>
                <a:spcPts val="0"/>
              </a:spcBef>
              <a:spcAft>
                <a:spcPts val="0"/>
              </a:spcAft>
              <a:defRPr/>
            </a:pPr>
            <a:r>
              <a:rPr lang="en-US" sz="1200" dirty="0">
                <a:solidFill>
                  <a:srgbClr val="828282"/>
                </a:solidFill>
                <a:latin typeface="+mn-lt"/>
              </a:rPr>
              <a:t>|</a:t>
            </a:r>
          </a:p>
        </p:txBody>
      </p:sp>
      <p:pic>
        <p:nvPicPr>
          <p:cNvPr id="8" name="Picture 3" descr="C:\Users\jlecoz\Desktop\Image6.jpg"/>
          <p:cNvPicPr>
            <a:picLocks noChangeAspect="1" noChangeArrowheads="1"/>
          </p:cNvPicPr>
          <p:nvPr userDrawn="1"/>
        </p:nvPicPr>
        <p:blipFill>
          <a:blip r:embed="rId2" cstate="print"/>
          <a:srcRect/>
          <a:stretch>
            <a:fillRect/>
          </a:stretch>
        </p:blipFill>
        <p:spPr bwMode="auto">
          <a:xfrm>
            <a:off x="182563" y="6345238"/>
            <a:ext cx="1408112" cy="377825"/>
          </a:xfrm>
          <a:prstGeom prst="rect">
            <a:avLst/>
          </a:prstGeom>
          <a:noFill/>
          <a:ln w="9525">
            <a:noFill/>
            <a:miter lim="800000"/>
            <a:headEnd/>
            <a:tailEnd/>
          </a:ln>
        </p:spPr>
      </p:pic>
      <p:sp>
        <p:nvSpPr>
          <p:cNvPr id="9" name="Rectangle 29"/>
          <p:cNvSpPr>
            <a:spLocks noChangeArrowheads="1"/>
          </p:cNvSpPr>
          <p:nvPr userDrawn="1"/>
        </p:nvSpPr>
        <p:spPr bwMode="auto">
          <a:xfrm>
            <a:off x="5503863" y="6619875"/>
            <a:ext cx="3044825" cy="92075"/>
          </a:xfrm>
          <a:prstGeom prst="rect">
            <a:avLst/>
          </a:prstGeom>
          <a:noFill/>
          <a:ln w="9525">
            <a:noFill/>
            <a:miter lim="800000"/>
            <a:headEnd/>
            <a:tailEnd/>
          </a:ln>
        </p:spPr>
        <p:txBody>
          <a:bodyPr wrap="none" lIns="0" tIns="0" rIns="0" bIns="0">
            <a:spAutoFit/>
          </a:bodyPr>
          <a:lstStyle/>
          <a:p>
            <a:r>
              <a:rPr lang="en-US" sz="600" dirty="0">
                <a:solidFill>
                  <a:srgbClr val="3BB5FF"/>
                </a:solidFill>
                <a:ea typeface="ＭＳ Ｐゴシック"/>
                <a:cs typeface="ＭＳ Ｐゴシック"/>
              </a:rPr>
              <a:t>This document should not be distributed without Cegedim authorization – Copyright 2012</a:t>
            </a:r>
          </a:p>
        </p:txBody>
      </p:sp>
      <p:pic>
        <p:nvPicPr>
          <p:cNvPr id="10" name="Picture 2" descr="X:\Réseau Juridique\JLECOZ\people.png"/>
          <p:cNvPicPr>
            <a:picLocks noChangeAspect="1" noChangeArrowheads="1"/>
          </p:cNvPicPr>
          <p:nvPr userDrawn="1"/>
        </p:nvPicPr>
        <p:blipFill>
          <a:blip r:embed="rId3" cstate="print"/>
          <a:srcRect r="59799"/>
          <a:stretch>
            <a:fillRect/>
          </a:stretch>
        </p:blipFill>
        <p:spPr bwMode="auto">
          <a:xfrm>
            <a:off x="7091363" y="-531813"/>
            <a:ext cx="2082800" cy="3141663"/>
          </a:xfrm>
          <a:prstGeom prst="rect">
            <a:avLst/>
          </a:prstGeom>
          <a:noFill/>
          <a:ln w="9525">
            <a:noFill/>
            <a:miter lim="800000"/>
            <a:headEnd/>
            <a:tailEnd/>
          </a:ln>
        </p:spPr>
      </p:pic>
      <p:sp>
        <p:nvSpPr>
          <p:cNvPr id="3" name="Text Placeholder 2"/>
          <p:cNvSpPr>
            <a:spLocks noGrp="1"/>
          </p:cNvSpPr>
          <p:nvPr>
            <p:ph type="body" idx="1"/>
          </p:nvPr>
        </p:nvSpPr>
        <p:spPr>
          <a:xfrm>
            <a:off x="722313" y="1447800"/>
            <a:ext cx="7772400" cy="1500187"/>
          </a:xfrm>
          <a:prstGeom prst="rect">
            <a:avLst/>
          </a:prstGeom>
        </p:spPr>
        <p:txBody>
          <a:bodyPr anchor="b"/>
          <a:lstStyle>
            <a:lvl1pPr marL="0" indent="0">
              <a:buNone/>
              <a:defRPr sz="2000" b="1">
                <a:solidFill>
                  <a:schemeClr val="tx1">
                    <a:lumMod val="50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1" name="Title 1"/>
          <p:cNvSpPr>
            <a:spLocks noGrp="1"/>
          </p:cNvSpPr>
          <p:nvPr>
            <p:ph type="title"/>
          </p:nvPr>
        </p:nvSpPr>
        <p:spPr>
          <a:xfrm>
            <a:off x="722313" y="3100189"/>
            <a:ext cx="6730007" cy="1362075"/>
          </a:xfrm>
          <a:prstGeom prst="rect">
            <a:avLst/>
          </a:prstGeom>
        </p:spPr>
        <p:txBody>
          <a:bodyPr anchor="t"/>
          <a:lstStyle>
            <a:lvl1pPr algn="l">
              <a:defRPr sz="2600" b="1" cap="all">
                <a:solidFill>
                  <a:schemeClr val="bg1"/>
                </a:solidFill>
                <a:latin typeface="Arial"/>
              </a:defRPr>
            </a:lvl1pPr>
          </a:lstStyle>
          <a:p>
            <a:r>
              <a:rPr lang="en-US" dirty="0" smtClean="0"/>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cxnSp>
        <p:nvCxnSpPr>
          <p:cNvPr id="2" name="Straight Connector 19"/>
          <p:cNvCxnSpPr/>
          <p:nvPr userDrawn="1"/>
        </p:nvCxnSpPr>
        <p:spPr bwMode="auto">
          <a:xfrm>
            <a:off x="1646238" y="6591300"/>
            <a:ext cx="6888162" cy="1588"/>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3" name="Slide Number Placeholder 5"/>
          <p:cNvSpPr txBox="1">
            <a:spLocks/>
          </p:cNvSpPr>
          <p:nvPr userDrawn="1"/>
        </p:nvSpPr>
        <p:spPr bwMode="auto">
          <a:xfrm>
            <a:off x="8593138" y="6399213"/>
            <a:ext cx="533400" cy="365125"/>
          </a:xfrm>
          <a:prstGeom prst="rect">
            <a:avLst/>
          </a:prstGeom>
          <a:noFill/>
          <a:ln>
            <a:noFill/>
          </a:ln>
          <a:extLst>
            <a:ext uri="{909E8E84-426E-40DD-AFC4-6F175D3DCCD1}"/>
            <a:ext uri="{91240B29-F687-4F45-9708-019B960494DF}"/>
          </a:extLst>
        </p:spPr>
        <p:txBody>
          <a:bodyPr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auto" hangingPunct="1">
              <a:spcBef>
                <a:spcPts val="0"/>
              </a:spcBef>
              <a:spcAft>
                <a:spcPts val="0"/>
              </a:spcAft>
              <a:defRPr/>
            </a:pPr>
            <a:fld id="{3C6D66DA-91D4-45A9-AFDD-EBC2E5E89C62}" type="slidenum">
              <a:rPr lang="en-US" sz="1000">
                <a:solidFill>
                  <a:srgbClr val="828282"/>
                </a:solidFill>
              </a:rPr>
              <a:pPr eaLnBrk="1" fontAlgn="auto" hangingPunct="1">
                <a:spcBef>
                  <a:spcPts val="0"/>
                </a:spcBef>
                <a:spcAft>
                  <a:spcPts val="0"/>
                </a:spcAft>
                <a:defRPr/>
              </a:pPr>
              <a:t>‹#›</a:t>
            </a:fld>
            <a:endParaRPr lang="en-US" sz="1000" dirty="0">
              <a:solidFill>
                <a:srgbClr val="828282"/>
              </a:solidFill>
            </a:endParaRPr>
          </a:p>
        </p:txBody>
      </p:sp>
      <p:sp>
        <p:nvSpPr>
          <p:cNvPr id="4" name="Rectangle 29"/>
          <p:cNvSpPr>
            <a:spLocks noChangeArrowheads="1"/>
          </p:cNvSpPr>
          <p:nvPr userDrawn="1"/>
        </p:nvSpPr>
        <p:spPr bwMode="auto">
          <a:xfrm>
            <a:off x="8583613" y="6470650"/>
            <a:ext cx="76200" cy="184150"/>
          </a:xfrm>
          <a:prstGeom prst="rect">
            <a:avLst/>
          </a:prstGeom>
          <a:noFill/>
          <a:ln>
            <a:noFill/>
          </a:ln>
          <a:extLst>
            <a:ext uri="{909E8E84-426E-40DD-AFC4-6F175D3DCCD1}"/>
            <a:ext uri="{91240B29-F687-4F45-9708-019B960494DF}"/>
          </a:extLst>
        </p:spPr>
        <p:txBody>
          <a:bodyPr lIns="0" tIns="0" rIns="0" bIns="0">
            <a:spAutoFit/>
          </a:bodyPr>
          <a:lstStyle/>
          <a:p>
            <a:pPr fontAlgn="auto">
              <a:spcBef>
                <a:spcPts val="0"/>
              </a:spcBef>
              <a:spcAft>
                <a:spcPts val="0"/>
              </a:spcAft>
              <a:defRPr/>
            </a:pPr>
            <a:r>
              <a:rPr lang="en-US" sz="1200" dirty="0">
                <a:solidFill>
                  <a:srgbClr val="828282"/>
                </a:solidFill>
                <a:latin typeface="+mn-lt"/>
              </a:rPr>
              <a:t>|</a:t>
            </a:r>
          </a:p>
        </p:txBody>
      </p:sp>
      <p:pic>
        <p:nvPicPr>
          <p:cNvPr id="5" name="Picture 3" descr="C:\Users\jlecoz\Desktop\Image6.jpg"/>
          <p:cNvPicPr>
            <a:picLocks noChangeAspect="1" noChangeArrowheads="1"/>
          </p:cNvPicPr>
          <p:nvPr userDrawn="1"/>
        </p:nvPicPr>
        <p:blipFill>
          <a:blip r:embed="rId2" cstate="print"/>
          <a:srcRect/>
          <a:stretch>
            <a:fillRect/>
          </a:stretch>
        </p:blipFill>
        <p:spPr bwMode="auto">
          <a:xfrm>
            <a:off x="182563" y="6345238"/>
            <a:ext cx="1408112" cy="377825"/>
          </a:xfrm>
          <a:prstGeom prst="rect">
            <a:avLst/>
          </a:prstGeom>
          <a:noFill/>
          <a:ln w="9525">
            <a:noFill/>
            <a:miter lim="800000"/>
            <a:headEnd/>
            <a:tailEnd/>
          </a:ln>
        </p:spPr>
      </p:pic>
      <p:pic>
        <p:nvPicPr>
          <p:cNvPr id="6" name="Picture 2" descr="d:\Profiles\jlecoz\Desktop\cegedimRM_logo2010_PRINT.jpg"/>
          <p:cNvPicPr>
            <a:picLocks noChangeAspect="1" noChangeArrowheads="1"/>
          </p:cNvPicPr>
          <p:nvPr userDrawn="1"/>
        </p:nvPicPr>
        <p:blipFill>
          <a:blip r:embed="rId3" cstate="print"/>
          <a:srcRect/>
          <a:stretch>
            <a:fillRect/>
          </a:stretch>
        </p:blipFill>
        <p:spPr bwMode="auto">
          <a:xfrm>
            <a:off x="6159500" y="0"/>
            <a:ext cx="2984500" cy="990600"/>
          </a:xfrm>
          <a:prstGeom prst="rect">
            <a:avLst/>
          </a:prstGeom>
          <a:noFill/>
          <a:ln w="9525">
            <a:noFill/>
            <a:miter lim="800000"/>
            <a:headEnd/>
            <a:tailEnd/>
          </a:ln>
        </p:spPr>
      </p:pic>
      <p:sp>
        <p:nvSpPr>
          <p:cNvPr id="7" name="Rectangle 29"/>
          <p:cNvSpPr>
            <a:spLocks noChangeArrowheads="1"/>
          </p:cNvSpPr>
          <p:nvPr userDrawn="1"/>
        </p:nvSpPr>
        <p:spPr bwMode="auto">
          <a:xfrm>
            <a:off x="5503863" y="6619875"/>
            <a:ext cx="3044825" cy="92075"/>
          </a:xfrm>
          <a:prstGeom prst="rect">
            <a:avLst/>
          </a:prstGeom>
          <a:noFill/>
          <a:ln w="9525">
            <a:noFill/>
            <a:miter lim="800000"/>
            <a:headEnd/>
            <a:tailEnd/>
          </a:ln>
        </p:spPr>
        <p:txBody>
          <a:bodyPr wrap="none" lIns="0" tIns="0" rIns="0" bIns="0">
            <a:spAutoFit/>
          </a:bodyPr>
          <a:lstStyle/>
          <a:p>
            <a:r>
              <a:rPr lang="en-US" sz="600" dirty="0">
                <a:solidFill>
                  <a:srgbClr val="3BB5FF"/>
                </a:solidFill>
                <a:ea typeface="ＭＳ Ｐゴシック"/>
                <a:cs typeface="ＭＳ Ｐゴシック"/>
              </a:rPr>
              <a:t>This document should not be distributed without Cegedim authorization – Copyright 2012</a:t>
            </a:r>
          </a:p>
        </p:txBody>
      </p:sp>
      <p:sp>
        <p:nvSpPr>
          <p:cNvPr id="8" name="Rounded Rectangle 6"/>
          <p:cNvSpPr>
            <a:spLocks noChangeArrowheads="1"/>
          </p:cNvSpPr>
          <p:nvPr userDrawn="1"/>
        </p:nvSpPr>
        <p:spPr bwMode="auto">
          <a:xfrm>
            <a:off x="4306888" y="2843213"/>
            <a:ext cx="4318000" cy="2006600"/>
          </a:xfrm>
          <a:prstGeom prst="roundRect">
            <a:avLst>
              <a:gd name="adj" fmla="val 16667"/>
            </a:avLst>
          </a:prstGeom>
          <a:gradFill rotWithShape="1">
            <a:gsLst>
              <a:gs pos="0">
                <a:schemeClr val="bg1"/>
              </a:gs>
              <a:gs pos="100000">
                <a:srgbClr val="E1F3F9"/>
              </a:gs>
            </a:gsLst>
            <a:path path="rect">
              <a:fillToRect l="100000" t="100000"/>
            </a:path>
          </a:gradFill>
          <a:ln w="3175">
            <a:noFill/>
            <a:round/>
            <a:headEnd/>
            <a:tailEnd/>
          </a:ln>
          <a:effectLst>
            <a:outerShdw dist="15240" dir="5400000" rotWithShape="0">
              <a:srgbClr val="808080">
                <a:alpha val="54999"/>
              </a:srgbClr>
            </a:outerShdw>
          </a:effectLst>
        </p:spPr>
        <p:txBody>
          <a:bodyPr anchor="ctr"/>
          <a:lstStyle/>
          <a:p>
            <a:pPr algn="ctr" fontAlgn="auto">
              <a:spcBef>
                <a:spcPts val="0"/>
              </a:spcBef>
              <a:spcAft>
                <a:spcPts val="0"/>
              </a:spcAft>
              <a:defRPr/>
            </a:pPr>
            <a:endParaRPr lang="en-US" dirty="0">
              <a:solidFill>
                <a:srgbClr val="FFFFFF"/>
              </a:solidFill>
              <a:latin typeface="+mn-lt"/>
              <a:ea typeface="ＭＳ Ｐゴシック" pitchFamily="-65" charset="-128"/>
            </a:endParaRPr>
          </a:p>
        </p:txBody>
      </p:sp>
      <p:pic>
        <p:nvPicPr>
          <p:cNvPr id="9" name="Picture 2" descr="X:\Réseau Juridique\JLECOZ\people.png"/>
          <p:cNvPicPr>
            <a:picLocks noChangeAspect="1" noChangeArrowheads="1"/>
          </p:cNvPicPr>
          <p:nvPr userDrawn="1"/>
        </p:nvPicPr>
        <p:blipFill>
          <a:blip r:embed="rId4" cstate="print"/>
          <a:srcRect l="59799"/>
          <a:stretch>
            <a:fillRect/>
          </a:stretch>
        </p:blipFill>
        <p:spPr bwMode="auto">
          <a:xfrm>
            <a:off x="0" y="1125538"/>
            <a:ext cx="2865438" cy="4321175"/>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3"/>
          <p:cNvCxnSpPr/>
          <p:nvPr userDrawn="1"/>
        </p:nvCxnSpPr>
        <p:spPr bwMode="auto">
          <a:xfrm>
            <a:off x="304800" y="989013"/>
            <a:ext cx="8153400" cy="1587"/>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pic>
        <p:nvPicPr>
          <p:cNvPr id="4" name="Picture 2" descr="X:\Réseau Juridique\JLECOZ\people.png"/>
          <p:cNvPicPr>
            <a:picLocks noChangeAspect="1" noChangeArrowheads="1"/>
          </p:cNvPicPr>
          <p:nvPr userDrawn="1"/>
        </p:nvPicPr>
        <p:blipFill>
          <a:blip r:embed="rId2" cstate="print"/>
          <a:srcRect r="59799"/>
          <a:stretch>
            <a:fillRect/>
          </a:stretch>
        </p:blipFill>
        <p:spPr bwMode="auto">
          <a:xfrm>
            <a:off x="8320088" y="-204788"/>
            <a:ext cx="858837" cy="1296988"/>
          </a:xfrm>
          <a:prstGeom prst="rect">
            <a:avLst/>
          </a:prstGeom>
          <a:noFill/>
          <a:ln w="9525">
            <a:noFill/>
            <a:miter lim="800000"/>
            <a:headEnd/>
            <a:tailEnd/>
          </a:ln>
        </p:spPr>
      </p:pic>
      <p:sp>
        <p:nvSpPr>
          <p:cNvPr id="7" name="Title 1"/>
          <p:cNvSpPr>
            <a:spLocks noGrp="1"/>
          </p:cNvSpPr>
          <p:nvPr>
            <p:ph type="title"/>
          </p:nvPr>
        </p:nvSpPr>
        <p:spPr>
          <a:xfrm>
            <a:off x="304800" y="0"/>
            <a:ext cx="8229600" cy="990600"/>
          </a:xfrm>
          <a:prstGeom prst="rect">
            <a:avLst/>
          </a:prstGeom>
        </p:spPr>
        <p:txBody>
          <a:bodyPr anchor="ctr" anchorCtr="0"/>
          <a:lstStyle>
            <a:lvl1pPr algn="l">
              <a:defRPr sz="2800" b="1">
                <a:solidFill>
                  <a:srgbClr val="008CDD"/>
                </a:solidFill>
                <a:latin typeface="Arial"/>
              </a:defRPr>
            </a:lvl1pPr>
          </a:lstStyle>
          <a:p>
            <a:r>
              <a:rPr lang="en-US" dirty="0"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cxnSp>
        <p:nvCxnSpPr>
          <p:cNvPr id="4" name="Straight Connector 3"/>
          <p:cNvCxnSpPr/>
          <p:nvPr userDrawn="1"/>
        </p:nvCxnSpPr>
        <p:spPr bwMode="auto">
          <a:xfrm>
            <a:off x="304800" y="989013"/>
            <a:ext cx="8153400" cy="1587"/>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pic>
        <p:nvPicPr>
          <p:cNvPr id="6" name="Picture 2" descr="X:\Réseau Juridique\JLECOZ\people.png"/>
          <p:cNvPicPr>
            <a:picLocks noChangeAspect="1" noChangeArrowheads="1"/>
          </p:cNvPicPr>
          <p:nvPr userDrawn="1"/>
        </p:nvPicPr>
        <p:blipFill>
          <a:blip r:embed="rId2" cstate="print"/>
          <a:srcRect r="59799"/>
          <a:stretch>
            <a:fillRect/>
          </a:stretch>
        </p:blipFill>
        <p:spPr bwMode="auto">
          <a:xfrm>
            <a:off x="8320088" y="-204788"/>
            <a:ext cx="858837" cy="1296988"/>
          </a:xfrm>
          <a:prstGeom prst="rect">
            <a:avLst/>
          </a:prstGeom>
          <a:noFill/>
          <a:ln w="9525">
            <a:noFill/>
            <a:miter lim="800000"/>
            <a:headEnd/>
            <a:tailEnd/>
          </a:ln>
        </p:spPr>
      </p:pic>
      <p:sp>
        <p:nvSpPr>
          <p:cNvPr id="7" name="Title 1"/>
          <p:cNvSpPr>
            <a:spLocks noGrp="1"/>
          </p:cNvSpPr>
          <p:nvPr>
            <p:ph type="title"/>
          </p:nvPr>
        </p:nvSpPr>
        <p:spPr>
          <a:xfrm>
            <a:off x="304800" y="0"/>
            <a:ext cx="8229600" cy="990600"/>
          </a:xfrm>
          <a:prstGeom prst="rect">
            <a:avLst/>
          </a:prstGeom>
        </p:spPr>
        <p:txBody>
          <a:bodyPr anchor="ctr" anchorCtr="0"/>
          <a:lstStyle>
            <a:lvl1pPr algn="l">
              <a:defRPr sz="2800" b="1">
                <a:solidFill>
                  <a:srgbClr val="008CDD"/>
                </a:solidFill>
                <a:latin typeface="Arial"/>
              </a:defRPr>
            </a:lvl1pPr>
          </a:lstStyle>
          <a:p>
            <a:r>
              <a:rPr lang="en-US" dirty="0" smtClean="0"/>
              <a:t>Click to edit Master title style</a:t>
            </a:r>
            <a:endParaRPr lang="en-US" dirty="0"/>
          </a:p>
        </p:txBody>
      </p:sp>
      <p:sp>
        <p:nvSpPr>
          <p:cNvPr id="5" name="Content Placeholder 2"/>
          <p:cNvSpPr>
            <a:spLocks noGrp="1"/>
          </p:cNvSpPr>
          <p:nvPr>
            <p:ph idx="1"/>
          </p:nvPr>
        </p:nvSpPr>
        <p:spPr>
          <a:xfrm>
            <a:off x="304800" y="1196752"/>
            <a:ext cx="8229600" cy="4830763"/>
          </a:xfrm>
          <a:prstGeom prst="rect">
            <a:avLst/>
          </a:prstGeom>
        </p:spPr>
        <p:txBody>
          <a:bodyPr/>
          <a:lstStyle>
            <a:lvl1pPr>
              <a:buSzPct val="100000"/>
              <a:buFontTx/>
              <a:buBlip>
                <a:blip r:embed="rId3"/>
              </a:buBlip>
              <a:defRPr sz="2400" b="1">
                <a:solidFill>
                  <a:schemeClr val="tx1">
                    <a:lumMod val="50000"/>
                  </a:schemeClr>
                </a:solidFill>
                <a:latin typeface="Arial"/>
              </a:defRPr>
            </a:lvl1pPr>
            <a:lvl2pPr>
              <a:buSzPct val="100000"/>
              <a:buFontTx/>
              <a:buBlip>
                <a:blip r:embed="rId4"/>
              </a:buBlip>
              <a:defRPr sz="2000">
                <a:solidFill>
                  <a:schemeClr val="tx1">
                    <a:lumMod val="50000"/>
                  </a:schemeClr>
                </a:solidFill>
                <a:latin typeface="Arial"/>
              </a:defRPr>
            </a:lvl2pPr>
            <a:lvl3pPr>
              <a:buSzPct val="100000"/>
              <a:buFontTx/>
              <a:buBlip>
                <a:blip r:embed="rId4"/>
              </a:buBlip>
              <a:defRPr sz="1800">
                <a:solidFill>
                  <a:schemeClr val="tx1">
                    <a:lumMod val="50000"/>
                  </a:schemeClr>
                </a:solidFill>
                <a:latin typeface="Arial"/>
              </a:defRPr>
            </a:lvl3pPr>
            <a:lvl4pPr>
              <a:buSzPct val="100000"/>
              <a:buFontTx/>
              <a:buBlip>
                <a:blip r:embed="rId4"/>
              </a:buBlip>
              <a:defRPr sz="1600">
                <a:solidFill>
                  <a:schemeClr val="tx1">
                    <a:lumMod val="50000"/>
                  </a:schemeClr>
                </a:solidFill>
                <a:latin typeface="Arial"/>
              </a:defRPr>
            </a:lvl4pPr>
            <a:lvl5pPr>
              <a:buSzPct val="100000"/>
              <a:buFontTx/>
              <a:buBlip>
                <a:blip r:embed="rId4"/>
              </a:buBlip>
              <a:defRPr sz="1400">
                <a:solidFill>
                  <a:schemeClr val="tx1">
                    <a:lumMod val="50000"/>
                  </a:schemeClr>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cxnSp>
        <p:nvCxnSpPr>
          <p:cNvPr id="4" name="Straight Connector 3"/>
          <p:cNvCxnSpPr/>
          <p:nvPr userDrawn="1"/>
        </p:nvCxnSpPr>
        <p:spPr bwMode="auto">
          <a:xfrm>
            <a:off x="304800" y="989013"/>
            <a:ext cx="8153400" cy="1587"/>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7" name="Title 1"/>
          <p:cNvSpPr>
            <a:spLocks noGrp="1"/>
          </p:cNvSpPr>
          <p:nvPr>
            <p:ph type="title"/>
          </p:nvPr>
        </p:nvSpPr>
        <p:spPr>
          <a:xfrm>
            <a:off x="304800" y="0"/>
            <a:ext cx="8229600" cy="990600"/>
          </a:xfrm>
          <a:prstGeom prst="rect">
            <a:avLst/>
          </a:prstGeom>
        </p:spPr>
        <p:txBody>
          <a:bodyPr anchor="ctr" anchorCtr="0"/>
          <a:lstStyle>
            <a:lvl1pPr algn="l">
              <a:defRPr sz="2800" b="1">
                <a:solidFill>
                  <a:srgbClr val="008CDD"/>
                </a:solidFill>
                <a:latin typeface="Arial"/>
              </a:defRPr>
            </a:lvl1pPr>
          </a:lstStyle>
          <a:p>
            <a:r>
              <a:rPr lang="en-US" dirty="0" smtClean="0"/>
              <a:t>Click to edit Master title style</a:t>
            </a:r>
            <a:endParaRPr lang="en-US" dirty="0"/>
          </a:p>
        </p:txBody>
      </p:sp>
      <p:sp>
        <p:nvSpPr>
          <p:cNvPr id="8" name="Content Placeholder 2"/>
          <p:cNvSpPr>
            <a:spLocks noGrp="1"/>
          </p:cNvSpPr>
          <p:nvPr>
            <p:ph idx="1"/>
          </p:nvPr>
        </p:nvSpPr>
        <p:spPr>
          <a:xfrm>
            <a:off x="304800" y="1196752"/>
            <a:ext cx="8229600" cy="4830763"/>
          </a:xfrm>
          <a:prstGeom prst="rect">
            <a:avLst/>
          </a:prstGeom>
        </p:spPr>
        <p:txBody>
          <a:bodyPr/>
          <a:lstStyle>
            <a:lvl1pPr>
              <a:buSzPct val="100000"/>
              <a:buFontTx/>
              <a:buBlip>
                <a:blip r:embed="rId2"/>
              </a:buBlip>
              <a:defRPr sz="2400" b="1">
                <a:solidFill>
                  <a:schemeClr val="tx1">
                    <a:lumMod val="50000"/>
                  </a:schemeClr>
                </a:solidFill>
                <a:latin typeface="Arial"/>
              </a:defRPr>
            </a:lvl1pPr>
            <a:lvl2pPr>
              <a:buSzPct val="100000"/>
              <a:buFontTx/>
              <a:buBlip>
                <a:blip r:embed="rId3"/>
              </a:buBlip>
              <a:defRPr sz="2000">
                <a:solidFill>
                  <a:schemeClr val="tx1">
                    <a:lumMod val="50000"/>
                  </a:schemeClr>
                </a:solidFill>
                <a:latin typeface="Arial"/>
              </a:defRPr>
            </a:lvl2pPr>
            <a:lvl3pPr>
              <a:buSzPct val="100000"/>
              <a:buFontTx/>
              <a:buBlip>
                <a:blip r:embed="rId3"/>
              </a:buBlip>
              <a:defRPr sz="1800">
                <a:solidFill>
                  <a:schemeClr val="tx1">
                    <a:lumMod val="50000"/>
                  </a:schemeClr>
                </a:solidFill>
                <a:latin typeface="Arial"/>
              </a:defRPr>
            </a:lvl3pPr>
            <a:lvl4pPr>
              <a:buSzPct val="100000"/>
              <a:buFontTx/>
              <a:buBlip>
                <a:blip r:embed="rId3"/>
              </a:buBlip>
              <a:defRPr sz="1600">
                <a:solidFill>
                  <a:schemeClr val="tx1">
                    <a:lumMod val="50000"/>
                  </a:schemeClr>
                </a:solidFill>
                <a:latin typeface="Arial"/>
              </a:defRPr>
            </a:lvl4pPr>
            <a:lvl5pPr>
              <a:buSzPct val="100000"/>
              <a:buFontTx/>
              <a:buBlip>
                <a:blip r:embed="rId3"/>
              </a:buBlip>
              <a:defRPr sz="1400">
                <a:solidFill>
                  <a:schemeClr val="tx1">
                    <a:lumMod val="50000"/>
                  </a:schemeClr>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4" name="Straight Connector 3"/>
          <p:cNvCxnSpPr/>
          <p:nvPr userDrawn="1"/>
        </p:nvCxnSpPr>
        <p:spPr bwMode="auto">
          <a:xfrm>
            <a:off x="304800" y="989013"/>
            <a:ext cx="8153400" cy="1587"/>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7" name="Title 1"/>
          <p:cNvSpPr>
            <a:spLocks noGrp="1"/>
          </p:cNvSpPr>
          <p:nvPr>
            <p:ph type="title"/>
          </p:nvPr>
        </p:nvSpPr>
        <p:spPr>
          <a:xfrm>
            <a:off x="304800" y="0"/>
            <a:ext cx="8229600" cy="990600"/>
          </a:xfrm>
          <a:prstGeom prst="rect">
            <a:avLst/>
          </a:prstGeom>
        </p:spPr>
        <p:txBody>
          <a:bodyPr anchor="ctr" anchorCtr="0"/>
          <a:lstStyle>
            <a:lvl1pPr algn="l">
              <a:defRPr sz="2800" b="1">
                <a:solidFill>
                  <a:srgbClr val="008CDD"/>
                </a:solidFill>
                <a:latin typeface="Arial"/>
              </a:defRPr>
            </a:lvl1pPr>
          </a:lstStyle>
          <a:p>
            <a:r>
              <a:rPr lang="en-US" dirty="0" smtClean="0"/>
              <a:t>Click to edit Master title style</a:t>
            </a:r>
            <a:endParaRPr lang="en-US" dirty="0"/>
          </a:p>
        </p:txBody>
      </p:sp>
      <p:sp>
        <p:nvSpPr>
          <p:cNvPr id="8" name="Content Placeholder 2"/>
          <p:cNvSpPr>
            <a:spLocks noGrp="1"/>
          </p:cNvSpPr>
          <p:nvPr>
            <p:ph idx="1"/>
          </p:nvPr>
        </p:nvSpPr>
        <p:spPr>
          <a:xfrm>
            <a:off x="304800" y="1208316"/>
            <a:ext cx="8587680" cy="5028996"/>
          </a:xfrm>
          <a:prstGeom prst="rect">
            <a:avLst/>
          </a:prstGeom>
        </p:spPr>
        <p:txBody>
          <a:bodyPr/>
          <a:lstStyle>
            <a:lvl1pPr>
              <a:buSzPct val="100000"/>
              <a:buFontTx/>
              <a:buBlip>
                <a:blip r:embed="rId2"/>
              </a:buBlip>
              <a:defRPr sz="2400" b="1">
                <a:solidFill>
                  <a:schemeClr val="tx1">
                    <a:lumMod val="50000"/>
                  </a:schemeClr>
                </a:solidFill>
                <a:latin typeface="Arial"/>
              </a:defRPr>
            </a:lvl1pPr>
            <a:lvl2pPr>
              <a:buSzPct val="100000"/>
              <a:buFontTx/>
              <a:buBlip>
                <a:blip r:embed="rId3"/>
              </a:buBlip>
              <a:defRPr sz="2000">
                <a:solidFill>
                  <a:schemeClr val="tx1">
                    <a:lumMod val="50000"/>
                  </a:schemeClr>
                </a:solidFill>
                <a:latin typeface="Arial"/>
              </a:defRPr>
            </a:lvl2pPr>
            <a:lvl3pPr>
              <a:buSzPct val="100000"/>
              <a:buFontTx/>
              <a:buBlip>
                <a:blip r:embed="rId3"/>
              </a:buBlip>
              <a:defRPr sz="1800">
                <a:solidFill>
                  <a:schemeClr val="tx1">
                    <a:lumMod val="50000"/>
                  </a:schemeClr>
                </a:solidFill>
                <a:latin typeface="Arial"/>
              </a:defRPr>
            </a:lvl3pPr>
            <a:lvl4pPr>
              <a:buSzPct val="100000"/>
              <a:buFontTx/>
              <a:buBlip>
                <a:blip r:embed="rId3"/>
              </a:buBlip>
              <a:defRPr sz="1600">
                <a:solidFill>
                  <a:schemeClr val="tx1">
                    <a:lumMod val="50000"/>
                  </a:schemeClr>
                </a:solidFill>
                <a:latin typeface="Arial"/>
              </a:defRPr>
            </a:lvl4pPr>
            <a:lvl5pPr>
              <a:buSzPct val="100000"/>
              <a:buFontTx/>
              <a:buBlip>
                <a:blip r:embed="rId3"/>
              </a:buBlip>
              <a:defRPr sz="1400">
                <a:solidFill>
                  <a:schemeClr val="tx1">
                    <a:lumMod val="50000"/>
                  </a:schemeClr>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4" name="Straight Connector 3"/>
          <p:cNvCxnSpPr/>
          <p:nvPr userDrawn="1"/>
        </p:nvCxnSpPr>
        <p:spPr bwMode="auto">
          <a:xfrm>
            <a:off x="304800" y="989013"/>
            <a:ext cx="8153400" cy="1587"/>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cxnSp>
        <p:nvCxnSpPr>
          <p:cNvPr id="6" name="Straight Connector 8"/>
          <p:cNvCxnSpPr/>
          <p:nvPr userDrawn="1"/>
        </p:nvCxnSpPr>
        <p:spPr>
          <a:xfrm>
            <a:off x="2630488" y="1244600"/>
            <a:ext cx="0" cy="5064125"/>
          </a:xfrm>
          <a:prstGeom prst="line">
            <a:avLst/>
          </a:prstGeom>
          <a:ln w="381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304800" y="0"/>
            <a:ext cx="8229600" cy="990600"/>
          </a:xfrm>
          <a:prstGeom prst="rect">
            <a:avLst/>
          </a:prstGeom>
        </p:spPr>
        <p:txBody>
          <a:bodyPr anchor="ctr" anchorCtr="0"/>
          <a:lstStyle>
            <a:lvl1pPr algn="l">
              <a:defRPr sz="2800" b="1">
                <a:solidFill>
                  <a:srgbClr val="008CDD"/>
                </a:solidFill>
                <a:latin typeface="Arial"/>
              </a:defRPr>
            </a:lvl1pPr>
          </a:lstStyle>
          <a:p>
            <a:r>
              <a:rPr lang="en-US" dirty="0" smtClean="0"/>
              <a:t>Click to edit Master title style</a:t>
            </a:r>
            <a:endParaRPr lang="en-US" dirty="0"/>
          </a:p>
        </p:txBody>
      </p:sp>
      <p:sp>
        <p:nvSpPr>
          <p:cNvPr id="5" name="Content Placeholder 2"/>
          <p:cNvSpPr>
            <a:spLocks noGrp="1"/>
          </p:cNvSpPr>
          <p:nvPr>
            <p:ph idx="10"/>
          </p:nvPr>
        </p:nvSpPr>
        <p:spPr>
          <a:xfrm>
            <a:off x="2771800" y="1208316"/>
            <a:ext cx="6264696" cy="5028996"/>
          </a:xfrm>
          <a:prstGeom prst="rect">
            <a:avLst/>
          </a:prstGeom>
        </p:spPr>
        <p:txBody>
          <a:bodyPr/>
          <a:lstStyle>
            <a:lvl1pPr>
              <a:buSzPct val="100000"/>
              <a:buFontTx/>
              <a:buBlip>
                <a:blip r:embed="rId2"/>
              </a:buBlip>
              <a:defRPr sz="2400" b="1">
                <a:solidFill>
                  <a:schemeClr val="tx1">
                    <a:lumMod val="50000"/>
                  </a:schemeClr>
                </a:solidFill>
                <a:latin typeface="Arial"/>
              </a:defRPr>
            </a:lvl1pPr>
            <a:lvl2pPr>
              <a:buSzPct val="100000"/>
              <a:buFontTx/>
              <a:buBlip>
                <a:blip r:embed="rId3"/>
              </a:buBlip>
              <a:defRPr sz="2000">
                <a:solidFill>
                  <a:schemeClr val="tx1">
                    <a:lumMod val="50000"/>
                  </a:schemeClr>
                </a:solidFill>
                <a:latin typeface="Arial"/>
              </a:defRPr>
            </a:lvl2pPr>
            <a:lvl3pPr>
              <a:buSzPct val="100000"/>
              <a:buFontTx/>
              <a:buBlip>
                <a:blip r:embed="rId3"/>
              </a:buBlip>
              <a:defRPr sz="1800">
                <a:solidFill>
                  <a:schemeClr val="tx1">
                    <a:lumMod val="50000"/>
                  </a:schemeClr>
                </a:solidFill>
                <a:latin typeface="Arial"/>
              </a:defRPr>
            </a:lvl3pPr>
            <a:lvl4pPr>
              <a:buSzPct val="100000"/>
              <a:buFontTx/>
              <a:buBlip>
                <a:blip r:embed="rId3"/>
              </a:buBlip>
              <a:defRPr sz="1600">
                <a:solidFill>
                  <a:schemeClr val="tx1">
                    <a:lumMod val="50000"/>
                  </a:schemeClr>
                </a:solidFill>
                <a:latin typeface="Arial"/>
              </a:defRPr>
            </a:lvl4pPr>
            <a:lvl5pPr>
              <a:buSzPct val="100000"/>
              <a:buFontTx/>
              <a:buBlip>
                <a:blip r:embed="rId3"/>
              </a:buBlip>
              <a:defRPr sz="1400">
                <a:solidFill>
                  <a:schemeClr val="tx1">
                    <a:lumMod val="50000"/>
                  </a:schemeClr>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5" name="Straight Connector 3"/>
          <p:cNvCxnSpPr/>
          <p:nvPr userDrawn="1"/>
        </p:nvCxnSpPr>
        <p:spPr bwMode="auto">
          <a:xfrm>
            <a:off x="304800" y="989013"/>
            <a:ext cx="8153400" cy="1587"/>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6" name="Title 1"/>
          <p:cNvSpPr>
            <a:spLocks noGrp="1"/>
          </p:cNvSpPr>
          <p:nvPr>
            <p:ph type="title"/>
          </p:nvPr>
        </p:nvSpPr>
        <p:spPr>
          <a:xfrm>
            <a:off x="304800" y="0"/>
            <a:ext cx="8229600" cy="990600"/>
          </a:xfrm>
          <a:prstGeom prst="rect">
            <a:avLst/>
          </a:prstGeom>
        </p:spPr>
        <p:txBody>
          <a:bodyPr anchor="ctr" anchorCtr="0"/>
          <a:lstStyle>
            <a:lvl1pPr algn="l">
              <a:defRPr sz="2800" b="1">
                <a:solidFill>
                  <a:srgbClr val="008CDD"/>
                </a:solidFill>
                <a:latin typeface="Arial"/>
              </a:defRPr>
            </a:lvl1pPr>
          </a:lstStyle>
          <a:p>
            <a:r>
              <a:rPr lang="en-US" dirty="0" smtClean="0"/>
              <a:t>Click to edit Master title style</a:t>
            </a:r>
            <a:endParaRPr lang="en-US" dirty="0"/>
          </a:p>
        </p:txBody>
      </p:sp>
      <p:sp>
        <p:nvSpPr>
          <p:cNvPr id="7" name="Content Placeholder 2"/>
          <p:cNvSpPr>
            <a:spLocks noGrp="1"/>
          </p:cNvSpPr>
          <p:nvPr>
            <p:ph sz="half" idx="1"/>
          </p:nvPr>
        </p:nvSpPr>
        <p:spPr>
          <a:xfrm>
            <a:off x="304800" y="1268760"/>
            <a:ext cx="4038600" cy="4525963"/>
          </a:xfrm>
          <a:prstGeom prst="rect">
            <a:avLst/>
          </a:prstGeom>
        </p:spPr>
        <p:txBody>
          <a:bodyPr/>
          <a:lstStyle>
            <a:lvl1pPr>
              <a:buSzPct val="100000"/>
              <a:buFontTx/>
              <a:buBlip>
                <a:blip r:embed="rId2"/>
              </a:buBlip>
              <a:defRPr sz="2400" b="1">
                <a:solidFill>
                  <a:schemeClr val="tx1">
                    <a:lumMod val="50000"/>
                  </a:schemeClr>
                </a:solidFill>
              </a:defRPr>
            </a:lvl1pPr>
            <a:lvl2pPr>
              <a:buSzPct val="100000"/>
              <a:buFontTx/>
              <a:buBlip>
                <a:blip r:embed="rId3"/>
              </a:buBlip>
              <a:defRPr sz="2000">
                <a:solidFill>
                  <a:schemeClr val="tx1">
                    <a:lumMod val="50000"/>
                  </a:schemeClr>
                </a:solidFill>
              </a:defRPr>
            </a:lvl2pPr>
            <a:lvl3pPr>
              <a:buSzPct val="100000"/>
              <a:buFontTx/>
              <a:buBlip>
                <a:blip r:embed="rId3"/>
              </a:buBlip>
              <a:defRPr sz="1800">
                <a:solidFill>
                  <a:schemeClr val="tx1">
                    <a:lumMod val="50000"/>
                  </a:schemeClr>
                </a:solidFill>
              </a:defRPr>
            </a:lvl3pPr>
            <a:lvl4pPr>
              <a:buSzPct val="100000"/>
              <a:buFontTx/>
              <a:buBlip>
                <a:blip r:embed="rId3"/>
              </a:buBlip>
              <a:defRPr sz="1600">
                <a:solidFill>
                  <a:schemeClr val="tx1">
                    <a:lumMod val="50000"/>
                  </a:schemeClr>
                </a:solidFill>
              </a:defRPr>
            </a:lvl4pPr>
            <a:lvl5pPr>
              <a:buSzPct val="100000"/>
              <a:buFontTx/>
              <a:buBlip>
                <a:blip r:embed="rId3"/>
              </a:buBlip>
              <a:defRPr sz="1400">
                <a:solidFill>
                  <a:schemeClr val="tx1">
                    <a:lumMod val="50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half" idx="10"/>
          </p:nvPr>
        </p:nvSpPr>
        <p:spPr>
          <a:xfrm>
            <a:off x="4648200" y="1286222"/>
            <a:ext cx="4038600" cy="4525963"/>
          </a:xfrm>
          <a:prstGeom prst="rect">
            <a:avLst/>
          </a:prstGeom>
        </p:spPr>
        <p:txBody>
          <a:bodyPr/>
          <a:lstStyle>
            <a:lvl1pPr>
              <a:buSzPct val="100000"/>
              <a:buFontTx/>
              <a:buBlip>
                <a:blip r:embed="rId2"/>
              </a:buBlip>
              <a:defRPr sz="2400" b="1">
                <a:solidFill>
                  <a:schemeClr val="tx1">
                    <a:lumMod val="50000"/>
                  </a:schemeClr>
                </a:solidFill>
              </a:defRPr>
            </a:lvl1pPr>
            <a:lvl2pPr>
              <a:buSzPct val="100000"/>
              <a:buFontTx/>
              <a:buBlip>
                <a:blip r:embed="rId3"/>
              </a:buBlip>
              <a:defRPr sz="2000">
                <a:solidFill>
                  <a:schemeClr val="tx1">
                    <a:lumMod val="50000"/>
                  </a:schemeClr>
                </a:solidFill>
              </a:defRPr>
            </a:lvl2pPr>
            <a:lvl3pPr>
              <a:buSzPct val="100000"/>
              <a:buFontTx/>
              <a:buBlip>
                <a:blip r:embed="rId3"/>
              </a:buBlip>
              <a:defRPr sz="1800">
                <a:solidFill>
                  <a:schemeClr val="tx1">
                    <a:lumMod val="50000"/>
                  </a:schemeClr>
                </a:solidFill>
              </a:defRPr>
            </a:lvl3pPr>
            <a:lvl4pPr>
              <a:buSzPct val="100000"/>
              <a:buFontTx/>
              <a:buBlip>
                <a:blip r:embed="rId3"/>
              </a:buBlip>
              <a:defRPr sz="1600">
                <a:solidFill>
                  <a:schemeClr val="tx1">
                    <a:lumMod val="50000"/>
                  </a:schemeClr>
                </a:solidFill>
              </a:defRPr>
            </a:lvl4pPr>
            <a:lvl5pPr>
              <a:buSzPct val="100000"/>
              <a:buFontTx/>
              <a:buBlip>
                <a:blip r:embed="rId3"/>
              </a:buBlip>
              <a:defRPr sz="1400">
                <a:solidFill>
                  <a:schemeClr val="tx1">
                    <a:lumMod val="50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7" name="Straight Connector 3"/>
          <p:cNvCxnSpPr/>
          <p:nvPr userDrawn="1"/>
        </p:nvCxnSpPr>
        <p:spPr bwMode="auto">
          <a:xfrm>
            <a:off x="304800" y="989013"/>
            <a:ext cx="8153400" cy="1587"/>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8" name="Title 1"/>
          <p:cNvSpPr>
            <a:spLocks noGrp="1"/>
          </p:cNvSpPr>
          <p:nvPr>
            <p:ph type="title"/>
          </p:nvPr>
        </p:nvSpPr>
        <p:spPr>
          <a:xfrm>
            <a:off x="304800" y="0"/>
            <a:ext cx="8229600" cy="990600"/>
          </a:xfrm>
          <a:prstGeom prst="rect">
            <a:avLst/>
          </a:prstGeom>
        </p:spPr>
        <p:txBody>
          <a:bodyPr anchor="ctr" anchorCtr="0"/>
          <a:lstStyle>
            <a:lvl1pPr algn="l">
              <a:defRPr sz="2800" b="1">
                <a:solidFill>
                  <a:srgbClr val="008CDD"/>
                </a:solidFill>
                <a:latin typeface="Arial"/>
              </a:defRPr>
            </a:lvl1pPr>
          </a:lstStyle>
          <a:p>
            <a:r>
              <a:rPr lang="en-US" dirty="0" smtClean="0"/>
              <a:t>Click to edit Master title style</a:t>
            </a:r>
            <a:endParaRPr lang="en-US" dirty="0"/>
          </a:p>
        </p:txBody>
      </p:sp>
      <p:sp>
        <p:nvSpPr>
          <p:cNvPr id="9" name="Text Placeholder 2"/>
          <p:cNvSpPr>
            <a:spLocks noGrp="1"/>
          </p:cNvSpPr>
          <p:nvPr>
            <p:ph type="body" idx="1"/>
          </p:nvPr>
        </p:nvSpPr>
        <p:spPr>
          <a:xfrm>
            <a:off x="304800" y="1268760"/>
            <a:ext cx="4040188" cy="639762"/>
          </a:xfrm>
          <a:prstGeom prst="rect">
            <a:avLst/>
          </a:prstGeom>
        </p:spPr>
        <p:txBody>
          <a:bodyPr anchor="b"/>
          <a:lstStyle>
            <a:lvl1pPr marL="0" indent="0">
              <a:buNone/>
              <a:defRPr sz="2000" b="1">
                <a:solidFill>
                  <a:srgbClr val="5D9732"/>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0" name="Content Placeholder 3"/>
          <p:cNvSpPr>
            <a:spLocks noGrp="1"/>
          </p:cNvSpPr>
          <p:nvPr>
            <p:ph sz="half" idx="2"/>
          </p:nvPr>
        </p:nvSpPr>
        <p:spPr>
          <a:xfrm>
            <a:off x="304800" y="1908522"/>
            <a:ext cx="4040188" cy="3951288"/>
          </a:xfrm>
          <a:prstGeom prst="rect">
            <a:avLst/>
          </a:prstGeom>
        </p:spPr>
        <p:txBody>
          <a:bodyPr/>
          <a:lstStyle>
            <a:lvl1pPr>
              <a:buSzPct val="100000"/>
              <a:buFontTx/>
              <a:buBlip>
                <a:blip r:embed="rId2"/>
              </a:buBlip>
              <a:defRPr sz="1800" b="1">
                <a:solidFill>
                  <a:schemeClr val="tx1">
                    <a:lumMod val="50000"/>
                  </a:schemeClr>
                </a:solidFill>
                <a:latin typeface="Arial" pitchFamily="34" charset="0"/>
                <a:cs typeface="Arial" pitchFamily="34" charset="0"/>
              </a:defRPr>
            </a:lvl1pPr>
            <a:lvl2pPr>
              <a:buSzPct val="100000"/>
              <a:buFontTx/>
              <a:buBlip>
                <a:blip r:embed="rId3"/>
              </a:buBlip>
              <a:defRPr sz="1600">
                <a:solidFill>
                  <a:schemeClr val="tx1">
                    <a:lumMod val="50000"/>
                  </a:schemeClr>
                </a:solidFill>
                <a:latin typeface="Arial" pitchFamily="34" charset="0"/>
                <a:cs typeface="Arial" pitchFamily="34" charset="0"/>
              </a:defRPr>
            </a:lvl2pPr>
            <a:lvl3pPr>
              <a:buSzPct val="100000"/>
              <a:buFontTx/>
              <a:buBlip>
                <a:blip r:embed="rId3"/>
              </a:buBlip>
              <a:defRPr sz="1400">
                <a:solidFill>
                  <a:schemeClr val="tx1">
                    <a:lumMod val="50000"/>
                  </a:schemeClr>
                </a:solidFill>
                <a:latin typeface="Arial" pitchFamily="34" charset="0"/>
                <a:cs typeface="Arial" pitchFamily="34" charset="0"/>
              </a:defRPr>
            </a:lvl3pPr>
            <a:lvl4pPr>
              <a:buSzPct val="100000"/>
              <a:buFontTx/>
              <a:buBlip>
                <a:blip r:embed="rId3"/>
              </a:buBlip>
              <a:defRPr sz="1200">
                <a:solidFill>
                  <a:schemeClr val="tx1">
                    <a:lumMod val="50000"/>
                  </a:schemeClr>
                </a:solidFill>
                <a:latin typeface="Arial" pitchFamily="34" charset="0"/>
                <a:cs typeface="Arial" pitchFamily="34" charset="0"/>
              </a:defRPr>
            </a:lvl4pPr>
            <a:lvl5pPr>
              <a:buSzPct val="100000"/>
              <a:buFontTx/>
              <a:buBlip>
                <a:blip r:embed="rId3"/>
              </a:buBlip>
              <a:defRPr sz="1200">
                <a:solidFill>
                  <a:schemeClr val="tx1">
                    <a:lumMod val="50000"/>
                  </a:schemeClr>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4"/>
          <p:cNvSpPr>
            <a:spLocks noGrp="1"/>
          </p:cNvSpPr>
          <p:nvPr>
            <p:ph type="body" sz="quarter" idx="3"/>
          </p:nvPr>
        </p:nvSpPr>
        <p:spPr>
          <a:xfrm>
            <a:off x="4645025" y="1268760"/>
            <a:ext cx="4041775" cy="639762"/>
          </a:xfrm>
          <a:prstGeom prst="rect">
            <a:avLst/>
          </a:prstGeom>
        </p:spPr>
        <p:txBody>
          <a:bodyPr anchor="b"/>
          <a:lstStyle>
            <a:lvl1pPr marL="0" indent="0">
              <a:buNone/>
              <a:defRPr sz="2000" b="1">
                <a:solidFill>
                  <a:srgbClr val="5D9732"/>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2" name="Content Placeholder 3"/>
          <p:cNvSpPr>
            <a:spLocks noGrp="1"/>
          </p:cNvSpPr>
          <p:nvPr>
            <p:ph sz="half" idx="10"/>
          </p:nvPr>
        </p:nvSpPr>
        <p:spPr>
          <a:xfrm>
            <a:off x="4646612" y="1908522"/>
            <a:ext cx="4040188" cy="3951288"/>
          </a:xfrm>
          <a:prstGeom prst="rect">
            <a:avLst/>
          </a:prstGeom>
        </p:spPr>
        <p:txBody>
          <a:bodyPr/>
          <a:lstStyle>
            <a:lvl1pPr>
              <a:buSzPct val="100000"/>
              <a:buFontTx/>
              <a:buBlip>
                <a:blip r:embed="rId4"/>
              </a:buBlip>
              <a:defRPr sz="1800" b="1">
                <a:solidFill>
                  <a:schemeClr val="tx1">
                    <a:lumMod val="50000"/>
                  </a:schemeClr>
                </a:solidFill>
                <a:latin typeface="Arial" pitchFamily="34" charset="0"/>
                <a:cs typeface="Arial" pitchFamily="34" charset="0"/>
              </a:defRPr>
            </a:lvl1pPr>
            <a:lvl2pPr>
              <a:buSzPct val="100000"/>
              <a:buFontTx/>
              <a:buBlip>
                <a:blip r:embed="rId3"/>
              </a:buBlip>
              <a:defRPr sz="1600">
                <a:solidFill>
                  <a:schemeClr val="tx1">
                    <a:lumMod val="50000"/>
                  </a:schemeClr>
                </a:solidFill>
                <a:latin typeface="Arial" pitchFamily="34" charset="0"/>
                <a:cs typeface="Arial" pitchFamily="34" charset="0"/>
              </a:defRPr>
            </a:lvl2pPr>
            <a:lvl3pPr>
              <a:buSzPct val="100000"/>
              <a:buFontTx/>
              <a:buBlip>
                <a:blip r:embed="rId3"/>
              </a:buBlip>
              <a:defRPr sz="1400">
                <a:solidFill>
                  <a:schemeClr val="tx1">
                    <a:lumMod val="50000"/>
                  </a:schemeClr>
                </a:solidFill>
                <a:latin typeface="Arial" pitchFamily="34" charset="0"/>
                <a:cs typeface="Arial" pitchFamily="34" charset="0"/>
              </a:defRPr>
            </a:lvl3pPr>
            <a:lvl4pPr>
              <a:buSzPct val="100000"/>
              <a:buFontTx/>
              <a:buBlip>
                <a:blip r:embed="rId3"/>
              </a:buBlip>
              <a:defRPr sz="1200">
                <a:solidFill>
                  <a:schemeClr val="tx1">
                    <a:lumMod val="50000"/>
                  </a:schemeClr>
                </a:solidFill>
                <a:latin typeface="Arial" pitchFamily="34" charset="0"/>
                <a:cs typeface="Arial" pitchFamily="34" charset="0"/>
              </a:defRPr>
            </a:lvl4pPr>
            <a:lvl5pPr>
              <a:buSzPct val="100000"/>
              <a:buFontTx/>
              <a:buBlip>
                <a:blip r:embed="rId3"/>
              </a:buBlip>
              <a:defRPr sz="1200">
                <a:solidFill>
                  <a:schemeClr val="tx1">
                    <a:lumMod val="50000"/>
                  </a:schemeClr>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Slide Number Placeholder 5"/>
          <p:cNvSpPr txBox="1">
            <a:spLocks/>
          </p:cNvSpPr>
          <p:nvPr userDrawn="1"/>
        </p:nvSpPr>
        <p:spPr bwMode="auto">
          <a:xfrm>
            <a:off x="8593138" y="6399213"/>
            <a:ext cx="533400" cy="365125"/>
          </a:xfrm>
          <a:prstGeom prst="rect">
            <a:avLst/>
          </a:prstGeom>
          <a:noFill/>
          <a:ln>
            <a:noFill/>
          </a:ln>
          <a:extLst>
            <a:ext uri="{909E8E84-426E-40DD-AFC4-6F175D3DCCD1}"/>
            <a:ext uri="{91240B29-F687-4F45-9708-019B960494DF}"/>
          </a:extLst>
        </p:spPr>
        <p:txBody>
          <a:bodyPr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auto" hangingPunct="1">
              <a:spcBef>
                <a:spcPts val="0"/>
              </a:spcBef>
              <a:spcAft>
                <a:spcPts val="0"/>
              </a:spcAft>
              <a:defRPr/>
            </a:pPr>
            <a:fld id="{26091481-FD9E-489D-AC0B-D1F51972532A}" type="slidenum">
              <a:rPr lang="en-US" sz="1000">
                <a:solidFill>
                  <a:srgbClr val="828282"/>
                </a:solidFill>
              </a:rPr>
              <a:pPr eaLnBrk="1" fontAlgn="auto" hangingPunct="1">
                <a:spcBef>
                  <a:spcPts val="0"/>
                </a:spcBef>
                <a:spcAft>
                  <a:spcPts val="0"/>
                </a:spcAft>
                <a:defRPr/>
              </a:pPr>
              <a:t>‹#›</a:t>
            </a:fld>
            <a:endParaRPr lang="en-US" sz="1000" dirty="0">
              <a:solidFill>
                <a:srgbClr val="828282"/>
              </a:solidFill>
            </a:endParaRPr>
          </a:p>
        </p:txBody>
      </p:sp>
      <p:sp>
        <p:nvSpPr>
          <p:cNvPr id="4" name="Rectangle 29"/>
          <p:cNvSpPr>
            <a:spLocks noChangeArrowheads="1"/>
          </p:cNvSpPr>
          <p:nvPr userDrawn="1"/>
        </p:nvSpPr>
        <p:spPr bwMode="auto">
          <a:xfrm>
            <a:off x="8583613" y="6470650"/>
            <a:ext cx="76200" cy="184150"/>
          </a:xfrm>
          <a:prstGeom prst="rect">
            <a:avLst/>
          </a:prstGeom>
          <a:noFill/>
          <a:ln>
            <a:noFill/>
          </a:ln>
          <a:extLst>
            <a:ext uri="{909E8E84-426E-40DD-AFC4-6F175D3DCCD1}"/>
            <a:ext uri="{91240B29-F687-4F45-9708-019B960494DF}"/>
          </a:extLst>
        </p:spPr>
        <p:txBody>
          <a:bodyPr lIns="0" tIns="0" rIns="0" bIns="0">
            <a:spAutoFit/>
          </a:bodyPr>
          <a:lstStyle/>
          <a:p>
            <a:pPr fontAlgn="auto">
              <a:spcBef>
                <a:spcPts val="0"/>
              </a:spcBef>
              <a:spcAft>
                <a:spcPts val="0"/>
              </a:spcAft>
              <a:defRPr/>
            </a:pPr>
            <a:r>
              <a:rPr lang="en-US" sz="1200" dirty="0">
                <a:solidFill>
                  <a:srgbClr val="828282"/>
                </a:solidFill>
                <a:latin typeface="+mn-lt"/>
              </a:rPr>
              <a:t>|</a:t>
            </a:r>
          </a:p>
        </p:txBody>
      </p:sp>
      <p:sp>
        <p:nvSpPr>
          <p:cNvPr id="5" name="TextBox 4"/>
          <p:cNvSpPr txBox="1">
            <a:spLocks noChangeArrowheads="1"/>
          </p:cNvSpPr>
          <p:nvPr userDrawn="1"/>
        </p:nvSpPr>
        <p:spPr bwMode="auto">
          <a:xfrm>
            <a:off x="228600" y="355600"/>
            <a:ext cx="2819400" cy="646113"/>
          </a:xfrm>
          <a:prstGeom prst="rect">
            <a:avLst/>
          </a:prstGeom>
          <a:noFill/>
          <a:ln>
            <a:noFill/>
          </a:ln>
          <a:extLst>
            <a:ext uri="{909E8E84-426E-40DD-AFC4-6F175D3DCCD1}"/>
            <a:ext uri="{91240B29-F687-4F45-9708-019B960494DF}"/>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auto" hangingPunct="1">
              <a:spcBef>
                <a:spcPts val="0"/>
              </a:spcBef>
              <a:spcAft>
                <a:spcPts val="0"/>
              </a:spcAft>
              <a:defRPr/>
            </a:pPr>
            <a:r>
              <a:rPr lang="en-US" sz="3600" b="1" dirty="0">
                <a:solidFill>
                  <a:srgbClr val="008CDD"/>
                </a:solidFill>
                <a:cs typeface="Arial" pitchFamily="34" charset="0"/>
              </a:rPr>
              <a:t>Agenda</a:t>
            </a:r>
          </a:p>
        </p:txBody>
      </p:sp>
      <p:cxnSp>
        <p:nvCxnSpPr>
          <p:cNvPr id="6" name="Straight Connector 19"/>
          <p:cNvCxnSpPr/>
          <p:nvPr userDrawn="1"/>
        </p:nvCxnSpPr>
        <p:spPr bwMode="auto">
          <a:xfrm>
            <a:off x="1646238" y="6591300"/>
            <a:ext cx="6888162" cy="1588"/>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pic>
        <p:nvPicPr>
          <p:cNvPr id="7" name="Picture 3" descr="C:\Users\jlecoz\Desktop\Image6.jpg"/>
          <p:cNvPicPr>
            <a:picLocks noChangeAspect="1" noChangeArrowheads="1"/>
          </p:cNvPicPr>
          <p:nvPr userDrawn="1"/>
        </p:nvPicPr>
        <p:blipFill>
          <a:blip r:embed="rId2" cstate="print"/>
          <a:srcRect/>
          <a:stretch>
            <a:fillRect/>
          </a:stretch>
        </p:blipFill>
        <p:spPr bwMode="auto">
          <a:xfrm>
            <a:off x="182563" y="6345238"/>
            <a:ext cx="1408112" cy="377825"/>
          </a:xfrm>
          <a:prstGeom prst="rect">
            <a:avLst/>
          </a:prstGeom>
          <a:noFill/>
          <a:ln w="9525">
            <a:noFill/>
            <a:miter lim="800000"/>
            <a:headEnd/>
            <a:tailEnd/>
          </a:ln>
        </p:spPr>
      </p:pic>
      <p:sp>
        <p:nvSpPr>
          <p:cNvPr id="8" name="Rectangle 29"/>
          <p:cNvSpPr>
            <a:spLocks noChangeArrowheads="1"/>
          </p:cNvSpPr>
          <p:nvPr userDrawn="1"/>
        </p:nvSpPr>
        <p:spPr bwMode="auto">
          <a:xfrm>
            <a:off x="5503863" y="6619875"/>
            <a:ext cx="3044825" cy="92075"/>
          </a:xfrm>
          <a:prstGeom prst="rect">
            <a:avLst/>
          </a:prstGeom>
          <a:noFill/>
          <a:ln w="9525">
            <a:noFill/>
            <a:miter lim="800000"/>
            <a:headEnd/>
            <a:tailEnd/>
          </a:ln>
        </p:spPr>
        <p:txBody>
          <a:bodyPr wrap="none" lIns="0" tIns="0" rIns="0" bIns="0">
            <a:spAutoFit/>
          </a:bodyPr>
          <a:lstStyle/>
          <a:p>
            <a:r>
              <a:rPr lang="en-US" sz="600" dirty="0">
                <a:solidFill>
                  <a:srgbClr val="3BB5FF"/>
                </a:solidFill>
                <a:ea typeface="ＭＳ Ｐゴシック"/>
                <a:cs typeface="ＭＳ Ｐゴシック"/>
              </a:rPr>
              <a:t>This document should not be distributed without Cegedim authorization – Copyright 2012</a:t>
            </a:r>
          </a:p>
        </p:txBody>
      </p:sp>
      <p:pic>
        <p:nvPicPr>
          <p:cNvPr id="9" name="Picture 2" descr="X:\Réseau Juridique\JLECOZ\people.png"/>
          <p:cNvPicPr>
            <a:picLocks noChangeAspect="1" noChangeArrowheads="1"/>
          </p:cNvPicPr>
          <p:nvPr userDrawn="1"/>
        </p:nvPicPr>
        <p:blipFill>
          <a:blip r:embed="rId3" cstate="print"/>
          <a:srcRect l="59799"/>
          <a:stretch>
            <a:fillRect/>
          </a:stretch>
        </p:blipFill>
        <p:spPr bwMode="auto">
          <a:xfrm>
            <a:off x="0" y="1125538"/>
            <a:ext cx="2865438" cy="4321175"/>
          </a:xfrm>
          <a:prstGeom prst="rect">
            <a:avLst/>
          </a:prstGeom>
          <a:noFill/>
          <a:ln w="9525">
            <a:noFill/>
            <a:miter lim="800000"/>
            <a:headEnd/>
            <a:tailEnd/>
          </a:ln>
        </p:spPr>
      </p:pic>
      <p:sp>
        <p:nvSpPr>
          <p:cNvPr id="12" name="Text Placeholder 11"/>
          <p:cNvSpPr>
            <a:spLocks noGrp="1"/>
          </p:cNvSpPr>
          <p:nvPr>
            <p:ph type="body" sz="quarter" idx="10"/>
          </p:nvPr>
        </p:nvSpPr>
        <p:spPr>
          <a:xfrm>
            <a:off x="3429000" y="2057400"/>
            <a:ext cx="4724400" cy="3962400"/>
          </a:xfrm>
          <a:prstGeom prst="rect">
            <a:avLst/>
          </a:prstGeom>
        </p:spPr>
        <p:txBody>
          <a:bodyPr/>
          <a:lstStyle>
            <a:lvl1pPr>
              <a:buFontTx/>
              <a:buBlip>
                <a:blip r:embed="rId4"/>
              </a:buBlip>
              <a:defRPr sz="2400" b="1" i="0">
                <a:solidFill>
                  <a:schemeClr val="tx1">
                    <a:lumMod val="50000"/>
                  </a:schemeClr>
                </a:solidFill>
                <a:latin typeface="Arial" pitchFamily="34" charset="0"/>
                <a:cs typeface="Arial" pitchFamily="34" charset="0"/>
              </a:defRPr>
            </a:lvl1pPr>
            <a:lvl2pPr>
              <a:buSzPct val="100000"/>
              <a:buFontTx/>
              <a:buBlip>
                <a:blip r:embed="rId5"/>
              </a:buBlip>
              <a:defRPr sz="2000">
                <a:solidFill>
                  <a:srgbClr val="008CDD"/>
                </a:solidFill>
                <a:latin typeface="Arial" pitchFamily="34" charset="0"/>
                <a:cs typeface="Arial" pitchFamily="34" charset="0"/>
              </a:defRPr>
            </a:lvl2pPr>
            <a:lvl3pPr>
              <a:buSzPct val="100000"/>
              <a:buFontTx/>
              <a:buBlip>
                <a:blip r:embed="rId5"/>
              </a:buBlip>
              <a:defRPr sz="1800">
                <a:solidFill>
                  <a:srgbClr val="008CDD"/>
                </a:solidFill>
                <a:latin typeface="Arial" pitchFamily="34" charset="0"/>
                <a:cs typeface="Arial" pitchFamily="34" charset="0"/>
              </a:defRPr>
            </a:lvl3pPr>
            <a:lvl4pPr>
              <a:buSzPct val="100000"/>
              <a:buFontTx/>
              <a:buBlip>
                <a:blip r:embed="rId5"/>
              </a:buBlip>
              <a:defRPr sz="1600">
                <a:solidFill>
                  <a:srgbClr val="008CDD"/>
                </a:solidFill>
                <a:latin typeface="Arial" pitchFamily="34" charset="0"/>
                <a:cs typeface="Arial" pitchFamily="34" charset="0"/>
              </a:defRPr>
            </a:lvl4pPr>
            <a:lvl5pPr>
              <a:buSzPct val="100000"/>
              <a:buFontTx/>
              <a:buBlip>
                <a:blip r:embed="rId5"/>
              </a:buBlip>
              <a:defRPr sz="1400">
                <a:solidFill>
                  <a:srgbClr val="008CDD"/>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3" name="Straight Connector 3"/>
          <p:cNvCxnSpPr/>
          <p:nvPr userDrawn="1"/>
        </p:nvCxnSpPr>
        <p:spPr bwMode="auto">
          <a:xfrm>
            <a:off x="304800" y="989013"/>
            <a:ext cx="8153400" cy="1587"/>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4" name="Title 1"/>
          <p:cNvSpPr>
            <a:spLocks noGrp="1"/>
          </p:cNvSpPr>
          <p:nvPr>
            <p:ph type="title"/>
          </p:nvPr>
        </p:nvSpPr>
        <p:spPr>
          <a:xfrm>
            <a:off x="304800" y="0"/>
            <a:ext cx="8229600" cy="990600"/>
          </a:xfrm>
          <a:prstGeom prst="rect">
            <a:avLst/>
          </a:prstGeom>
        </p:spPr>
        <p:txBody>
          <a:bodyPr anchor="ctr" anchorCtr="0"/>
          <a:lstStyle>
            <a:lvl1pPr algn="l">
              <a:defRPr sz="2800" b="1">
                <a:solidFill>
                  <a:srgbClr val="008CDD"/>
                </a:solidFill>
                <a:latin typeface="Arial"/>
              </a:defRPr>
            </a:lvl1pPr>
          </a:lstStyle>
          <a:p>
            <a:r>
              <a:rPr lang="en-US" dirty="0"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pic>
        <p:nvPicPr>
          <p:cNvPr id="4" name="Picture 2" descr="arrow_homepage.png"/>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3343275" y="3124200"/>
            <a:ext cx="466725"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3" descr="C:\Users\jlecoz\Desktop\Image5.jp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6156325" y="5870575"/>
            <a:ext cx="2987675"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09600" y="838200"/>
            <a:ext cx="8229600" cy="1470025"/>
          </a:xfrm>
          <a:prstGeom prst="rect">
            <a:avLst/>
          </a:prstGeom>
        </p:spPr>
        <p:txBody>
          <a:bodyPr anchor="ctr" anchorCtr="0">
            <a:normAutofit/>
          </a:bodyPr>
          <a:lstStyle>
            <a:lvl1pPr algn="l">
              <a:defRPr sz="3000" b="1" i="0">
                <a:solidFill>
                  <a:srgbClr val="008CDD"/>
                </a:solidFill>
                <a:latin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3136900"/>
            <a:ext cx="4876800" cy="730448"/>
          </a:xfrm>
          <a:prstGeom prst="rect">
            <a:avLst/>
          </a:prstGeom>
        </p:spPr>
        <p:txBody>
          <a:bodyPr vert="horz">
            <a:normAutofit/>
          </a:bodyPr>
          <a:lstStyle>
            <a:lvl1pPr marL="0" indent="0" algn="l">
              <a:lnSpc>
                <a:spcPct val="100000"/>
              </a:lnSpc>
              <a:buNone/>
              <a:defRPr sz="2000" b="1">
                <a:solidFill>
                  <a:schemeClr val="tx1">
                    <a:lumMod val="50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pic>
        <p:nvPicPr>
          <p:cNvPr id="1026" name="Picture 2" descr="X:\Réseau Juridique\JLECOZ\people.png"/>
          <p:cNvPicPr>
            <a:picLocks noChangeAspect="1" noChangeArrowheads="1"/>
          </p:cNvPicPr>
          <p:nvPr userDrawn="1"/>
        </p:nvPicPr>
        <p:blipFill rotWithShape="1">
          <a:blip r:embed="rId4" cstate="print">
            <a:extLst>
              <a:ext uri="{28A0092B-C50C-407E-A947-70E740481C1C}">
                <a14:useLocalDpi xmlns:a14="http://schemas.microsoft.com/office/drawing/2010/main" xmlns="" val="0"/>
              </a:ext>
            </a:extLst>
          </a:blip>
          <a:srcRect l="35799"/>
          <a:stretch/>
        </p:blipFill>
        <p:spPr bwMode="auto">
          <a:xfrm>
            <a:off x="0" y="2420888"/>
            <a:ext cx="3164765" cy="298849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341066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Slide Number Placeholder 5"/>
          <p:cNvSpPr txBox="1">
            <a:spLocks/>
          </p:cNvSpPr>
          <p:nvPr userDrawn="1"/>
        </p:nvSpPr>
        <p:spPr bwMode="auto">
          <a:xfrm>
            <a:off x="8593138" y="6399213"/>
            <a:ext cx="533400" cy="365125"/>
          </a:xfrm>
          <a:prstGeom prst="rect">
            <a:avLst/>
          </a:prstGeom>
          <a:noFill/>
          <a:ln>
            <a:noFill/>
          </a:ln>
          <a:extLst>
            <a:ext uri="{909E8E84-426E-40DD-AFC4-6F175D3DCCD1}"/>
            <a:ext uri="{91240B29-F687-4F45-9708-019B960494DF}"/>
          </a:extLst>
        </p:spPr>
        <p:txBody>
          <a:bodyPr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auto" hangingPunct="1">
              <a:spcBef>
                <a:spcPts val="0"/>
              </a:spcBef>
              <a:spcAft>
                <a:spcPts val="0"/>
              </a:spcAft>
              <a:defRPr/>
            </a:pPr>
            <a:fld id="{A91FF113-102A-4B03-9317-0EEAAECC1514}" type="slidenum">
              <a:rPr lang="en-US" sz="1000">
                <a:solidFill>
                  <a:srgbClr val="828282"/>
                </a:solidFill>
              </a:rPr>
              <a:pPr eaLnBrk="1" fontAlgn="auto" hangingPunct="1">
                <a:spcBef>
                  <a:spcPts val="0"/>
                </a:spcBef>
                <a:spcAft>
                  <a:spcPts val="0"/>
                </a:spcAft>
                <a:defRPr/>
              </a:pPr>
              <a:t>‹#›</a:t>
            </a:fld>
            <a:endParaRPr lang="en-US" sz="1000" dirty="0">
              <a:solidFill>
                <a:srgbClr val="828282"/>
              </a:solidFill>
            </a:endParaRPr>
          </a:p>
        </p:txBody>
      </p:sp>
      <p:sp>
        <p:nvSpPr>
          <p:cNvPr id="4" name="Rectangle 29"/>
          <p:cNvSpPr>
            <a:spLocks noChangeArrowheads="1"/>
          </p:cNvSpPr>
          <p:nvPr userDrawn="1"/>
        </p:nvSpPr>
        <p:spPr bwMode="auto">
          <a:xfrm>
            <a:off x="8583613" y="6470650"/>
            <a:ext cx="76200" cy="184150"/>
          </a:xfrm>
          <a:prstGeom prst="rect">
            <a:avLst/>
          </a:prstGeom>
          <a:noFill/>
          <a:ln>
            <a:noFill/>
          </a:ln>
          <a:extLst>
            <a:ext uri="{909E8E84-426E-40DD-AFC4-6F175D3DCCD1}"/>
            <a:ext uri="{91240B29-F687-4F45-9708-019B960494DF}"/>
          </a:extLst>
        </p:spPr>
        <p:txBody>
          <a:bodyPr lIns="0" tIns="0" rIns="0" bIns="0">
            <a:spAutoFit/>
          </a:bodyPr>
          <a:lstStyle/>
          <a:p>
            <a:pPr fontAlgn="auto">
              <a:spcBef>
                <a:spcPts val="0"/>
              </a:spcBef>
              <a:spcAft>
                <a:spcPts val="0"/>
              </a:spcAft>
              <a:defRPr/>
            </a:pPr>
            <a:r>
              <a:rPr lang="en-US" sz="1200" dirty="0">
                <a:solidFill>
                  <a:srgbClr val="828282"/>
                </a:solidFill>
                <a:latin typeface="+mn-lt"/>
              </a:rPr>
              <a:t>|</a:t>
            </a:r>
          </a:p>
        </p:txBody>
      </p:sp>
      <p:sp>
        <p:nvSpPr>
          <p:cNvPr id="5" name="TextBox 4"/>
          <p:cNvSpPr txBox="1">
            <a:spLocks noChangeArrowheads="1"/>
          </p:cNvSpPr>
          <p:nvPr userDrawn="1"/>
        </p:nvSpPr>
        <p:spPr bwMode="auto">
          <a:xfrm>
            <a:off x="228600" y="355600"/>
            <a:ext cx="2819400" cy="646113"/>
          </a:xfrm>
          <a:prstGeom prst="rect">
            <a:avLst/>
          </a:prstGeom>
          <a:noFill/>
          <a:ln>
            <a:noFill/>
          </a:ln>
          <a:extLst>
            <a:ext uri="{909E8E84-426E-40DD-AFC4-6F175D3DCCD1}"/>
            <a:ext uri="{91240B29-F687-4F45-9708-019B960494DF}"/>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auto" hangingPunct="1">
              <a:spcBef>
                <a:spcPts val="0"/>
              </a:spcBef>
              <a:spcAft>
                <a:spcPts val="0"/>
              </a:spcAft>
              <a:defRPr/>
            </a:pPr>
            <a:r>
              <a:rPr lang="en-US" sz="3600" b="1" dirty="0">
                <a:solidFill>
                  <a:srgbClr val="008CDD"/>
                </a:solidFill>
                <a:cs typeface="Arial" pitchFamily="34" charset="0"/>
              </a:rPr>
              <a:t>Agenda</a:t>
            </a:r>
          </a:p>
        </p:txBody>
      </p:sp>
      <p:cxnSp>
        <p:nvCxnSpPr>
          <p:cNvPr id="6" name="Straight Connector 19"/>
          <p:cNvCxnSpPr/>
          <p:nvPr userDrawn="1"/>
        </p:nvCxnSpPr>
        <p:spPr bwMode="auto">
          <a:xfrm>
            <a:off x="1646238" y="6591300"/>
            <a:ext cx="6888162" cy="1588"/>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pic>
        <p:nvPicPr>
          <p:cNvPr id="8" name="Picture 3" descr="C:\Users\jlecoz\Desktop\Image6.jpg"/>
          <p:cNvPicPr>
            <a:picLocks noChangeAspect="1" noChangeArrowheads="1"/>
          </p:cNvPicPr>
          <p:nvPr userDrawn="1"/>
        </p:nvPicPr>
        <p:blipFill>
          <a:blip r:embed="rId2" cstate="print"/>
          <a:srcRect/>
          <a:stretch>
            <a:fillRect/>
          </a:stretch>
        </p:blipFill>
        <p:spPr bwMode="auto">
          <a:xfrm>
            <a:off x="182563" y="6345238"/>
            <a:ext cx="1408112" cy="377825"/>
          </a:xfrm>
          <a:prstGeom prst="rect">
            <a:avLst/>
          </a:prstGeom>
          <a:noFill/>
          <a:ln w="9525">
            <a:noFill/>
            <a:miter lim="800000"/>
            <a:headEnd/>
            <a:tailEnd/>
          </a:ln>
        </p:spPr>
      </p:pic>
      <p:sp>
        <p:nvSpPr>
          <p:cNvPr id="9" name="Rectangle 29"/>
          <p:cNvSpPr>
            <a:spLocks noChangeArrowheads="1"/>
          </p:cNvSpPr>
          <p:nvPr userDrawn="1"/>
        </p:nvSpPr>
        <p:spPr bwMode="auto">
          <a:xfrm>
            <a:off x="5503863" y="6619875"/>
            <a:ext cx="3044825" cy="92075"/>
          </a:xfrm>
          <a:prstGeom prst="rect">
            <a:avLst/>
          </a:prstGeom>
          <a:noFill/>
          <a:ln w="9525">
            <a:noFill/>
            <a:miter lim="800000"/>
            <a:headEnd/>
            <a:tailEnd/>
          </a:ln>
        </p:spPr>
        <p:txBody>
          <a:bodyPr wrap="none" lIns="0" tIns="0" rIns="0" bIns="0">
            <a:spAutoFit/>
          </a:bodyPr>
          <a:lstStyle/>
          <a:p>
            <a:r>
              <a:rPr lang="en-US" sz="600" dirty="0">
                <a:solidFill>
                  <a:srgbClr val="3BB5FF"/>
                </a:solidFill>
                <a:ea typeface="ＭＳ Ｐゴシック"/>
                <a:cs typeface="ＭＳ Ｐゴシック"/>
              </a:rPr>
              <a:t>This document should not be distributed without Cegedim authorization – Copyright 2012</a:t>
            </a:r>
          </a:p>
        </p:txBody>
      </p:sp>
      <p:pic>
        <p:nvPicPr>
          <p:cNvPr id="10" name="Picture 2" descr="X:\Réseau Juridique\JLECOZ\people.png"/>
          <p:cNvPicPr>
            <a:picLocks noChangeAspect="1" noChangeArrowheads="1"/>
          </p:cNvPicPr>
          <p:nvPr userDrawn="1"/>
        </p:nvPicPr>
        <p:blipFill>
          <a:blip r:embed="rId3" cstate="print"/>
          <a:srcRect l="59799"/>
          <a:stretch>
            <a:fillRect/>
          </a:stretch>
        </p:blipFill>
        <p:spPr bwMode="auto">
          <a:xfrm>
            <a:off x="14288" y="2205038"/>
            <a:ext cx="1439862" cy="2171700"/>
          </a:xfrm>
          <a:prstGeom prst="rect">
            <a:avLst/>
          </a:prstGeom>
          <a:noFill/>
          <a:ln w="9525">
            <a:noFill/>
            <a:miter lim="800000"/>
            <a:headEnd/>
            <a:tailEnd/>
          </a:ln>
        </p:spPr>
      </p:pic>
      <p:sp>
        <p:nvSpPr>
          <p:cNvPr id="7" name="Table Placeholder 6"/>
          <p:cNvSpPr>
            <a:spLocks noGrp="1"/>
          </p:cNvSpPr>
          <p:nvPr>
            <p:ph type="tbl" sz="quarter" idx="10"/>
          </p:nvPr>
        </p:nvSpPr>
        <p:spPr>
          <a:xfrm>
            <a:off x="2627313" y="1484313"/>
            <a:ext cx="6032500" cy="1439862"/>
          </a:xfrm>
          <a:prstGeom prst="rect">
            <a:avLst/>
          </a:prstGeom>
        </p:spPr>
        <p:txBody>
          <a:bodyPr/>
          <a:lstStyle/>
          <a:p>
            <a:pPr lvl="0"/>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ound Same Side Corner Rectangle 3"/>
          <p:cNvSpPr/>
          <p:nvPr userDrawn="1"/>
        </p:nvSpPr>
        <p:spPr>
          <a:xfrm rot="5400000">
            <a:off x="2933700" y="55563"/>
            <a:ext cx="1584325" cy="7451725"/>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19"/>
          <p:cNvCxnSpPr/>
          <p:nvPr userDrawn="1"/>
        </p:nvCxnSpPr>
        <p:spPr bwMode="auto">
          <a:xfrm>
            <a:off x="1646238" y="6591300"/>
            <a:ext cx="6888162" cy="1588"/>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6" name="Slide Number Placeholder 5"/>
          <p:cNvSpPr txBox="1">
            <a:spLocks/>
          </p:cNvSpPr>
          <p:nvPr userDrawn="1"/>
        </p:nvSpPr>
        <p:spPr bwMode="auto">
          <a:xfrm>
            <a:off x="8593138" y="6399213"/>
            <a:ext cx="533400" cy="365125"/>
          </a:xfrm>
          <a:prstGeom prst="rect">
            <a:avLst/>
          </a:prstGeom>
          <a:noFill/>
          <a:ln>
            <a:noFill/>
          </a:ln>
          <a:extLst>
            <a:ext uri="{909E8E84-426E-40DD-AFC4-6F175D3DCCD1}"/>
            <a:ext uri="{91240B29-F687-4F45-9708-019B960494DF}"/>
          </a:extLst>
        </p:spPr>
        <p:txBody>
          <a:bodyPr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auto" hangingPunct="1">
              <a:spcBef>
                <a:spcPts val="0"/>
              </a:spcBef>
              <a:spcAft>
                <a:spcPts val="0"/>
              </a:spcAft>
              <a:defRPr/>
            </a:pPr>
            <a:fld id="{4FA34456-482B-486E-8A00-97929D53119D}" type="slidenum">
              <a:rPr lang="en-US" sz="1000">
                <a:solidFill>
                  <a:srgbClr val="828282"/>
                </a:solidFill>
              </a:rPr>
              <a:pPr eaLnBrk="1" fontAlgn="auto" hangingPunct="1">
                <a:spcBef>
                  <a:spcPts val="0"/>
                </a:spcBef>
                <a:spcAft>
                  <a:spcPts val="0"/>
                </a:spcAft>
                <a:defRPr/>
              </a:pPr>
              <a:t>‹#›</a:t>
            </a:fld>
            <a:endParaRPr lang="en-US" sz="1000" dirty="0">
              <a:solidFill>
                <a:srgbClr val="828282"/>
              </a:solidFill>
            </a:endParaRPr>
          </a:p>
        </p:txBody>
      </p:sp>
      <p:sp>
        <p:nvSpPr>
          <p:cNvPr id="7" name="Rectangle 29"/>
          <p:cNvSpPr>
            <a:spLocks noChangeArrowheads="1"/>
          </p:cNvSpPr>
          <p:nvPr userDrawn="1"/>
        </p:nvSpPr>
        <p:spPr bwMode="auto">
          <a:xfrm>
            <a:off x="8583613" y="6470650"/>
            <a:ext cx="76200" cy="184150"/>
          </a:xfrm>
          <a:prstGeom prst="rect">
            <a:avLst/>
          </a:prstGeom>
          <a:noFill/>
          <a:ln>
            <a:noFill/>
          </a:ln>
          <a:extLst>
            <a:ext uri="{909E8E84-426E-40DD-AFC4-6F175D3DCCD1}"/>
            <a:ext uri="{91240B29-F687-4F45-9708-019B960494DF}"/>
          </a:extLst>
        </p:spPr>
        <p:txBody>
          <a:bodyPr lIns="0" tIns="0" rIns="0" bIns="0">
            <a:spAutoFit/>
          </a:bodyPr>
          <a:lstStyle/>
          <a:p>
            <a:pPr fontAlgn="auto">
              <a:spcBef>
                <a:spcPts val="0"/>
              </a:spcBef>
              <a:spcAft>
                <a:spcPts val="0"/>
              </a:spcAft>
              <a:defRPr/>
            </a:pPr>
            <a:r>
              <a:rPr lang="en-US" sz="1200" dirty="0">
                <a:solidFill>
                  <a:srgbClr val="828282"/>
                </a:solidFill>
                <a:latin typeface="+mn-lt"/>
              </a:rPr>
              <a:t>|</a:t>
            </a:r>
          </a:p>
        </p:txBody>
      </p:sp>
      <p:pic>
        <p:nvPicPr>
          <p:cNvPr id="8" name="Picture 3" descr="C:\Users\jlecoz\Desktop\Image6.jpg"/>
          <p:cNvPicPr>
            <a:picLocks noChangeAspect="1" noChangeArrowheads="1"/>
          </p:cNvPicPr>
          <p:nvPr userDrawn="1"/>
        </p:nvPicPr>
        <p:blipFill>
          <a:blip r:embed="rId2" cstate="print"/>
          <a:srcRect/>
          <a:stretch>
            <a:fillRect/>
          </a:stretch>
        </p:blipFill>
        <p:spPr bwMode="auto">
          <a:xfrm>
            <a:off x="182563" y="6345238"/>
            <a:ext cx="1408112" cy="377825"/>
          </a:xfrm>
          <a:prstGeom prst="rect">
            <a:avLst/>
          </a:prstGeom>
          <a:noFill/>
          <a:ln w="9525">
            <a:noFill/>
            <a:miter lim="800000"/>
            <a:headEnd/>
            <a:tailEnd/>
          </a:ln>
        </p:spPr>
      </p:pic>
      <p:sp>
        <p:nvSpPr>
          <p:cNvPr id="9" name="Rectangle 29"/>
          <p:cNvSpPr>
            <a:spLocks noChangeArrowheads="1"/>
          </p:cNvSpPr>
          <p:nvPr userDrawn="1"/>
        </p:nvSpPr>
        <p:spPr bwMode="auto">
          <a:xfrm>
            <a:off x="5503863" y="6619875"/>
            <a:ext cx="3044825" cy="92075"/>
          </a:xfrm>
          <a:prstGeom prst="rect">
            <a:avLst/>
          </a:prstGeom>
          <a:noFill/>
          <a:ln w="9525">
            <a:noFill/>
            <a:miter lim="800000"/>
            <a:headEnd/>
            <a:tailEnd/>
          </a:ln>
        </p:spPr>
        <p:txBody>
          <a:bodyPr wrap="none" lIns="0" tIns="0" rIns="0" bIns="0">
            <a:spAutoFit/>
          </a:bodyPr>
          <a:lstStyle/>
          <a:p>
            <a:r>
              <a:rPr lang="en-US" sz="600" dirty="0">
                <a:solidFill>
                  <a:srgbClr val="3BB5FF"/>
                </a:solidFill>
                <a:ea typeface="ＭＳ Ｐゴシック"/>
                <a:cs typeface="ＭＳ Ｐゴシック"/>
              </a:rPr>
              <a:t>This document should not be distributed without Cegedim authorization – Copyright 2012</a:t>
            </a:r>
          </a:p>
        </p:txBody>
      </p:sp>
      <p:pic>
        <p:nvPicPr>
          <p:cNvPr id="10" name="Picture 2" descr="X:\Réseau Juridique\JLECOZ\people.png"/>
          <p:cNvPicPr>
            <a:picLocks noChangeAspect="1" noChangeArrowheads="1"/>
          </p:cNvPicPr>
          <p:nvPr userDrawn="1"/>
        </p:nvPicPr>
        <p:blipFill>
          <a:blip r:embed="rId3" cstate="print"/>
          <a:srcRect r="59799"/>
          <a:stretch>
            <a:fillRect/>
          </a:stretch>
        </p:blipFill>
        <p:spPr bwMode="auto">
          <a:xfrm>
            <a:off x="7091363" y="-531813"/>
            <a:ext cx="2082800" cy="3141663"/>
          </a:xfrm>
          <a:prstGeom prst="rect">
            <a:avLst/>
          </a:prstGeom>
          <a:noFill/>
          <a:ln w="9525">
            <a:noFill/>
            <a:miter lim="800000"/>
            <a:headEnd/>
            <a:tailEnd/>
          </a:ln>
        </p:spPr>
      </p:pic>
      <p:sp>
        <p:nvSpPr>
          <p:cNvPr id="2" name="Title 1"/>
          <p:cNvSpPr>
            <a:spLocks noGrp="1"/>
          </p:cNvSpPr>
          <p:nvPr>
            <p:ph type="title"/>
          </p:nvPr>
        </p:nvSpPr>
        <p:spPr>
          <a:xfrm>
            <a:off x="722313" y="3100189"/>
            <a:ext cx="7772400" cy="1362075"/>
          </a:xfrm>
          <a:prstGeom prst="rect">
            <a:avLst/>
          </a:prstGeom>
        </p:spPr>
        <p:txBody>
          <a:bodyPr anchor="t"/>
          <a:lstStyle>
            <a:lvl1pPr algn="l">
              <a:defRPr sz="2600" b="1" cap="all">
                <a:solidFill>
                  <a:schemeClr val="bg1"/>
                </a:solidFill>
                <a:latin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1447800"/>
            <a:ext cx="7772400" cy="1500187"/>
          </a:xfrm>
          <a:prstGeom prst="rect">
            <a:avLst/>
          </a:prstGeom>
        </p:spPr>
        <p:txBody>
          <a:bodyPr anchor="b"/>
          <a:lstStyle>
            <a:lvl1pPr marL="0" indent="0">
              <a:buNone/>
              <a:defRPr sz="2000" b="1">
                <a:solidFill>
                  <a:schemeClr val="tx1">
                    <a:lumMod val="50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4" name="Round Same Side Corner Rectangle 3"/>
          <p:cNvSpPr/>
          <p:nvPr userDrawn="1"/>
        </p:nvSpPr>
        <p:spPr>
          <a:xfrm rot="5400000">
            <a:off x="2933700" y="55563"/>
            <a:ext cx="1584325" cy="7451725"/>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19"/>
          <p:cNvCxnSpPr/>
          <p:nvPr userDrawn="1"/>
        </p:nvCxnSpPr>
        <p:spPr bwMode="auto">
          <a:xfrm>
            <a:off x="1646238" y="6591300"/>
            <a:ext cx="6888162" cy="1588"/>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6" name="Slide Number Placeholder 5"/>
          <p:cNvSpPr txBox="1">
            <a:spLocks/>
          </p:cNvSpPr>
          <p:nvPr userDrawn="1"/>
        </p:nvSpPr>
        <p:spPr bwMode="auto">
          <a:xfrm>
            <a:off x="8593138" y="6399213"/>
            <a:ext cx="533400" cy="365125"/>
          </a:xfrm>
          <a:prstGeom prst="rect">
            <a:avLst/>
          </a:prstGeom>
          <a:noFill/>
          <a:ln>
            <a:noFill/>
          </a:ln>
          <a:extLst>
            <a:ext uri="{909E8E84-426E-40DD-AFC4-6F175D3DCCD1}"/>
            <a:ext uri="{91240B29-F687-4F45-9708-019B960494DF}"/>
          </a:extLst>
        </p:spPr>
        <p:txBody>
          <a:bodyPr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auto" hangingPunct="1">
              <a:spcBef>
                <a:spcPts val="0"/>
              </a:spcBef>
              <a:spcAft>
                <a:spcPts val="0"/>
              </a:spcAft>
              <a:defRPr/>
            </a:pPr>
            <a:fld id="{B008D8BE-D229-4E67-A0DA-1AB99D3290F7}" type="slidenum">
              <a:rPr lang="en-US" sz="1000">
                <a:solidFill>
                  <a:srgbClr val="828282"/>
                </a:solidFill>
              </a:rPr>
              <a:pPr eaLnBrk="1" fontAlgn="auto" hangingPunct="1">
                <a:spcBef>
                  <a:spcPts val="0"/>
                </a:spcBef>
                <a:spcAft>
                  <a:spcPts val="0"/>
                </a:spcAft>
                <a:defRPr/>
              </a:pPr>
              <a:t>‹#›</a:t>
            </a:fld>
            <a:endParaRPr lang="en-US" sz="1000" dirty="0">
              <a:solidFill>
                <a:srgbClr val="828282"/>
              </a:solidFill>
            </a:endParaRPr>
          </a:p>
        </p:txBody>
      </p:sp>
      <p:sp>
        <p:nvSpPr>
          <p:cNvPr id="7" name="Rectangle 29"/>
          <p:cNvSpPr>
            <a:spLocks noChangeArrowheads="1"/>
          </p:cNvSpPr>
          <p:nvPr userDrawn="1"/>
        </p:nvSpPr>
        <p:spPr bwMode="auto">
          <a:xfrm>
            <a:off x="8583613" y="6470650"/>
            <a:ext cx="76200" cy="184150"/>
          </a:xfrm>
          <a:prstGeom prst="rect">
            <a:avLst/>
          </a:prstGeom>
          <a:noFill/>
          <a:ln>
            <a:noFill/>
          </a:ln>
          <a:extLst>
            <a:ext uri="{909E8E84-426E-40DD-AFC4-6F175D3DCCD1}"/>
            <a:ext uri="{91240B29-F687-4F45-9708-019B960494DF}"/>
          </a:extLst>
        </p:spPr>
        <p:txBody>
          <a:bodyPr lIns="0" tIns="0" rIns="0" bIns="0">
            <a:spAutoFit/>
          </a:bodyPr>
          <a:lstStyle/>
          <a:p>
            <a:pPr fontAlgn="auto">
              <a:spcBef>
                <a:spcPts val="0"/>
              </a:spcBef>
              <a:spcAft>
                <a:spcPts val="0"/>
              </a:spcAft>
              <a:defRPr/>
            </a:pPr>
            <a:r>
              <a:rPr lang="en-US" sz="1200" dirty="0">
                <a:solidFill>
                  <a:srgbClr val="828282"/>
                </a:solidFill>
                <a:latin typeface="+mn-lt"/>
              </a:rPr>
              <a:t>|</a:t>
            </a:r>
          </a:p>
        </p:txBody>
      </p:sp>
      <p:pic>
        <p:nvPicPr>
          <p:cNvPr id="8" name="Picture 3" descr="C:\Users\jlecoz\Desktop\Image6.jpg"/>
          <p:cNvPicPr>
            <a:picLocks noChangeAspect="1" noChangeArrowheads="1"/>
          </p:cNvPicPr>
          <p:nvPr userDrawn="1"/>
        </p:nvPicPr>
        <p:blipFill>
          <a:blip r:embed="rId2" cstate="print"/>
          <a:srcRect/>
          <a:stretch>
            <a:fillRect/>
          </a:stretch>
        </p:blipFill>
        <p:spPr bwMode="auto">
          <a:xfrm>
            <a:off x="182563" y="6345238"/>
            <a:ext cx="1408112" cy="377825"/>
          </a:xfrm>
          <a:prstGeom prst="rect">
            <a:avLst/>
          </a:prstGeom>
          <a:noFill/>
          <a:ln w="9525">
            <a:noFill/>
            <a:miter lim="800000"/>
            <a:headEnd/>
            <a:tailEnd/>
          </a:ln>
        </p:spPr>
      </p:pic>
      <p:sp>
        <p:nvSpPr>
          <p:cNvPr id="9" name="Rectangle 29"/>
          <p:cNvSpPr>
            <a:spLocks noChangeArrowheads="1"/>
          </p:cNvSpPr>
          <p:nvPr userDrawn="1"/>
        </p:nvSpPr>
        <p:spPr bwMode="auto">
          <a:xfrm>
            <a:off x="5503863" y="6619875"/>
            <a:ext cx="3044825" cy="92075"/>
          </a:xfrm>
          <a:prstGeom prst="rect">
            <a:avLst/>
          </a:prstGeom>
          <a:noFill/>
          <a:ln w="9525">
            <a:noFill/>
            <a:miter lim="800000"/>
            <a:headEnd/>
            <a:tailEnd/>
          </a:ln>
        </p:spPr>
        <p:txBody>
          <a:bodyPr wrap="none" lIns="0" tIns="0" rIns="0" bIns="0">
            <a:spAutoFit/>
          </a:bodyPr>
          <a:lstStyle/>
          <a:p>
            <a:r>
              <a:rPr lang="en-US" sz="600" dirty="0">
                <a:solidFill>
                  <a:srgbClr val="3BB5FF"/>
                </a:solidFill>
                <a:ea typeface="ＭＳ Ｐゴシック"/>
                <a:cs typeface="ＭＳ Ｐゴシック"/>
              </a:rPr>
              <a:t>This document should not be distributed without Cegedim authorization – Copyright 2012</a:t>
            </a:r>
          </a:p>
        </p:txBody>
      </p:sp>
      <p:pic>
        <p:nvPicPr>
          <p:cNvPr id="10" name="Picture 2" descr="X:\Réseau Juridique\JLECOZ\people.png"/>
          <p:cNvPicPr>
            <a:picLocks noChangeAspect="1" noChangeArrowheads="1"/>
          </p:cNvPicPr>
          <p:nvPr userDrawn="1"/>
        </p:nvPicPr>
        <p:blipFill>
          <a:blip r:embed="rId3" cstate="print"/>
          <a:srcRect r="59799"/>
          <a:stretch>
            <a:fillRect/>
          </a:stretch>
        </p:blipFill>
        <p:spPr bwMode="auto">
          <a:xfrm>
            <a:off x="7091363" y="-531813"/>
            <a:ext cx="2082800" cy="3141663"/>
          </a:xfrm>
          <a:prstGeom prst="rect">
            <a:avLst/>
          </a:prstGeom>
          <a:noFill/>
          <a:ln w="9525">
            <a:noFill/>
            <a:miter lim="800000"/>
            <a:headEnd/>
            <a:tailEnd/>
          </a:ln>
        </p:spPr>
      </p:pic>
      <p:sp>
        <p:nvSpPr>
          <p:cNvPr id="2" name="Title 1"/>
          <p:cNvSpPr>
            <a:spLocks noGrp="1"/>
          </p:cNvSpPr>
          <p:nvPr>
            <p:ph type="title"/>
          </p:nvPr>
        </p:nvSpPr>
        <p:spPr>
          <a:xfrm>
            <a:off x="722313" y="3100189"/>
            <a:ext cx="7772400" cy="1362075"/>
          </a:xfrm>
          <a:prstGeom prst="rect">
            <a:avLst/>
          </a:prstGeom>
        </p:spPr>
        <p:txBody>
          <a:bodyPr anchor="t"/>
          <a:lstStyle>
            <a:lvl1pPr algn="l">
              <a:defRPr sz="2600" b="1" cap="all">
                <a:solidFill>
                  <a:schemeClr val="bg1"/>
                </a:solidFill>
                <a:latin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1447800"/>
            <a:ext cx="7772400" cy="1500187"/>
          </a:xfrm>
          <a:prstGeom prst="rect">
            <a:avLst/>
          </a:prstGeom>
        </p:spPr>
        <p:txBody>
          <a:bodyPr anchor="b"/>
          <a:lstStyle>
            <a:lvl1pPr marL="0" indent="0">
              <a:buNone/>
              <a:defRPr sz="2000" b="1">
                <a:solidFill>
                  <a:schemeClr val="tx1">
                    <a:lumMod val="50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sp>
        <p:nvSpPr>
          <p:cNvPr id="4" name="Round Same Side Corner Rectangle 3"/>
          <p:cNvSpPr/>
          <p:nvPr userDrawn="1"/>
        </p:nvSpPr>
        <p:spPr>
          <a:xfrm rot="5400000">
            <a:off x="2933700" y="55563"/>
            <a:ext cx="1584325" cy="7451725"/>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19"/>
          <p:cNvCxnSpPr/>
          <p:nvPr userDrawn="1"/>
        </p:nvCxnSpPr>
        <p:spPr bwMode="auto">
          <a:xfrm>
            <a:off x="1646238" y="6591300"/>
            <a:ext cx="6888162" cy="1588"/>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6" name="Slide Number Placeholder 5"/>
          <p:cNvSpPr txBox="1">
            <a:spLocks/>
          </p:cNvSpPr>
          <p:nvPr userDrawn="1"/>
        </p:nvSpPr>
        <p:spPr bwMode="auto">
          <a:xfrm>
            <a:off x="8593138" y="6399213"/>
            <a:ext cx="533400" cy="365125"/>
          </a:xfrm>
          <a:prstGeom prst="rect">
            <a:avLst/>
          </a:prstGeom>
          <a:noFill/>
          <a:ln>
            <a:noFill/>
          </a:ln>
          <a:extLst>
            <a:ext uri="{909E8E84-426E-40DD-AFC4-6F175D3DCCD1}"/>
            <a:ext uri="{91240B29-F687-4F45-9708-019B960494DF}"/>
          </a:extLst>
        </p:spPr>
        <p:txBody>
          <a:bodyPr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auto" hangingPunct="1">
              <a:spcBef>
                <a:spcPts val="0"/>
              </a:spcBef>
              <a:spcAft>
                <a:spcPts val="0"/>
              </a:spcAft>
              <a:defRPr/>
            </a:pPr>
            <a:fld id="{35AAC283-1F5B-4686-9B69-DF6A76A05A2C}" type="slidenum">
              <a:rPr lang="en-US" sz="1000">
                <a:solidFill>
                  <a:srgbClr val="828282"/>
                </a:solidFill>
              </a:rPr>
              <a:pPr eaLnBrk="1" fontAlgn="auto" hangingPunct="1">
                <a:spcBef>
                  <a:spcPts val="0"/>
                </a:spcBef>
                <a:spcAft>
                  <a:spcPts val="0"/>
                </a:spcAft>
                <a:defRPr/>
              </a:pPr>
              <a:t>‹#›</a:t>
            </a:fld>
            <a:endParaRPr lang="en-US" sz="1000" dirty="0">
              <a:solidFill>
                <a:srgbClr val="828282"/>
              </a:solidFill>
            </a:endParaRPr>
          </a:p>
        </p:txBody>
      </p:sp>
      <p:sp>
        <p:nvSpPr>
          <p:cNvPr id="7" name="Rectangle 29"/>
          <p:cNvSpPr>
            <a:spLocks noChangeArrowheads="1"/>
          </p:cNvSpPr>
          <p:nvPr userDrawn="1"/>
        </p:nvSpPr>
        <p:spPr bwMode="auto">
          <a:xfrm>
            <a:off x="8583613" y="6470650"/>
            <a:ext cx="76200" cy="184150"/>
          </a:xfrm>
          <a:prstGeom prst="rect">
            <a:avLst/>
          </a:prstGeom>
          <a:noFill/>
          <a:ln>
            <a:noFill/>
          </a:ln>
          <a:extLst>
            <a:ext uri="{909E8E84-426E-40DD-AFC4-6F175D3DCCD1}"/>
            <a:ext uri="{91240B29-F687-4F45-9708-019B960494DF}"/>
          </a:extLst>
        </p:spPr>
        <p:txBody>
          <a:bodyPr lIns="0" tIns="0" rIns="0" bIns="0">
            <a:spAutoFit/>
          </a:bodyPr>
          <a:lstStyle/>
          <a:p>
            <a:pPr fontAlgn="auto">
              <a:spcBef>
                <a:spcPts val="0"/>
              </a:spcBef>
              <a:spcAft>
                <a:spcPts val="0"/>
              </a:spcAft>
              <a:defRPr/>
            </a:pPr>
            <a:r>
              <a:rPr lang="en-US" sz="1200" dirty="0">
                <a:solidFill>
                  <a:srgbClr val="828282"/>
                </a:solidFill>
                <a:latin typeface="+mn-lt"/>
              </a:rPr>
              <a:t>|</a:t>
            </a:r>
          </a:p>
        </p:txBody>
      </p:sp>
      <p:pic>
        <p:nvPicPr>
          <p:cNvPr id="8" name="Picture 3" descr="C:\Users\jlecoz\Desktop\Image6.jpg"/>
          <p:cNvPicPr>
            <a:picLocks noChangeAspect="1" noChangeArrowheads="1"/>
          </p:cNvPicPr>
          <p:nvPr userDrawn="1"/>
        </p:nvPicPr>
        <p:blipFill>
          <a:blip r:embed="rId2" cstate="print"/>
          <a:srcRect/>
          <a:stretch>
            <a:fillRect/>
          </a:stretch>
        </p:blipFill>
        <p:spPr bwMode="auto">
          <a:xfrm>
            <a:off x="182563" y="6345238"/>
            <a:ext cx="1408112" cy="377825"/>
          </a:xfrm>
          <a:prstGeom prst="rect">
            <a:avLst/>
          </a:prstGeom>
          <a:noFill/>
          <a:ln w="9525">
            <a:noFill/>
            <a:miter lim="800000"/>
            <a:headEnd/>
            <a:tailEnd/>
          </a:ln>
        </p:spPr>
      </p:pic>
      <p:sp>
        <p:nvSpPr>
          <p:cNvPr id="9" name="Rectangle 29"/>
          <p:cNvSpPr>
            <a:spLocks noChangeArrowheads="1"/>
          </p:cNvSpPr>
          <p:nvPr userDrawn="1"/>
        </p:nvSpPr>
        <p:spPr bwMode="auto">
          <a:xfrm>
            <a:off x="5503863" y="6619875"/>
            <a:ext cx="3044825" cy="92075"/>
          </a:xfrm>
          <a:prstGeom prst="rect">
            <a:avLst/>
          </a:prstGeom>
          <a:noFill/>
          <a:ln w="9525">
            <a:noFill/>
            <a:miter lim="800000"/>
            <a:headEnd/>
            <a:tailEnd/>
          </a:ln>
        </p:spPr>
        <p:txBody>
          <a:bodyPr wrap="none" lIns="0" tIns="0" rIns="0" bIns="0">
            <a:spAutoFit/>
          </a:bodyPr>
          <a:lstStyle/>
          <a:p>
            <a:r>
              <a:rPr lang="en-US" sz="600" dirty="0">
                <a:solidFill>
                  <a:srgbClr val="3BB5FF"/>
                </a:solidFill>
                <a:ea typeface="ＭＳ Ｐゴシック"/>
                <a:cs typeface="ＭＳ Ｐゴシック"/>
              </a:rPr>
              <a:t>This document should not be distributed without Cegedim authorization – Copyright 2012</a:t>
            </a:r>
          </a:p>
        </p:txBody>
      </p:sp>
      <p:pic>
        <p:nvPicPr>
          <p:cNvPr id="10" name="Picture 2" descr="X:\Réseau Juridique\JLECOZ\people.png"/>
          <p:cNvPicPr>
            <a:picLocks noChangeAspect="1" noChangeArrowheads="1"/>
          </p:cNvPicPr>
          <p:nvPr userDrawn="1"/>
        </p:nvPicPr>
        <p:blipFill>
          <a:blip r:embed="rId3" cstate="print"/>
          <a:srcRect r="59799"/>
          <a:stretch>
            <a:fillRect/>
          </a:stretch>
        </p:blipFill>
        <p:spPr bwMode="auto">
          <a:xfrm>
            <a:off x="7091363" y="-531813"/>
            <a:ext cx="2082800" cy="3141663"/>
          </a:xfrm>
          <a:prstGeom prst="rect">
            <a:avLst/>
          </a:prstGeom>
          <a:noFill/>
          <a:ln w="9525">
            <a:noFill/>
            <a:miter lim="800000"/>
            <a:headEnd/>
            <a:tailEnd/>
          </a:ln>
        </p:spPr>
      </p:pic>
      <p:sp>
        <p:nvSpPr>
          <p:cNvPr id="2" name="Title 1"/>
          <p:cNvSpPr>
            <a:spLocks noGrp="1"/>
          </p:cNvSpPr>
          <p:nvPr>
            <p:ph type="title"/>
          </p:nvPr>
        </p:nvSpPr>
        <p:spPr>
          <a:xfrm>
            <a:off x="722313" y="3100189"/>
            <a:ext cx="7772400" cy="1362075"/>
          </a:xfrm>
          <a:prstGeom prst="rect">
            <a:avLst/>
          </a:prstGeom>
        </p:spPr>
        <p:txBody>
          <a:bodyPr anchor="t"/>
          <a:lstStyle>
            <a:lvl1pPr algn="l">
              <a:defRPr sz="2600" b="1" cap="all">
                <a:solidFill>
                  <a:schemeClr val="bg1"/>
                </a:solidFill>
                <a:latin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1447800"/>
            <a:ext cx="7772400" cy="1500187"/>
          </a:xfrm>
          <a:prstGeom prst="rect">
            <a:avLst/>
          </a:prstGeom>
        </p:spPr>
        <p:txBody>
          <a:bodyPr anchor="b"/>
          <a:lstStyle>
            <a:lvl1pPr marL="0" indent="0">
              <a:buNone/>
              <a:defRPr sz="2000" b="1">
                <a:solidFill>
                  <a:schemeClr val="tx1">
                    <a:lumMod val="50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4" name="Round Same Side Corner Rectangle 3"/>
          <p:cNvSpPr/>
          <p:nvPr userDrawn="1"/>
        </p:nvSpPr>
        <p:spPr>
          <a:xfrm rot="5400000">
            <a:off x="2933700" y="55563"/>
            <a:ext cx="1584325" cy="7451725"/>
          </a:xfrm>
          <a:prstGeom prst="round2Same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19"/>
          <p:cNvCxnSpPr/>
          <p:nvPr userDrawn="1"/>
        </p:nvCxnSpPr>
        <p:spPr bwMode="auto">
          <a:xfrm>
            <a:off x="1646238" y="6591300"/>
            <a:ext cx="6888162" cy="1588"/>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6" name="Slide Number Placeholder 5"/>
          <p:cNvSpPr txBox="1">
            <a:spLocks/>
          </p:cNvSpPr>
          <p:nvPr userDrawn="1"/>
        </p:nvSpPr>
        <p:spPr bwMode="auto">
          <a:xfrm>
            <a:off x="8593138" y="6399213"/>
            <a:ext cx="533400" cy="365125"/>
          </a:xfrm>
          <a:prstGeom prst="rect">
            <a:avLst/>
          </a:prstGeom>
          <a:noFill/>
          <a:ln>
            <a:noFill/>
          </a:ln>
          <a:extLst>
            <a:ext uri="{909E8E84-426E-40DD-AFC4-6F175D3DCCD1}"/>
            <a:ext uri="{91240B29-F687-4F45-9708-019B960494DF}"/>
          </a:extLst>
        </p:spPr>
        <p:txBody>
          <a:bodyPr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auto" hangingPunct="1">
              <a:spcBef>
                <a:spcPts val="0"/>
              </a:spcBef>
              <a:spcAft>
                <a:spcPts val="0"/>
              </a:spcAft>
              <a:defRPr/>
            </a:pPr>
            <a:fld id="{D1759DCC-060E-40C0-BBE7-3B0A0542958C}" type="slidenum">
              <a:rPr lang="en-US" sz="1000">
                <a:solidFill>
                  <a:srgbClr val="828282"/>
                </a:solidFill>
              </a:rPr>
              <a:pPr eaLnBrk="1" fontAlgn="auto" hangingPunct="1">
                <a:spcBef>
                  <a:spcPts val="0"/>
                </a:spcBef>
                <a:spcAft>
                  <a:spcPts val="0"/>
                </a:spcAft>
                <a:defRPr/>
              </a:pPr>
              <a:t>‹#›</a:t>
            </a:fld>
            <a:endParaRPr lang="en-US" sz="1000" dirty="0">
              <a:solidFill>
                <a:srgbClr val="828282"/>
              </a:solidFill>
            </a:endParaRPr>
          </a:p>
        </p:txBody>
      </p:sp>
      <p:sp>
        <p:nvSpPr>
          <p:cNvPr id="7" name="Rectangle 29"/>
          <p:cNvSpPr>
            <a:spLocks noChangeArrowheads="1"/>
          </p:cNvSpPr>
          <p:nvPr userDrawn="1"/>
        </p:nvSpPr>
        <p:spPr bwMode="auto">
          <a:xfrm>
            <a:off x="8583613" y="6470650"/>
            <a:ext cx="76200" cy="184150"/>
          </a:xfrm>
          <a:prstGeom prst="rect">
            <a:avLst/>
          </a:prstGeom>
          <a:noFill/>
          <a:ln>
            <a:noFill/>
          </a:ln>
          <a:extLst>
            <a:ext uri="{909E8E84-426E-40DD-AFC4-6F175D3DCCD1}"/>
            <a:ext uri="{91240B29-F687-4F45-9708-019B960494DF}"/>
          </a:extLst>
        </p:spPr>
        <p:txBody>
          <a:bodyPr lIns="0" tIns="0" rIns="0" bIns="0">
            <a:spAutoFit/>
          </a:bodyPr>
          <a:lstStyle/>
          <a:p>
            <a:pPr fontAlgn="auto">
              <a:spcBef>
                <a:spcPts val="0"/>
              </a:spcBef>
              <a:spcAft>
                <a:spcPts val="0"/>
              </a:spcAft>
              <a:defRPr/>
            </a:pPr>
            <a:r>
              <a:rPr lang="en-US" sz="1200" dirty="0">
                <a:solidFill>
                  <a:srgbClr val="828282"/>
                </a:solidFill>
                <a:latin typeface="+mn-lt"/>
              </a:rPr>
              <a:t>|</a:t>
            </a:r>
          </a:p>
        </p:txBody>
      </p:sp>
      <p:pic>
        <p:nvPicPr>
          <p:cNvPr id="8" name="Picture 3" descr="C:\Users\jlecoz\Desktop\Image6.jpg"/>
          <p:cNvPicPr>
            <a:picLocks noChangeAspect="1" noChangeArrowheads="1"/>
          </p:cNvPicPr>
          <p:nvPr userDrawn="1"/>
        </p:nvPicPr>
        <p:blipFill>
          <a:blip r:embed="rId2" cstate="print"/>
          <a:srcRect/>
          <a:stretch>
            <a:fillRect/>
          </a:stretch>
        </p:blipFill>
        <p:spPr bwMode="auto">
          <a:xfrm>
            <a:off x="182563" y="6345238"/>
            <a:ext cx="1408112" cy="377825"/>
          </a:xfrm>
          <a:prstGeom prst="rect">
            <a:avLst/>
          </a:prstGeom>
          <a:noFill/>
          <a:ln w="9525">
            <a:noFill/>
            <a:miter lim="800000"/>
            <a:headEnd/>
            <a:tailEnd/>
          </a:ln>
        </p:spPr>
      </p:pic>
      <p:sp>
        <p:nvSpPr>
          <p:cNvPr id="9" name="Rectangle 29"/>
          <p:cNvSpPr>
            <a:spLocks noChangeArrowheads="1"/>
          </p:cNvSpPr>
          <p:nvPr userDrawn="1"/>
        </p:nvSpPr>
        <p:spPr bwMode="auto">
          <a:xfrm>
            <a:off x="5503863" y="6619875"/>
            <a:ext cx="3044825" cy="92075"/>
          </a:xfrm>
          <a:prstGeom prst="rect">
            <a:avLst/>
          </a:prstGeom>
          <a:noFill/>
          <a:ln w="9525">
            <a:noFill/>
            <a:miter lim="800000"/>
            <a:headEnd/>
            <a:tailEnd/>
          </a:ln>
        </p:spPr>
        <p:txBody>
          <a:bodyPr wrap="none" lIns="0" tIns="0" rIns="0" bIns="0">
            <a:spAutoFit/>
          </a:bodyPr>
          <a:lstStyle/>
          <a:p>
            <a:r>
              <a:rPr lang="en-US" sz="600" dirty="0">
                <a:solidFill>
                  <a:srgbClr val="3BB5FF"/>
                </a:solidFill>
                <a:ea typeface="ＭＳ Ｐゴシック"/>
                <a:cs typeface="ＭＳ Ｐゴシック"/>
              </a:rPr>
              <a:t>This document should not be distributed without Cegedim authorization – Copyright 2012</a:t>
            </a:r>
          </a:p>
        </p:txBody>
      </p:sp>
      <p:pic>
        <p:nvPicPr>
          <p:cNvPr id="10" name="Picture 2" descr="X:\Réseau Juridique\JLECOZ\people.png"/>
          <p:cNvPicPr>
            <a:picLocks noChangeAspect="1" noChangeArrowheads="1"/>
          </p:cNvPicPr>
          <p:nvPr userDrawn="1"/>
        </p:nvPicPr>
        <p:blipFill>
          <a:blip r:embed="rId3" cstate="print"/>
          <a:srcRect r="59799"/>
          <a:stretch>
            <a:fillRect/>
          </a:stretch>
        </p:blipFill>
        <p:spPr bwMode="auto">
          <a:xfrm>
            <a:off x="7091363" y="-531813"/>
            <a:ext cx="2082800" cy="3141663"/>
          </a:xfrm>
          <a:prstGeom prst="rect">
            <a:avLst/>
          </a:prstGeom>
          <a:noFill/>
          <a:ln w="9525">
            <a:noFill/>
            <a:miter lim="800000"/>
            <a:headEnd/>
            <a:tailEnd/>
          </a:ln>
        </p:spPr>
      </p:pic>
      <p:sp>
        <p:nvSpPr>
          <p:cNvPr id="3" name="Text Placeholder 2"/>
          <p:cNvSpPr>
            <a:spLocks noGrp="1"/>
          </p:cNvSpPr>
          <p:nvPr>
            <p:ph type="body" idx="1"/>
          </p:nvPr>
        </p:nvSpPr>
        <p:spPr>
          <a:xfrm>
            <a:off x="722313" y="1447800"/>
            <a:ext cx="7772400" cy="1500187"/>
          </a:xfrm>
          <a:prstGeom prst="rect">
            <a:avLst/>
          </a:prstGeom>
        </p:spPr>
        <p:txBody>
          <a:bodyPr anchor="b"/>
          <a:lstStyle>
            <a:lvl1pPr marL="0" indent="0">
              <a:buNone/>
              <a:defRPr sz="2000" b="1">
                <a:solidFill>
                  <a:schemeClr val="tx1">
                    <a:lumMod val="50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1" name="Title 1"/>
          <p:cNvSpPr>
            <a:spLocks noGrp="1"/>
          </p:cNvSpPr>
          <p:nvPr>
            <p:ph type="title"/>
          </p:nvPr>
        </p:nvSpPr>
        <p:spPr>
          <a:xfrm>
            <a:off x="722313" y="3100189"/>
            <a:ext cx="6730007" cy="1362075"/>
          </a:xfrm>
          <a:prstGeom prst="rect">
            <a:avLst/>
          </a:prstGeom>
        </p:spPr>
        <p:txBody>
          <a:bodyPr anchor="t"/>
          <a:lstStyle>
            <a:lvl1pPr algn="l">
              <a:defRPr sz="2600" b="1" cap="all">
                <a:solidFill>
                  <a:schemeClr val="bg1"/>
                </a:solidFill>
                <a:latin typeface="Arial"/>
              </a:defRPr>
            </a:lvl1pPr>
          </a:lstStyle>
          <a:p>
            <a:r>
              <a:rPr lang="en-US" dirty="0"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4" name="Round Same Side Corner Rectangle 3"/>
          <p:cNvSpPr/>
          <p:nvPr userDrawn="1"/>
        </p:nvSpPr>
        <p:spPr>
          <a:xfrm rot="5400000">
            <a:off x="2933700" y="55563"/>
            <a:ext cx="1584325" cy="7451725"/>
          </a:xfrm>
          <a:prstGeom prst="round2Same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19"/>
          <p:cNvCxnSpPr/>
          <p:nvPr userDrawn="1"/>
        </p:nvCxnSpPr>
        <p:spPr bwMode="auto">
          <a:xfrm>
            <a:off x="1646238" y="6591300"/>
            <a:ext cx="6888162" cy="1588"/>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6" name="Slide Number Placeholder 5"/>
          <p:cNvSpPr txBox="1">
            <a:spLocks/>
          </p:cNvSpPr>
          <p:nvPr userDrawn="1"/>
        </p:nvSpPr>
        <p:spPr bwMode="auto">
          <a:xfrm>
            <a:off x="8593138" y="6399213"/>
            <a:ext cx="533400" cy="365125"/>
          </a:xfrm>
          <a:prstGeom prst="rect">
            <a:avLst/>
          </a:prstGeom>
          <a:noFill/>
          <a:ln>
            <a:noFill/>
          </a:ln>
          <a:extLst>
            <a:ext uri="{909E8E84-426E-40DD-AFC4-6F175D3DCCD1}"/>
            <a:ext uri="{91240B29-F687-4F45-9708-019B960494DF}"/>
          </a:extLst>
        </p:spPr>
        <p:txBody>
          <a:bodyPr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auto" hangingPunct="1">
              <a:spcBef>
                <a:spcPts val="0"/>
              </a:spcBef>
              <a:spcAft>
                <a:spcPts val="0"/>
              </a:spcAft>
              <a:defRPr/>
            </a:pPr>
            <a:fld id="{845465D9-CCDC-491A-B107-E8374EC0F3EE}" type="slidenum">
              <a:rPr lang="en-US" sz="1000">
                <a:solidFill>
                  <a:srgbClr val="828282"/>
                </a:solidFill>
              </a:rPr>
              <a:pPr eaLnBrk="1" fontAlgn="auto" hangingPunct="1">
                <a:spcBef>
                  <a:spcPts val="0"/>
                </a:spcBef>
                <a:spcAft>
                  <a:spcPts val="0"/>
                </a:spcAft>
                <a:defRPr/>
              </a:pPr>
              <a:t>‹#›</a:t>
            </a:fld>
            <a:endParaRPr lang="en-US" sz="1000" dirty="0">
              <a:solidFill>
                <a:srgbClr val="828282"/>
              </a:solidFill>
            </a:endParaRPr>
          </a:p>
        </p:txBody>
      </p:sp>
      <p:sp>
        <p:nvSpPr>
          <p:cNvPr id="7" name="Rectangle 29"/>
          <p:cNvSpPr>
            <a:spLocks noChangeArrowheads="1"/>
          </p:cNvSpPr>
          <p:nvPr userDrawn="1"/>
        </p:nvSpPr>
        <p:spPr bwMode="auto">
          <a:xfrm>
            <a:off x="8583613" y="6470650"/>
            <a:ext cx="76200" cy="184150"/>
          </a:xfrm>
          <a:prstGeom prst="rect">
            <a:avLst/>
          </a:prstGeom>
          <a:noFill/>
          <a:ln>
            <a:noFill/>
          </a:ln>
          <a:extLst>
            <a:ext uri="{909E8E84-426E-40DD-AFC4-6F175D3DCCD1}"/>
            <a:ext uri="{91240B29-F687-4F45-9708-019B960494DF}"/>
          </a:extLst>
        </p:spPr>
        <p:txBody>
          <a:bodyPr lIns="0" tIns="0" rIns="0" bIns="0">
            <a:spAutoFit/>
          </a:bodyPr>
          <a:lstStyle/>
          <a:p>
            <a:pPr fontAlgn="auto">
              <a:spcBef>
                <a:spcPts val="0"/>
              </a:spcBef>
              <a:spcAft>
                <a:spcPts val="0"/>
              </a:spcAft>
              <a:defRPr/>
            </a:pPr>
            <a:r>
              <a:rPr lang="en-US" sz="1200" dirty="0">
                <a:solidFill>
                  <a:srgbClr val="828282"/>
                </a:solidFill>
                <a:latin typeface="+mn-lt"/>
              </a:rPr>
              <a:t>|</a:t>
            </a:r>
          </a:p>
        </p:txBody>
      </p:sp>
      <p:pic>
        <p:nvPicPr>
          <p:cNvPr id="8" name="Picture 3" descr="C:\Users\jlecoz\Desktop\Image6.jpg"/>
          <p:cNvPicPr>
            <a:picLocks noChangeAspect="1" noChangeArrowheads="1"/>
          </p:cNvPicPr>
          <p:nvPr userDrawn="1"/>
        </p:nvPicPr>
        <p:blipFill>
          <a:blip r:embed="rId2" cstate="print"/>
          <a:srcRect/>
          <a:stretch>
            <a:fillRect/>
          </a:stretch>
        </p:blipFill>
        <p:spPr bwMode="auto">
          <a:xfrm>
            <a:off x="182563" y="6345238"/>
            <a:ext cx="1408112" cy="377825"/>
          </a:xfrm>
          <a:prstGeom prst="rect">
            <a:avLst/>
          </a:prstGeom>
          <a:noFill/>
          <a:ln w="9525">
            <a:noFill/>
            <a:miter lim="800000"/>
            <a:headEnd/>
            <a:tailEnd/>
          </a:ln>
        </p:spPr>
      </p:pic>
      <p:sp>
        <p:nvSpPr>
          <p:cNvPr id="9" name="Rectangle 29"/>
          <p:cNvSpPr>
            <a:spLocks noChangeArrowheads="1"/>
          </p:cNvSpPr>
          <p:nvPr userDrawn="1"/>
        </p:nvSpPr>
        <p:spPr bwMode="auto">
          <a:xfrm>
            <a:off x="5503863" y="6619875"/>
            <a:ext cx="3044825" cy="92075"/>
          </a:xfrm>
          <a:prstGeom prst="rect">
            <a:avLst/>
          </a:prstGeom>
          <a:noFill/>
          <a:ln w="9525">
            <a:noFill/>
            <a:miter lim="800000"/>
            <a:headEnd/>
            <a:tailEnd/>
          </a:ln>
        </p:spPr>
        <p:txBody>
          <a:bodyPr wrap="none" lIns="0" tIns="0" rIns="0" bIns="0">
            <a:spAutoFit/>
          </a:bodyPr>
          <a:lstStyle/>
          <a:p>
            <a:r>
              <a:rPr lang="en-US" sz="600" dirty="0">
                <a:solidFill>
                  <a:srgbClr val="3BB5FF"/>
                </a:solidFill>
                <a:ea typeface="ＭＳ Ｐゴシック"/>
                <a:cs typeface="ＭＳ Ｐゴシック"/>
              </a:rPr>
              <a:t>This document should not be distributed without Cegedim authorization – Copyright 2012</a:t>
            </a:r>
          </a:p>
        </p:txBody>
      </p:sp>
      <p:pic>
        <p:nvPicPr>
          <p:cNvPr id="10" name="Picture 2" descr="X:\Réseau Juridique\JLECOZ\people.png"/>
          <p:cNvPicPr>
            <a:picLocks noChangeAspect="1" noChangeArrowheads="1"/>
          </p:cNvPicPr>
          <p:nvPr userDrawn="1"/>
        </p:nvPicPr>
        <p:blipFill>
          <a:blip r:embed="rId3" cstate="print"/>
          <a:srcRect r="59799"/>
          <a:stretch>
            <a:fillRect/>
          </a:stretch>
        </p:blipFill>
        <p:spPr bwMode="auto">
          <a:xfrm>
            <a:off x="7091363" y="-531813"/>
            <a:ext cx="2082800" cy="3141663"/>
          </a:xfrm>
          <a:prstGeom prst="rect">
            <a:avLst/>
          </a:prstGeom>
          <a:noFill/>
          <a:ln w="9525">
            <a:noFill/>
            <a:miter lim="800000"/>
            <a:headEnd/>
            <a:tailEnd/>
          </a:ln>
        </p:spPr>
      </p:pic>
      <p:sp>
        <p:nvSpPr>
          <p:cNvPr id="3" name="Text Placeholder 2"/>
          <p:cNvSpPr>
            <a:spLocks noGrp="1"/>
          </p:cNvSpPr>
          <p:nvPr>
            <p:ph type="body" idx="1"/>
          </p:nvPr>
        </p:nvSpPr>
        <p:spPr>
          <a:xfrm>
            <a:off x="722313" y="1447800"/>
            <a:ext cx="7772400" cy="1500187"/>
          </a:xfrm>
          <a:prstGeom prst="rect">
            <a:avLst/>
          </a:prstGeom>
        </p:spPr>
        <p:txBody>
          <a:bodyPr anchor="b"/>
          <a:lstStyle>
            <a:lvl1pPr marL="0" indent="0">
              <a:buNone/>
              <a:defRPr sz="2000" b="1">
                <a:solidFill>
                  <a:schemeClr val="tx1">
                    <a:lumMod val="50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1" name="Title 1"/>
          <p:cNvSpPr>
            <a:spLocks noGrp="1"/>
          </p:cNvSpPr>
          <p:nvPr>
            <p:ph type="title"/>
          </p:nvPr>
        </p:nvSpPr>
        <p:spPr>
          <a:xfrm>
            <a:off x="722313" y="3100189"/>
            <a:ext cx="6730007" cy="1362075"/>
          </a:xfrm>
          <a:prstGeom prst="rect">
            <a:avLst/>
          </a:prstGeom>
        </p:spPr>
        <p:txBody>
          <a:bodyPr anchor="t"/>
          <a:lstStyle>
            <a:lvl1pPr algn="l">
              <a:defRPr sz="2600" b="1" cap="all">
                <a:solidFill>
                  <a:schemeClr val="tx1"/>
                </a:solidFill>
                <a:latin typeface="Arial"/>
              </a:defRPr>
            </a:lvl1pPr>
          </a:lstStyle>
          <a:p>
            <a:r>
              <a:rPr lang="en-US" dirty="0"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4" name="Round Same Side Corner Rectangle 3"/>
          <p:cNvSpPr/>
          <p:nvPr userDrawn="1"/>
        </p:nvSpPr>
        <p:spPr>
          <a:xfrm rot="5400000">
            <a:off x="2933700" y="55563"/>
            <a:ext cx="1584325" cy="7451725"/>
          </a:xfrm>
          <a:prstGeom prst="round2SameRect">
            <a:avLst/>
          </a:prstGeom>
          <a:solidFill>
            <a:srgbClr val="91369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19"/>
          <p:cNvCxnSpPr/>
          <p:nvPr userDrawn="1"/>
        </p:nvCxnSpPr>
        <p:spPr bwMode="auto">
          <a:xfrm>
            <a:off x="1646238" y="6591300"/>
            <a:ext cx="6888162" cy="1588"/>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6" name="Slide Number Placeholder 5"/>
          <p:cNvSpPr txBox="1">
            <a:spLocks/>
          </p:cNvSpPr>
          <p:nvPr userDrawn="1"/>
        </p:nvSpPr>
        <p:spPr bwMode="auto">
          <a:xfrm>
            <a:off x="8593138" y="6399213"/>
            <a:ext cx="533400" cy="365125"/>
          </a:xfrm>
          <a:prstGeom prst="rect">
            <a:avLst/>
          </a:prstGeom>
          <a:noFill/>
          <a:ln>
            <a:noFill/>
          </a:ln>
          <a:extLst>
            <a:ext uri="{909E8E84-426E-40DD-AFC4-6F175D3DCCD1}"/>
            <a:ext uri="{91240B29-F687-4F45-9708-019B960494DF}"/>
          </a:extLst>
        </p:spPr>
        <p:txBody>
          <a:bodyPr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auto" hangingPunct="1">
              <a:spcBef>
                <a:spcPts val="0"/>
              </a:spcBef>
              <a:spcAft>
                <a:spcPts val="0"/>
              </a:spcAft>
              <a:defRPr/>
            </a:pPr>
            <a:fld id="{8641101D-A966-4150-BB56-4EA721D4BCCD}" type="slidenum">
              <a:rPr lang="en-US" sz="1000">
                <a:solidFill>
                  <a:srgbClr val="828282"/>
                </a:solidFill>
              </a:rPr>
              <a:pPr eaLnBrk="1" fontAlgn="auto" hangingPunct="1">
                <a:spcBef>
                  <a:spcPts val="0"/>
                </a:spcBef>
                <a:spcAft>
                  <a:spcPts val="0"/>
                </a:spcAft>
                <a:defRPr/>
              </a:pPr>
              <a:t>‹#›</a:t>
            </a:fld>
            <a:endParaRPr lang="en-US" sz="1000" dirty="0">
              <a:solidFill>
                <a:srgbClr val="828282"/>
              </a:solidFill>
            </a:endParaRPr>
          </a:p>
        </p:txBody>
      </p:sp>
      <p:sp>
        <p:nvSpPr>
          <p:cNvPr id="7" name="Rectangle 29"/>
          <p:cNvSpPr>
            <a:spLocks noChangeArrowheads="1"/>
          </p:cNvSpPr>
          <p:nvPr userDrawn="1"/>
        </p:nvSpPr>
        <p:spPr bwMode="auto">
          <a:xfrm>
            <a:off x="8583613" y="6470650"/>
            <a:ext cx="76200" cy="184150"/>
          </a:xfrm>
          <a:prstGeom prst="rect">
            <a:avLst/>
          </a:prstGeom>
          <a:noFill/>
          <a:ln>
            <a:noFill/>
          </a:ln>
          <a:extLst>
            <a:ext uri="{909E8E84-426E-40DD-AFC4-6F175D3DCCD1}"/>
            <a:ext uri="{91240B29-F687-4F45-9708-019B960494DF}"/>
          </a:extLst>
        </p:spPr>
        <p:txBody>
          <a:bodyPr lIns="0" tIns="0" rIns="0" bIns="0">
            <a:spAutoFit/>
          </a:bodyPr>
          <a:lstStyle/>
          <a:p>
            <a:pPr fontAlgn="auto">
              <a:spcBef>
                <a:spcPts val="0"/>
              </a:spcBef>
              <a:spcAft>
                <a:spcPts val="0"/>
              </a:spcAft>
              <a:defRPr/>
            </a:pPr>
            <a:r>
              <a:rPr lang="en-US" sz="1200" dirty="0">
                <a:solidFill>
                  <a:srgbClr val="828282"/>
                </a:solidFill>
                <a:latin typeface="+mn-lt"/>
              </a:rPr>
              <a:t>|</a:t>
            </a:r>
          </a:p>
        </p:txBody>
      </p:sp>
      <p:pic>
        <p:nvPicPr>
          <p:cNvPr id="8" name="Picture 3" descr="C:\Users\jlecoz\Desktop\Image6.jpg"/>
          <p:cNvPicPr>
            <a:picLocks noChangeAspect="1" noChangeArrowheads="1"/>
          </p:cNvPicPr>
          <p:nvPr userDrawn="1"/>
        </p:nvPicPr>
        <p:blipFill>
          <a:blip r:embed="rId2" cstate="print"/>
          <a:srcRect/>
          <a:stretch>
            <a:fillRect/>
          </a:stretch>
        </p:blipFill>
        <p:spPr bwMode="auto">
          <a:xfrm>
            <a:off x="182563" y="6345238"/>
            <a:ext cx="1408112" cy="377825"/>
          </a:xfrm>
          <a:prstGeom prst="rect">
            <a:avLst/>
          </a:prstGeom>
          <a:noFill/>
          <a:ln w="9525">
            <a:noFill/>
            <a:miter lim="800000"/>
            <a:headEnd/>
            <a:tailEnd/>
          </a:ln>
        </p:spPr>
      </p:pic>
      <p:sp>
        <p:nvSpPr>
          <p:cNvPr id="9" name="Rectangle 29"/>
          <p:cNvSpPr>
            <a:spLocks noChangeArrowheads="1"/>
          </p:cNvSpPr>
          <p:nvPr userDrawn="1"/>
        </p:nvSpPr>
        <p:spPr bwMode="auto">
          <a:xfrm>
            <a:off x="5503863" y="6619875"/>
            <a:ext cx="3044825" cy="92075"/>
          </a:xfrm>
          <a:prstGeom prst="rect">
            <a:avLst/>
          </a:prstGeom>
          <a:noFill/>
          <a:ln w="9525">
            <a:noFill/>
            <a:miter lim="800000"/>
            <a:headEnd/>
            <a:tailEnd/>
          </a:ln>
        </p:spPr>
        <p:txBody>
          <a:bodyPr wrap="none" lIns="0" tIns="0" rIns="0" bIns="0">
            <a:spAutoFit/>
          </a:bodyPr>
          <a:lstStyle/>
          <a:p>
            <a:r>
              <a:rPr lang="en-US" sz="600" dirty="0">
                <a:solidFill>
                  <a:srgbClr val="3BB5FF"/>
                </a:solidFill>
                <a:ea typeface="ＭＳ Ｐゴシック"/>
                <a:cs typeface="ＭＳ Ｐゴシック"/>
              </a:rPr>
              <a:t>This document should not be distributed without Cegedim authorization – Copyright 2012</a:t>
            </a:r>
          </a:p>
        </p:txBody>
      </p:sp>
      <p:pic>
        <p:nvPicPr>
          <p:cNvPr id="10" name="Picture 2" descr="X:\Réseau Juridique\JLECOZ\people.png"/>
          <p:cNvPicPr>
            <a:picLocks noChangeAspect="1" noChangeArrowheads="1"/>
          </p:cNvPicPr>
          <p:nvPr userDrawn="1"/>
        </p:nvPicPr>
        <p:blipFill>
          <a:blip r:embed="rId3" cstate="print"/>
          <a:srcRect r="59799"/>
          <a:stretch>
            <a:fillRect/>
          </a:stretch>
        </p:blipFill>
        <p:spPr bwMode="auto">
          <a:xfrm>
            <a:off x="7091363" y="-531813"/>
            <a:ext cx="2082800" cy="3141663"/>
          </a:xfrm>
          <a:prstGeom prst="rect">
            <a:avLst/>
          </a:prstGeom>
          <a:noFill/>
          <a:ln w="9525">
            <a:noFill/>
            <a:miter lim="800000"/>
            <a:headEnd/>
            <a:tailEnd/>
          </a:ln>
        </p:spPr>
      </p:pic>
      <p:sp>
        <p:nvSpPr>
          <p:cNvPr id="3" name="Text Placeholder 2"/>
          <p:cNvSpPr>
            <a:spLocks noGrp="1"/>
          </p:cNvSpPr>
          <p:nvPr>
            <p:ph type="body" idx="1"/>
          </p:nvPr>
        </p:nvSpPr>
        <p:spPr>
          <a:xfrm>
            <a:off x="722313" y="1447800"/>
            <a:ext cx="7772400" cy="1500187"/>
          </a:xfrm>
          <a:prstGeom prst="rect">
            <a:avLst/>
          </a:prstGeom>
        </p:spPr>
        <p:txBody>
          <a:bodyPr anchor="b"/>
          <a:lstStyle>
            <a:lvl1pPr marL="0" indent="0">
              <a:buNone/>
              <a:defRPr sz="2000" b="1">
                <a:solidFill>
                  <a:schemeClr val="tx1">
                    <a:lumMod val="50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1" name="Title 1"/>
          <p:cNvSpPr>
            <a:spLocks noGrp="1"/>
          </p:cNvSpPr>
          <p:nvPr>
            <p:ph type="title"/>
          </p:nvPr>
        </p:nvSpPr>
        <p:spPr>
          <a:xfrm>
            <a:off x="722313" y="3100189"/>
            <a:ext cx="6730007" cy="1362075"/>
          </a:xfrm>
          <a:prstGeom prst="rect">
            <a:avLst/>
          </a:prstGeom>
        </p:spPr>
        <p:txBody>
          <a:bodyPr anchor="t"/>
          <a:lstStyle>
            <a:lvl1pPr algn="l">
              <a:defRPr sz="2600" b="1" cap="all">
                <a:solidFill>
                  <a:schemeClr val="bg1"/>
                </a:solidFill>
                <a:latin typeface="Arial"/>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10" Type="http://schemas.openxmlformats.org/officeDocument/2006/relationships/image" Target="../media/image9.png"/><Relationship Id="rId4" Type="http://schemas.openxmlformats.org/officeDocument/2006/relationships/slideLayout" Target="../slideLayouts/slideLayout19.xml"/><Relationship Id="rId9"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1" name="Straight Connector 19"/>
          <p:cNvCxnSpPr/>
          <p:nvPr userDrawn="1"/>
        </p:nvCxnSpPr>
        <p:spPr bwMode="auto">
          <a:xfrm>
            <a:off x="1646238" y="6591300"/>
            <a:ext cx="6888162" cy="1588"/>
          </a:xfrm>
          <a:prstGeom prst="line">
            <a:avLst/>
          </a:prstGeom>
          <a:gradFill rotWithShape="1">
            <a:gsLst>
              <a:gs pos="0">
                <a:schemeClr val="accent1"/>
              </a:gs>
              <a:gs pos="100000">
                <a:schemeClr val="accent1">
                  <a:gamma/>
                  <a:shade val="46275"/>
                  <a:invGamma/>
                </a:schemeClr>
              </a:gs>
            </a:gsLst>
            <a:lin ang="5400000" scaled="1"/>
          </a:gradFill>
          <a:ln w="12700" cap="flat" cmpd="sng" algn="ctr">
            <a:solidFill>
              <a:schemeClr val="bg1">
                <a:lumMod val="85000"/>
              </a:schemeClr>
            </a:solidFill>
            <a:prstDash val="solid"/>
            <a:round/>
            <a:headEnd type="none" w="med" len="med"/>
            <a:tailEnd type="none" w="med" len="med"/>
          </a:ln>
          <a:effectLst/>
        </p:spPr>
      </p:cxnSp>
      <p:sp>
        <p:nvSpPr>
          <p:cNvPr id="12" name="Slide Number Placeholder 5"/>
          <p:cNvSpPr txBox="1">
            <a:spLocks/>
          </p:cNvSpPr>
          <p:nvPr userDrawn="1"/>
        </p:nvSpPr>
        <p:spPr bwMode="auto">
          <a:xfrm>
            <a:off x="8593138" y="6399213"/>
            <a:ext cx="533400" cy="365125"/>
          </a:xfrm>
          <a:prstGeom prst="rect">
            <a:avLst/>
          </a:prstGeom>
          <a:noFill/>
          <a:ln>
            <a:noFill/>
          </a:ln>
          <a:extLst>
            <a:ext uri="{909E8E84-426E-40DD-AFC4-6F175D3DCCD1}"/>
            <a:ext uri="{91240B29-F687-4F45-9708-019B960494DF}"/>
          </a:extLst>
        </p:spPr>
        <p:txBody>
          <a:bodyPr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auto" hangingPunct="1">
              <a:spcBef>
                <a:spcPts val="0"/>
              </a:spcBef>
              <a:spcAft>
                <a:spcPts val="0"/>
              </a:spcAft>
              <a:defRPr/>
            </a:pPr>
            <a:fld id="{8EBDDAD2-68DE-49EF-A3A2-9AA5A5536246}" type="slidenum">
              <a:rPr lang="en-US" sz="1000">
                <a:solidFill>
                  <a:srgbClr val="828282"/>
                </a:solidFill>
              </a:rPr>
              <a:pPr eaLnBrk="1" fontAlgn="auto" hangingPunct="1">
                <a:spcBef>
                  <a:spcPts val="0"/>
                </a:spcBef>
                <a:spcAft>
                  <a:spcPts val="0"/>
                </a:spcAft>
                <a:defRPr/>
              </a:pPr>
              <a:t>‹#›</a:t>
            </a:fld>
            <a:endParaRPr lang="en-US" sz="1000" dirty="0">
              <a:solidFill>
                <a:srgbClr val="828282"/>
              </a:solidFill>
            </a:endParaRPr>
          </a:p>
        </p:txBody>
      </p:sp>
      <p:sp>
        <p:nvSpPr>
          <p:cNvPr id="13" name="Rectangle 29"/>
          <p:cNvSpPr>
            <a:spLocks noChangeArrowheads="1"/>
          </p:cNvSpPr>
          <p:nvPr userDrawn="1"/>
        </p:nvSpPr>
        <p:spPr bwMode="auto">
          <a:xfrm>
            <a:off x="8583613" y="6470650"/>
            <a:ext cx="76200" cy="184150"/>
          </a:xfrm>
          <a:prstGeom prst="rect">
            <a:avLst/>
          </a:prstGeom>
          <a:noFill/>
          <a:ln>
            <a:noFill/>
          </a:ln>
          <a:extLst>
            <a:ext uri="{909E8E84-426E-40DD-AFC4-6F175D3DCCD1}"/>
            <a:ext uri="{91240B29-F687-4F45-9708-019B960494DF}"/>
          </a:extLst>
        </p:spPr>
        <p:txBody>
          <a:bodyPr lIns="0" tIns="0" rIns="0" bIns="0">
            <a:spAutoFit/>
          </a:bodyPr>
          <a:lstStyle/>
          <a:p>
            <a:pPr fontAlgn="auto">
              <a:spcBef>
                <a:spcPts val="0"/>
              </a:spcBef>
              <a:spcAft>
                <a:spcPts val="0"/>
              </a:spcAft>
              <a:defRPr/>
            </a:pPr>
            <a:r>
              <a:rPr lang="en-US" sz="1200" dirty="0">
                <a:solidFill>
                  <a:srgbClr val="828282"/>
                </a:solidFill>
                <a:latin typeface="+mn-lt"/>
              </a:rPr>
              <a:t>|</a:t>
            </a:r>
          </a:p>
        </p:txBody>
      </p:sp>
      <p:pic>
        <p:nvPicPr>
          <p:cNvPr id="17413" name="Picture 3" descr="C:\Users\jlecoz\Desktop\Image6.jpg"/>
          <p:cNvPicPr>
            <a:picLocks noChangeAspect="1" noChangeArrowheads="1"/>
          </p:cNvPicPr>
          <p:nvPr userDrawn="1"/>
        </p:nvPicPr>
        <p:blipFill>
          <a:blip r:embed="rId9" cstate="print"/>
          <a:srcRect/>
          <a:stretch>
            <a:fillRect/>
          </a:stretch>
        </p:blipFill>
        <p:spPr bwMode="auto">
          <a:xfrm>
            <a:off x="182563" y="6345238"/>
            <a:ext cx="1408112" cy="377825"/>
          </a:xfrm>
          <a:prstGeom prst="rect">
            <a:avLst/>
          </a:prstGeom>
          <a:noFill/>
          <a:ln w="9525">
            <a:noFill/>
            <a:miter lim="800000"/>
            <a:headEnd/>
            <a:tailEnd/>
          </a:ln>
        </p:spPr>
      </p:pic>
      <p:sp>
        <p:nvSpPr>
          <p:cNvPr id="17414" name="Rectangle 29"/>
          <p:cNvSpPr>
            <a:spLocks noChangeArrowheads="1"/>
          </p:cNvSpPr>
          <p:nvPr userDrawn="1"/>
        </p:nvSpPr>
        <p:spPr bwMode="auto">
          <a:xfrm>
            <a:off x="5503863" y="6619875"/>
            <a:ext cx="3044825" cy="92075"/>
          </a:xfrm>
          <a:prstGeom prst="rect">
            <a:avLst/>
          </a:prstGeom>
          <a:noFill/>
          <a:ln w="9525">
            <a:noFill/>
            <a:miter lim="800000"/>
            <a:headEnd/>
            <a:tailEnd/>
          </a:ln>
        </p:spPr>
        <p:txBody>
          <a:bodyPr wrap="none" lIns="0" tIns="0" rIns="0" bIns="0">
            <a:spAutoFit/>
          </a:bodyPr>
          <a:lstStyle/>
          <a:p>
            <a:r>
              <a:rPr lang="en-US" sz="600" dirty="0">
                <a:solidFill>
                  <a:srgbClr val="3BB5FF"/>
                </a:solidFill>
                <a:ea typeface="ＭＳ Ｐゴシック"/>
                <a:cs typeface="ＭＳ Ｐゴシック"/>
              </a:rPr>
              <a:t>This document should not be distributed without Cegedim authorization – Copyright 2012</a:t>
            </a:r>
          </a:p>
        </p:txBody>
      </p:sp>
      <p:pic>
        <p:nvPicPr>
          <p:cNvPr id="17415" name="Picture 2" descr="X:\Réseau Juridique\JLECOZ\people.png"/>
          <p:cNvPicPr>
            <a:picLocks noChangeAspect="1" noChangeArrowheads="1"/>
          </p:cNvPicPr>
          <p:nvPr userDrawn="1"/>
        </p:nvPicPr>
        <p:blipFill>
          <a:blip r:embed="rId10" cstate="print"/>
          <a:srcRect r="59799"/>
          <a:stretch>
            <a:fillRect/>
          </a:stretch>
        </p:blipFill>
        <p:spPr bwMode="auto">
          <a:xfrm>
            <a:off x="8320088" y="-204788"/>
            <a:ext cx="858837" cy="12969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682" r:id="rId6"/>
    <p:sldLayoutId id="2147483704" r:id="rId7"/>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png"/><Relationship Id="rId1" Type="http://schemas.openxmlformats.org/officeDocument/2006/relationships/slideLayout" Target="../slideLayouts/slideLayout16.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0.png"/><Relationship Id="rId1" Type="http://schemas.openxmlformats.org/officeDocument/2006/relationships/slideLayout" Target="../slideLayouts/slideLayout16.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5.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0.png"/><Relationship Id="rId1" Type="http://schemas.openxmlformats.org/officeDocument/2006/relationships/slideLayout" Target="../slideLayouts/slideLayout16.xml"/><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61.png"/></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crm.cegedim-portal.com/resource/Product/MI/Technical%20Documents/Mobile%20Intelligence%20Suite%208/Final%20Rel%20Docs/USG_KOMODO_MI8_UG.pdf" TargetMode="External"/><Relationship Id="rId7" Type="http://schemas.openxmlformats.org/officeDocument/2006/relationships/hyperlink" Target="http://crm.cegedim-portal.com/resource/Product/MI/Technical%20Documents/Mobile%20Intelligence%20Suite%208/Final%20Rel%20Docs/DID_DataTemplate_MI8.xls" TargetMode="External"/><Relationship Id="rId2" Type="http://schemas.openxmlformats.org/officeDocument/2006/relationships/image" Target="../media/image13.png"/><Relationship Id="rId1" Type="http://schemas.openxmlformats.org/officeDocument/2006/relationships/slideLayout" Target="../slideLayouts/slideLayout16.xml"/><Relationship Id="rId6" Type="http://schemas.openxmlformats.org/officeDocument/2006/relationships/hyperlink" Target="http://crm.cegedim-portal.com/resource/Product/MI/Technical%20Documents/Mobile%20Intelligence%20Suite%208/Final%20Rel%20Docs/DID_MI8.pdf" TargetMode="External"/><Relationship Id="rId5" Type="http://schemas.openxmlformats.org/officeDocument/2006/relationships/hyperlink" Target="http://crm.cegedim-portal.com/resource/Product/MI/Technical%20Documents/Mobile%20Intelligence%20Suite%208/Final%20Rel%20Docs/USG_Dataload_MI8_QR_R1.pdf" TargetMode="External"/><Relationship Id="rId4" Type="http://schemas.openxmlformats.org/officeDocument/2006/relationships/hyperlink" Target="http://crm.cegedim-portal.com/resource/Product/MI/Technical%20Documents/Mobile%20Intelligence%20Suite%208/Final%20Rel%20Docs/USG_KOMODO_MI8_QR_R1.pdf"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74.png"/></Relationships>
</file>

<file path=ppt/slides/_rels/slide5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hyperlink" Target="http://crm.cegedim-portal.com/departments/Global_Product_Development/ProjectsWorkspace/ProjectDocs/DID-OM_DataTemplate_MI9.xls" TargetMode="Externa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6"/>
          <p:cNvSpPr>
            <a:spLocks noGrp="1"/>
          </p:cNvSpPr>
          <p:nvPr>
            <p:ph type="subTitle" idx="1"/>
          </p:nvPr>
        </p:nvSpPr>
        <p:spPr>
          <a:xfrm>
            <a:off x="3962400" y="3136900"/>
            <a:ext cx="4876800" cy="730250"/>
          </a:xfrm>
        </p:spPr>
        <p:txBody>
          <a:bodyPr/>
          <a:lstStyle/>
          <a:p>
            <a:pPr fontAlgn="auto">
              <a:spcAft>
                <a:spcPts val="0"/>
              </a:spcAft>
              <a:buFont typeface="Arial" pitchFamily="34" charset="0"/>
              <a:buNone/>
              <a:defRPr/>
            </a:pPr>
            <a:r>
              <a:rPr lang="en-US" dirty="0" smtClean="0"/>
              <a:t>Komodo Training</a:t>
            </a:r>
            <a:endParaRPr lang="en-US" dirty="0"/>
          </a:p>
        </p:txBody>
      </p:sp>
      <p:sp>
        <p:nvSpPr>
          <p:cNvPr id="26626" name="Text Placeholder 26"/>
          <p:cNvSpPr txBox="1">
            <a:spLocks/>
          </p:cNvSpPr>
          <p:nvPr/>
        </p:nvSpPr>
        <p:spPr bwMode="auto">
          <a:xfrm>
            <a:off x="3962400" y="4267200"/>
            <a:ext cx="4876800" cy="609600"/>
          </a:xfrm>
          <a:prstGeom prst="rect">
            <a:avLst/>
          </a:prstGeom>
          <a:noFill/>
          <a:ln w="9525">
            <a:noFill/>
            <a:miter lim="800000"/>
            <a:headEnd/>
            <a:tailEnd/>
          </a:ln>
        </p:spPr>
        <p:txBody>
          <a:bodyPr/>
          <a:lstStyle/>
          <a:p>
            <a:pPr>
              <a:spcBef>
                <a:spcPct val="20000"/>
              </a:spcBef>
            </a:pPr>
            <a:r>
              <a:rPr lang="en-US" sz="2000" b="1" dirty="0">
                <a:solidFill>
                  <a:srgbClr val="0087D4"/>
                </a:solidFill>
                <a:ea typeface="ＭＳ Ｐゴシック"/>
                <a:cs typeface="ＭＳ Ｐゴシック"/>
              </a:rPr>
              <a:t>Version 1</a:t>
            </a:r>
          </a:p>
        </p:txBody>
      </p:sp>
      <p:pic>
        <p:nvPicPr>
          <p:cNvPr id="6" name="Picture 4" descr="C:\Users\dbustos\Documents\01-Cegedim\2012_Action_Items\Brand\PPT_graphics\Mobile_Intelligence_9\Mobile_Intelligence_9.png"/>
          <p:cNvPicPr>
            <a:picLocks noChangeAspect="1" noChangeArrowheads="1"/>
          </p:cNvPicPr>
          <p:nvPr/>
        </p:nvPicPr>
        <p:blipFill>
          <a:blip r:embed="rId2" cstate="print"/>
          <a:srcRect/>
          <a:stretch>
            <a:fillRect/>
          </a:stretch>
        </p:blipFill>
        <p:spPr bwMode="auto">
          <a:xfrm>
            <a:off x="684213" y="1628775"/>
            <a:ext cx="3290887" cy="471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2"/>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latin typeface="Arial" charset="0"/>
              </a:rPr>
              <a:t>Komodo MI 9 GUI</a:t>
            </a:r>
          </a:p>
        </p:txBody>
      </p:sp>
      <p:sp>
        <p:nvSpPr>
          <p:cNvPr id="4" name="Content Placeholder 3"/>
          <p:cNvSpPr>
            <a:spLocks noGrp="1"/>
          </p:cNvSpPr>
          <p:nvPr>
            <p:ph idx="1"/>
          </p:nvPr>
        </p:nvSpPr>
        <p:spPr>
          <a:xfrm>
            <a:off x="304801" y="1208088"/>
            <a:ext cx="4339208" cy="5029200"/>
          </a:xfrm>
        </p:spPr>
        <p:txBody>
          <a:bodyPr/>
          <a:lstStyle/>
          <a:p>
            <a:pPr>
              <a:buNone/>
            </a:pPr>
            <a:r>
              <a:rPr lang="en-US" sz="1400" dirty="0" smtClean="0"/>
              <a:t>Project Explorer components</a:t>
            </a:r>
          </a:p>
          <a:p>
            <a:pPr lvl="0">
              <a:buFont typeface="+mj-lt"/>
              <a:buAutoNum type="arabicPeriod"/>
            </a:pPr>
            <a:r>
              <a:rPr lang="en-US" sz="1400" dirty="0" smtClean="0"/>
              <a:t>Project Explorer tab</a:t>
            </a:r>
          </a:p>
          <a:p>
            <a:pPr lvl="0">
              <a:buFont typeface="+mj-lt"/>
              <a:buAutoNum type="arabicPeriod"/>
            </a:pPr>
            <a:r>
              <a:rPr lang="en-US" sz="1400" dirty="0" smtClean="0"/>
              <a:t>Tenant</a:t>
            </a:r>
          </a:p>
          <a:p>
            <a:pPr lvl="0">
              <a:buFont typeface="+mj-lt"/>
              <a:buAutoNum type="arabicPeriod"/>
            </a:pPr>
            <a:r>
              <a:rPr lang="en-US" sz="1400" dirty="0" smtClean="0"/>
              <a:t>Project under tenant</a:t>
            </a:r>
          </a:p>
          <a:p>
            <a:pPr lvl="0">
              <a:buFont typeface="+mj-lt"/>
              <a:buAutoNum type="arabicPeriod"/>
            </a:pPr>
            <a:r>
              <a:rPr lang="en-US" sz="1400" dirty="0" smtClean="0"/>
              <a:t>Expanded Jobs in Project</a:t>
            </a:r>
          </a:p>
          <a:p>
            <a:pPr lvl="0">
              <a:buFont typeface="+mj-lt"/>
              <a:buAutoNum type="arabicPeriod"/>
            </a:pPr>
            <a:r>
              <a:rPr lang="en-US" sz="1400" dirty="0" smtClean="0"/>
              <a:t>Global Variables </a:t>
            </a:r>
          </a:p>
          <a:p>
            <a:pPr>
              <a:buFont typeface="+mj-lt"/>
              <a:buAutoNum type="arabicPeriod"/>
            </a:pPr>
            <a:r>
              <a:rPr lang="en-US" sz="1400" dirty="0" smtClean="0"/>
              <a:t>Select, Right click and click Open</a:t>
            </a:r>
          </a:p>
          <a:p>
            <a:pPr>
              <a:buNone/>
            </a:pPr>
            <a:r>
              <a:rPr lang="en-US" sz="1400" dirty="0" smtClean="0"/>
              <a:t>Displays: Type, Name and Value</a:t>
            </a:r>
          </a:p>
          <a:p>
            <a:pPr>
              <a:buNone/>
            </a:pPr>
            <a:r>
              <a:rPr lang="en-US" sz="1400" dirty="0" smtClean="0"/>
              <a:t> </a:t>
            </a:r>
          </a:p>
          <a:p>
            <a:pPr>
              <a:buNone/>
            </a:pPr>
            <a:r>
              <a:rPr lang="en-US" sz="1400" dirty="0" smtClean="0"/>
              <a:t> </a:t>
            </a:r>
          </a:p>
          <a:p>
            <a:pPr>
              <a:buNone/>
            </a:pPr>
            <a:r>
              <a:rPr lang="en-US" sz="1400" dirty="0" smtClean="0"/>
              <a:t> </a:t>
            </a:r>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lvl="0">
              <a:buNone/>
            </a:pPr>
            <a:r>
              <a:rPr lang="en-US" sz="1400" dirty="0" smtClean="0"/>
              <a:t>Global Resources – shared at Project level</a:t>
            </a:r>
          </a:p>
          <a:p>
            <a:pPr>
              <a:buNone/>
            </a:pPr>
            <a:r>
              <a:rPr lang="en-US" sz="1400" dirty="0" smtClean="0"/>
              <a:t>(Double click to Open the list under the Designer tab in a Resources tab)</a:t>
            </a:r>
          </a:p>
          <a:p>
            <a:pPr>
              <a:buFont typeface="+mj-lt"/>
              <a:buAutoNum type="arabicPeriod"/>
            </a:pPr>
            <a:endParaRPr lang="en-US" sz="1400" dirty="0" smtClean="0"/>
          </a:p>
          <a:p>
            <a:pPr fontAlgn="t"/>
            <a:endParaRPr lang="en-US" sz="1400" b="0" dirty="0" smtClean="0"/>
          </a:p>
          <a:p>
            <a:pPr fontAlgn="auto">
              <a:spcAft>
                <a:spcPts val="0"/>
              </a:spcAft>
              <a:defRPr/>
            </a:pPr>
            <a:endParaRPr lang="en-US" sz="1400" dirty="0" smtClean="0"/>
          </a:p>
        </p:txBody>
      </p:sp>
      <p:pic>
        <p:nvPicPr>
          <p:cNvPr id="6" name="Picture 4" descr="11-23-2010 PE Global Var"/>
          <p:cNvPicPr>
            <a:picLocks noChangeAspect="1" noChangeArrowheads="1"/>
          </p:cNvPicPr>
          <p:nvPr/>
        </p:nvPicPr>
        <p:blipFill>
          <a:blip r:embed="rId2" cstate="print"/>
          <a:srcRect/>
          <a:stretch>
            <a:fillRect/>
          </a:stretch>
        </p:blipFill>
        <p:spPr bwMode="auto">
          <a:xfrm>
            <a:off x="611560" y="3573016"/>
            <a:ext cx="2667000" cy="1600199"/>
          </a:xfrm>
          <a:prstGeom prst="rect">
            <a:avLst/>
          </a:prstGeom>
          <a:noFill/>
        </p:spPr>
      </p:pic>
      <p:pic>
        <p:nvPicPr>
          <p:cNvPr id="7" name="Picture 6"/>
          <p:cNvPicPr/>
          <p:nvPr/>
        </p:nvPicPr>
        <p:blipFill>
          <a:blip r:embed="rId3" cstate="print"/>
          <a:srcRect/>
          <a:stretch>
            <a:fillRect/>
          </a:stretch>
        </p:blipFill>
        <p:spPr bwMode="auto">
          <a:xfrm>
            <a:off x="4427984" y="1124744"/>
            <a:ext cx="4195423"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Komodo user</a:t>
            </a:r>
            <a:br>
              <a:rPr lang="en-US" dirty="0" smtClean="0"/>
            </a:br>
            <a:endParaRPr lang="en-US" dirty="0"/>
          </a:p>
        </p:txBody>
      </p:sp>
      <p:sp>
        <p:nvSpPr>
          <p:cNvPr id="3" name="Content Placeholder 2"/>
          <p:cNvSpPr>
            <a:spLocks noGrp="1"/>
          </p:cNvSpPr>
          <p:nvPr>
            <p:ph idx="1"/>
          </p:nvPr>
        </p:nvSpPr>
        <p:spPr>
          <a:xfrm>
            <a:off x="190500" y="990600"/>
            <a:ext cx="8229600" cy="5181601"/>
          </a:xfrm>
        </p:spPr>
        <p:txBody>
          <a:bodyPr/>
          <a:lstStyle/>
          <a:p>
            <a:pPr lvl="1">
              <a:buNone/>
            </a:pPr>
            <a:r>
              <a:rPr lang="en-US" sz="1800" dirty="0" smtClean="0"/>
              <a:t>  Each user will be assigned 1 of 4 permission roles </a:t>
            </a:r>
            <a:r>
              <a:rPr lang="en-US" dirty="0" smtClean="0"/>
              <a:t>:</a:t>
            </a:r>
          </a:p>
          <a:p>
            <a:r>
              <a:rPr lang="en-US" sz="1800" dirty="0" smtClean="0"/>
              <a:t>Super User</a:t>
            </a:r>
          </a:p>
          <a:p>
            <a:pPr lvl="1"/>
            <a:r>
              <a:rPr lang="en-US" sz="1600" dirty="0" smtClean="0"/>
              <a:t>By default the Komodo repository requires one </a:t>
            </a:r>
            <a:r>
              <a:rPr lang="en-US" sz="1600" b="1" dirty="0" smtClean="0"/>
              <a:t>Super User</a:t>
            </a:r>
            <a:r>
              <a:rPr lang="en-US" sz="1600" dirty="0" smtClean="0"/>
              <a:t>. </a:t>
            </a:r>
          </a:p>
          <a:p>
            <a:pPr lvl="1"/>
            <a:r>
              <a:rPr lang="en-US" sz="1600" b="1" dirty="0" smtClean="0"/>
              <a:t>Super User</a:t>
            </a:r>
            <a:r>
              <a:rPr lang="en-US" sz="1600" dirty="0" smtClean="0"/>
              <a:t> credentials are used to create tenant </a:t>
            </a:r>
            <a:r>
              <a:rPr lang="en-US" sz="1600" b="1" dirty="0" smtClean="0"/>
              <a:t>Standard Users</a:t>
            </a:r>
            <a:r>
              <a:rPr lang="en-US" sz="1600" dirty="0" smtClean="0"/>
              <a:t> and </a:t>
            </a:r>
            <a:r>
              <a:rPr lang="en-US" sz="1600" b="1" dirty="0" smtClean="0"/>
              <a:t>Tenant</a:t>
            </a:r>
            <a:r>
              <a:rPr lang="en-US" sz="1600" dirty="0" smtClean="0"/>
              <a:t> </a:t>
            </a:r>
            <a:r>
              <a:rPr lang="en-US" sz="1600" b="1" dirty="0" smtClean="0"/>
              <a:t>Administrator</a:t>
            </a:r>
            <a:r>
              <a:rPr lang="en-US" sz="1600" dirty="0" smtClean="0"/>
              <a:t>s. They can run, view and modify </a:t>
            </a:r>
            <a:r>
              <a:rPr lang="en-US" sz="1600" b="1" dirty="0" smtClean="0"/>
              <a:t>all </a:t>
            </a:r>
            <a:r>
              <a:rPr lang="en-US" sz="1600" dirty="0" smtClean="0"/>
              <a:t>tenants, and corresponding  Projects and Jobs in the </a:t>
            </a:r>
            <a:r>
              <a:rPr lang="en-US" sz="1600" b="1" dirty="0" smtClean="0"/>
              <a:t>Project Explorer</a:t>
            </a:r>
            <a:r>
              <a:rPr lang="en-US" sz="1600" dirty="0" smtClean="0"/>
              <a:t>. </a:t>
            </a:r>
          </a:p>
          <a:p>
            <a:pPr lvl="1"/>
            <a:r>
              <a:rPr lang="en-US" sz="1600" dirty="0" smtClean="0"/>
              <a:t>The </a:t>
            </a:r>
            <a:r>
              <a:rPr lang="en-US" sz="1600" b="1" dirty="0" smtClean="0"/>
              <a:t>Super User </a:t>
            </a:r>
            <a:r>
              <a:rPr lang="en-US" sz="1600" dirty="0" smtClean="0"/>
              <a:t>is created during the Komodo installation.</a:t>
            </a:r>
          </a:p>
          <a:p>
            <a:pPr lvl="1"/>
            <a:endParaRPr lang="en-US" sz="1600" dirty="0" smtClean="0"/>
          </a:p>
          <a:p>
            <a:r>
              <a:rPr lang="en-US" sz="1800" dirty="0" smtClean="0"/>
              <a:t>Tenant Administrator</a:t>
            </a:r>
          </a:p>
          <a:p>
            <a:pPr lvl="1"/>
            <a:r>
              <a:rPr lang="en-US" sz="1600" dirty="0" smtClean="0"/>
              <a:t>A </a:t>
            </a:r>
            <a:r>
              <a:rPr lang="en-US" sz="1600" b="1" dirty="0" smtClean="0"/>
              <a:t>Tenant Administrator </a:t>
            </a:r>
            <a:r>
              <a:rPr lang="en-US" sz="1600" dirty="0" smtClean="0"/>
              <a:t>can view and edit all projects in the tenant they are associated with. They can create new </a:t>
            </a:r>
            <a:r>
              <a:rPr lang="en-US" sz="1600" b="1" dirty="0" smtClean="0"/>
              <a:t>Standard Users </a:t>
            </a:r>
            <a:r>
              <a:rPr lang="en-US" sz="1600" dirty="0" smtClean="0"/>
              <a:t>and additional </a:t>
            </a:r>
            <a:r>
              <a:rPr lang="en-US" sz="1600" b="1" dirty="0" smtClean="0"/>
              <a:t>Tenant Administrators</a:t>
            </a:r>
            <a:r>
              <a:rPr lang="en-US" sz="1600" dirty="0" smtClean="0"/>
              <a:t>. </a:t>
            </a:r>
          </a:p>
          <a:p>
            <a:pPr lvl="1"/>
            <a:r>
              <a:rPr lang="en-US" sz="1600" dirty="0" smtClean="0"/>
              <a:t>By default they have </a:t>
            </a:r>
            <a:r>
              <a:rPr lang="en-US" sz="1600" b="1" dirty="0" smtClean="0"/>
              <a:t>Write</a:t>
            </a:r>
            <a:r>
              <a:rPr lang="en-US" sz="1600" dirty="0" smtClean="0"/>
              <a:t> and </a:t>
            </a:r>
            <a:r>
              <a:rPr lang="en-US" sz="1600" b="1" dirty="0" smtClean="0"/>
              <a:t>Run</a:t>
            </a:r>
            <a:r>
              <a:rPr lang="en-US" sz="1600" dirty="0" smtClean="0"/>
              <a:t> access to all the projects in the tenant. </a:t>
            </a:r>
          </a:p>
          <a:p>
            <a:pPr lvl="1"/>
            <a:r>
              <a:rPr lang="en-US" sz="1600" dirty="0" smtClean="0"/>
              <a:t>A </a:t>
            </a:r>
            <a:r>
              <a:rPr lang="en-US" sz="1600" b="1" dirty="0" smtClean="0"/>
              <a:t>Tenant Administrator</a:t>
            </a:r>
            <a:r>
              <a:rPr lang="en-US" sz="1600" dirty="0" smtClean="0"/>
              <a:t> has </a:t>
            </a:r>
            <a:r>
              <a:rPr lang="en-US" sz="1600" b="1" dirty="0" smtClean="0"/>
              <a:t>Run</a:t>
            </a:r>
            <a:r>
              <a:rPr lang="en-US" sz="1600" dirty="0" smtClean="0"/>
              <a:t> and </a:t>
            </a:r>
            <a:r>
              <a:rPr lang="en-US" sz="1600" b="1" i="1" dirty="0" smtClean="0"/>
              <a:t>read only</a:t>
            </a:r>
            <a:r>
              <a:rPr lang="en-US" sz="1600" b="1" dirty="0" smtClean="0"/>
              <a:t> </a:t>
            </a:r>
            <a:r>
              <a:rPr lang="en-US" sz="1600" dirty="0" smtClean="0"/>
              <a:t>access to Projects in the “</a:t>
            </a:r>
            <a:r>
              <a:rPr lang="en-US" sz="1600" b="1" dirty="0" smtClean="0"/>
              <a:t>Global</a:t>
            </a:r>
            <a:r>
              <a:rPr lang="en-US" sz="1600" dirty="0" smtClean="0"/>
              <a:t>” baseline tenant (0), jobs that are submitted will run with Global variable values from the Project level. </a:t>
            </a:r>
          </a:p>
          <a:p>
            <a:pPr lvl="1"/>
            <a:r>
              <a:rPr lang="en-US" sz="1600" dirty="0" smtClean="0"/>
              <a:t>It is recommended to create a </a:t>
            </a:r>
            <a:r>
              <a:rPr lang="en-US" sz="1600" b="1" dirty="0" smtClean="0"/>
              <a:t>Tenant Administrator </a:t>
            </a:r>
            <a:r>
              <a:rPr lang="en-US" sz="1600" dirty="0" smtClean="0"/>
              <a:t>for the baseline Global tenant in addition to the Super User. </a:t>
            </a:r>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buNone/>
            </a:pPr>
            <a:endParaRPr lang="en-US" dirty="0" smtClean="0"/>
          </a:p>
          <a:p>
            <a:pPr>
              <a:buNone/>
            </a:pPr>
            <a:endParaRPr lang="en-US" dirty="0"/>
          </a:p>
        </p:txBody>
      </p:sp>
      <p:pic>
        <p:nvPicPr>
          <p:cNvPr id="4" name="Picture 3" descr="NotePin.png"/>
          <p:cNvPicPr>
            <a:picLocks noChangeAspect="1"/>
          </p:cNvPicPr>
          <p:nvPr/>
        </p:nvPicPr>
        <p:blipFill>
          <a:blip r:embed="rId2" cstate="print"/>
          <a:stretch>
            <a:fillRect/>
          </a:stretch>
        </p:blipFill>
        <p:spPr>
          <a:xfrm>
            <a:off x="190500" y="990600"/>
            <a:ext cx="491669" cy="491669"/>
          </a:xfrm>
          <a:prstGeom prst="rect">
            <a:avLst/>
          </a:prstGeom>
        </p:spPr>
      </p:pic>
    </p:spTree>
  </p:cSld>
  <p:clrMapOvr>
    <a:masterClrMapping/>
  </p:clrMapOvr>
  <p:transition advTm="172515"/>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685800"/>
          </a:xfrm>
        </p:spPr>
        <p:txBody>
          <a:bodyPr/>
          <a:lstStyle/>
          <a:p>
            <a:r>
              <a:rPr lang="en-US" dirty="0" smtClean="0"/>
              <a:t>Komodo user</a:t>
            </a:r>
            <a:endParaRPr lang="en-US" dirty="0"/>
          </a:p>
        </p:txBody>
      </p:sp>
      <p:sp>
        <p:nvSpPr>
          <p:cNvPr id="5" name="Content Placeholder 2"/>
          <p:cNvSpPr>
            <a:spLocks noGrp="1"/>
          </p:cNvSpPr>
          <p:nvPr>
            <p:ph idx="1"/>
          </p:nvPr>
        </p:nvSpPr>
        <p:spPr>
          <a:xfrm>
            <a:off x="190500" y="836712"/>
            <a:ext cx="8229600" cy="5335489"/>
          </a:xfrm>
        </p:spPr>
        <p:txBody>
          <a:bodyPr/>
          <a:lstStyle/>
          <a:p>
            <a:pPr lvl="1">
              <a:buNone/>
            </a:pPr>
            <a:r>
              <a:rPr lang="en-US" sz="1800" dirty="0" smtClean="0"/>
              <a:t>                 </a:t>
            </a:r>
            <a:endParaRPr lang="en-US" dirty="0" smtClean="0"/>
          </a:p>
          <a:p>
            <a:r>
              <a:rPr lang="en-US" sz="1800" dirty="0" smtClean="0"/>
              <a:t>Standard User</a:t>
            </a:r>
          </a:p>
          <a:p>
            <a:pPr lvl="1"/>
            <a:r>
              <a:rPr lang="en-US" sz="1600" dirty="0" smtClean="0"/>
              <a:t>A </a:t>
            </a:r>
            <a:r>
              <a:rPr lang="en-US" sz="1600" b="1" dirty="0" smtClean="0"/>
              <a:t>Standard User </a:t>
            </a:r>
            <a:r>
              <a:rPr lang="en-US" sz="1600" dirty="0" smtClean="0"/>
              <a:t>is associated with </a:t>
            </a:r>
            <a:r>
              <a:rPr lang="en-US" sz="1600" b="1" dirty="0" smtClean="0"/>
              <a:t>one</a:t>
            </a:r>
            <a:r>
              <a:rPr lang="en-US" sz="1600" dirty="0" smtClean="0"/>
              <a:t> tenant and selected projects in that tenant. Selected projects will be assigned </a:t>
            </a:r>
            <a:r>
              <a:rPr lang="en-US" sz="1600" b="1" dirty="0" smtClean="0"/>
              <a:t>Write</a:t>
            </a:r>
            <a:r>
              <a:rPr lang="en-US" sz="1600" dirty="0" smtClean="0"/>
              <a:t> or </a:t>
            </a:r>
            <a:r>
              <a:rPr lang="en-US" sz="1600" b="1" dirty="0" smtClean="0"/>
              <a:t>Read</a:t>
            </a:r>
            <a:r>
              <a:rPr lang="en-US" sz="1600" dirty="0" smtClean="0"/>
              <a:t> permission.</a:t>
            </a:r>
          </a:p>
          <a:p>
            <a:pPr lvl="1"/>
            <a:r>
              <a:rPr lang="en-US" sz="1600" dirty="0" smtClean="0"/>
              <a:t>A tenant </a:t>
            </a:r>
            <a:r>
              <a:rPr lang="en-US" sz="1600" b="1" dirty="0" smtClean="0"/>
              <a:t>Standard User </a:t>
            </a:r>
            <a:r>
              <a:rPr lang="en-US" sz="1600" dirty="0" smtClean="0"/>
              <a:t>with Write permission to a specific project can create, modify and Run jobs that belong to that project.  With Read permission they can view and Run jobs.  </a:t>
            </a:r>
          </a:p>
          <a:p>
            <a:pPr lvl="1"/>
            <a:r>
              <a:rPr lang="en-US" sz="1600" dirty="0" smtClean="0"/>
              <a:t>By default they have </a:t>
            </a:r>
            <a:r>
              <a:rPr lang="en-US" sz="1600" b="1" dirty="0" smtClean="0"/>
              <a:t>Run</a:t>
            </a:r>
            <a:r>
              <a:rPr lang="en-US" sz="1600" dirty="0" smtClean="0"/>
              <a:t> and </a:t>
            </a:r>
            <a:r>
              <a:rPr lang="en-US" sz="1600" b="1" i="1" dirty="0" smtClean="0"/>
              <a:t>read only</a:t>
            </a:r>
            <a:r>
              <a:rPr lang="en-US" sz="1600" b="1" dirty="0" smtClean="0"/>
              <a:t> </a:t>
            </a:r>
            <a:r>
              <a:rPr lang="en-US" sz="1600" dirty="0" smtClean="0"/>
              <a:t>access to the “</a:t>
            </a:r>
            <a:r>
              <a:rPr lang="en-US" sz="1600" b="1" dirty="0" smtClean="0"/>
              <a:t>Global</a:t>
            </a:r>
            <a:r>
              <a:rPr lang="en-US" sz="1600" dirty="0" smtClean="0"/>
              <a:t>” baseline tenant (0). </a:t>
            </a:r>
          </a:p>
          <a:p>
            <a:pPr lvl="1"/>
            <a:r>
              <a:rPr lang="en-US" sz="1600" dirty="0" smtClean="0"/>
              <a:t>Jobs submitted by a user with Read permission will execute with the current Global variable values from the Project level. </a:t>
            </a:r>
          </a:p>
          <a:p>
            <a:pPr lvl="1"/>
            <a:endParaRPr lang="en-US" sz="1600" dirty="0" smtClean="0"/>
          </a:p>
          <a:p>
            <a:r>
              <a:rPr lang="en-US" sz="1800" dirty="0" smtClean="0"/>
              <a:t>Monitoring User</a:t>
            </a:r>
          </a:p>
          <a:p>
            <a:pPr lvl="1"/>
            <a:r>
              <a:rPr lang="en-US" sz="1600" dirty="0" smtClean="0"/>
              <a:t>A </a:t>
            </a:r>
            <a:r>
              <a:rPr lang="en-US" sz="1600" b="1" dirty="0" smtClean="0"/>
              <a:t>Monitoring User</a:t>
            </a:r>
            <a:r>
              <a:rPr lang="en-US" sz="1600" dirty="0" smtClean="0"/>
              <a:t> will have a restricted Komodo display.  They will have only the </a:t>
            </a:r>
            <a:r>
              <a:rPr lang="en-US" sz="1600" b="1" dirty="0" smtClean="0"/>
              <a:t>Logger </a:t>
            </a:r>
            <a:r>
              <a:rPr lang="en-US" sz="1600" dirty="0" smtClean="0"/>
              <a:t>and </a:t>
            </a:r>
            <a:r>
              <a:rPr lang="en-US" sz="1600" b="1" dirty="0" smtClean="0"/>
              <a:t>Dashboard</a:t>
            </a:r>
            <a:r>
              <a:rPr lang="en-US" sz="1600" dirty="0" smtClean="0"/>
              <a:t> tabs available. </a:t>
            </a:r>
          </a:p>
          <a:p>
            <a:pPr lvl="1"/>
            <a:r>
              <a:rPr lang="en-US" sz="1600" dirty="0" smtClean="0"/>
              <a:t>This user type will allow monitoring of jobs in the tenant the user is associated with and the Global tenant, but without the ability to modify, create or Submit jobs.</a:t>
            </a:r>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buNone/>
            </a:pPr>
            <a:endParaRPr lang="en-US" dirty="0" smtClean="0"/>
          </a:p>
          <a:p>
            <a:pPr>
              <a:buNone/>
            </a:pPr>
            <a:endParaRPr lang="en-US" dirty="0"/>
          </a:p>
        </p:txBody>
      </p:sp>
    </p:spTree>
  </p:cSld>
  <p:clrMapOvr>
    <a:masterClrMapping/>
  </p:clrMapOvr>
  <p:transition advTm="62735"/>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Variables</a:t>
            </a:r>
            <a:br>
              <a:rPr lang="en-US" dirty="0" smtClean="0"/>
            </a:br>
            <a:endParaRPr lang="en-US" dirty="0"/>
          </a:p>
        </p:txBody>
      </p:sp>
      <p:sp>
        <p:nvSpPr>
          <p:cNvPr id="3" name="Content Placeholder 2"/>
          <p:cNvSpPr>
            <a:spLocks noGrp="1"/>
          </p:cNvSpPr>
          <p:nvPr>
            <p:ph idx="1"/>
          </p:nvPr>
        </p:nvSpPr>
        <p:spPr>
          <a:xfrm>
            <a:off x="190500" y="1143001"/>
            <a:ext cx="3924300" cy="5029200"/>
          </a:xfrm>
        </p:spPr>
        <p:txBody>
          <a:bodyPr/>
          <a:lstStyle/>
          <a:p>
            <a:r>
              <a:rPr lang="en-US" sz="1600" b="0" dirty="0" smtClean="0"/>
              <a:t>To create a new variable, click on the </a:t>
            </a:r>
            <a:r>
              <a:rPr lang="en-US" sz="1600" dirty="0" smtClean="0"/>
              <a:t>New Variable </a:t>
            </a:r>
            <a:r>
              <a:rPr lang="en-US" sz="1600" b="0" dirty="0" smtClean="0"/>
              <a:t>icon from the main menu</a:t>
            </a:r>
          </a:p>
          <a:p>
            <a:endParaRPr lang="en-US" sz="1600" b="0" dirty="0" smtClean="0"/>
          </a:p>
          <a:p>
            <a:endParaRPr lang="en-US" sz="1600" b="0" dirty="0" smtClean="0"/>
          </a:p>
          <a:p>
            <a:endParaRPr lang="en-US" sz="1600" b="0" dirty="0" smtClean="0"/>
          </a:p>
          <a:p>
            <a:endParaRPr lang="en-US" sz="1600" b="0" dirty="0" smtClean="0"/>
          </a:p>
          <a:p>
            <a:endParaRPr lang="en-US" sz="1600" b="0" dirty="0" smtClean="0"/>
          </a:p>
          <a:p>
            <a:r>
              <a:rPr lang="en-US" sz="1600" b="0" dirty="0" smtClean="0"/>
              <a:t>To open the list of global variables, right click on Project and select Edit Global Variables.  With proper permissions you will be able to modify the values assigned.</a:t>
            </a:r>
            <a:endParaRPr lang="en-US" sz="1600" b="0" dirty="0"/>
          </a:p>
        </p:txBody>
      </p:sp>
      <p:pic>
        <p:nvPicPr>
          <p:cNvPr id="7" name="Picture 6"/>
          <p:cNvPicPr/>
          <p:nvPr/>
        </p:nvPicPr>
        <p:blipFill>
          <a:blip r:embed="rId2" cstate="print"/>
          <a:srcRect/>
          <a:stretch>
            <a:fillRect/>
          </a:stretch>
        </p:blipFill>
        <p:spPr bwMode="auto">
          <a:xfrm>
            <a:off x="4572000" y="1196752"/>
            <a:ext cx="3960440" cy="1440160"/>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4572000" y="3429000"/>
            <a:ext cx="3960440" cy="2592288"/>
          </a:xfrm>
          <a:prstGeom prst="rect">
            <a:avLst/>
          </a:prstGeom>
          <a:noFill/>
          <a:ln w="9525">
            <a:noFill/>
            <a:miter lim="800000"/>
            <a:headEnd/>
            <a:tailEnd/>
          </a:ln>
        </p:spPr>
      </p:pic>
    </p:spTree>
  </p:cSld>
  <p:clrMapOvr>
    <a:masterClrMapping/>
  </p:clrMapOvr>
  <p:transition advTm="9875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Global Variable</a:t>
            </a:r>
            <a:br>
              <a:rPr lang="en-US" dirty="0" smtClean="0"/>
            </a:br>
            <a:endParaRPr lang="en-US" dirty="0"/>
          </a:p>
        </p:txBody>
      </p:sp>
      <p:sp>
        <p:nvSpPr>
          <p:cNvPr id="3" name="Content Placeholder 2"/>
          <p:cNvSpPr>
            <a:spLocks noGrp="1"/>
          </p:cNvSpPr>
          <p:nvPr>
            <p:ph idx="1"/>
          </p:nvPr>
        </p:nvSpPr>
        <p:spPr>
          <a:xfrm>
            <a:off x="190500" y="1143001"/>
            <a:ext cx="3924300" cy="5029200"/>
          </a:xfrm>
        </p:spPr>
        <p:txBody>
          <a:bodyPr/>
          <a:lstStyle/>
          <a:p>
            <a:endParaRPr lang="en-US" sz="1600" b="0" dirty="0" smtClean="0"/>
          </a:p>
          <a:p>
            <a:r>
              <a:rPr lang="en-US" sz="1600" b="0" dirty="0" smtClean="0"/>
              <a:t>Variable names must be unique at the </a:t>
            </a:r>
            <a:r>
              <a:rPr lang="en-US" sz="1600" dirty="0" smtClean="0"/>
              <a:t>Project</a:t>
            </a:r>
            <a:r>
              <a:rPr lang="en-US" sz="1600" b="0" dirty="0" smtClean="0"/>
              <a:t> level and are case insensitive.</a:t>
            </a:r>
          </a:p>
          <a:p>
            <a:pPr>
              <a:buNone/>
            </a:pPr>
            <a:r>
              <a:rPr lang="en-US" sz="1600" b="0" dirty="0" smtClean="0"/>
              <a:t> </a:t>
            </a:r>
            <a:r>
              <a:rPr lang="en-US" sz="1600" b="0" dirty="0" smtClean="0">
                <a:solidFill>
                  <a:srgbClr val="00B050"/>
                </a:solidFill>
              </a:rPr>
              <a:t>     </a:t>
            </a:r>
            <a:r>
              <a:rPr lang="en-US" sz="1600" dirty="0" smtClean="0">
                <a:solidFill>
                  <a:srgbClr val="00B050"/>
                </a:solidFill>
              </a:rPr>
              <a:t>Note: </a:t>
            </a:r>
            <a:r>
              <a:rPr lang="en-US" sz="1600" b="0" dirty="0" smtClean="0"/>
              <a:t>Project Write permission is required</a:t>
            </a:r>
          </a:p>
          <a:p>
            <a:endParaRPr lang="en-US" sz="1600" b="0" dirty="0" smtClean="0"/>
          </a:p>
          <a:p>
            <a:r>
              <a:rPr lang="en-US" sz="1600" b="0" dirty="0" smtClean="0"/>
              <a:t> Select the Variable Type,  choices  are: </a:t>
            </a:r>
          </a:p>
          <a:p>
            <a:pPr lvl="1"/>
            <a:r>
              <a:rPr lang="en-US" sz="1200" b="1" dirty="0" smtClean="0"/>
              <a:t>Assembly</a:t>
            </a:r>
          </a:p>
          <a:p>
            <a:pPr lvl="1"/>
            <a:r>
              <a:rPr lang="en-US" sz="1200" b="1" dirty="0" smtClean="0"/>
              <a:t>Constant</a:t>
            </a:r>
          </a:p>
          <a:p>
            <a:pPr lvl="1"/>
            <a:r>
              <a:rPr lang="en-US" sz="1200" b="1" dirty="0" smtClean="0"/>
              <a:t>Custom Sql</a:t>
            </a:r>
          </a:p>
          <a:p>
            <a:pPr lvl="1"/>
            <a:r>
              <a:rPr lang="en-US" sz="1200" b="1" dirty="0" smtClean="0"/>
              <a:t>Drop Down</a:t>
            </a:r>
          </a:p>
          <a:p>
            <a:pPr lvl="1"/>
            <a:r>
              <a:rPr lang="en-US" sz="1200" b="1" dirty="0" smtClean="0"/>
              <a:t>Password</a:t>
            </a:r>
          </a:p>
          <a:p>
            <a:pPr lvl="1"/>
            <a:r>
              <a:rPr lang="en-US" sz="1200" b="1" dirty="0" smtClean="0"/>
              <a:t>Sql</a:t>
            </a:r>
          </a:p>
          <a:p>
            <a:r>
              <a:rPr lang="en-US" sz="1600" b="0" dirty="0" smtClean="0"/>
              <a:t> Required fields will vary depending on the variable type selected – see list below.</a:t>
            </a:r>
          </a:p>
          <a:p>
            <a:pPr>
              <a:buNone/>
            </a:pPr>
            <a:endParaRPr lang="en-US" sz="1600" b="0" dirty="0"/>
          </a:p>
        </p:txBody>
      </p:sp>
      <p:sp>
        <p:nvSpPr>
          <p:cNvPr id="6" name="TextBox 5"/>
          <p:cNvSpPr txBox="1"/>
          <p:nvPr/>
        </p:nvSpPr>
        <p:spPr>
          <a:xfrm>
            <a:off x="4800600" y="5029200"/>
            <a:ext cx="3352800" cy="830997"/>
          </a:xfrm>
          <a:prstGeom prst="rect">
            <a:avLst/>
          </a:prstGeom>
          <a:noFill/>
        </p:spPr>
        <p:txBody>
          <a:bodyPr wrap="square" rtlCol="0">
            <a:spAutoFit/>
          </a:bodyPr>
          <a:lstStyle/>
          <a:p>
            <a:r>
              <a:rPr lang="en-US" sz="1600" b="1" dirty="0" smtClean="0"/>
              <a:t>$</a:t>
            </a:r>
            <a:r>
              <a:rPr lang="en-US" sz="1600" dirty="0" smtClean="0"/>
              <a:t> is a reserved character and should </a:t>
            </a:r>
            <a:r>
              <a:rPr lang="en-US" sz="1600" b="1" dirty="0" smtClean="0"/>
              <a:t>not be used</a:t>
            </a:r>
            <a:r>
              <a:rPr lang="en-US" sz="1600" dirty="0" smtClean="0"/>
              <a:t> for </a:t>
            </a:r>
            <a:r>
              <a:rPr lang="en-US" sz="1600" i="1" dirty="0" smtClean="0"/>
              <a:t>values</a:t>
            </a:r>
            <a:r>
              <a:rPr lang="en-US" sz="1600" dirty="0" smtClean="0"/>
              <a:t> in  global variables. </a:t>
            </a:r>
            <a:endParaRPr lang="en-US" sz="1600" dirty="0"/>
          </a:p>
        </p:txBody>
      </p:sp>
      <p:pic>
        <p:nvPicPr>
          <p:cNvPr id="7" name="Picture 6"/>
          <p:cNvPicPr/>
          <p:nvPr/>
        </p:nvPicPr>
        <p:blipFill>
          <a:blip r:embed="rId2" cstate="print"/>
          <a:srcRect/>
          <a:stretch>
            <a:fillRect/>
          </a:stretch>
        </p:blipFill>
        <p:spPr bwMode="auto">
          <a:xfrm>
            <a:off x="4211960" y="1556792"/>
            <a:ext cx="4251283" cy="1872208"/>
          </a:xfrm>
          <a:prstGeom prst="rect">
            <a:avLst/>
          </a:prstGeom>
          <a:noFill/>
          <a:ln w="9525">
            <a:noFill/>
            <a:miter lim="800000"/>
            <a:headEnd/>
            <a:tailEnd/>
          </a:ln>
        </p:spPr>
      </p:pic>
    </p:spTree>
  </p:cSld>
  <p:clrMapOvr>
    <a:masterClrMapping/>
  </p:clrMapOvr>
  <p:transition advTm="9875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 types</a:t>
            </a:r>
            <a:endParaRPr lang="en-US" dirty="0"/>
          </a:p>
        </p:txBody>
      </p:sp>
      <p:sp>
        <p:nvSpPr>
          <p:cNvPr id="3" name="Content Placeholder 2"/>
          <p:cNvSpPr>
            <a:spLocks noGrp="1"/>
          </p:cNvSpPr>
          <p:nvPr>
            <p:ph idx="1"/>
          </p:nvPr>
        </p:nvSpPr>
        <p:spPr>
          <a:xfrm>
            <a:off x="190500" y="990601"/>
            <a:ext cx="3695700" cy="5181600"/>
          </a:xfrm>
        </p:spPr>
        <p:txBody>
          <a:bodyPr/>
          <a:lstStyle/>
          <a:p>
            <a:pPr>
              <a:buNone/>
            </a:pPr>
            <a:r>
              <a:rPr lang="en-US" sz="1600" dirty="0" smtClean="0"/>
              <a:t>Constant </a:t>
            </a:r>
          </a:p>
          <a:p>
            <a:r>
              <a:rPr lang="en-US" sz="1600" b="0" dirty="0" smtClean="0"/>
              <a:t>For a Constant enter a variable </a:t>
            </a:r>
            <a:r>
              <a:rPr lang="en-US" sz="1600" dirty="0" smtClean="0"/>
              <a:t>Name</a:t>
            </a:r>
            <a:r>
              <a:rPr lang="en-US" sz="1600" b="0" dirty="0" smtClean="0"/>
              <a:t> and </a:t>
            </a:r>
            <a:r>
              <a:rPr lang="en-US" sz="1600" dirty="0" smtClean="0"/>
              <a:t>Value</a:t>
            </a:r>
          </a:p>
          <a:p>
            <a:r>
              <a:rPr lang="en-US" sz="1600" b="0" dirty="0" smtClean="0"/>
              <a:t>(‘ ‘ or “ “ not required for literal value)</a:t>
            </a:r>
          </a:p>
          <a:p>
            <a:r>
              <a:rPr lang="en-US" sz="1600" b="0" dirty="0" smtClean="0"/>
              <a:t>Click </a:t>
            </a:r>
            <a:r>
              <a:rPr lang="en-US" sz="1600" dirty="0" smtClean="0"/>
              <a:t>Save</a:t>
            </a:r>
          </a:p>
          <a:p>
            <a:endParaRPr lang="en-US" sz="1600" b="0" dirty="0" smtClean="0"/>
          </a:p>
          <a:p>
            <a:endParaRPr lang="en-US" sz="1600" b="0" dirty="0" smtClean="0"/>
          </a:p>
          <a:p>
            <a:endParaRPr lang="en-US" sz="1600" b="0" dirty="0" smtClean="0"/>
          </a:p>
          <a:p>
            <a:pPr>
              <a:buNone/>
            </a:pPr>
            <a:r>
              <a:rPr lang="en-US" sz="1600" dirty="0" smtClean="0"/>
              <a:t>Sql</a:t>
            </a:r>
          </a:p>
          <a:p>
            <a:r>
              <a:rPr lang="en-US" sz="1600" b="0" dirty="0" smtClean="0"/>
              <a:t>Enter </a:t>
            </a:r>
          </a:p>
          <a:p>
            <a:pPr lvl="1"/>
            <a:r>
              <a:rPr lang="en-US" sz="1200" b="0" dirty="0" smtClean="0"/>
              <a:t>variable </a:t>
            </a:r>
            <a:r>
              <a:rPr lang="en-US" sz="1200" b="1" dirty="0" smtClean="0"/>
              <a:t>Name</a:t>
            </a:r>
          </a:p>
          <a:p>
            <a:pPr lvl="1"/>
            <a:r>
              <a:rPr lang="en-US" sz="1200" b="1" dirty="0" smtClean="0"/>
              <a:t>Value</a:t>
            </a:r>
            <a:r>
              <a:rPr lang="en-US" sz="1200" b="0" dirty="0" smtClean="0"/>
              <a:t> (SQL statement)</a:t>
            </a:r>
          </a:p>
          <a:p>
            <a:pPr lvl="1"/>
            <a:r>
              <a:rPr lang="en-US" sz="1200" b="1" dirty="0" smtClean="0"/>
              <a:t>Database Connection </a:t>
            </a:r>
            <a:r>
              <a:rPr lang="en-US" sz="1200" b="0" dirty="0" smtClean="0"/>
              <a:t>(select from a list of Global Resources)</a:t>
            </a:r>
          </a:p>
          <a:p>
            <a:r>
              <a:rPr lang="en-US" sz="1600" b="0" dirty="0" smtClean="0"/>
              <a:t>Click </a:t>
            </a:r>
            <a:r>
              <a:rPr lang="en-US" sz="1600" dirty="0" smtClean="0"/>
              <a:t>Save</a:t>
            </a:r>
          </a:p>
          <a:p>
            <a:endParaRPr lang="en-US" sz="1600" b="0" dirty="0" smtClean="0"/>
          </a:p>
          <a:p>
            <a:endParaRPr lang="en-US" sz="1600" b="0" dirty="0"/>
          </a:p>
        </p:txBody>
      </p:sp>
      <p:pic>
        <p:nvPicPr>
          <p:cNvPr id="10242" name="Picture 2" descr="11-24-2010 GVSet"/>
          <p:cNvPicPr>
            <a:picLocks noChangeAspect="1" noChangeArrowheads="1"/>
          </p:cNvPicPr>
          <p:nvPr/>
        </p:nvPicPr>
        <p:blipFill>
          <a:blip r:embed="rId2" cstate="print"/>
          <a:srcRect/>
          <a:stretch>
            <a:fillRect/>
          </a:stretch>
        </p:blipFill>
        <p:spPr bwMode="auto">
          <a:xfrm>
            <a:off x="4572000" y="1143000"/>
            <a:ext cx="3810000" cy="1762125"/>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4544355" y="3810000"/>
            <a:ext cx="3837645" cy="2362201"/>
          </a:xfrm>
          <a:prstGeom prst="rect">
            <a:avLst/>
          </a:prstGeom>
          <a:noFill/>
          <a:ln w="9525">
            <a:noFill/>
            <a:miter lim="800000"/>
            <a:headEnd/>
            <a:tailEnd/>
          </a:ln>
        </p:spPr>
      </p:pic>
    </p:spTree>
  </p:cSld>
  <p:clrMapOvr>
    <a:masterClrMapping/>
  </p:clrMapOvr>
  <p:transition advTm="144937"/>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 types cont.</a:t>
            </a:r>
            <a:endParaRPr lang="en-US" dirty="0"/>
          </a:p>
        </p:txBody>
      </p:sp>
      <p:sp>
        <p:nvSpPr>
          <p:cNvPr id="3" name="Content Placeholder 2"/>
          <p:cNvSpPr>
            <a:spLocks noGrp="1"/>
          </p:cNvSpPr>
          <p:nvPr>
            <p:ph idx="1"/>
          </p:nvPr>
        </p:nvSpPr>
        <p:spPr>
          <a:xfrm>
            <a:off x="190500" y="685800"/>
            <a:ext cx="3695700" cy="5486401"/>
          </a:xfrm>
        </p:spPr>
        <p:txBody>
          <a:bodyPr/>
          <a:lstStyle/>
          <a:p>
            <a:pPr>
              <a:buNone/>
            </a:pPr>
            <a:r>
              <a:rPr lang="en-US" sz="1400" dirty="0" smtClean="0"/>
              <a:t>Drop Down</a:t>
            </a:r>
          </a:p>
          <a:p>
            <a:r>
              <a:rPr lang="en-US" sz="1400" b="0" dirty="0" smtClean="0"/>
              <a:t>Extensive predefined list of parameters with associated values that, if selected, will display in a drop down control for selection in the Project or Job Schedule form.</a:t>
            </a:r>
          </a:p>
          <a:p>
            <a:pPr lvl="1">
              <a:buNone/>
            </a:pPr>
            <a:r>
              <a:rPr lang="en-US" sz="1100" b="1" dirty="0" smtClean="0"/>
              <a:t>Drop Down values are:</a:t>
            </a:r>
          </a:p>
          <a:p>
            <a:pPr lvl="1"/>
            <a:r>
              <a:rPr lang="en-US" sz="1100" b="0" dirty="0" smtClean="0">
                <a:solidFill>
                  <a:schemeClr val="tx1"/>
                </a:solidFill>
              </a:rPr>
              <a:t>Connection Mode</a:t>
            </a:r>
          </a:p>
          <a:p>
            <a:pPr lvl="1"/>
            <a:r>
              <a:rPr lang="en-US" sz="1100" b="0" dirty="0" smtClean="0">
                <a:solidFill>
                  <a:schemeClr val="tx1"/>
                </a:solidFill>
              </a:rPr>
              <a:t>Logging Verbosity</a:t>
            </a:r>
          </a:p>
          <a:p>
            <a:pPr lvl="1"/>
            <a:r>
              <a:rPr lang="en-US" sz="1100" b="0" dirty="0" smtClean="0">
                <a:solidFill>
                  <a:schemeClr val="tx1"/>
                </a:solidFill>
              </a:rPr>
              <a:t>Encoding Type</a:t>
            </a:r>
          </a:p>
          <a:p>
            <a:pPr lvl="1"/>
            <a:r>
              <a:rPr lang="en-US" sz="1100" b="0" dirty="0" smtClean="0">
                <a:solidFill>
                  <a:schemeClr val="tx1"/>
                </a:solidFill>
              </a:rPr>
              <a:t>Secure FTP</a:t>
            </a:r>
          </a:p>
          <a:p>
            <a:pPr lvl="1"/>
            <a:r>
              <a:rPr lang="en-US" sz="1100" b="0" dirty="0" smtClean="0">
                <a:solidFill>
                  <a:schemeClr val="tx1"/>
                </a:solidFill>
              </a:rPr>
              <a:t>Overwrite Local File</a:t>
            </a:r>
          </a:p>
          <a:p>
            <a:pPr lvl="1"/>
            <a:r>
              <a:rPr lang="en-US" sz="1100" b="0" dirty="0" smtClean="0">
                <a:solidFill>
                  <a:schemeClr val="tx1"/>
                </a:solidFill>
              </a:rPr>
              <a:t>Field Separator</a:t>
            </a:r>
          </a:p>
          <a:p>
            <a:pPr lvl="1"/>
            <a:r>
              <a:rPr lang="en-US" sz="1100" b="0" dirty="0" smtClean="0">
                <a:solidFill>
                  <a:schemeClr val="tx1"/>
                </a:solidFill>
              </a:rPr>
              <a:t>DB Operation</a:t>
            </a:r>
          </a:p>
          <a:p>
            <a:pPr lvl="1"/>
            <a:r>
              <a:rPr lang="en-US" sz="1100" b="0" dirty="0" smtClean="0">
                <a:solidFill>
                  <a:schemeClr val="tx1"/>
                </a:solidFill>
              </a:rPr>
              <a:t>Cegedim Framework Setup</a:t>
            </a:r>
          </a:p>
          <a:p>
            <a:pPr lvl="1"/>
            <a:r>
              <a:rPr lang="en-US" sz="1100" b="0" dirty="0" smtClean="0">
                <a:solidFill>
                  <a:schemeClr val="tx1"/>
                </a:solidFill>
              </a:rPr>
              <a:t>User Role </a:t>
            </a:r>
          </a:p>
          <a:p>
            <a:pPr lvl="1"/>
            <a:r>
              <a:rPr lang="en-US" sz="1100" b="0" dirty="0" smtClean="0">
                <a:solidFill>
                  <a:schemeClr val="tx1"/>
                </a:solidFill>
              </a:rPr>
              <a:t>Table Action</a:t>
            </a:r>
          </a:p>
          <a:p>
            <a:pPr lvl="1"/>
            <a:r>
              <a:rPr lang="en-US" sz="1100" b="0" dirty="0" smtClean="0">
                <a:solidFill>
                  <a:schemeClr val="tx1"/>
                </a:solidFill>
              </a:rPr>
              <a:t>Transfer Mode</a:t>
            </a:r>
          </a:p>
          <a:p>
            <a:pPr lvl="1"/>
            <a:r>
              <a:rPr lang="en-US" sz="1100" b="0" dirty="0" smtClean="0">
                <a:solidFill>
                  <a:schemeClr val="tx1"/>
                </a:solidFill>
              </a:rPr>
              <a:t>Global Variable Type</a:t>
            </a:r>
          </a:p>
          <a:p>
            <a:pPr lvl="1"/>
            <a:r>
              <a:rPr lang="en-US" sz="1100" b="0" dirty="0" smtClean="0">
                <a:solidFill>
                  <a:schemeClr val="tx1"/>
                </a:solidFill>
              </a:rPr>
              <a:t>Row Separator</a:t>
            </a:r>
          </a:p>
          <a:p>
            <a:pPr lvl="1"/>
            <a:r>
              <a:rPr lang="en-US" sz="1100" b="0" dirty="0" smtClean="0">
                <a:solidFill>
                  <a:schemeClr val="tx1"/>
                </a:solidFill>
              </a:rPr>
              <a:t>Category Type</a:t>
            </a:r>
          </a:p>
          <a:p>
            <a:pPr lvl="1"/>
            <a:r>
              <a:rPr lang="en-US" sz="1100" b="0" dirty="0" smtClean="0">
                <a:solidFill>
                  <a:schemeClr val="tx1"/>
                </a:solidFill>
              </a:rPr>
              <a:t>DB Vendor</a:t>
            </a:r>
          </a:p>
          <a:p>
            <a:pPr lvl="1"/>
            <a:r>
              <a:rPr lang="en-US" sz="1100" b="0" dirty="0" smtClean="0">
                <a:solidFill>
                  <a:schemeClr val="tx1"/>
                </a:solidFill>
              </a:rPr>
              <a:t>Overwrite Remote File</a:t>
            </a:r>
          </a:p>
          <a:p>
            <a:pPr lvl="1"/>
            <a:r>
              <a:rPr lang="en-US" sz="1100" b="0" dirty="0" smtClean="0">
                <a:solidFill>
                  <a:schemeClr val="tx1"/>
                </a:solidFill>
              </a:rPr>
              <a:t>Escape Character</a:t>
            </a:r>
          </a:p>
          <a:p>
            <a:pPr lvl="1"/>
            <a:r>
              <a:rPr lang="en-US" sz="1100" b="0" dirty="0" smtClean="0">
                <a:solidFill>
                  <a:schemeClr val="tx1"/>
                </a:solidFill>
              </a:rPr>
              <a:t>Text Enclosure</a:t>
            </a:r>
          </a:p>
          <a:p>
            <a:pPr lvl="1"/>
            <a:r>
              <a:rPr lang="en-US" sz="1100" b="0" dirty="0" smtClean="0">
                <a:solidFill>
                  <a:schemeClr val="tx1"/>
                </a:solidFill>
              </a:rPr>
              <a:t>Project User Role</a:t>
            </a:r>
          </a:p>
          <a:p>
            <a:endParaRPr lang="en-US" sz="1400" b="0" dirty="0"/>
          </a:p>
        </p:txBody>
      </p:sp>
      <p:pic>
        <p:nvPicPr>
          <p:cNvPr id="11266" name="Picture 2" descr="11-24-2010 DropDown"/>
          <p:cNvPicPr>
            <a:picLocks noChangeAspect="1" noChangeArrowheads="1"/>
          </p:cNvPicPr>
          <p:nvPr/>
        </p:nvPicPr>
        <p:blipFill>
          <a:blip r:embed="rId3" cstate="print"/>
          <a:srcRect/>
          <a:stretch>
            <a:fillRect/>
          </a:stretch>
        </p:blipFill>
        <p:spPr bwMode="auto">
          <a:xfrm>
            <a:off x="5105400" y="1143000"/>
            <a:ext cx="2695575" cy="2362200"/>
          </a:xfrm>
          <a:prstGeom prst="rect">
            <a:avLst/>
          </a:prstGeom>
          <a:noFill/>
          <a:ln w="9525">
            <a:noFill/>
            <a:miter lim="800000"/>
            <a:headEnd/>
            <a:tailEnd/>
          </a:ln>
        </p:spPr>
      </p:pic>
      <p:pic>
        <p:nvPicPr>
          <p:cNvPr id="11267" name="Picture 3" descr="11-24-2010DrpDwnuser"/>
          <p:cNvPicPr>
            <a:picLocks noChangeAspect="1" noChangeArrowheads="1"/>
          </p:cNvPicPr>
          <p:nvPr/>
        </p:nvPicPr>
        <p:blipFill>
          <a:blip r:embed="rId4" cstate="print"/>
          <a:srcRect/>
          <a:stretch>
            <a:fillRect/>
          </a:stretch>
        </p:blipFill>
        <p:spPr bwMode="auto">
          <a:xfrm>
            <a:off x="4495801" y="3721769"/>
            <a:ext cx="3581400" cy="2450432"/>
          </a:xfrm>
          <a:prstGeom prst="rect">
            <a:avLst/>
          </a:prstGeom>
          <a:noFill/>
          <a:ln w="9525">
            <a:noFill/>
            <a:miter lim="800000"/>
            <a:headEnd/>
            <a:tailEnd/>
          </a:ln>
        </p:spPr>
      </p:pic>
    </p:spTree>
  </p:cSld>
  <p:clrMapOvr>
    <a:masterClrMapping/>
  </p:clrMapOvr>
  <p:transition advTm="122094"/>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 types cont.</a:t>
            </a:r>
            <a:endParaRPr lang="en-US" dirty="0"/>
          </a:p>
        </p:txBody>
      </p:sp>
      <p:sp>
        <p:nvSpPr>
          <p:cNvPr id="3" name="Content Placeholder 2"/>
          <p:cNvSpPr>
            <a:spLocks noGrp="1"/>
          </p:cNvSpPr>
          <p:nvPr>
            <p:ph idx="1"/>
          </p:nvPr>
        </p:nvSpPr>
        <p:spPr>
          <a:xfrm>
            <a:off x="190500" y="990600"/>
            <a:ext cx="4076700" cy="2416174"/>
          </a:xfrm>
        </p:spPr>
        <p:txBody>
          <a:bodyPr/>
          <a:lstStyle/>
          <a:p>
            <a:pPr>
              <a:buNone/>
            </a:pPr>
            <a:r>
              <a:rPr lang="en-US" sz="1600" dirty="0" smtClean="0"/>
              <a:t>Assembly</a:t>
            </a:r>
          </a:p>
          <a:p>
            <a:pPr>
              <a:buNone/>
            </a:pPr>
            <a:endParaRPr lang="en-US" sz="1600" dirty="0" smtClean="0"/>
          </a:p>
          <a:p>
            <a:r>
              <a:rPr lang="en-US" sz="1600" b="0" dirty="0" smtClean="0"/>
              <a:t>Assigns a value based on the result of a function call in the assembly/DLL.</a:t>
            </a:r>
          </a:p>
          <a:p>
            <a:r>
              <a:rPr lang="en-US" sz="1600" b="0" dirty="0" smtClean="0"/>
              <a:t>Enter</a:t>
            </a:r>
          </a:p>
          <a:p>
            <a:pPr lvl="1"/>
            <a:r>
              <a:rPr lang="en-US" sz="1200" dirty="0" smtClean="0"/>
              <a:t>Descriptive </a:t>
            </a:r>
            <a:r>
              <a:rPr lang="en-US" sz="1200" b="1" dirty="0" smtClean="0"/>
              <a:t>Name</a:t>
            </a:r>
          </a:p>
          <a:p>
            <a:pPr lvl="1"/>
            <a:r>
              <a:rPr lang="en-US" sz="1200" dirty="0" smtClean="0"/>
              <a:t>A function call in the </a:t>
            </a:r>
            <a:r>
              <a:rPr lang="en-US" sz="1200" b="1" dirty="0" smtClean="0"/>
              <a:t>Assembly</a:t>
            </a:r>
            <a:r>
              <a:rPr lang="en-US" sz="1200" dirty="0" smtClean="0"/>
              <a:t> field. </a:t>
            </a:r>
          </a:p>
          <a:p>
            <a:endParaRPr lang="en-US" sz="1600" dirty="0" smtClean="0"/>
          </a:p>
          <a:p>
            <a:pPr>
              <a:buNone/>
            </a:pPr>
            <a:endParaRPr lang="en-US" sz="1600" dirty="0" smtClean="0"/>
          </a:p>
          <a:p>
            <a:endParaRPr lang="en-US" sz="1600" b="0" dirty="0"/>
          </a:p>
        </p:txBody>
      </p:sp>
      <p:pic>
        <p:nvPicPr>
          <p:cNvPr id="12290" name="Picture 2"/>
          <p:cNvPicPr>
            <a:picLocks noChangeAspect="1" noChangeArrowheads="1"/>
          </p:cNvPicPr>
          <p:nvPr/>
        </p:nvPicPr>
        <p:blipFill>
          <a:blip r:embed="rId2" cstate="print"/>
          <a:srcRect/>
          <a:stretch>
            <a:fillRect/>
          </a:stretch>
        </p:blipFill>
        <p:spPr bwMode="auto">
          <a:xfrm>
            <a:off x="4648200" y="990600"/>
            <a:ext cx="3686175" cy="2105025"/>
          </a:xfrm>
          <a:prstGeom prst="rect">
            <a:avLst/>
          </a:prstGeom>
          <a:noFill/>
          <a:ln w="9525">
            <a:noFill/>
            <a:miter lim="800000"/>
            <a:headEnd/>
            <a:tailEnd/>
          </a:ln>
        </p:spPr>
      </p:pic>
      <p:sp>
        <p:nvSpPr>
          <p:cNvPr id="5" name="TextBox 4"/>
          <p:cNvSpPr txBox="1"/>
          <p:nvPr/>
        </p:nvSpPr>
        <p:spPr>
          <a:xfrm>
            <a:off x="723900" y="3222108"/>
            <a:ext cx="7086600" cy="369332"/>
          </a:xfrm>
          <a:prstGeom prst="rect">
            <a:avLst/>
          </a:prstGeom>
          <a:noFill/>
        </p:spPr>
        <p:txBody>
          <a:bodyPr wrap="square" rtlCol="0">
            <a:spAutoFit/>
          </a:bodyPr>
          <a:lstStyle/>
          <a:p>
            <a:r>
              <a:rPr lang="en-US" dirty="0" smtClean="0"/>
              <a:t>Use the syntax:  </a:t>
            </a:r>
            <a:r>
              <a:rPr lang="en-US" i="1" dirty="0" smtClean="0"/>
              <a:t>dllname,Assembly.Type,function(‘parameter’)</a:t>
            </a:r>
            <a:endParaRPr lang="en-US" dirty="0" smtClean="0"/>
          </a:p>
        </p:txBody>
      </p:sp>
      <p:sp>
        <p:nvSpPr>
          <p:cNvPr id="6" name="Content Placeholder 2"/>
          <p:cNvSpPr txBox="1">
            <a:spLocks/>
          </p:cNvSpPr>
          <p:nvPr/>
        </p:nvSpPr>
        <p:spPr>
          <a:xfrm>
            <a:off x="342900" y="3810000"/>
            <a:ext cx="4076700" cy="2416174"/>
          </a:xfrm>
          <a:prstGeom prst="rect">
            <a:avLst/>
          </a:prstGeom>
        </p:spPr>
        <p:txBody>
          <a:bodyPr/>
          <a:lstStyle/>
          <a:p>
            <a:pPr marL="342900" marR="0" lvl="0" indent="-342900" algn="l" defTabSz="457200" rtl="0" eaLnBrk="1" fontAlgn="base" latinLnBrk="0" hangingPunct="1">
              <a:lnSpc>
                <a:spcPct val="100000"/>
              </a:lnSpc>
              <a:spcBef>
                <a:spcPct val="20000"/>
              </a:spcBef>
              <a:spcAft>
                <a:spcPct val="0"/>
              </a:spcAft>
              <a:buClrTx/>
              <a:buSzPct val="100000"/>
              <a:buFontTx/>
              <a:buNone/>
              <a:tabLst/>
              <a:defRPr/>
            </a:pPr>
            <a:r>
              <a:rPr kumimoji="0" lang="en-US" sz="1600" b="1" i="0" u="none" strike="noStrike" kern="1200" cap="none" spc="0" normalizeH="0" baseline="0" noProof="0" dirty="0" smtClean="0">
                <a:ln>
                  <a:noFill/>
                </a:ln>
                <a:solidFill>
                  <a:schemeClr val="tx1">
                    <a:lumMod val="75000"/>
                    <a:lumOff val="25000"/>
                  </a:schemeClr>
                </a:solidFill>
                <a:effectLst/>
                <a:uLnTx/>
                <a:uFillTx/>
                <a:latin typeface="Arial"/>
                <a:ea typeface="ＭＳ Ｐゴシック" pitchFamily="-107" charset="-128"/>
                <a:cs typeface="ＭＳ Ｐゴシック" pitchFamily="-107" charset="-128"/>
              </a:rPr>
              <a:t>Custom SQL</a:t>
            </a:r>
          </a:p>
          <a:p>
            <a:pPr marL="342900" marR="0" lvl="0" indent="-342900" algn="l" defTabSz="457200" rtl="0" eaLnBrk="1" fontAlgn="base" latinLnBrk="0" hangingPunct="1">
              <a:lnSpc>
                <a:spcPct val="100000"/>
              </a:lnSpc>
              <a:spcBef>
                <a:spcPct val="20000"/>
              </a:spcBef>
              <a:spcAft>
                <a:spcPct val="0"/>
              </a:spcAft>
              <a:buClrTx/>
              <a:buSzPct val="100000"/>
              <a:buFontTx/>
              <a:buBlip>
                <a:blip r:embed="rId3"/>
              </a:buBlip>
              <a:tabLst/>
              <a:defRPr/>
            </a:pPr>
            <a:r>
              <a:rPr kumimoji="0" lang="en-US" sz="1600" b="0" i="0" u="none" strike="noStrike" kern="1200" cap="none" spc="0" normalizeH="0" baseline="0" noProof="0" dirty="0" smtClean="0">
                <a:ln>
                  <a:noFill/>
                </a:ln>
                <a:solidFill>
                  <a:schemeClr val="tx1">
                    <a:lumMod val="75000"/>
                    <a:lumOff val="25000"/>
                  </a:schemeClr>
                </a:solidFill>
                <a:effectLst/>
                <a:uLnTx/>
                <a:uFillTx/>
                <a:latin typeface="Arial"/>
                <a:ea typeface="ＭＳ Ｐゴシック" pitchFamily="-107" charset="-128"/>
                <a:cs typeface="ＭＳ Ｐゴシック" pitchFamily="-107" charset="-128"/>
              </a:rPr>
              <a:t>Assigns values based on the result of a SQL statement.</a:t>
            </a:r>
          </a:p>
          <a:p>
            <a:pPr marL="342900" marR="0" lvl="0" indent="-342900" algn="l" defTabSz="457200" rtl="0" eaLnBrk="1" fontAlgn="base" latinLnBrk="0" hangingPunct="1">
              <a:lnSpc>
                <a:spcPct val="100000"/>
              </a:lnSpc>
              <a:spcBef>
                <a:spcPct val="20000"/>
              </a:spcBef>
              <a:spcAft>
                <a:spcPct val="0"/>
              </a:spcAft>
              <a:buClrTx/>
              <a:buSzPct val="100000"/>
              <a:buFontTx/>
              <a:buBlip>
                <a:blip r:embed="rId3"/>
              </a:buBlip>
              <a:tabLst/>
              <a:defRPr/>
            </a:pPr>
            <a:r>
              <a:rPr kumimoji="0" lang="en-US" sz="1600" b="0" i="0" u="none" strike="noStrike" kern="1200" cap="none" spc="0" normalizeH="0" baseline="0" noProof="0" dirty="0" smtClean="0">
                <a:ln>
                  <a:noFill/>
                </a:ln>
                <a:solidFill>
                  <a:schemeClr val="tx1">
                    <a:lumMod val="75000"/>
                    <a:lumOff val="25000"/>
                  </a:schemeClr>
                </a:solidFill>
                <a:effectLst/>
                <a:uLnTx/>
                <a:uFillTx/>
                <a:latin typeface="Arial"/>
                <a:ea typeface="ＭＳ Ｐゴシック" pitchFamily="-107" charset="-128"/>
                <a:cs typeface="ＭＳ Ｐゴシック" pitchFamily="-107" charset="-128"/>
              </a:rPr>
              <a:t>Enter</a:t>
            </a:r>
          </a:p>
          <a:p>
            <a:pPr marL="742950" marR="0" lvl="1" indent="-285750" algn="l" defTabSz="457200" rtl="0" eaLnBrk="1" fontAlgn="base" latinLnBrk="0" hangingPunct="1">
              <a:lnSpc>
                <a:spcPct val="100000"/>
              </a:lnSpc>
              <a:spcBef>
                <a:spcPct val="20000"/>
              </a:spcBef>
              <a:spcAft>
                <a:spcPct val="0"/>
              </a:spcAft>
              <a:buClrTx/>
              <a:buSzPct val="100000"/>
              <a:buFontTx/>
              <a:buBlip>
                <a:blip r:embed="rId4"/>
              </a:buBlip>
              <a:tabLst/>
              <a:defRPr/>
            </a:pPr>
            <a:r>
              <a:rPr kumimoji="0" lang="en-US" sz="1200" b="0" i="0" u="none" strike="noStrike" kern="1200" cap="none" spc="0" normalizeH="0" baseline="0" noProof="0" dirty="0" smtClean="0">
                <a:ln>
                  <a:noFill/>
                </a:ln>
                <a:solidFill>
                  <a:schemeClr val="tx1">
                    <a:lumMod val="75000"/>
                    <a:lumOff val="25000"/>
                  </a:schemeClr>
                </a:solidFill>
                <a:effectLst/>
                <a:uLnTx/>
                <a:uFillTx/>
                <a:latin typeface="Arial"/>
                <a:ea typeface="ＭＳ Ｐゴシック" pitchFamily="-107" charset="-128"/>
                <a:cs typeface="ＭＳ Ｐゴシック"/>
              </a:rPr>
              <a:t>Descriptive </a:t>
            </a:r>
            <a:r>
              <a:rPr kumimoji="0" lang="en-US" sz="1200" b="1" i="0" u="none" strike="noStrike" kern="1200" cap="none" spc="0" normalizeH="0" baseline="0" noProof="0" dirty="0" smtClean="0">
                <a:ln>
                  <a:noFill/>
                </a:ln>
                <a:solidFill>
                  <a:schemeClr val="tx1">
                    <a:lumMod val="75000"/>
                    <a:lumOff val="25000"/>
                  </a:schemeClr>
                </a:solidFill>
                <a:effectLst/>
                <a:uLnTx/>
                <a:uFillTx/>
                <a:latin typeface="Arial"/>
                <a:ea typeface="ＭＳ Ｐゴシック" pitchFamily="-107" charset="-128"/>
                <a:cs typeface="ＭＳ Ｐゴシック"/>
              </a:rPr>
              <a:t>Name</a:t>
            </a:r>
          </a:p>
          <a:p>
            <a:pPr marL="742950" marR="0" lvl="1" indent="-285750" algn="l" defTabSz="457200" rtl="0" eaLnBrk="1" fontAlgn="base" latinLnBrk="0" hangingPunct="1">
              <a:lnSpc>
                <a:spcPct val="100000"/>
              </a:lnSpc>
              <a:spcBef>
                <a:spcPct val="20000"/>
              </a:spcBef>
              <a:spcAft>
                <a:spcPct val="0"/>
              </a:spcAft>
              <a:buClrTx/>
              <a:buSzPct val="100000"/>
              <a:buFontTx/>
              <a:buBlip>
                <a:blip r:embed="rId4"/>
              </a:buBlip>
              <a:tabLst/>
              <a:defRPr/>
            </a:pPr>
            <a:r>
              <a:rPr kumimoji="0" lang="en-US" sz="1200" b="0" i="0" u="none" strike="noStrike" kern="1200" cap="none" spc="0" normalizeH="0" baseline="0" noProof="0" dirty="0" smtClean="0">
                <a:ln>
                  <a:noFill/>
                </a:ln>
                <a:solidFill>
                  <a:schemeClr val="tx1">
                    <a:lumMod val="75000"/>
                    <a:lumOff val="25000"/>
                  </a:schemeClr>
                </a:solidFill>
                <a:effectLst/>
                <a:uLnTx/>
                <a:uFillTx/>
                <a:latin typeface="Arial"/>
                <a:ea typeface="ＭＳ Ｐゴシック" pitchFamily="-107" charset="-128"/>
                <a:cs typeface="ＭＳ Ｐゴシック"/>
              </a:rPr>
              <a:t>A  </a:t>
            </a:r>
            <a:r>
              <a:rPr kumimoji="0" lang="en-US" sz="1200" b="1" i="0" u="none" strike="noStrike" kern="1200" cap="none" spc="0" normalizeH="0" baseline="0" noProof="0" dirty="0" smtClean="0">
                <a:ln>
                  <a:noFill/>
                </a:ln>
                <a:solidFill>
                  <a:schemeClr val="tx1">
                    <a:lumMod val="75000"/>
                    <a:lumOff val="25000"/>
                  </a:schemeClr>
                </a:solidFill>
                <a:effectLst/>
                <a:uLnTx/>
                <a:uFillTx/>
                <a:latin typeface="Arial"/>
                <a:ea typeface="ＭＳ Ｐゴシック" pitchFamily="-107" charset="-128"/>
                <a:cs typeface="ＭＳ Ｐゴシック"/>
              </a:rPr>
              <a:t>Database Connection</a:t>
            </a:r>
          </a:p>
          <a:p>
            <a:pPr marL="742950" marR="0" lvl="1" indent="-285750" algn="l" defTabSz="457200" rtl="0" eaLnBrk="1" fontAlgn="base" latinLnBrk="0" hangingPunct="1">
              <a:lnSpc>
                <a:spcPct val="100000"/>
              </a:lnSpc>
              <a:spcBef>
                <a:spcPct val="20000"/>
              </a:spcBef>
              <a:spcAft>
                <a:spcPct val="0"/>
              </a:spcAft>
              <a:buClrTx/>
              <a:buSzPct val="100000"/>
              <a:buFontTx/>
              <a:buBlip>
                <a:blip r:embed="rId4"/>
              </a:buBlip>
              <a:tabLst/>
              <a:defRPr/>
            </a:pPr>
            <a:r>
              <a:rPr lang="en-US" sz="1200" b="1" dirty="0" smtClean="0">
                <a:solidFill>
                  <a:schemeClr val="tx1">
                    <a:lumMod val="75000"/>
                    <a:lumOff val="25000"/>
                  </a:schemeClr>
                </a:solidFill>
                <a:latin typeface="Arial"/>
                <a:ea typeface="ＭＳ Ｐゴシック" pitchFamily="-107" charset="-128"/>
              </a:rPr>
              <a:t>Value</a:t>
            </a:r>
            <a:r>
              <a:rPr lang="en-US" sz="1200" dirty="0" smtClean="0">
                <a:solidFill>
                  <a:schemeClr val="tx1">
                    <a:lumMod val="75000"/>
                    <a:lumOff val="25000"/>
                  </a:schemeClr>
                </a:solidFill>
                <a:latin typeface="Arial"/>
                <a:ea typeface="ＭＳ Ｐゴシック" pitchFamily="-107" charset="-128"/>
              </a:rPr>
              <a:t> as a valid SQL statement</a:t>
            </a:r>
          </a:p>
          <a:p>
            <a:pPr marL="742950" marR="0" lvl="1" indent="-285750" algn="l" defTabSz="457200" rtl="0" eaLnBrk="1" fontAlgn="base" latinLnBrk="0" hangingPunct="1">
              <a:lnSpc>
                <a:spcPct val="100000"/>
              </a:lnSpc>
              <a:spcBef>
                <a:spcPct val="20000"/>
              </a:spcBef>
              <a:spcAft>
                <a:spcPct val="0"/>
              </a:spcAft>
              <a:buClrTx/>
              <a:buSzPct val="100000"/>
              <a:buFontTx/>
              <a:buBlip>
                <a:blip r:embed="rId4"/>
              </a:buBlip>
              <a:tabLst/>
              <a:defRPr/>
            </a:pPr>
            <a:r>
              <a:rPr lang="en-US" sz="1200" dirty="0" smtClean="0">
                <a:solidFill>
                  <a:schemeClr val="tx1">
                    <a:lumMod val="75000"/>
                    <a:lumOff val="25000"/>
                  </a:schemeClr>
                </a:solidFill>
                <a:latin typeface="Arial"/>
                <a:ea typeface="ＭＳ Ｐゴシック" pitchFamily="-107" charset="-128"/>
              </a:rPr>
              <a:t>Click </a:t>
            </a:r>
            <a:r>
              <a:rPr lang="en-US" sz="1200" b="1" dirty="0" smtClean="0">
                <a:solidFill>
                  <a:schemeClr val="tx1">
                    <a:lumMod val="75000"/>
                    <a:lumOff val="25000"/>
                  </a:schemeClr>
                </a:solidFill>
                <a:latin typeface="Arial"/>
                <a:ea typeface="ＭＳ Ｐゴシック" pitchFamily="-107" charset="-128"/>
              </a:rPr>
              <a:t>…</a:t>
            </a:r>
            <a:r>
              <a:rPr lang="en-US" sz="1200" dirty="0" smtClean="0">
                <a:solidFill>
                  <a:schemeClr val="tx1">
                    <a:lumMod val="75000"/>
                    <a:lumOff val="25000"/>
                  </a:schemeClr>
                </a:solidFill>
                <a:latin typeface="Arial"/>
                <a:ea typeface="ＭＳ Ｐゴシック" pitchFamily="-107" charset="-128"/>
              </a:rPr>
              <a:t> to execute SQL statement</a:t>
            </a:r>
          </a:p>
          <a:p>
            <a:pPr marL="742950" marR="0" lvl="1" indent="-285750" algn="l" defTabSz="457200" rtl="0" eaLnBrk="1" fontAlgn="base" latinLnBrk="0" hangingPunct="1">
              <a:lnSpc>
                <a:spcPct val="100000"/>
              </a:lnSpc>
              <a:spcBef>
                <a:spcPct val="20000"/>
              </a:spcBef>
              <a:spcAft>
                <a:spcPct val="0"/>
              </a:spcAft>
              <a:buClrTx/>
              <a:buSzPct val="100000"/>
              <a:buFontTx/>
              <a:buBlip>
                <a:blip r:embed="rId4"/>
              </a:buBlip>
              <a:tabLst/>
              <a:defRPr/>
            </a:pPr>
            <a:r>
              <a:rPr kumimoji="0" lang="en-US" sz="1200" b="0" i="0" u="none" strike="noStrike" kern="1200" cap="none" spc="0" normalizeH="0" baseline="0" noProof="0" dirty="0" smtClean="0">
                <a:ln>
                  <a:noFill/>
                </a:ln>
                <a:solidFill>
                  <a:schemeClr val="tx1">
                    <a:lumMod val="75000"/>
                    <a:lumOff val="25000"/>
                  </a:schemeClr>
                </a:solidFill>
                <a:effectLst/>
                <a:uLnTx/>
                <a:uFillTx/>
                <a:latin typeface="Arial"/>
                <a:ea typeface="ＭＳ Ｐゴシック" pitchFamily="-107" charset="-128"/>
                <a:cs typeface="ＭＳ Ｐゴシック"/>
              </a:rPr>
              <a:t>Result</a:t>
            </a:r>
            <a:r>
              <a:rPr kumimoji="0" lang="en-US" sz="1200" b="0" i="0" u="none" strike="noStrike" kern="1200" cap="none" spc="0" normalizeH="0" noProof="0" dirty="0" smtClean="0">
                <a:ln>
                  <a:noFill/>
                </a:ln>
                <a:solidFill>
                  <a:schemeClr val="tx1">
                    <a:lumMod val="75000"/>
                    <a:lumOff val="25000"/>
                  </a:schemeClr>
                </a:solidFill>
                <a:effectLst/>
                <a:uLnTx/>
                <a:uFillTx/>
                <a:latin typeface="Arial"/>
                <a:ea typeface="ＭＳ Ｐゴシック" pitchFamily="-107" charset="-128"/>
                <a:cs typeface="ＭＳ Ｐゴシック"/>
              </a:rPr>
              <a:t> set will populate the </a:t>
            </a:r>
            <a:r>
              <a:rPr kumimoji="0" lang="en-US" sz="1200" b="1" i="0" u="none" strike="noStrike" kern="1200" cap="none" spc="0" normalizeH="0" noProof="0" dirty="0" smtClean="0">
                <a:ln>
                  <a:noFill/>
                </a:ln>
                <a:solidFill>
                  <a:schemeClr val="tx1">
                    <a:lumMod val="75000"/>
                    <a:lumOff val="25000"/>
                  </a:schemeClr>
                </a:solidFill>
                <a:effectLst/>
                <a:uLnTx/>
                <a:uFillTx/>
                <a:latin typeface="Arial"/>
                <a:ea typeface="ＭＳ Ｐゴシック" pitchFamily="-107" charset="-128"/>
                <a:cs typeface="ＭＳ Ｐゴシック"/>
              </a:rPr>
              <a:t>Drop Down Options</a:t>
            </a:r>
            <a:r>
              <a:rPr kumimoji="0" lang="en-US" sz="1200" b="1" i="0" u="none" strike="noStrike" kern="1200" cap="none" spc="0" normalizeH="0" baseline="0" noProof="0" dirty="0" smtClean="0">
                <a:ln>
                  <a:noFill/>
                </a:ln>
                <a:solidFill>
                  <a:schemeClr val="tx1">
                    <a:lumMod val="75000"/>
                    <a:lumOff val="25000"/>
                  </a:schemeClr>
                </a:solidFill>
                <a:effectLst/>
                <a:uLnTx/>
                <a:uFillTx/>
                <a:latin typeface="Arial"/>
                <a:ea typeface="ＭＳ Ｐゴシック" pitchFamily="-107" charset="-128"/>
                <a:cs typeface="ＭＳ Ｐゴシック"/>
              </a:rPr>
              <a:t> </a:t>
            </a:r>
          </a:p>
          <a:p>
            <a:pPr marL="342900" marR="0" lvl="0" indent="-342900" algn="l" defTabSz="457200" rtl="0" eaLnBrk="1" fontAlgn="base" latinLnBrk="0" hangingPunct="1">
              <a:lnSpc>
                <a:spcPct val="100000"/>
              </a:lnSpc>
              <a:spcBef>
                <a:spcPct val="20000"/>
              </a:spcBef>
              <a:spcAft>
                <a:spcPct val="0"/>
              </a:spcAft>
              <a:buClrTx/>
              <a:buSzPct val="100000"/>
              <a:buFontTx/>
              <a:buBlip>
                <a:blip r:embed="rId3"/>
              </a:buBlip>
              <a:tabLst/>
              <a:defRPr/>
            </a:pPr>
            <a:endParaRPr kumimoji="0" lang="en-US" sz="1600" b="1" i="0" u="none" strike="noStrike" kern="1200" cap="none" spc="0" normalizeH="0" baseline="0" noProof="0" dirty="0" smtClean="0">
              <a:ln>
                <a:noFill/>
              </a:ln>
              <a:solidFill>
                <a:schemeClr val="tx1">
                  <a:lumMod val="75000"/>
                  <a:lumOff val="25000"/>
                </a:schemeClr>
              </a:solidFill>
              <a:effectLst/>
              <a:uLnTx/>
              <a:uFillTx/>
              <a:latin typeface="Arial"/>
              <a:ea typeface="ＭＳ Ｐゴシック" pitchFamily="-107" charset="-128"/>
              <a:cs typeface="ＭＳ Ｐゴシック" pitchFamily="-107" charset="-128"/>
            </a:endParaRPr>
          </a:p>
          <a:p>
            <a:pPr marL="342900" marR="0" lvl="0" indent="-342900" algn="l" defTabSz="457200" rtl="0" eaLnBrk="1" fontAlgn="base" latinLnBrk="0" hangingPunct="1">
              <a:lnSpc>
                <a:spcPct val="100000"/>
              </a:lnSpc>
              <a:spcBef>
                <a:spcPct val="20000"/>
              </a:spcBef>
              <a:spcAft>
                <a:spcPct val="0"/>
              </a:spcAft>
              <a:buClrTx/>
              <a:buSzPct val="100000"/>
              <a:buFontTx/>
              <a:buNone/>
              <a:tabLst/>
              <a:defRPr/>
            </a:pPr>
            <a:endParaRPr kumimoji="0" lang="en-US" sz="1600" b="1" i="0" u="none" strike="noStrike" kern="1200" cap="none" spc="0" normalizeH="0" baseline="0" noProof="0" dirty="0" smtClean="0">
              <a:ln>
                <a:noFill/>
              </a:ln>
              <a:solidFill>
                <a:schemeClr val="tx1">
                  <a:lumMod val="75000"/>
                  <a:lumOff val="25000"/>
                </a:schemeClr>
              </a:solidFill>
              <a:effectLst/>
              <a:uLnTx/>
              <a:uFillTx/>
              <a:latin typeface="Arial"/>
              <a:ea typeface="ＭＳ Ｐゴシック" pitchFamily="-107" charset="-128"/>
              <a:cs typeface="ＭＳ Ｐゴシック" pitchFamily="-107" charset="-128"/>
            </a:endParaRPr>
          </a:p>
          <a:p>
            <a:pPr marL="342900" marR="0" lvl="0" indent="-342900" algn="l" defTabSz="457200" rtl="0" eaLnBrk="1" fontAlgn="base" latinLnBrk="0" hangingPunct="1">
              <a:lnSpc>
                <a:spcPct val="100000"/>
              </a:lnSpc>
              <a:spcBef>
                <a:spcPct val="20000"/>
              </a:spcBef>
              <a:spcAft>
                <a:spcPct val="0"/>
              </a:spcAft>
              <a:buClrTx/>
              <a:buSzPct val="100000"/>
              <a:buFontTx/>
              <a:buBlip>
                <a:blip r:embed="rId3"/>
              </a:buBlip>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Arial"/>
              <a:ea typeface="ＭＳ Ｐゴシック" pitchFamily="-107" charset="-128"/>
              <a:cs typeface="ＭＳ Ｐゴシック" pitchFamily="-107" charset="-128"/>
            </a:endParaRPr>
          </a:p>
        </p:txBody>
      </p:sp>
      <p:pic>
        <p:nvPicPr>
          <p:cNvPr id="8" name="Picture 7"/>
          <p:cNvPicPr/>
          <p:nvPr/>
        </p:nvPicPr>
        <p:blipFill>
          <a:blip r:embed="rId5" cstate="print"/>
          <a:srcRect/>
          <a:stretch>
            <a:fillRect/>
          </a:stretch>
        </p:blipFill>
        <p:spPr bwMode="auto">
          <a:xfrm>
            <a:off x="5105400" y="3591440"/>
            <a:ext cx="2895600" cy="2885560"/>
          </a:xfrm>
          <a:prstGeom prst="rect">
            <a:avLst/>
          </a:prstGeom>
          <a:noFill/>
          <a:ln w="9525">
            <a:noFill/>
            <a:miter lim="800000"/>
            <a:headEnd/>
            <a:tailEnd/>
          </a:ln>
        </p:spPr>
      </p:pic>
    </p:spTree>
  </p:cSld>
  <p:clrMapOvr>
    <a:masterClrMapping/>
  </p:clrMapOvr>
  <p:transition advTm="246187"/>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 types cont.</a:t>
            </a:r>
            <a:endParaRPr lang="en-US" dirty="0"/>
          </a:p>
        </p:txBody>
      </p:sp>
      <p:sp>
        <p:nvSpPr>
          <p:cNvPr id="3" name="Content Placeholder 2"/>
          <p:cNvSpPr>
            <a:spLocks noGrp="1"/>
          </p:cNvSpPr>
          <p:nvPr>
            <p:ph idx="1"/>
          </p:nvPr>
        </p:nvSpPr>
        <p:spPr>
          <a:xfrm>
            <a:off x="190500" y="990600"/>
            <a:ext cx="4076700" cy="2416174"/>
          </a:xfrm>
        </p:spPr>
        <p:txBody>
          <a:bodyPr/>
          <a:lstStyle/>
          <a:p>
            <a:endParaRPr lang="en-US" sz="1600" dirty="0" smtClean="0"/>
          </a:p>
          <a:p>
            <a:pPr>
              <a:buNone/>
            </a:pPr>
            <a:endParaRPr lang="en-US" sz="1600" dirty="0" smtClean="0"/>
          </a:p>
          <a:p>
            <a:pPr>
              <a:buNone/>
            </a:pPr>
            <a:r>
              <a:rPr lang="en-US" sz="1600" dirty="0" smtClean="0"/>
              <a:t>Password</a:t>
            </a:r>
          </a:p>
          <a:p>
            <a:r>
              <a:rPr lang="en-US" sz="1600" b="0" dirty="0" smtClean="0"/>
              <a:t>A variable that is a Password type will always have the value assigned to the variable masked .</a:t>
            </a:r>
            <a:endParaRPr lang="en-US" sz="1600" b="0" dirty="0"/>
          </a:p>
        </p:txBody>
      </p:sp>
      <p:pic>
        <p:nvPicPr>
          <p:cNvPr id="10" name="Picture 9"/>
          <p:cNvPicPr/>
          <p:nvPr/>
        </p:nvPicPr>
        <p:blipFill>
          <a:blip r:embed="rId2" cstate="print"/>
          <a:srcRect/>
          <a:stretch>
            <a:fillRect/>
          </a:stretch>
        </p:blipFill>
        <p:spPr bwMode="auto">
          <a:xfrm>
            <a:off x="4355976" y="1484784"/>
            <a:ext cx="4088507" cy="2160240"/>
          </a:xfrm>
          <a:prstGeom prst="rect">
            <a:avLst/>
          </a:prstGeom>
          <a:noFill/>
          <a:ln w="9525">
            <a:noFill/>
            <a:miter lim="800000"/>
            <a:headEnd/>
            <a:tailEnd/>
          </a:ln>
        </p:spPr>
      </p:pic>
    </p:spTree>
  </p:cSld>
  <p:clrMapOvr>
    <a:masterClrMapping/>
  </p:clrMapOvr>
  <p:transition advTm="246187"/>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DLT Global variables</a:t>
            </a:r>
            <a:endParaRPr lang="en-US" dirty="0"/>
          </a:p>
        </p:txBody>
      </p:sp>
      <p:sp>
        <p:nvSpPr>
          <p:cNvPr id="3" name="Content Placeholder 2"/>
          <p:cNvSpPr>
            <a:spLocks noGrp="1"/>
          </p:cNvSpPr>
          <p:nvPr>
            <p:ph idx="1"/>
          </p:nvPr>
        </p:nvSpPr>
        <p:spPr>
          <a:xfrm>
            <a:off x="190500" y="1143001"/>
            <a:ext cx="3771900" cy="5029200"/>
          </a:xfrm>
        </p:spPr>
        <p:txBody>
          <a:bodyPr/>
          <a:lstStyle/>
          <a:p>
            <a:r>
              <a:rPr lang="en-US" sz="1600" dirty="0" smtClean="0"/>
              <a:t>There is a list of predefined Global Variables used in the baseline Global tenant jobs that are defined in the </a:t>
            </a:r>
            <a:r>
              <a:rPr lang="en-US" sz="1600" i="1" dirty="0" smtClean="0"/>
              <a:t>MI</a:t>
            </a:r>
            <a:r>
              <a:rPr lang="en-US" sz="1600" dirty="0" smtClean="0"/>
              <a:t>  9 </a:t>
            </a:r>
            <a:r>
              <a:rPr lang="en-US" sz="1600" i="1" dirty="0" smtClean="0"/>
              <a:t>DID</a:t>
            </a:r>
          </a:p>
          <a:p>
            <a:endParaRPr lang="en-US" sz="1600" i="1" dirty="0" smtClean="0"/>
          </a:p>
          <a:p>
            <a:r>
              <a:rPr lang="en-US" sz="1600" dirty="0" smtClean="0"/>
              <a:t>Part of the Komodo installation process is to update the values of these variables to point to the correct path in Komodo directory structure on the Komodo server</a:t>
            </a:r>
          </a:p>
          <a:p>
            <a:endParaRPr lang="en-US" sz="1600" dirty="0" smtClean="0"/>
          </a:p>
          <a:p>
            <a:r>
              <a:rPr lang="en-US" sz="1600" dirty="0" smtClean="0"/>
              <a:t>The variables and their default values can be easily displayed, modified and Saved on the Edit Global Variable display at the project level</a:t>
            </a:r>
          </a:p>
          <a:p>
            <a:endParaRPr lang="en-US" dirty="0"/>
          </a:p>
        </p:txBody>
      </p:sp>
      <p:pic>
        <p:nvPicPr>
          <p:cNvPr id="5" name="Picture 4"/>
          <p:cNvPicPr/>
          <p:nvPr/>
        </p:nvPicPr>
        <p:blipFill>
          <a:blip r:embed="rId3" cstate="print"/>
          <a:srcRect/>
          <a:stretch>
            <a:fillRect/>
          </a:stretch>
        </p:blipFill>
        <p:spPr bwMode="auto">
          <a:xfrm>
            <a:off x="4499992" y="1124744"/>
            <a:ext cx="3992594"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wrap="square" lIns="91440" tIns="45720" rIns="91440" bIns="45720" numCol="1" anchor="t" anchorCtr="0" compatLnSpc="1">
            <a:prstTxWarp prst="textNoShape">
              <a:avLst/>
            </a:prstTxWarp>
          </a:bodyPr>
          <a:lstStyle/>
          <a:p>
            <a:r>
              <a:rPr lang="en-US" dirty="0" smtClean="0">
                <a:solidFill>
                  <a:srgbClr val="000000"/>
                </a:solidFill>
                <a:latin typeface="Arial" charset="0"/>
                <a:cs typeface="Arial" charset="0"/>
              </a:rPr>
              <a:t>Introduction</a:t>
            </a:r>
          </a:p>
          <a:p>
            <a:r>
              <a:rPr lang="en-US" dirty="0" smtClean="0">
                <a:solidFill>
                  <a:srgbClr val="000000"/>
                </a:solidFill>
                <a:latin typeface="Arial" charset="0"/>
                <a:cs typeface="Arial" charset="0"/>
              </a:rPr>
              <a:t>GUI </a:t>
            </a:r>
            <a:r>
              <a:rPr lang="en-US" dirty="0" smtClean="0">
                <a:solidFill>
                  <a:srgbClr val="000000"/>
                </a:solidFill>
                <a:latin typeface="Arial" charset="0"/>
                <a:cs typeface="Arial" charset="0"/>
              </a:rPr>
              <a:t>Front end</a:t>
            </a:r>
            <a:endParaRPr lang="en-US" dirty="0" smtClean="0">
              <a:solidFill>
                <a:srgbClr val="000000"/>
              </a:solidFill>
              <a:latin typeface="Arial" charset="0"/>
              <a:cs typeface="Arial" charset="0"/>
            </a:endParaRPr>
          </a:p>
          <a:p>
            <a:r>
              <a:rPr lang="en-US" dirty="0" smtClean="0">
                <a:solidFill>
                  <a:srgbClr val="000000"/>
                </a:solidFill>
                <a:latin typeface="Arial" charset="0"/>
                <a:cs typeface="Arial" charset="0"/>
              </a:rPr>
              <a:t>Components</a:t>
            </a:r>
          </a:p>
          <a:p>
            <a:r>
              <a:rPr lang="en-US" dirty="0" smtClean="0">
                <a:solidFill>
                  <a:srgbClr val="000000"/>
                </a:solidFill>
                <a:latin typeface="Arial" charset="0"/>
                <a:cs typeface="Arial" charset="0"/>
              </a:rPr>
              <a:t>Run a job</a:t>
            </a:r>
          </a:p>
          <a:p>
            <a:r>
              <a:rPr lang="en-US" dirty="0" smtClean="0">
                <a:solidFill>
                  <a:srgbClr val="000000"/>
                </a:solidFill>
                <a:latin typeface="Arial" charset="0"/>
                <a:cs typeface="Arial" charset="0"/>
              </a:rPr>
              <a:t>Track a job</a:t>
            </a:r>
          </a:p>
          <a:p>
            <a:r>
              <a:rPr lang="en-US" dirty="0" smtClean="0">
                <a:solidFill>
                  <a:srgbClr val="000000"/>
                </a:solidFill>
                <a:latin typeface="Arial" charset="0"/>
                <a:cs typeface="Arial" charset="0"/>
              </a:rPr>
              <a:t>Schedule a job</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Task Palette</a:t>
            </a:r>
            <a:br>
              <a:rPr lang="en-US" cap="small" dirty="0" smtClean="0"/>
            </a:br>
            <a:endParaRPr lang="en-US" dirty="0"/>
          </a:p>
        </p:txBody>
      </p:sp>
      <p:sp>
        <p:nvSpPr>
          <p:cNvPr id="3" name="Content Placeholder 2"/>
          <p:cNvSpPr>
            <a:spLocks noGrp="1"/>
          </p:cNvSpPr>
          <p:nvPr>
            <p:ph idx="1"/>
          </p:nvPr>
        </p:nvSpPr>
        <p:spPr>
          <a:xfrm>
            <a:off x="190500" y="990600"/>
            <a:ext cx="3848100" cy="5181601"/>
          </a:xfrm>
        </p:spPr>
        <p:txBody>
          <a:bodyPr/>
          <a:lstStyle/>
          <a:p>
            <a:r>
              <a:rPr lang="en-US" sz="1400" b="0" dirty="0" smtClean="0"/>
              <a:t>The </a:t>
            </a:r>
            <a:r>
              <a:rPr lang="en-US" sz="1400" dirty="0" smtClean="0"/>
              <a:t>Task Palette </a:t>
            </a:r>
            <a:r>
              <a:rPr lang="en-US" sz="1400" b="0" dirty="0" smtClean="0"/>
              <a:t>is a logical grouping of all Tasks  (plug-ins) that are available to a </a:t>
            </a:r>
            <a:r>
              <a:rPr lang="en-US" sz="1400" dirty="0" smtClean="0"/>
              <a:t>Komodo </a:t>
            </a:r>
            <a:r>
              <a:rPr lang="en-US" sz="1400" b="0" dirty="0" smtClean="0"/>
              <a:t>user for the creation of a Job. </a:t>
            </a:r>
          </a:p>
          <a:p>
            <a:endParaRPr lang="en-US" sz="1400" b="0" dirty="0" smtClean="0"/>
          </a:p>
          <a:p>
            <a:r>
              <a:rPr lang="en-US" sz="1400" b="0" dirty="0" smtClean="0"/>
              <a:t>Tasks are dragged and dropped onto the Job Canvas and initialized by setting the Task properties. With the exception of Global Resources which are dragged onto the </a:t>
            </a:r>
            <a:r>
              <a:rPr lang="en-US" sz="1400" dirty="0" smtClean="0"/>
              <a:t>Resources</a:t>
            </a:r>
            <a:r>
              <a:rPr lang="en-US" sz="1400" b="0" dirty="0" smtClean="0"/>
              <a:t> tab.</a:t>
            </a:r>
          </a:p>
          <a:p>
            <a:endParaRPr lang="en-US" sz="1400" b="0" dirty="0" smtClean="0"/>
          </a:p>
          <a:p>
            <a:r>
              <a:rPr lang="en-US" sz="1400" b="0" dirty="0" smtClean="0"/>
              <a:t>Tasks are arranged by Category within the </a:t>
            </a:r>
            <a:r>
              <a:rPr lang="en-US" sz="1400" dirty="0" smtClean="0"/>
              <a:t>Task Palette </a:t>
            </a:r>
            <a:r>
              <a:rPr lang="en-US" sz="1400" b="0" dirty="0" smtClean="0"/>
              <a:t>explorer. </a:t>
            </a:r>
          </a:p>
          <a:p>
            <a:pPr>
              <a:buNone/>
            </a:pPr>
            <a:r>
              <a:rPr lang="en-US" sz="1400" b="0" dirty="0" smtClean="0"/>
              <a:t> </a:t>
            </a:r>
          </a:p>
          <a:p>
            <a:endParaRPr lang="en-US" sz="1400" b="0" dirty="0" smtClean="0"/>
          </a:p>
          <a:p>
            <a:pPr>
              <a:buNone/>
            </a:pPr>
            <a:r>
              <a:rPr lang="en-US" sz="1400" b="0" dirty="0" smtClean="0"/>
              <a:t>       </a:t>
            </a:r>
            <a:endParaRPr lang="en-US" sz="1400" dirty="0"/>
          </a:p>
        </p:txBody>
      </p:sp>
      <p:pic>
        <p:nvPicPr>
          <p:cNvPr id="1026" name="Picture 2"/>
          <p:cNvPicPr>
            <a:picLocks noChangeAspect="1" noChangeArrowheads="1"/>
          </p:cNvPicPr>
          <p:nvPr/>
        </p:nvPicPr>
        <p:blipFill>
          <a:blip r:embed="rId2" cstate="print"/>
          <a:srcRect/>
          <a:stretch>
            <a:fillRect/>
          </a:stretch>
        </p:blipFill>
        <p:spPr bwMode="auto">
          <a:xfrm>
            <a:off x="5436096" y="1052736"/>
            <a:ext cx="2800350" cy="5429250"/>
          </a:xfrm>
          <a:prstGeom prst="rect">
            <a:avLst/>
          </a:prstGeom>
          <a:noFill/>
          <a:ln w="9525">
            <a:noFill/>
            <a:miter lim="800000"/>
            <a:headEnd/>
            <a:tailEnd/>
          </a:ln>
        </p:spPr>
      </p:pic>
    </p:spTree>
  </p:cSld>
  <p:clrMapOvr>
    <a:masterClrMapping/>
  </p:clrMapOvr>
  <p:transition advTm="344"/>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types</a:t>
            </a:r>
            <a:endParaRPr lang="en-US" dirty="0"/>
          </a:p>
        </p:txBody>
      </p:sp>
      <p:sp>
        <p:nvSpPr>
          <p:cNvPr id="3" name="Content Placeholder 2"/>
          <p:cNvSpPr>
            <a:spLocks noGrp="1"/>
          </p:cNvSpPr>
          <p:nvPr>
            <p:ph idx="1"/>
          </p:nvPr>
        </p:nvSpPr>
        <p:spPr>
          <a:xfrm>
            <a:off x="190500" y="990600"/>
            <a:ext cx="8229600" cy="5181601"/>
          </a:xfrm>
        </p:spPr>
        <p:txBody>
          <a:bodyPr/>
          <a:lstStyle/>
          <a:p>
            <a:pPr>
              <a:buNone/>
            </a:pPr>
            <a:r>
              <a:rPr lang="en-US" sz="1600" dirty="0" smtClean="0"/>
              <a:t>A task can be one of the following  5  types:</a:t>
            </a:r>
          </a:p>
          <a:p>
            <a:pPr>
              <a:buNone/>
            </a:pPr>
            <a:endParaRPr lang="en-US" sz="1400" b="0" dirty="0" smtClean="0"/>
          </a:p>
          <a:p>
            <a:pPr lvl="0"/>
            <a:r>
              <a:rPr lang="en-US" sz="1400" dirty="0" smtClean="0"/>
              <a:t>Producer : </a:t>
            </a:r>
            <a:r>
              <a:rPr lang="en-US" sz="1400" b="0" dirty="0" smtClean="0"/>
              <a:t>The task generates data that is passed to a target task through a task connector. The task notifies the runtime when it has finished generating data. A producer task should only be connected to a task that accepts data. A condition may be associated with the job task connector, the producer task will only write to the next task if the conditions are met (indicated with different display colors).  The connector internally uses a buffered queue which has a maximum limit on the pending records.  Once the queue hits the max limit, it will block the produced task from pushing more data into the queue until the count of the pending records fall below the max limit.  A </a:t>
            </a:r>
            <a:r>
              <a:rPr lang="en-US" sz="1400" dirty="0" smtClean="0"/>
              <a:t>File Reader  </a:t>
            </a:r>
            <a:r>
              <a:rPr lang="en-US" sz="1400" b="0" dirty="0" smtClean="0"/>
              <a:t>task  and </a:t>
            </a:r>
            <a:r>
              <a:rPr lang="en-US" sz="1400" dirty="0" smtClean="0"/>
              <a:t>Database Reader </a:t>
            </a:r>
            <a:r>
              <a:rPr lang="en-US" sz="1400" b="0" dirty="0" smtClean="0"/>
              <a:t>are examples of  producer tasks.</a:t>
            </a:r>
          </a:p>
          <a:p>
            <a:pPr lvl="0"/>
            <a:endParaRPr lang="en-US" sz="1400" b="0" dirty="0" smtClean="0"/>
          </a:p>
          <a:p>
            <a:pPr lvl="1"/>
            <a:r>
              <a:rPr lang="en-US" sz="1400" b="0" dirty="0" smtClean="0"/>
              <a:t>Displayed with the          icon.</a:t>
            </a:r>
          </a:p>
          <a:p>
            <a:pPr>
              <a:buNone/>
            </a:pPr>
            <a:r>
              <a:rPr lang="en-US" sz="1400" b="0" dirty="0" smtClean="0"/>
              <a:t> </a:t>
            </a:r>
          </a:p>
          <a:p>
            <a:pPr lvl="0"/>
            <a:r>
              <a:rPr lang="en-US" sz="1400" dirty="0" smtClean="0"/>
              <a:t>Consumer : </a:t>
            </a:r>
            <a:r>
              <a:rPr lang="en-US" sz="1400" b="0" dirty="0" smtClean="0"/>
              <a:t>The task waits for data to come from the previous task. It does </a:t>
            </a:r>
            <a:r>
              <a:rPr lang="en-US" sz="1400" dirty="0" smtClean="0"/>
              <a:t>not</a:t>
            </a:r>
            <a:r>
              <a:rPr lang="en-US" sz="1400" b="0" dirty="0" smtClean="0"/>
              <a:t> return data on successful processing of the data that was received. </a:t>
            </a:r>
            <a:r>
              <a:rPr lang="en-US" sz="1400" dirty="0" smtClean="0"/>
              <a:t>File Writer </a:t>
            </a:r>
            <a:r>
              <a:rPr lang="en-US" sz="1400" b="0" dirty="0" smtClean="0"/>
              <a:t>and  </a:t>
            </a:r>
            <a:r>
              <a:rPr lang="en-US" sz="1400" dirty="0" smtClean="0"/>
              <a:t>Database Writer </a:t>
            </a:r>
            <a:r>
              <a:rPr lang="en-US" sz="1400" b="0" dirty="0" smtClean="0"/>
              <a:t>are examples of consumer tasks. A Consumer  task can be connected to a Producer or a task that acts as Producer and Consumer. </a:t>
            </a:r>
          </a:p>
          <a:p>
            <a:pPr lvl="0"/>
            <a:endParaRPr lang="en-US" sz="1400" b="0" dirty="0" smtClean="0"/>
          </a:p>
          <a:p>
            <a:pPr lvl="1"/>
            <a:r>
              <a:rPr lang="en-US" sz="1400" b="0" dirty="0" smtClean="0"/>
              <a:t>Displayed with the          icon.</a:t>
            </a:r>
          </a:p>
          <a:p>
            <a:pPr>
              <a:buNone/>
            </a:pPr>
            <a:r>
              <a:rPr lang="en-US" sz="1400" dirty="0" smtClean="0"/>
              <a:t> </a:t>
            </a:r>
          </a:p>
          <a:p>
            <a:pPr lvl="0"/>
            <a:endParaRPr lang="en-US" sz="1400" dirty="0" smtClean="0"/>
          </a:p>
          <a:p>
            <a:endParaRPr lang="en-US" sz="1600" dirty="0"/>
          </a:p>
        </p:txBody>
      </p:sp>
      <p:pic>
        <p:nvPicPr>
          <p:cNvPr id="4" name="Picture 3" descr="InputTask.png"/>
          <p:cNvPicPr>
            <a:picLocks noChangeAspect="1"/>
          </p:cNvPicPr>
          <p:nvPr/>
        </p:nvPicPr>
        <p:blipFill>
          <a:blip r:embed="rId3" cstate="print"/>
          <a:stretch>
            <a:fillRect/>
          </a:stretch>
        </p:blipFill>
        <p:spPr>
          <a:xfrm>
            <a:off x="2524123" y="3428998"/>
            <a:ext cx="380952" cy="371429"/>
          </a:xfrm>
          <a:prstGeom prst="rect">
            <a:avLst/>
          </a:prstGeom>
        </p:spPr>
      </p:pic>
      <p:pic>
        <p:nvPicPr>
          <p:cNvPr id="5" name="Picture 4" descr="Consumer.png"/>
          <p:cNvPicPr>
            <a:picLocks noChangeAspect="1"/>
          </p:cNvPicPr>
          <p:nvPr/>
        </p:nvPicPr>
        <p:blipFill>
          <a:blip r:embed="rId4" cstate="print"/>
          <a:stretch>
            <a:fillRect/>
          </a:stretch>
        </p:blipFill>
        <p:spPr>
          <a:xfrm>
            <a:off x="2524123" y="5076771"/>
            <a:ext cx="371429" cy="428571"/>
          </a:xfrm>
          <a:prstGeom prst="rect">
            <a:avLst/>
          </a:prstGeom>
        </p:spPr>
      </p:pic>
    </p:spTree>
  </p:cSld>
  <p:clrMapOvr>
    <a:masterClrMapping/>
  </p:clrMapOvr>
  <p:transition advTm="156"/>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types</a:t>
            </a:r>
            <a:endParaRPr lang="en-US" dirty="0"/>
          </a:p>
        </p:txBody>
      </p:sp>
      <p:sp>
        <p:nvSpPr>
          <p:cNvPr id="3" name="Content Placeholder 2"/>
          <p:cNvSpPr>
            <a:spLocks noGrp="1"/>
          </p:cNvSpPr>
          <p:nvPr>
            <p:ph idx="1"/>
          </p:nvPr>
        </p:nvSpPr>
        <p:spPr/>
        <p:txBody>
          <a:bodyPr/>
          <a:lstStyle/>
          <a:p>
            <a:pPr lvl="0"/>
            <a:r>
              <a:rPr lang="en-US" sz="1400" dirty="0" smtClean="0"/>
              <a:t>Both: </a:t>
            </a:r>
            <a:r>
              <a:rPr lang="en-US" sz="1400" b="0" dirty="0" smtClean="0"/>
              <a:t>The task </a:t>
            </a:r>
            <a:r>
              <a:rPr lang="en-US" sz="1400" b="0" i="1" dirty="0" smtClean="0"/>
              <a:t>accepts</a:t>
            </a:r>
            <a:r>
              <a:rPr lang="en-US" sz="1400" b="0" dirty="0" smtClean="0"/>
              <a:t> data and </a:t>
            </a:r>
            <a:r>
              <a:rPr lang="en-US" sz="1400" b="0" i="1" dirty="0" smtClean="0"/>
              <a:t>returns</a:t>
            </a:r>
            <a:r>
              <a:rPr lang="en-US" sz="1400" b="0" dirty="0" smtClean="0"/>
              <a:t> data upon successful processing, acting as a Producer and Consumer task. A  </a:t>
            </a:r>
            <a:r>
              <a:rPr lang="en-US" sz="1400" dirty="0" smtClean="0"/>
              <a:t>Mapping</a:t>
            </a:r>
            <a:r>
              <a:rPr lang="en-US" sz="1400" b="0" dirty="0" smtClean="0"/>
              <a:t>  task is an example of this type of task. This task can be connected to a Producer task.</a:t>
            </a:r>
          </a:p>
          <a:p>
            <a:pPr lvl="0"/>
            <a:endParaRPr lang="en-US" sz="1400" b="0" dirty="0" smtClean="0"/>
          </a:p>
          <a:p>
            <a:pPr lvl="1"/>
            <a:r>
              <a:rPr lang="en-US" sz="1400" b="0" dirty="0" smtClean="0"/>
              <a:t>Displayed with the            icon.</a:t>
            </a:r>
          </a:p>
          <a:p>
            <a:pPr>
              <a:buNone/>
            </a:pPr>
            <a:r>
              <a:rPr lang="en-US" sz="1400" b="0" dirty="0" smtClean="0"/>
              <a:t> </a:t>
            </a:r>
          </a:p>
          <a:p>
            <a:pPr lvl="0"/>
            <a:r>
              <a:rPr lang="en-US" sz="1400" dirty="0" smtClean="0"/>
              <a:t>Neither: </a:t>
            </a:r>
            <a:r>
              <a:rPr lang="en-US" sz="1400" b="0" dirty="0" smtClean="0"/>
              <a:t>The task does not need any data and will not pass any data </a:t>
            </a:r>
            <a:r>
              <a:rPr lang="en-US" sz="1400" dirty="0" smtClean="0"/>
              <a:t>via connectors</a:t>
            </a:r>
            <a:r>
              <a:rPr lang="en-US" sz="1400" b="0" dirty="0" smtClean="0"/>
              <a:t>. Examples of these are </a:t>
            </a:r>
            <a:r>
              <a:rPr lang="en-US" sz="1400" dirty="0" smtClean="0"/>
              <a:t>File Copy </a:t>
            </a:r>
            <a:r>
              <a:rPr lang="en-US" sz="1400" b="0" dirty="0" smtClean="0"/>
              <a:t>and </a:t>
            </a:r>
            <a:r>
              <a:rPr lang="en-US" sz="1400" dirty="0" smtClean="0"/>
              <a:t>FTP Get</a:t>
            </a:r>
            <a:r>
              <a:rPr lang="en-US" sz="1400" b="0" dirty="0" smtClean="0"/>
              <a:t>. As these task do not need any data , they typically have the </a:t>
            </a:r>
            <a:r>
              <a:rPr lang="en-US" sz="1400" dirty="0" smtClean="0"/>
              <a:t>Wait for Previous Task </a:t>
            </a:r>
            <a:r>
              <a:rPr lang="en-US" sz="1400" b="0" dirty="0" smtClean="0"/>
              <a:t>to Complete flag set.</a:t>
            </a:r>
          </a:p>
          <a:p>
            <a:pPr lvl="0"/>
            <a:endParaRPr lang="en-US" sz="1400" b="0" dirty="0" smtClean="0"/>
          </a:p>
          <a:p>
            <a:pPr lvl="1"/>
            <a:r>
              <a:rPr lang="en-US" sz="1400" b="0" dirty="0" smtClean="0"/>
              <a:t>Displayed with the         icon.</a:t>
            </a:r>
          </a:p>
          <a:p>
            <a:pPr>
              <a:buNone/>
            </a:pPr>
            <a:r>
              <a:rPr lang="en-US" sz="1400" b="0" dirty="0" smtClean="0"/>
              <a:t> </a:t>
            </a:r>
          </a:p>
          <a:p>
            <a:pPr lvl="0"/>
            <a:r>
              <a:rPr lang="en-US" sz="1400" dirty="0" smtClean="0"/>
              <a:t>Resource: </a:t>
            </a:r>
            <a:r>
              <a:rPr lang="en-US" sz="1400" b="0" dirty="0" smtClean="0"/>
              <a:t>This is a special type of task, it is used as a resource in property parameters by the above task types. They cannot be part of a job but are defined in </a:t>
            </a:r>
            <a:r>
              <a:rPr lang="en-US" sz="1400" dirty="0" smtClean="0"/>
              <a:t>Global Resources </a:t>
            </a:r>
            <a:r>
              <a:rPr lang="en-US" sz="1400" b="0" dirty="0" smtClean="0"/>
              <a:t>with a Project level scope. Examples of resources are  </a:t>
            </a:r>
            <a:r>
              <a:rPr lang="en-US" sz="1400" dirty="0" smtClean="0"/>
              <a:t>Database Connection </a:t>
            </a:r>
            <a:r>
              <a:rPr lang="en-US" sz="1400" b="0" dirty="0" smtClean="0"/>
              <a:t>and </a:t>
            </a:r>
            <a:r>
              <a:rPr lang="en-US" sz="1400" dirty="0" smtClean="0"/>
              <a:t>FTP  Connection</a:t>
            </a:r>
            <a:r>
              <a:rPr lang="en-US" sz="1400" b="0" dirty="0" smtClean="0"/>
              <a:t>.</a:t>
            </a:r>
          </a:p>
          <a:p>
            <a:pPr lvl="0"/>
            <a:endParaRPr lang="en-US" sz="1400" b="0" dirty="0" smtClean="0"/>
          </a:p>
          <a:p>
            <a:pPr lvl="1"/>
            <a:r>
              <a:rPr lang="en-US" sz="1400" b="0" dirty="0" smtClean="0"/>
              <a:t>Displayed with the          icon  ( dragged into the Resource’s canvas not the Job Canvas)</a:t>
            </a:r>
            <a:endParaRPr lang="en-US" sz="1400" b="0" dirty="0"/>
          </a:p>
        </p:txBody>
      </p:sp>
      <p:pic>
        <p:nvPicPr>
          <p:cNvPr id="4" name="Picture 3" descr="BothTask.png"/>
          <p:cNvPicPr>
            <a:picLocks noChangeAspect="1"/>
          </p:cNvPicPr>
          <p:nvPr/>
        </p:nvPicPr>
        <p:blipFill>
          <a:blip r:embed="rId2" cstate="print"/>
          <a:stretch>
            <a:fillRect/>
          </a:stretch>
        </p:blipFill>
        <p:spPr>
          <a:xfrm>
            <a:off x="2627784" y="2132856"/>
            <a:ext cx="457143" cy="409524"/>
          </a:xfrm>
          <a:prstGeom prst="rect">
            <a:avLst/>
          </a:prstGeom>
        </p:spPr>
      </p:pic>
      <p:pic>
        <p:nvPicPr>
          <p:cNvPr id="5" name="Picture 4" descr="NeitherTask.png"/>
          <p:cNvPicPr>
            <a:picLocks noChangeAspect="1"/>
          </p:cNvPicPr>
          <p:nvPr/>
        </p:nvPicPr>
        <p:blipFill>
          <a:blip r:embed="rId3" cstate="print"/>
          <a:stretch>
            <a:fillRect/>
          </a:stretch>
        </p:blipFill>
        <p:spPr>
          <a:xfrm>
            <a:off x="2555776" y="3573016"/>
            <a:ext cx="400000" cy="390476"/>
          </a:xfrm>
          <a:prstGeom prst="rect">
            <a:avLst/>
          </a:prstGeom>
        </p:spPr>
      </p:pic>
      <p:pic>
        <p:nvPicPr>
          <p:cNvPr id="6" name="Picture 5" descr="ResourceTask.png"/>
          <p:cNvPicPr>
            <a:picLocks noChangeAspect="1"/>
          </p:cNvPicPr>
          <p:nvPr/>
        </p:nvPicPr>
        <p:blipFill>
          <a:blip r:embed="rId4" cstate="print"/>
          <a:stretch>
            <a:fillRect/>
          </a:stretch>
        </p:blipFill>
        <p:spPr>
          <a:xfrm>
            <a:off x="2627784" y="5013176"/>
            <a:ext cx="400000" cy="400000"/>
          </a:xfrm>
          <a:prstGeom prst="rect">
            <a:avLst/>
          </a:prstGeom>
        </p:spPr>
      </p:pic>
    </p:spTree>
  </p:cSld>
  <p:clrMapOvr>
    <a:masterClrMapping/>
  </p:clrMapOvr>
  <p:transition advTm="5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Designer tab</a:t>
            </a:r>
            <a:br>
              <a:rPr lang="en-US" dirty="0" smtClean="0"/>
            </a:br>
            <a:endParaRPr lang="en-US" dirty="0"/>
          </a:p>
        </p:txBody>
      </p:sp>
      <p:sp>
        <p:nvSpPr>
          <p:cNvPr id="3" name="Content Placeholder 2"/>
          <p:cNvSpPr>
            <a:spLocks noGrp="1"/>
          </p:cNvSpPr>
          <p:nvPr>
            <p:ph idx="1"/>
          </p:nvPr>
        </p:nvSpPr>
        <p:spPr>
          <a:xfrm>
            <a:off x="323528" y="1196752"/>
            <a:ext cx="8229600" cy="4464496"/>
          </a:xfrm>
        </p:spPr>
        <p:txBody>
          <a:bodyPr/>
          <a:lstStyle/>
          <a:p>
            <a:r>
              <a:rPr lang="en-US" sz="1600" b="0" dirty="0" smtClean="0"/>
              <a:t>The </a:t>
            </a:r>
            <a:r>
              <a:rPr lang="en-US" sz="1600" dirty="0" smtClean="0"/>
              <a:t>Designer</a:t>
            </a:r>
            <a:r>
              <a:rPr lang="en-US" sz="1600" b="0" dirty="0" smtClean="0"/>
              <a:t> tab contains a Job Canvas Panel for each Job. This is the staging area for all tasks that make up the Job. </a:t>
            </a:r>
          </a:p>
          <a:p>
            <a:endParaRPr lang="en-US" sz="1600" b="0" dirty="0" smtClean="0"/>
          </a:p>
          <a:p>
            <a:r>
              <a:rPr lang="en-US" sz="1600" b="0" dirty="0" smtClean="0"/>
              <a:t>Users drag and drop individual Tasks from the </a:t>
            </a:r>
            <a:r>
              <a:rPr lang="en-US" sz="1600" dirty="0" smtClean="0"/>
              <a:t>Task Palette </a:t>
            </a:r>
            <a:r>
              <a:rPr lang="en-US" sz="1600" b="0" dirty="0" smtClean="0"/>
              <a:t>explorer onto the job canvas, connectors are used to join relevant tasks to create a continuous job workflow.  </a:t>
            </a:r>
          </a:p>
          <a:p>
            <a:endParaRPr lang="en-US" sz="1600" b="0" dirty="0" smtClean="0"/>
          </a:p>
          <a:p>
            <a:r>
              <a:rPr lang="en-US" sz="1600" b="0" dirty="0" smtClean="0"/>
              <a:t>Task names default to the task type, they should be changed to a unique, descriptive name.</a:t>
            </a:r>
          </a:p>
          <a:p>
            <a:endParaRPr lang="en-US" sz="1600" b="0" dirty="0" smtClean="0"/>
          </a:p>
          <a:p>
            <a:r>
              <a:rPr lang="en-US" sz="1600" b="0" dirty="0" smtClean="0"/>
              <a:t>Tasks and connections can be removed from the workflow. </a:t>
            </a:r>
          </a:p>
          <a:p>
            <a:endParaRPr lang="en-US" sz="1600" b="0" dirty="0" smtClean="0"/>
          </a:p>
          <a:p>
            <a:r>
              <a:rPr lang="en-US" sz="1600" b="0" dirty="0" smtClean="0"/>
              <a:t>Unsaved changes to a job workflow are indicated with an  </a:t>
            </a:r>
            <a:r>
              <a:rPr lang="en-US" sz="1600" dirty="0" smtClean="0"/>
              <a:t>*</a:t>
            </a:r>
            <a:r>
              <a:rPr lang="en-US" sz="1600" b="0" dirty="0" smtClean="0"/>
              <a:t> asterisk in the job tab. </a:t>
            </a:r>
          </a:p>
          <a:p>
            <a:endParaRPr lang="en-US" sz="1600" b="0" dirty="0" smtClean="0"/>
          </a:p>
          <a:p>
            <a:r>
              <a:rPr lang="en-US" sz="1600" b="0" dirty="0" smtClean="0"/>
              <a:t>Multiple jobs can be opened and edited at the same time, indicated by multiple job tabs. </a:t>
            </a:r>
          </a:p>
          <a:p>
            <a:endParaRPr lang="en-US" sz="1600" dirty="0"/>
          </a:p>
        </p:txBody>
      </p:sp>
    </p:spTree>
  </p:cSld>
  <p:clrMapOvr>
    <a:masterClrMapping/>
  </p:clrMapOvr>
  <p:transition advTm="16175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Designer tab</a:t>
            </a:r>
            <a:br>
              <a:rPr lang="en-US" dirty="0" smtClean="0"/>
            </a:br>
            <a:endParaRPr lang="en-US" dirty="0"/>
          </a:p>
        </p:txBody>
      </p:sp>
      <p:pic>
        <p:nvPicPr>
          <p:cNvPr id="5" name="Picture 4"/>
          <p:cNvPicPr/>
          <p:nvPr/>
        </p:nvPicPr>
        <p:blipFill>
          <a:blip r:embed="rId3" cstate="print"/>
          <a:srcRect/>
          <a:stretch>
            <a:fillRect/>
          </a:stretch>
        </p:blipFill>
        <p:spPr bwMode="auto">
          <a:xfrm>
            <a:off x="755576" y="1052736"/>
            <a:ext cx="7416824" cy="5040560"/>
          </a:xfrm>
          <a:prstGeom prst="rect">
            <a:avLst/>
          </a:prstGeom>
          <a:noFill/>
          <a:ln w="9525">
            <a:noFill/>
            <a:miter lim="800000"/>
            <a:headEnd/>
            <a:tailEnd/>
          </a:ln>
        </p:spPr>
      </p:pic>
    </p:spTree>
  </p:cSld>
  <p:clrMapOvr>
    <a:masterClrMapping/>
  </p:clrMapOvr>
  <p:transition advTm="16175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Task Connector condition</a:t>
            </a:r>
            <a:endParaRPr lang="en-US" dirty="0"/>
          </a:p>
        </p:txBody>
      </p:sp>
      <p:sp>
        <p:nvSpPr>
          <p:cNvPr id="3" name="Content Placeholder 2"/>
          <p:cNvSpPr>
            <a:spLocks noGrp="1"/>
          </p:cNvSpPr>
          <p:nvPr>
            <p:ph idx="1"/>
          </p:nvPr>
        </p:nvSpPr>
        <p:spPr>
          <a:xfrm>
            <a:off x="190500" y="1219201"/>
            <a:ext cx="3390900" cy="4953000"/>
          </a:xfrm>
        </p:spPr>
        <p:txBody>
          <a:bodyPr/>
          <a:lstStyle/>
          <a:p>
            <a:pPr lvl="0"/>
            <a:r>
              <a:rPr lang="en-US" sz="1800" b="0" dirty="0" smtClean="0"/>
              <a:t>A Connector Link with a </a:t>
            </a:r>
            <a:r>
              <a:rPr lang="en-US" sz="1800" dirty="0" smtClean="0"/>
              <a:t>Success</a:t>
            </a:r>
            <a:r>
              <a:rPr lang="en-US" sz="1800" b="0" dirty="0" smtClean="0"/>
              <a:t> result type condition associated with it will be displayed in</a:t>
            </a:r>
            <a:r>
              <a:rPr lang="en-US" sz="1800" dirty="0" smtClean="0"/>
              <a:t>  </a:t>
            </a:r>
            <a:r>
              <a:rPr lang="en-US" sz="1800" dirty="0" smtClean="0">
                <a:solidFill>
                  <a:srgbClr val="B3D88B"/>
                </a:solidFill>
              </a:rPr>
              <a:t>Light Green</a:t>
            </a:r>
          </a:p>
          <a:p>
            <a:pPr lvl="0"/>
            <a:endParaRPr lang="en-US" sz="1800" dirty="0" smtClean="0">
              <a:solidFill>
                <a:srgbClr val="B3D88B"/>
              </a:solidFill>
            </a:endParaRPr>
          </a:p>
          <a:p>
            <a:pPr lvl="0"/>
            <a:endParaRPr lang="en-US" sz="1800" dirty="0" smtClean="0">
              <a:solidFill>
                <a:srgbClr val="B3D88B"/>
              </a:solidFill>
            </a:endParaRPr>
          </a:p>
          <a:p>
            <a:pPr lvl="0"/>
            <a:r>
              <a:rPr lang="en-US" sz="1800" b="0" dirty="0" smtClean="0"/>
              <a:t>A  </a:t>
            </a:r>
            <a:r>
              <a:rPr lang="en-US" sz="1800" dirty="0" smtClean="0"/>
              <a:t>Failure</a:t>
            </a:r>
            <a:r>
              <a:rPr lang="en-US" sz="1800" b="0" dirty="0" smtClean="0"/>
              <a:t> result type condition associated with a connector will be displayed in  </a:t>
            </a:r>
            <a:r>
              <a:rPr lang="en-US" sz="1800" dirty="0" smtClean="0">
                <a:solidFill>
                  <a:srgbClr val="FF0000"/>
                </a:solidFill>
              </a:rPr>
              <a:t>Red</a:t>
            </a:r>
          </a:p>
          <a:p>
            <a:endParaRPr lang="en-US" sz="1800" dirty="0"/>
          </a:p>
        </p:txBody>
      </p:sp>
      <p:pic>
        <p:nvPicPr>
          <p:cNvPr id="87042" name="Picture 2"/>
          <p:cNvPicPr>
            <a:picLocks noChangeAspect="1" noChangeArrowheads="1"/>
          </p:cNvPicPr>
          <p:nvPr/>
        </p:nvPicPr>
        <p:blipFill>
          <a:blip r:embed="rId2" cstate="print"/>
          <a:srcRect/>
          <a:stretch>
            <a:fillRect/>
          </a:stretch>
        </p:blipFill>
        <p:spPr bwMode="auto">
          <a:xfrm>
            <a:off x="3545262" y="1447800"/>
            <a:ext cx="4522413" cy="1405136"/>
          </a:xfrm>
          <a:prstGeom prst="rect">
            <a:avLst/>
          </a:prstGeom>
          <a:noFill/>
          <a:ln w="9525">
            <a:noFill/>
            <a:miter lim="800000"/>
            <a:headEnd/>
            <a:tailEnd/>
          </a:ln>
        </p:spPr>
      </p:pic>
      <p:pic>
        <p:nvPicPr>
          <p:cNvPr id="87043" name="Picture 3"/>
          <p:cNvPicPr>
            <a:picLocks noChangeAspect="1" noChangeArrowheads="1"/>
          </p:cNvPicPr>
          <p:nvPr/>
        </p:nvPicPr>
        <p:blipFill>
          <a:blip r:embed="rId3" cstate="print"/>
          <a:srcRect/>
          <a:stretch>
            <a:fillRect/>
          </a:stretch>
        </p:blipFill>
        <p:spPr bwMode="auto">
          <a:xfrm>
            <a:off x="3923928" y="3429000"/>
            <a:ext cx="3419847" cy="1848566"/>
          </a:xfrm>
          <a:prstGeom prst="rect">
            <a:avLst/>
          </a:prstGeom>
          <a:noFill/>
          <a:ln w="9525">
            <a:noFill/>
            <a:miter lim="800000"/>
            <a:headEnd/>
            <a:tailEnd/>
          </a:ln>
        </p:spPr>
      </p:pic>
    </p:spTree>
  </p:cSld>
  <p:clrMapOvr>
    <a:masterClrMapping/>
  </p:clrMapOvr>
  <p:transition advTm="38563"/>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Job Task Connector condition</a:t>
            </a:r>
            <a:br>
              <a:rPr lang="en-US" dirty="0" smtClean="0"/>
            </a:br>
            <a:endParaRPr lang="en-US" dirty="0"/>
          </a:p>
        </p:txBody>
      </p:sp>
      <p:sp>
        <p:nvSpPr>
          <p:cNvPr id="3" name="Content Placeholder 2"/>
          <p:cNvSpPr>
            <a:spLocks noGrp="1"/>
          </p:cNvSpPr>
          <p:nvPr>
            <p:ph idx="1"/>
          </p:nvPr>
        </p:nvSpPr>
        <p:spPr>
          <a:xfrm>
            <a:off x="190500" y="1143001"/>
            <a:ext cx="3848100" cy="5029200"/>
          </a:xfrm>
        </p:spPr>
        <p:txBody>
          <a:bodyPr/>
          <a:lstStyle/>
          <a:p>
            <a:pPr lvl="0"/>
            <a:r>
              <a:rPr lang="en-US" sz="1600" dirty="0" smtClean="0"/>
              <a:t>Select the Result Type:</a:t>
            </a:r>
          </a:p>
          <a:p>
            <a:pPr lvl="1"/>
            <a:r>
              <a:rPr lang="en-US" sz="1200" b="1" i="1" dirty="0" smtClean="0"/>
              <a:t>Success</a:t>
            </a:r>
            <a:r>
              <a:rPr lang="en-US" sz="1200" i="1" dirty="0" smtClean="0"/>
              <a:t> – </a:t>
            </a:r>
            <a:r>
              <a:rPr lang="en-US" sz="1200" dirty="0" smtClean="0">
                <a:solidFill>
                  <a:schemeClr val="tx1"/>
                </a:solidFill>
              </a:rPr>
              <a:t>normal data processing</a:t>
            </a:r>
          </a:p>
          <a:p>
            <a:pPr lvl="1"/>
            <a:r>
              <a:rPr lang="en-US" sz="1200" b="1" i="1" dirty="0" smtClean="0"/>
              <a:t>Failure</a:t>
            </a:r>
            <a:r>
              <a:rPr lang="en-US" sz="1200" i="1" dirty="0" smtClean="0"/>
              <a:t> – </a:t>
            </a:r>
            <a:r>
              <a:rPr lang="en-US" sz="1200" dirty="0" smtClean="0">
                <a:solidFill>
                  <a:schemeClr val="tx1"/>
                </a:solidFill>
              </a:rPr>
              <a:t>exception, data errors </a:t>
            </a:r>
          </a:p>
          <a:p>
            <a:pPr lvl="1"/>
            <a:endParaRPr lang="en-US" sz="1200" dirty="0" smtClean="0"/>
          </a:p>
          <a:p>
            <a:r>
              <a:rPr lang="en-US" sz="1600" b="0" dirty="0" smtClean="0">
                <a:solidFill>
                  <a:schemeClr val="tx1"/>
                </a:solidFill>
              </a:rPr>
              <a:t>Select </a:t>
            </a:r>
            <a:r>
              <a:rPr lang="en-US" sz="1600" dirty="0" smtClean="0">
                <a:solidFill>
                  <a:schemeClr val="tx1"/>
                </a:solidFill>
              </a:rPr>
              <a:t>Failure Bypass </a:t>
            </a:r>
            <a:r>
              <a:rPr lang="en-US" sz="1600" b="0" dirty="0" smtClean="0">
                <a:solidFill>
                  <a:schemeClr val="tx1"/>
                </a:solidFill>
              </a:rPr>
              <a:t>to        continue processing even if this task fails</a:t>
            </a:r>
          </a:p>
          <a:p>
            <a:endParaRPr lang="en-US" sz="1600" b="0" dirty="0" smtClean="0"/>
          </a:p>
          <a:p>
            <a:pPr lvl="0"/>
            <a:r>
              <a:rPr lang="en-US" sz="1600" b="0" dirty="0" smtClean="0">
                <a:solidFill>
                  <a:schemeClr val="tx1"/>
                </a:solidFill>
              </a:rPr>
              <a:t>Build the </a:t>
            </a:r>
            <a:r>
              <a:rPr lang="en-US" sz="1600" b="0" i="1" dirty="0" smtClean="0">
                <a:solidFill>
                  <a:schemeClr val="tx1"/>
                </a:solidFill>
              </a:rPr>
              <a:t>flow conditional test</a:t>
            </a:r>
            <a:r>
              <a:rPr lang="en-US" sz="1600" b="0" dirty="0" smtClean="0">
                <a:solidFill>
                  <a:schemeClr val="tx1"/>
                </a:solidFill>
              </a:rPr>
              <a:t> that defines the input file condition, this determines the processed record’s flow</a:t>
            </a:r>
            <a:r>
              <a:rPr lang="en-US" sz="1600" b="0" dirty="0" smtClean="0"/>
              <a:t>.</a:t>
            </a:r>
          </a:p>
          <a:p>
            <a:pPr lvl="0"/>
            <a:endParaRPr lang="en-US" sz="1600" dirty="0" smtClean="0"/>
          </a:p>
          <a:p>
            <a:pPr lvl="0"/>
            <a:r>
              <a:rPr lang="en-US" sz="1600" dirty="0" smtClean="0"/>
              <a:t>Use the following form controls</a:t>
            </a:r>
          </a:p>
          <a:p>
            <a:pPr lvl="1"/>
            <a:r>
              <a:rPr lang="en-US" sz="1200" b="1" dirty="0" smtClean="0">
                <a:solidFill>
                  <a:schemeClr val="tx1"/>
                </a:solidFill>
              </a:rPr>
              <a:t>Compare Field</a:t>
            </a:r>
          </a:p>
          <a:p>
            <a:pPr lvl="1"/>
            <a:r>
              <a:rPr lang="en-US" sz="1200" b="1" dirty="0" smtClean="0">
                <a:solidFill>
                  <a:schemeClr val="tx1"/>
                </a:solidFill>
              </a:rPr>
              <a:t>Condition Type</a:t>
            </a:r>
          </a:p>
          <a:p>
            <a:pPr lvl="1"/>
            <a:r>
              <a:rPr lang="en-US" sz="1200" b="1" dirty="0" smtClean="0">
                <a:solidFill>
                  <a:schemeClr val="tx1"/>
                </a:solidFill>
              </a:rPr>
              <a:t>Compare To</a:t>
            </a:r>
          </a:p>
          <a:p>
            <a:pPr lvl="1"/>
            <a:r>
              <a:rPr lang="en-US" sz="1200" b="1" dirty="0" smtClean="0">
                <a:solidFill>
                  <a:schemeClr val="tx1"/>
                </a:solidFill>
              </a:rPr>
              <a:t>Logical Operator</a:t>
            </a:r>
          </a:p>
          <a:p>
            <a:pPr lvl="1"/>
            <a:r>
              <a:rPr lang="en-US" sz="1200" b="1" dirty="0" smtClean="0">
                <a:solidFill>
                  <a:schemeClr val="tx1"/>
                </a:solidFill>
              </a:rPr>
              <a:t>Precedence</a:t>
            </a:r>
            <a:endParaRPr lang="en-US" sz="1200" b="1" dirty="0">
              <a:solidFill>
                <a:schemeClr val="tx1"/>
              </a:solidFill>
            </a:endParaRPr>
          </a:p>
        </p:txBody>
      </p:sp>
      <p:pic>
        <p:nvPicPr>
          <p:cNvPr id="4098" name="Picture 2"/>
          <p:cNvPicPr>
            <a:picLocks noChangeAspect="1" noChangeArrowheads="1"/>
          </p:cNvPicPr>
          <p:nvPr/>
        </p:nvPicPr>
        <p:blipFill>
          <a:blip r:embed="rId2" cstate="print"/>
          <a:srcRect/>
          <a:stretch>
            <a:fillRect/>
          </a:stretch>
        </p:blipFill>
        <p:spPr bwMode="auto">
          <a:xfrm>
            <a:off x="4403272" y="1143001"/>
            <a:ext cx="4474514" cy="4230215"/>
          </a:xfrm>
          <a:prstGeom prst="rect">
            <a:avLst/>
          </a:prstGeom>
          <a:noFill/>
          <a:ln w="9525">
            <a:noFill/>
            <a:miter lim="800000"/>
            <a:headEnd/>
            <a:tailEnd/>
          </a:ln>
        </p:spPr>
      </p:pic>
    </p:spTree>
  </p:cSld>
  <p:clrMapOvr>
    <a:masterClrMapping/>
  </p:clrMapOvr>
  <p:transition advTm="164437"/>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Job Task Connector condition- cont.</a:t>
            </a:r>
            <a:br>
              <a:rPr lang="en-US" dirty="0" smtClean="0"/>
            </a:br>
            <a:endParaRPr lang="en-US" dirty="0"/>
          </a:p>
        </p:txBody>
      </p:sp>
      <p:sp>
        <p:nvSpPr>
          <p:cNvPr id="3" name="Content Placeholder 2"/>
          <p:cNvSpPr>
            <a:spLocks noGrp="1"/>
          </p:cNvSpPr>
          <p:nvPr>
            <p:ph idx="1"/>
          </p:nvPr>
        </p:nvSpPr>
        <p:spPr>
          <a:xfrm>
            <a:off x="190500" y="990601"/>
            <a:ext cx="3314700" cy="5181600"/>
          </a:xfrm>
        </p:spPr>
        <p:txBody>
          <a:bodyPr/>
          <a:lstStyle/>
          <a:p>
            <a:pPr marL="342900" lvl="1" indent="-342900">
              <a:buNone/>
            </a:pPr>
            <a:r>
              <a:rPr lang="en-US" sz="1800" b="1" dirty="0" smtClean="0"/>
              <a:t>Compare Field: </a:t>
            </a:r>
          </a:p>
          <a:p>
            <a:pPr marL="342900" lvl="1" indent="-342900">
              <a:buBlip>
                <a:blip r:embed="rId2"/>
              </a:buBlip>
            </a:pPr>
            <a:r>
              <a:rPr lang="en-US" sz="1800" dirty="0" smtClean="0"/>
              <a:t>The output field to compare. Must be a valid output alias name.</a:t>
            </a:r>
          </a:p>
          <a:p>
            <a:endParaRPr lang="en-US" sz="1600" dirty="0" smtClean="0"/>
          </a:p>
          <a:p>
            <a:pPr marL="342900" lvl="1" indent="-342900">
              <a:buNone/>
            </a:pPr>
            <a:r>
              <a:rPr lang="en-US" sz="1800" b="1" dirty="0" smtClean="0"/>
              <a:t>Condition Type: </a:t>
            </a:r>
          </a:p>
          <a:p>
            <a:pPr marL="342900" lvl="1" indent="-342900">
              <a:buBlip>
                <a:blip r:embed="rId2"/>
              </a:buBlip>
            </a:pPr>
            <a:r>
              <a:rPr lang="en-US" sz="1800" dirty="0" smtClean="0"/>
              <a:t>Equal to, not equal to, greater than, less than, greater than or equal to, less than or equal to, like</a:t>
            </a:r>
          </a:p>
          <a:p>
            <a:endParaRPr lang="en-US" sz="1600" dirty="0" smtClean="0"/>
          </a:p>
          <a:p>
            <a:pPr marL="342900" lvl="1" indent="-342900">
              <a:buNone/>
            </a:pPr>
            <a:r>
              <a:rPr lang="en-US" sz="1800" b="1" dirty="0" smtClean="0"/>
              <a:t>Compare To: </a:t>
            </a:r>
          </a:p>
          <a:p>
            <a:pPr marL="342900" lvl="1" indent="-342900">
              <a:buBlip>
                <a:blip r:embed="rId2"/>
              </a:buBlip>
            </a:pPr>
            <a:r>
              <a:rPr lang="en-US" sz="1800" dirty="0" smtClean="0"/>
              <a:t>Value to compare against. Can be any literal value.</a:t>
            </a:r>
          </a:p>
          <a:p>
            <a:endParaRPr lang="en-US" sz="1600" dirty="0"/>
          </a:p>
        </p:txBody>
      </p:sp>
      <p:sp>
        <p:nvSpPr>
          <p:cNvPr id="5122" name="Rectangle 2"/>
          <p:cNvSpPr>
            <a:spLocks noChangeArrowheads="1"/>
          </p:cNvSpPr>
          <p:nvPr/>
        </p:nvSpPr>
        <p:spPr bwMode="auto">
          <a:xfrm>
            <a:off x="4038600" y="1087404"/>
            <a:ext cx="3810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Categories for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Compare Field</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are:</a:t>
            </a:r>
            <a:endParaRPr kumimoji="0" lang="en-US" sz="1600" b="0" i="0" u="none" strike="noStrike" cap="none" normalizeH="0" baseline="0" dirty="0" smtClean="0">
              <a:ln>
                <a:noFill/>
              </a:ln>
              <a:solidFill>
                <a:schemeClr val="tx1"/>
              </a:solidFill>
              <a:effectLst/>
              <a:latin typeface="Arial" pitchFamily="34" charset="0"/>
            </a:endParaRPr>
          </a:p>
          <a:p>
            <a:pPr lvl="1" defTabSz="914400" eaLnBrk="0" hangingPunct="0">
              <a:buFontTx/>
              <a:buChar char="•"/>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Properties</a:t>
            </a:r>
            <a:endParaRPr kumimoji="0" lang="en-US" sz="1600" b="0" i="0" u="none" strike="noStrike" cap="none" normalizeH="0" baseline="0" dirty="0" smtClean="0">
              <a:ln>
                <a:noFill/>
              </a:ln>
              <a:solidFill>
                <a:schemeClr val="tx1"/>
              </a:solidFill>
              <a:effectLst/>
              <a:latin typeface="Arial" pitchFamily="34" charset="0"/>
            </a:endParaRPr>
          </a:p>
          <a:p>
            <a:pPr lvl="1" defTabSz="914400" eaLnBrk="0" hangingPunct="0">
              <a:buFontTx/>
              <a:buChar char="•"/>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Field Aliases</a:t>
            </a:r>
            <a:endParaRPr kumimoji="0" lang="en-US" sz="1600" b="0" i="0" u="none" strike="noStrike" cap="none" normalizeH="0" baseline="0" dirty="0" smtClean="0">
              <a:ln>
                <a:noFill/>
              </a:ln>
              <a:solidFill>
                <a:schemeClr val="tx1"/>
              </a:solidFill>
              <a:effectLst/>
              <a:latin typeface="Arial" pitchFamily="34" charset="0"/>
            </a:endParaRPr>
          </a:p>
          <a:p>
            <a:pPr lvl="1" defTabSz="914400" eaLnBrk="0" hangingPunct="0">
              <a:buFontTx/>
              <a:buChar char="•"/>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Global Variables</a:t>
            </a:r>
            <a:endParaRPr kumimoji="0" lang="en-US" sz="1600" b="0" i="0" u="none" strike="noStrike" cap="none" normalizeH="0" baseline="0" dirty="0" smtClean="0">
              <a:ln>
                <a:noFill/>
              </a:ln>
              <a:solidFill>
                <a:schemeClr val="tx1"/>
              </a:solidFill>
              <a:effectLst/>
              <a:latin typeface="Arial" pitchFamily="34" charset="0"/>
            </a:endParaRPr>
          </a:p>
        </p:txBody>
      </p:sp>
      <p:pic>
        <p:nvPicPr>
          <p:cNvPr id="5123" name="Picture 3"/>
          <p:cNvPicPr>
            <a:picLocks noChangeAspect="1" noChangeArrowheads="1"/>
          </p:cNvPicPr>
          <p:nvPr/>
        </p:nvPicPr>
        <p:blipFill>
          <a:blip r:embed="rId3" cstate="print"/>
          <a:srcRect/>
          <a:stretch>
            <a:fillRect/>
          </a:stretch>
        </p:blipFill>
        <p:spPr bwMode="auto">
          <a:xfrm>
            <a:off x="4355976" y="2420888"/>
            <a:ext cx="3036912" cy="2130609"/>
          </a:xfrm>
          <a:prstGeom prst="rect">
            <a:avLst/>
          </a:prstGeom>
          <a:noFill/>
          <a:ln w="9525">
            <a:noFill/>
            <a:miter lim="800000"/>
            <a:headEnd/>
            <a:tailEnd/>
          </a:ln>
        </p:spPr>
      </p:pic>
      <p:pic>
        <p:nvPicPr>
          <p:cNvPr id="5125" name="Picture 5"/>
          <p:cNvPicPr>
            <a:picLocks noChangeAspect="1" noChangeArrowheads="1"/>
          </p:cNvPicPr>
          <p:nvPr/>
        </p:nvPicPr>
        <p:blipFill>
          <a:blip r:embed="rId4" cstate="print"/>
          <a:srcRect/>
          <a:stretch>
            <a:fillRect/>
          </a:stretch>
        </p:blipFill>
        <p:spPr bwMode="auto">
          <a:xfrm>
            <a:off x="3563888" y="4797152"/>
            <a:ext cx="5083763" cy="936104"/>
          </a:xfrm>
          <a:prstGeom prst="rect">
            <a:avLst/>
          </a:prstGeom>
          <a:noFill/>
          <a:ln w="9525">
            <a:noFill/>
            <a:miter lim="800000"/>
            <a:headEnd/>
            <a:tailEnd/>
          </a:ln>
        </p:spPr>
      </p:pic>
    </p:spTree>
  </p:cSld>
  <p:clrMapOvr>
    <a:masterClrMapping/>
  </p:clrMapOvr>
  <p:transition advTm="56578"/>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Job Task Connector condition- cont.</a:t>
            </a:r>
            <a:endParaRPr lang="en-US" dirty="0"/>
          </a:p>
        </p:txBody>
      </p:sp>
      <p:sp>
        <p:nvSpPr>
          <p:cNvPr id="3" name="Content Placeholder 2"/>
          <p:cNvSpPr>
            <a:spLocks noGrp="1"/>
          </p:cNvSpPr>
          <p:nvPr>
            <p:ph idx="1"/>
          </p:nvPr>
        </p:nvSpPr>
        <p:spPr>
          <a:xfrm>
            <a:off x="190500" y="1143001"/>
            <a:ext cx="5372100" cy="5029200"/>
          </a:xfrm>
        </p:spPr>
        <p:txBody>
          <a:bodyPr/>
          <a:lstStyle/>
          <a:p>
            <a:pPr lvl="1">
              <a:buNone/>
            </a:pPr>
            <a:r>
              <a:rPr lang="en-US" sz="1800" b="1" dirty="0" smtClean="0"/>
              <a:t>Precedence: </a:t>
            </a:r>
          </a:p>
          <a:p>
            <a:pPr lvl="1"/>
            <a:r>
              <a:rPr lang="en-US" sz="1800" dirty="0" smtClean="0"/>
              <a:t>Begin ‘(‘ or End ‘)’. Indicates a priority set of conditions to run. Nested levels of precedence are </a:t>
            </a:r>
            <a:r>
              <a:rPr lang="en-US" sz="1800" b="1" dirty="0" smtClean="0"/>
              <a:t>not</a:t>
            </a:r>
            <a:r>
              <a:rPr lang="en-US" sz="1800" dirty="0" smtClean="0"/>
              <a:t> supported.</a:t>
            </a:r>
          </a:p>
          <a:p>
            <a:pPr lvl="1">
              <a:buNone/>
            </a:pPr>
            <a:r>
              <a:rPr lang="en-US" sz="1800" b="1" dirty="0" smtClean="0"/>
              <a:t>Logical Operator: </a:t>
            </a:r>
          </a:p>
          <a:p>
            <a:pPr lvl="1"/>
            <a:r>
              <a:rPr lang="en-US" sz="1800" dirty="0" smtClean="0"/>
              <a:t>AND, OR</a:t>
            </a:r>
          </a:p>
          <a:p>
            <a:endParaRPr lang="en-US" sz="1800" dirty="0" smtClean="0"/>
          </a:p>
          <a:p>
            <a:endParaRPr lang="en-US" sz="1800" dirty="0" smtClean="0"/>
          </a:p>
          <a:p>
            <a:endParaRPr lang="en-US" sz="1800" dirty="0" smtClean="0"/>
          </a:p>
          <a:p>
            <a:pPr>
              <a:buNone/>
            </a:pPr>
            <a:r>
              <a:rPr lang="en-US" sz="1800" dirty="0" smtClean="0"/>
              <a:t>	Click Add Condition to add another conditional test (for AND or OR)</a:t>
            </a:r>
          </a:p>
          <a:p>
            <a:pPr>
              <a:buNone/>
            </a:pPr>
            <a:endParaRPr lang="en-US" sz="1800" dirty="0" smtClean="0"/>
          </a:p>
          <a:p>
            <a:pPr>
              <a:buNone/>
            </a:pPr>
            <a:r>
              <a:rPr lang="en-US" sz="1800" dirty="0" smtClean="0"/>
              <a:t>	Click     	 to delete a conditional test</a:t>
            </a:r>
          </a:p>
          <a:p>
            <a:pPr>
              <a:buNone/>
            </a:pPr>
            <a:endParaRPr lang="en-US" sz="1800" dirty="0" smtClean="0"/>
          </a:p>
          <a:p>
            <a:pPr>
              <a:buNone/>
            </a:pPr>
            <a:r>
              <a:rPr lang="en-US" sz="1800" dirty="0" smtClean="0"/>
              <a:t>	Click Save</a:t>
            </a:r>
          </a:p>
          <a:p>
            <a:endParaRPr lang="en-US" sz="1600" dirty="0"/>
          </a:p>
        </p:txBody>
      </p:sp>
      <p:sp>
        <p:nvSpPr>
          <p:cNvPr id="4" name="Rectangle 3"/>
          <p:cNvSpPr/>
          <p:nvPr/>
        </p:nvSpPr>
        <p:spPr>
          <a:xfrm>
            <a:off x="2286000" y="2967335"/>
            <a:ext cx="4572000" cy="646331"/>
          </a:xfrm>
          <a:prstGeom prst="rect">
            <a:avLst/>
          </a:prstGeom>
        </p:spPr>
        <p:txBody>
          <a:bodyPr>
            <a:spAutoFit/>
          </a:bodyPr>
          <a:lstStyle/>
          <a:p>
            <a:r>
              <a:rPr lang="en-US" dirty="0" smtClean="0"/>
              <a:t/>
            </a:r>
            <a:br>
              <a:rPr lang="en-US" dirty="0" smtClean="0"/>
            </a:br>
            <a:endParaRPr lang="en-US" dirty="0"/>
          </a:p>
        </p:txBody>
      </p:sp>
      <p:pic>
        <p:nvPicPr>
          <p:cNvPr id="86018" name="Picture 2"/>
          <p:cNvPicPr>
            <a:picLocks noChangeAspect="1" noChangeArrowheads="1"/>
          </p:cNvPicPr>
          <p:nvPr/>
        </p:nvPicPr>
        <p:blipFill>
          <a:blip r:embed="rId2" cstate="print"/>
          <a:srcRect/>
          <a:stretch>
            <a:fillRect/>
          </a:stretch>
        </p:blipFill>
        <p:spPr bwMode="auto">
          <a:xfrm>
            <a:off x="1619672" y="5013176"/>
            <a:ext cx="257175" cy="24765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4067944" y="2420289"/>
            <a:ext cx="4716487" cy="1585242"/>
          </a:xfrm>
          <a:prstGeom prst="rect">
            <a:avLst/>
          </a:prstGeom>
          <a:noFill/>
          <a:ln w="9525">
            <a:noFill/>
            <a:miter lim="800000"/>
            <a:headEnd/>
            <a:tailEnd/>
          </a:ln>
        </p:spPr>
      </p:pic>
    </p:spTree>
  </p:cSld>
  <p:clrMapOvr>
    <a:masterClrMapping/>
  </p:clrMapOvr>
  <p:transition advTm="45719"/>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  tab</a:t>
            </a:r>
            <a:br>
              <a:rPr lang="en-US" dirty="0" smtClean="0"/>
            </a:br>
            <a:endParaRPr lang="en-US" dirty="0"/>
          </a:p>
        </p:txBody>
      </p:sp>
      <p:sp>
        <p:nvSpPr>
          <p:cNvPr id="3" name="Content Placeholder 2"/>
          <p:cNvSpPr>
            <a:spLocks noGrp="1"/>
          </p:cNvSpPr>
          <p:nvPr>
            <p:ph idx="1"/>
          </p:nvPr>
        </p:nvSpPr>
        <p:spPr>
          <a:xfrm>
            <a:off x="190500" y="1143001"/>
            <a:ext cx="8229600" cy="2133599"/>
          </a:xfrm>
        </p:spPr>
        <p:txBody>
          <a:bodyPr/>
          <a:lstStyle/>
          <a:p>
            <a:r>
              <a:rPr lang="en-US" sz="1800" b="0" dirty="0" smtClean="0"/>
              <a:t>The </a:t>
            </a:r>
            <a:r>
              <a:rPr lang="en-US" sz="1800" dirty="0" smtClean="0"/>
              <a:t>Logger</a:t>
            </a:r>
            <a:r>
              <a:rPr lang="en-US" sz="1800" b="0" dirty="0" smtClean="0"/>
              <a:t> tab contains a </a:t>
            </a:r>
            <a:r>
              <a:rPr lang="en-US" sz="1800" dirty="0" smtClean="0"/>
              <a:t>Progress</a:t>
            </a:r>
            <a:r>
              <a:rPr lang="en-US" sz="1800" b="0" dirty="0" smtClean="0"/>
              <a:t> and </a:t>
            </a:r>
            <a:r>
              <a:rPr lang="en-US" sz="1800" dirty="0" smtClean="0"/>
              <a:t>Messages</a:t>
            </a:r>
            <a:r>
              <a:rPr lang="en-US" sz="1800" b="0" dirty="0" smtClean="0"/>
              <a:t> tab for each submitted job. </a:t>
            </a:r>
          </a:p>
          <a:p>
            <a:r>
              <a:rPr lang="en-US" sz="1800" b="0" dirty="0" smtClean="0"/>
              <a:t>The Progress tab displays real-time run statistics for process duration.</a:t>
            </a:r>
          </a:p>
          <a:p>
            <a:r>
              <a:rPr lang="en-US" sz="1800" b="0" dirty="0" smtClean="0"/>
              <a:t>The window contains </a:t>
            </a:r>
            <a:r>
              <a:rPr lang="en-US" sz="1800" dirty="0" smtClean="0"/>
              <a:t>Tenant</a:t>
            </a:r>
            <a:r>
              <a:rPr lang="en-US" sz="1800" b="0" dirty="0" smtClean="0"/>
              <a:t>, </a:t>
            </a:r>
            <a:r>
              <a:rPr lang="en-US" sz="1800" dirty="0" smtClean="0"/>
              <a:t>Project</a:t>
            </a:r>
            <a:r>
              <a:rPr lang="en-US" sz="1800" b="0" dirty="0" smtClean="0"/>
              <a:t>, </a:t>
            </a:r>
            <a:r>
              <a:rPr lang="en-US" sz="1800" dirty="0" smtClean="0"/>
              <a:t>Job Name</a:t>
            </a:r>
            <a:r>
              <a:rPr lang="en-US" sz="1800" b="0" dirty="0" smtClean="0"/>
              <a:t>, running time frame, and </a:t>
            </a:r>
            <a:r>
              <a:rPr lang="en-US" sz="1800" dirty="0" smtClean="0"/>
              <a:t>Status </a:t>
            </a:r>
            <a:r>
              <a:rPr lang="en-US" sz="1800" b="0" dirty="0" smtClean="0"/>
              <a:t>of the run.</a:t>
            </a:r>
          </a:p>
          <a:p>
            <a:r>
              <a:rPr lang="en-US" sz="1800" b="0" dirty="0" smtClean="0"/>
              <a:t>Click on the Job Name to open the Messages tab for the job</a:t>
            </a:r>
          </a:p>
          <a:p>
            <a:endParaRPr lang="en-US" sz="1800" dirty="0"/>
          </a:p>
        </p:txBody>
      </p:sp>
      <p:pic>
        <p:nvPicPr>
          <p:cNvPr id="5" name="Picture 4"/>
          <p:cNvPicPr/>
          <p:nvPr/>
        </p:nvPicPr>
        <p:blipFill>
          <a:blip r:embed="rId3" cstate="print"/>
          <a:srcRect/>
          <a:stretch>
            <a:fillRect/>
          </a:stretch>
        </p:blipFill>
        <p:spPr bwMode="auto">
          <a:xfrm>
            <a:off x="539552" y="3212976"/>
            <a:ext cx="7920880" cy="3168352"/>
          </a:xfrm>
          <a:prstGeom prst="rect">
            <a:avLst/>
          </a:prstGeom>
          <a:noFill/>
          <a:ln w="9525">
            <a:noFill/>
            <a:miter lim="800000"/>
            <a:headEnd/>
            <a:tailEnd/>
          </a:ln>
        </p:spPr>
      </p:pic>
    </p:spTree>
  </p:cSld>
  <p:clrMapOvr>
    <a:masterClrMapping/>
  </p:clrMapOvr>
  <p:transition advTm="106375"/>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22313" y="3100388"/>
            <a:ext cx="7772400" cy="1362075"/>
          </a:xfrm>
        </p:spPr>
        <p:txBody>
          <a:bodyPr/>
          <a:lstStyle/>
          <a:p>
            <a:pPr fontAlgn="auto">
              <a:spcAft>
                <a:spcPts val="0"/>
              </a:spcAft>
              <a:defRPr/>
            </a:pPr>
            <a:r>
              <a:rPr lang="en-US" dirty="0" smtClean="0"/>
              <a:t>Komodo MI9</a:t>
            </a:r>
            <a:endParaRPr lang="en-US" dirty="0"/>
          </a:p>
        </p:txBody>
      </p:sp>
      <p:sp>
        <p:nvSpPr>
          <p:cNvPr id="4" name="Text Placeholder 3"/>
          <p:cNvSpPr>
            <a:spLocks noGrp="1"/>
          </p:cNvSpPr>
          <p:nvPr>
            <p:ph type="body" idx="1"/>
          </p:nvPr>
        </p:nvSpPr>
        <p:spPr>
          <a:xfrm>
            <a:off x="722313" y="1447800"/>
            <a:ext cx="7772400" cy="1500188"/>
          </a:xfrm>
        </p:spPr>
        <p:txBody>
          <a:bodyPr/>
          <a:lstStyle/>
          <a:p>
            <a:pPr fontAlgn="auto">
              <a:spcAft>
                <a:spcPts val="0"/>
              </a:spcAft>
              <a:buFont typeface="Arial" pitchFamily="34" charset="0"/>
              <a:buNone/>
              <a:defRPr/>
            </a:pPr>
            <a:r>
              <a:rPr lang="en-US" dirty="0" smtClean="0"/>
              <a:t>Introduction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  tab</a:t>
            </a:r>
            <a:br>
              <a:rPr lang="en-US" dirty="0" smtClean="0"/>
            </a:br>
            <a:endParaRPr lang="en-US" dirty="0"/>
          </a:p>
        </p:txBody>
      </p:sp>
      <p:sp>
        <p:nvSpPr>
          <p:cNvPr id="3" name="Content Placeholder 2"/>
          <p:cNvSpPr>
            <a:spLocks noGrp="1"/>
          </p:cNvSpPr>
          <p:nvPr>
            <p:ph idx="1"/>
          </p:nvPr>
        </p:nvSpPr>
        <p:spPr>
          <a:xfrm>
            <a:off x="190500" y="1143001"/>
            <a:ext cx="8229600" cy="1133871"/>
          </a:xfrm>
        </p:spPr>
        <p:txBody>
          <a:bodyPr/>
          <a:lstStyle/>
          <a:p>
            <a:r>
              <a:rPr lang="en-US" sz="1800" b="0" dirty="0" smtClean="0"/>
              <a:t>A</a:t>
            </a:r>
            <a:r>
              <a:rPr lang="en-US" sz="1800" dirty="0" smtClean="0"/>
              <a:t> Super User </a:t>
            </a:r>
            <a:r>
              <a:rPr lang="en-US" sz="1800" b="0" dirty="0" smtClean="0"/>
              <a:t>has an additional </a:t>
            </a:r>
            <a:r>
              <a:rPr lang="en-US" sz="1800" dirty="0" smtClean="0"/>
              <a:t>Tenant Name </a:t>
            </a:r>
            <a:r>
              <a:rPr lang="en-US" sz="1800" b="0" dirty="0" smtClean="0"/>
              <a:t>column to identify the location of the job.</a:t>
            </a:r>
          </a:p>
          <a:p>
            <a:endParaRPr lang="en-US" sz="1800" dirty="0"/>
          </a:p>
        </p:txBody>
      </p:sp>
      <p:pic>
        <p:nvPicPr>
          <p:cNvPr id="6" name="Picture 5"/>
          <p:cNvPicPr/>
          <p:nvPr/>
        </p:nvPicPr>
        <p:blipFill>
          <a:blip r:embed="rId3" cstate="print"/>
          <a:srcRect/>
          <a:stretch>
            <a:fillRect/>
          </a:stretch>
        </p:blipFill>
        <p:spPr bwMode="auto">
          <a:xfrm>
            <a:off x="395536" y="2204864"/>
            <a:ext cx="8064896" cy="3746922"/>
          </a:xfrm>
          <a:prstGeom prst="rect">
            <a:avLst/>
          </a:prstGeom>
          <a:noFill/>
          <a:ln w="9525">
            <a:noFill/>
            <a:miter lim="800000"/>
            <a:headEnd/>
            <a:tailEnd/>
          </a:ln>
        </p:spPr>
      </p:pic>
    </p:spTree>
  </p:cSld>
  <p:clrMapOvr>
    <a:masterClrMapping/>
  </p:clrMapOvr>
  <p:transition advTm="106375"/>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 tab</a:t>
            </a:r>
            <a:endParaRPr lang="en-US" dirty="0"/>
          </a:p>
        </p:txBody>
      </p:sp>
      <p:sp>
        <p:nvSpPr>
          <p:cNvPr id="3" name="Content Placeholder 2"/>
          <p:cNvSpPr>
            <a:spLocks noGrp="1"/>
          </p:cNvSpPr>
          <p:nvPr>
            <p:ph idx="1"/>
          </p:nvPr>
        </p:nvSpPr>
        <p:spPr>
          <a:xfrm>
            <a:off x="190500" y="990601"/>
            <a:ext cx="8229600" cy="1295399"/>
          </a:xfrm>
        </p:spPr>
        <p:txBody>
          <a:bodyPr/>
          <a:lstStyle/>
          <a:p>
            <a:r>
              <a:rPr lang="en-US" sz="1800" b="0" dirty="0" smtClean="0"/>
              <a:t>The </a:t>
            </a:r>
            <a:r>
              <a:rPr lang="en-US" sz="1800" dirty="0" smtClean="0"/>
              <a:t>Messages</a:t>
            </a:r>
            <a:r>
              <a:rPr lang="en-US" sz="1800" b="0" dirty="0" smtClean="0"/>
              <a:t> tab displays the Project, Job Name, running time frame, and Log Messages generated by the run.  The </a:t>
            </a:r>
            <a:r>
              <a:rPr lang="en-US" sz="1800" dirty="0" smtClean="0"/>
              <a:t>Log Process Run </a:t>
            </a:r>
            <a:r>
              <a:rPr lang="en-US" sz="1800" b="0" dirty="0" smtClean="0"/>
              <a:t>Id is the unique identifier of each run.</a:t>
            </a:r>
          </a:p>
          <a:p>
            <a:r>
              <a:rPr lang="en-US" sz="1800" b="0" dirty="0" smtClean="0"/>
              <a:t>You select the verbosity to be </a:t>
            </a:r>
            <a:r>
              <a:rPr lang="en-US" sz="1800" dirty="0" smtClean="0"/>
              <a:t>displayed</a:t>
            </a:r>
            <a:r>
              <a:rPr lang="en-US" sz="1800" b="0" dirty="0" smtClean="0"/>
              <a:t> by selecting one or more of the </a:t>
            </a:r>
            <a:r>
              <a:rPr lang="en-US" sz="1800" dirty="0" smtClean="0"/>
              <a:t>Log Types</a:t>
            </a:r>
            <a:r>
              <a:rPr lang="en-US" sz="1800" b="0" dirty="0" smtClean="0"/>
              <a:t> from the drop down list</a:t>
            </a:r>
            <a:endParaRPr lang="en-US" sz="1800" b="0" dirty="0"/>
          </a:p>
        </p:txBody>
      </p:sp>
      <p:pic>
        <p:nvPicPr>
          <p:cNvPr id="5" name="Picture 4"/>
          <p:cNvPicPr/>
          <p:nvPr/>
        </p:nvPicPr>
        <p:blipFill>
          <a:blip r:embed="rId3" cstate="print"/>
          <a:srcRect/>
          <a:stretch>
            <a:fillRect/>
          </a:stretch>
        </p:blipFill>
        <p:spPr bwMode="auto">
          <a:xfrm>
            <a:off x="323528" y="2708920"/>
            <a:ext cx="8424936" cy="3267819"/>
          </a:xfrm>
          <a:prstGeom prst="rect">
            <a:avLst/>
          </a:prstGeom>
          <a:noFill/>
          <a:ln w="9525">
            <a:noFill/>
            <a:miter lim="800000"/>
            <a:headEnd/>
            <a:tailEnd/>
          </a:ln>
        </p:spPr>
      </p:pic>
    </p:spTree>
  </p:cSld>
  <p:clrMapOvr>
    <a:masterClrMapping/>
  </p:clrMapOvr>
  <p:transition advTm="93187"/>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tab</a:t>
            </a:r>
            <a:br>
              <a:rPr lang="en-US" dirty="0" smtClean="0"/>
            </a:br>
            <a:endParaRPr lang="en-US" dirty="0"/>
          </a:p>
        </p:txBody>
      </p:sp>
      <p:sp>
        <p:nvSpPr>
          <p:cNvPr id="3" name="Content Placeholder 2"/>
          <p:cNvSpPr>
            <a:spLocks noGrp="1"/>
          </p:cNvSpPr>
          <p:nvPr>
            <p:ph idx="1"/>
          </p:nvPr>
        </p:nvSpPr>
        <p:spPr>
          <a:xfrm>
            <a:off x="190500" y="1143001"/>
            <a:ext cx="8229600" cy="5029200"/>
          </a:xfrm>
        </p:spPr>
        <p:txBody>
          <a:bodyPr/>
          <a:lstStyle/>
          <a:p>
            <a:r>
              <a:rPr lang="en-US" sz="1800" b="0" dirty="0" smtClean="0"/>
              <a:t>The </a:t>
            </a:r>
            <a:r>
              <a:rPr lang="en-US" sz="1800" dirty="0" smtClean="0"/>
              <a:t>Dashboard</a:t>
            </a:r>
            <a:r>
              <a:rPr lang="en-US" sz="1800" b="0" dirty="0" smtClean="0"/>
              <a:t> tab displays jobs and statistics for jobs  that have the status of </a:t>
            </a:r>
            <a:r>
              <a:rPr lang="en-US" sz="1800" dirty="0" smtClean="0"/>
              <a:t>Processing</a:t>
            </a:r>
            <a:r>
              <a:rPr lang="en-US" sz="1800" b="0" dirty="0" smtClean="0"/>
              <a:t>, </a:t>
            </a:r>
            <a:r>
              <a:rPr lang="en-US" sz="1800" dirty="0" smtClean="0"/>
              <a:t>Done</a:t>
            </a:r>
            <a:r>
              <a:rPr lang="en-US" sz="1800" b="0" dirty="0" smtClean="0"/>
              <a:t> or </a:t>
            </a:r>
            <a:r>
              <a:rPr lang="en-US" sz="1800" dirty="0" smtClean="0"/>
              <a:t>Error</a:t>
            </a:r>
            <a:r>
              <a:rPr lang="en-US" sz="1800" b="0" dirty="0" smtClean="0"/>
              <a:t> within the current tenant</a:t>
            </a:r>
          </a:p>
          <a:p>
            <a:endParaRPr lang="en-US" sz="1800" b="0" dirty="0" smtClean="0"/>
          </a:p>
          <a:p>
            <a:pPr lvl="0"/>
            <a:r>
              <a:rPr lang="en-US" sz="1800" b="0" dirty="0" smtClean="0"/>
              <a:t>Select the </a:t>
            </a:r>
            <a:r>
              <a:rPr lang="en-US" sz="1800" dirty="0" smtClean="0"/>
              <a:t>Project, Date Range </a:t>
            </a:r>
            <a:r>
              <a:rPr lang="en-US" sz="1800" b="0" dirty="0" smtClean="0"/>
              <a:t>and individual </a:t>
            </a:r>
            <a:r>
              <a:rPr lang="en-US" sz="1800" dirty="0" smtClean="0"/>
              <a:t>Job</a:t>
            </a:r>
            <a:r>
              <a:rPr lang="en-US" sz="1800" b="0" dirty="0" smtClean="0"/>
              <a:t> from the dropdown fields. </a:t>
            </a:r>
          </a:p>
          <a:p>
            <a:pPr lvl="0"/>
            <a:endParaRPr lang="en-US" sz="1800" b="0" dirty="0" smtClean="0"/>
          </a:p>
          <a:p>
            <a:pPr lvl="0"/>
            <a:r>
              <a:rPr lang="en-US" sz="1800" b="0" dirty="0" smtClean="0"/>
              <a:t>Convenient buttons adjust the time frame to </a:t>
            </a:r>
            <a:r>
              <a:rPr lang="en-US" sz="1800" dirty="0" smtClean="0"/>
              <a:t>Today, Yesterday, Last 7 Days</a:t>
            </a:r>
            <a:r>
              <a:rPr lang="en-US" sz="1800" b="0" dirty="0" smtClean="0"/>
              <a:t>, or </a:t>
            </a:r>
            <a:r>
              <a:rPr lang="en-US" sz="1800" dirty="0" smtClean="0"/>
              <a:t>Last 30 Days</a:t>
            </a:r>
          </a:p>
          <a:p>
            <a:pPr lvl="0"/>
            <a:endParaRPr lang="en-US" sz="1800" dirty="0" smtClean="0"/>
          </a:p>
          <a:p>
            <a:pPr lvl="0"/>
            <a:r>
              <a:rPr lang="en-US" sz="1800" b="0" dirty="0" smtClean="0"/>
              <a:t>You can select – ( </a:t>
            </a:r>
            <a:r>
              <a:rPr lang="en-US" sz="1800" dirty="0" smtClean="0"/>
              <a:t>All Projects </a:t>
            </a:r>
            <a:r>
              <a:rPr lang="en-US" sz="1800" b="0" dirty="0" smtClean="0"/>
              <a:t>- &amp; - </a:t>
            </a:r>
            <a:r>
              <a:rPr lang="en-US" sz="1800" dirty="0" smtClean="0"/>
              <a:t>All Jobs )</a:t>
            </a:r>
            <a:r>
              <a:rPr lang="en-US" sz="1800" b="0" dirty="0" smtClean="0"/>
              <a:t>  </a:t>
            </a:r>
            <a:r>
              <a:rPr lang="en-US" sz="1800" dirty="0" smtClean="0"/>
              <a:t>or</a:t>
            </a:r>
            <a:r>
              <a:rPr lang="en-US" sz="1800" b="0" dirty="0" smtClean="0"/>
              <a:t> (</a:t>
            </a:r>
            <a:r>
              <a:rPr lang="en-US" sz="1800" dirty="0" smtClean="0"/>
              <a:t>1 Project </a:t>
            </a:r>
            <a:r>
              <a:rPr lang="en-US" sz="1800" b="0" dirty="0" smtClean="0"/>
              <a:t>– </a:t>
            </a:r>
            <a:r>
              <a:rPr lang="en-US" sz="1800" dirty="0" smtClean="0"/>
              <a:t>All Jobs) or (1 Project – 1 Job)</a:t>
            </a:r>
            <a:endParaRPr lang="en-US" sz="1800" b="0" dirty="0" smtClean="0"/>
          </a:p>
          <a:p>
            <a:pPr>
              <a:buNone/>
            </a:pPr>
            <a:endParaRPr lang="en-US" sz="1800" b="0" dirty="0" smtClean="0"/>
          </a:p>
          <a:p>
            <a:r>
              <a:rPr lang="en-US" sz="1800" b="0" dirty="0" smtClean="0"/>
              <a:t>The </a:t>
            </a:r>
            <a:r>
              <a:rPr lang="en-US" sz="1800" dirty="0" smtClean="0"/>
              <a:t>Custom Search </a:t>
            </a:r>
            <a:r>
              <a:rPr lang="en-US" sz="1800" b="0" dirty="0" smtClean="0"/>
              <a:t> button will refresh the Job list and corresponding statistics</a:t>
            </a:r>
            <a:r>
              <a:rPr lang="en-US" sz="1800" dirty="0" smtClean="0"/>
              <a:t>.</a:t>
            </a:r>
          </a:p>
          <a:p>
            <a:endParaRPr lang="en-US" sz="1800" dirty="0" smtClean="0"/>
          </a:p>
          <a:p>
            <a:endParaRPr lang="en-US" sz="1800" b="0" dirty="0" smtClean="0"/>
          </a:p>
          <a:p>
            <a:endParaRPr lang="en-US" sz="1800" dirty="0"/>
          </a:p>
        </p:txBody>
      </p:sp>
    </p:spTree>
  </p:cSld>
  <p:clrMapOvr>
    <a:masterClrMapping/>
  </p:clrMapOvr>
  <p:transition advTm="29532"/>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80728"/>
          </a:xfrm>
        </p:spPr>
        <p:txBody>
          <a:bodyPr/>
          <a:lstStyle/>
          <a:p>
            <a:r>
              <a:rPr lang="en-US" dirty="0" smtClean="0"/>
              <a:t>Dashboard tab</a:t>
            </a:r>
            <a:br>
              <a:rPr lang="en-US" dirty="0" smtClean="0"/>
            </a:br>
            <a:endParaRPr lang="en-US" dirty="0"/>
          </a:p>
        </p:txBody>
      </p:sp>
      <p:sp>
        <p:nvSpPr>
          <p:cNvPr id="3" name="Content Placeholder 2"/>
          <p:cNvSpPr>
            <a:spLocks noGrp="1"/>
          </p:cNvSpPr>
          <p:nvPr>
            <p:ph idx="1"/>
          </p:nvPr>
        </p:nvSpPr>
        <p:spPr>
          <a:xfrm>
            <a:off x="190500" y="1143001"/>
            <a:ext cx="8229600" cy="4302223"/>
          </a:xfrm>
        </p:spPr>
        <p:txBody>
          <a:bodyPr/>
          <a:lstStyle/>
          <a:p>
            <a:r>
              <a:rPr lang="en-US" sz="1800" b="0" dirty="0" smtClean="0"/>
              <a:t>The bottom portions lists statistics by Task of the job run selected from the top section</a:t>
            </a:r>
          </a:p>
          <a:p>
            <a:endParaRPr lang="en-US" sz="1800" b="0" dirty="0" smtClean="0"/>
          </a:p>
          <a:p>
            <a:r>
              <a:rPr lang="en-US" sz="1800" b="0" dirty="0" smtClean="0"/>
              <a:t>Click in the column header to sort on that value by Ascending or Descending order – </a:t>
            </a:r>
            <a:r>
              <a:rPr lang="en-US" sz="1800" dirty="0" smtClean="0"/>
              <a:t>EX</a:t>
            </a:r>
            <a:r>
              <a:rPr lang="en-US" sz="1800" b="0" dirty="0" smtClean="0"/>
              <a:t>: Start Time</a:t>
            </a:r>
          </a:p>
          <a:p>
            <a:endParaRPr lang="en-US" sz="1800" b="0" dirty="0" smtClean="0"/>
          </a:p>
          <a:p>
            <a:r>
              <a:rPr lang="en-US" sz="1800" b="0" dirty="0" smtClean="0"/>
              <a:t>Grab a column separator and drag left or right to size</a:t>
            </a:r>
          </a:p>
          <a:p>
            <a:endParaRPr lang="en-US" sz="1800" b="0" dirty="0" smtClean="0"/>
          </a:p>
          <a:p>
            <a:r>
              <a:rPr lang="en-US" sz="1800" b="0" dirty="0" smtClean="0"/>
              <a:t>You can export the Job list ( top grid of screen) and the job result (bottom grid of screen) to a local Excel .csv  (Comma Separated Values) file by clicking</a:t>
            </a:r>
            <a:r>
              <a:rPr lang="en-US" sz="1800" dirty="0" smtClean="0"/>
              <a:t>  </a:t>
            </a:r>
            <a:endParaRPr lang="en-US" sz="1800" b="0" dirty="0" smtClean="0"/>
          </a:p>
          <a:p>
            <a:endParaRPr lang="en-US" sz="1800" b="0" dirty="0" smtClean="0"/>
          </a:p>
          <a:p>
            <a:r>
              <a:rPr lang="en-US" sz="1800" b="0" dirty="0" smtClean="0"/>
              <a:t>A </a:t>
            </a:r>
            <a:r>
              <a:rPr lang="en-US" sz="1800" dirty="0" smtClean="0"/>
              <a:t>Super User </a:t>
            </a:r>
            <a:r>
              <a:rPr lang="en-US" sz="1800" b="0" dirty="0" smtClean="0"/>
              <a:t>has an additional </a:t>
            </a:r>
            <a:r>
              <a:rPr lang="en-US" sz="1800" dirty="0" smtClean="0"/>
              <a:t>Tenant Name </a:t>
            </a:r>
            <a:r>
              <a:rPr lang="en-US" sz="1800" b="0" dirty="0" smtClean="0"/>
              <a:t>column to identify the location of the job.</a:t>
            </a:r>
          </a:p>
          <a:p>
            <a:endParaRPr lang="en-US" sz="1800" b="0" dirty="0" smtClean="0"/>
          </a:p>
          <a:p>
            <a:endParaRPr lang="en-US" sz="1800" b="0" dirty="0" smtClean="0"/>
          </a:p>
          <a:p>
            <a:endParaRPr lang="en-US" sz="1800" dirty="0"/>
          </a:p>
        </p:txBody>
      </p:sp>
      <p:pic>
        <p:nvPicPr>
          <p:cNvPr id="1030" name="Picture 6"/>
          <p:cNvPicPr>
            <a:picLocks noChangeAspect="1" noChangeArrowheads="1"/>
          </p:cNvPicPr>
          <p:nvPr/>
        </p:nvPicPr>
        <p:blipFill>
          <a:blip r:embed="rId2" cstate="print"/>
          <a:srcRect/>
          <a:stretch>
            <a:fillRect/>
          </a:stretch>
        </p:blipFill>
        <p:spPr bwMode="auto">
          <a:xfrm>
            <a:off x="1547664" y="4293096"/>
            <a:ext cx="238125" cy="257175"/>
          </a:xfrm>
          <a:prstGeom prst="rect">
            <a:avLst/>
          </a:prstGeom>
          <a:noFill/>
          <a:ln w="9525">
            <a:noFill/>
            <a:miter lim="800000"/>
            <a:headEnd/>
            <a:tailEnd/>
          </a:ln>
        </p:spPr>
      </p:pic>
    </p:spTree>
  </p:cSld>
  <p:clrMapOvr>
    <a:masterClrMapping/>
  </p:clrMapOvr>
  <p:transition advTm="29532"/>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tab</a:t>
            </a:r>
            <a:endParaRPr lang="en-US" dirty="0"/>
          </a:p>
        </p:txBody>
      </p:sp>
      <p:pic>
        <p:nvPicPr>
          <p:cNvPr id="4" name="Picture 3"/>
          <p:cNvPicPr/>
          <p:nvPr/>
        </p:nvPicPr>
        <p:blipFill>
          <a:blip r:embed="rId2" cstate="print"/>
          <a:srcRect/>
          <a:stretch>
            <a:fillRect/>
          </a:stretch>
        </p:blipFill>
        <p:spPr bwMode="auto">
          <a:xfrm>
            <a:off x="395536" y="1340768"/>
            <a:ext cx="8352928" cy="4608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directory structure for MI_DLS project</a:t>
            </a:r>
            <a:endParaRPr lang="en-US" dirty="0"/>
          </a:p>
        </p:txBody>
      </p:sp>
      <p:pic>
        <p:nvPicPr>
          <p:cNvPr id="4" name="Picture 3"/>
          <p:cNvPicPr/>
          <p:nvPr/>
        </p:nvPicPr>
        <p:blipFill>
          <a:blip r:embed="rId2" cstate="print"/>
          <a:srcRect/>
          <a:stretch>
            <a:fillRect/>
          </a:stretch>
        </p:blipFill>
        <p:spPr bwMode="auto">
          <a:xfrm>
            <a:off x="1547664" y="1196752"/>
            <a:ext cx="5760640" cy="48965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Task Panel</a:t>
            </a:r>
            <a:br>
              <a:rPr lang="en-US" dirty="0" smtClean="0"/>
            </a:br>
            <a:endParaRPr lang="en-US" dirty="0"/>
          </a:p>
        </p:txBody>
      </p:sp>
      <p:sp>
        <p:nvSpPr>
          <p:cNvPr id="3" name="Content Placeholder 2"/>
          <p:cNvSpPr>
            <a:spLocks noGrp="1"/>
          </p:cNvSpPr>
          <p:nvPr>
            <p:ph idx="1"/>
          </p:nvPr>
        </p:nvSpPr>
        <p:spPr>
          <a:xfrm>
            <a:off x="179512" y="980728"/>
            <a:ext cx="8629972" cy="1769368"/>
          </a:xfrm>
        </p:spPr>
        <p:txBody>
          <a:bodyPr/>
          <a:lstStyle/>
          <a:p>
            <a:r>
              <a:rPr lang="en-US" sz="1800" b="0" dirty="0" smtClean="0"/>
              <a:t>The Job Task Panel is a series of tabs that allow users to view and configure </a:t>
            </a:r>
            <a:r>
              <a:rPr lang="en-US" sz="1800" i="1" dirty="0" smtClean="0"/>
              <a:t>properties</a:t>
            </a:r>
            <a:r>
              <a:rPr lang="en-US" sz="1800" b="0" i="1" dirty="0" smtClean="0"/>
              <a:t> </a:t>
            </a:r>
            <a:r>
              <a:rPr lang="en-US" sz="1800" b="0" dirty="0" smtClean="0"/>
              <a:t>of a selected task, run the Job and if applicable expose field collections and view and edit field mapping. </a:t>
            </a:r>
          </a:p>
          <a:p>
            <a:r>
              <a:rPr lang="en-US" sz="1800" b="0" dirty="0" smtClean="0"/>
              <a:t>It contains the </a:t>
            </a:r>
            <a:r>
              <a:rPr lang="en-US" sz="1800" dirty="0" smtClean="0"/>
              <a:t>Properties</a:t>
            </a:r>
            <a:r>
              <a:rPr lang="en-US" sz="1800" b="0" dirty="0" smtClean="0"/>
              <a:t>, </a:t>
            </a:r>
            <a:r>
              <a:rPr lang="en-US" sz="1800" dirty="0" smtClean="0"/>
              <a:t>Field Aliases</a:t>
            </a:r>
            <a:r>
              <a:rPr lang="en-US" sz="1800" b="0" dirty="0" smtClean="0"/>
              <a:t>, </a:t>
            </a:r>
            <a:r>
              <a:rPr lang="en-US" sz="1800" dirty="0" smtClean="0"/>
              <a:t>Mapping Designer</a:t>
            </a:r>
            <a:r>
              <a:rPr lang="en-US" sz="1800" b="0" dirty="0" smtClean="0"/>
              <a:t>, </a:t>
            </a:r>
            <a:r>
              <a:rPr lang="en-US" sz="1800" dirty="0" smtClean="0"/>
              <a:t>Run Job </a:t>
            </a:r>
            <a:r>
              <a:rPr lang="en-US" sz="1800" b="0" dirty="0" smtClean="0"/>
              <a:t>and </a:t>
            </a:r>
            <a:r>
              <a:rPr lang="en-US" sz="1800" dirty="0" smtClean="0"/>
              <a:t>Preview tabs</a:t>
            </a:r>
            <a:r>
              <a:rPr lang="en-US" sz="1800" b="0" dirty="0" smtClean="0"/>
              <a:t>.</a:t>
            </a:r>
          </a:p>
          <a:p>
            <a:endParaRPr lang="en-US" sz="1800" dirty="0"/>
          </a:p>
        </p:txBody>
      </p:sp>
      <p:pic>
        <p:nvPicPr>
          <p:cNvPr id="5" name="Picture 4"/>
          <p:cNvPicPr/>
          <p:nvPr/>
        </p:nvPicPr>
        <p:blipFill>
          <a:blip r:embed="rId3" cstate="print"/>
          <a:srcRect/>
          <a:stretch>
            <a:fillRect/>
          </a:stretch>
        </p:blipFill>
        <p:spPr bwMode="auto">
          <a:xfrm>
            <a:off x="2051720" y="2492896"/>
            <a:ext cx="5544616" cy="4001070"/>
          </a:xfrm>
          <a:prstGeom prst="rect">
            <a:avLst/>
          </a:prstGeom>
          <a:noFill/>
          <a:ln w="9525">
            <a:noFill/>
            <a:miter lim="800000"/>
            <a:headEnd/>
            <a:tailEnd/>
          </a:ln>
        </p:spPr>
      </p:pic>
    </p:spTree>
  </p:cSld>
  <p:clrMapOvr>
    <a:masterClrMapping/>
  </p:clrMapOvr>
  <p:transition advTm="51234"/>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Reader properties</a:t>
            </a:r>
            <a:endParaRPr lang="en-US" dirty="0"/>
          </a:p>
        </p:txBody>
      </p:sp>
      <p:pic>
        <p:nvPicPr>
          <p:cNvPr id="4" name="Picture 3"/>
          <p:cNvPicPr/>
          <p:nvPr/>
        </p:nvPicPr>
        <p:blipFill>
          <a:blip r:embed="rId2" cstate="print"/>
          <a:srcRect/>
          <a:stretch>
            <a:fillRect/>
          </a:stretch>
        </p:blipFill>
        <p:spPr bwMode="auto">
          <a:xfrm>
            <a:off x="3059832" y="1052736"/>
            <a:ext cx="5086350" cy="5438775"/>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67544" y="1124744"/>
            <a:ext cx="1584176" cy="576064"/>
          </a:xfrm>
          <a:prstGeom prst="rect">
            <a:avLst/>
          </a:prstGeom>
          <a:noFill/>
          <a:ln w="9525">
            <a:noFill/>
            <a:miter lim="800000"/>
            <a:headEnd/>
            <a:tailEnd/>
          </a:ln>
        </p:spPr>
      </p:pic>
    </p:spTree>
  </p:cSld>
  <p:clrMapOvr>
    <a:masterClrMapping/>
  </p:clrMapOvr>
  <p:transition advTm="243219"/>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Aliases</a:t>
            </a:r>
            <a:br>
              <a:rPr lang="en-US" dirty="0" smtClean="0"/>
            </a:br>
            <a:endParaRPr lang="en-US" dirty="0"/>
          </a:p>
        </p:txBody>
      </p:sp>
      <p:sp>
        <p:nvSpPr>
          <p:cNvPr id="3" name="Content Placeholder 2"/>
          <p:cNvSpPr>
            <a:spLocks noGrp="1"/>
          </p:cNvSpPr>
          <p:nvPr>
            <p:ph idx="1"/>
          </p:nvPr>
        </p:nvSpPr>
        <p:spPr>
          <a:xfrm>
            <a:off x="190500" y="1143001"/>
            <a:ext cx="8229600" cy="2209800"/>
          </a:xfrm>
        </p:spPr>
        <p:txBody>
          <a:bodyPr/>
          <a:lstStyle/>
          <a:p>
            <a:r>
              <a:rPr lang="en-US" sz="1800" b="0" dirty="0" smtClean="0"/>
              <a:t>The </a:t>
            </a:r>
            <a:r>
              <a:rPr lang="en-US" sz="1800" dirty="0" smtClean="0"/>
              <a:t>Field Aliases </a:t>
            </a:r>
            <a:r>
              <a:rPr lang="en-US" sz="1800" b="0" dirty="0" smtClean="0"/>
              <a:t>tab is a collection of fields that pertain to the task that is selected on the job canvas. </a:t>
            </a:r>
          </a:p>
          <a:p>
            <a:r>
              <a:rPr lang="en-US" sz="1800" dirty="0" smtClean="0"/>
              <a:t>Task properties </a:t>
            </a:r>
            <a:r>
              <a:rPr lang="en-US" sz="1800" b="0" dirty="0" smtClean="0"/>
              <a:t>must be configured and </a:t>
            </a:r>
            <a:r>
              <a:rPr lang="en-US" sz="1800" dirty="0" smtClean="0"/>
              <a:t>Saved</a:t>
            </a:r>
            <a:r>
              <a:rPr lang="en-US" sz="1800" b="0" dirty="0" smtClean="0"/>
              <a:t> to enable this display. </a:t>
            </a:r>
          </a:p>
          <a:p>
            <a:r>
              <a:rPr lang="en-US" sz="1800" b="0" dirty="0" smtClean="0"/>
              <a:t>The user can define an alternate field name for other connected downstream tasks. </a:t>
            </a:r>
          </a:p>
          <a:p>
            <a:r>
              <a:rPr lang="en-US" sz="1800" b="0" dirty="0" smtClean="0"/>
              <a:t>The </a:t>
            </a:r>
            <a:r>
              <a:rPr lang="en-US" sz="1800" dirty="0" smtClean="0"/>
              <a:t>Field Aliases </a:t>
            </a:r>
            <a:r>
              <a:rPr lang="en-US" sz="1800" b="0" dirty="0" smtClean="0"/>
              <a:t>tab is enabled for </a:t>
            </a:r>
            <a:r>
              <a:rPr lang="en-US" sz="1800" dirty="0" smtClean="0"/>
              <a:t>Producer</a:t>
            </a:r>
            <a:r>
              <a:rPr lang="en-US" sz="1800" b="0" dirty="0" smtClean="0"/>
              <a:t>, </a:t>
            </a:r>
            <a:r>
              <a:rPr lang="en-US" sz="1800" dirty="0" smtClean="0"/>
              <a:t>Consumer</a:t>
            </a:r>
            <a:r>
              <a:rPr lang="en-US" sz="1800" b="0" dirty="0" smtClean="0"/>
              <a:t> and  </a:t>
            </a:r>
            <a:r>
              <a:rPr lang="en-US" sz="1800" dirty="0" smtClean="0"/>
              <a:t>Assign</a:t>
            </a:r>
            <a:r>
              <a:rPr lang="en-US" sz="1800" b="0" dirty="0" smtClean="0"/>
              <a:t>      tasks</a:t>
            </a:r>
            <a:endParaRPr lang="en-US" sz="1800" b="0" dirty="0"/>
          </a:p>
        </p:txBody>
      </p:sp>
      <p:pic>
        <p:nvPicPr>
          <p:cNvPr id="3074" name="Picture 2"/>
          <p:cNvPicPr>
            <a:picLocks noChangeAspect="1" noChangeArrowheads="1"/>
          </p:cNvPicPr>
          <p:nvPr/>
        </p:nvPicPr>
        <p:blipFill>
          <a:blip r:embed="rId2" cstate="print"/>
          <a:srcRect/>
          <a:stretch>
            <a:fillRect/>
          </a:stretch>
        </p:blipFill>
        <p:spPr bwMode="auto">
          <a:xfrm>
            <a:off x="595110" y="3505200"/>
            <a:ext cx="8023774" cy="2362199"/>
          </a:xfrm>
          <a:prstGeom prst="rect">
            <a:avLst/>
          </a:prstGeom>
          <a:noFill/>
          <a:ln w="9525">
            <a:noFill/>
            <a:miter lim="800000"/>
            <a:headEnd/>
            <a:tailEnd/>
          </a:ln>
        </p:spPr>
      </p:pic>
    </p:spTree>
  </p:cSld>
  <p:clrMapOvr>
    <a:masterClrMapping/>
  </p:clrMapOvr>
  <p:transition advTm="47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Reader properties</a:t>
            </a:r>
            <a:endParaRPr lang="en-US" dirty="0"/>
          </a:p>
        </p:txBody>
      </p:sp>
      <p:sp>
        <p:nvSpPr>
          <p:cNvPr id="3" name="Content Placeholder 2"/>
          <p:cNvSpPr>
            <a:spLocks noGrp="1"/>
          </p:cNvSpPr>
          <p:nvPr>
            <p:ph idx="1"/>
          </p:nvPr>
        </p:nvSpPr>
        <p:spPr>
          <a:xfrm>
            <a:off x="190500" y="990600"/>
            <a:ext cx="8229600" cy="1676399"/>
          </a:xfrm>
        </p:spPr>
        <p:txBody>
          <a:bodyPr/>
          <a:lstStyle/>
          <a:p>
            <a:r>
              <a:rPr lang="en-US" sz="1800" b="0" dirty="0" smtClean="0"/>
              <a:t>Select the input tables. Click the first check box to select the table and all columns, individual columns may be deselected.  Right click to display table and column context menu. </a:t>
            </a:r>
          </a:p>
          <a:p>
            <a:r>
              <a:rPr lang="en-US" sz="1800" b="0" dirty="0" smtClean="0"/>
              <a:t>Alphabetic tabs with a table selected are in </a:t>
            </a:r>
            <a:r>
              <a:rPr lang="en-US" sz="1800" dirty="0" smtClean="0"/>
              <a:t>BOLD</a:t>
            </a:r>
            <a:r>
              <a:rPr lang="en-US" sz="1800" b="0" dirty="0" smtClean="0"/>
              <a:t> as a visual hint. Selected tables and columns are displayed with a check mark.</a:t>
            </a:r>
            <a:endParaRPr lang="en-US" sz="1800" b="0" dirty="0"/>
          </a:p>
        </p:txBody>
      </p:sp>
      <p:pic>
        <p:nvPicPr>
          <p:cNvPr id="5" name="Picture 4"/>
          <p:cNvPicPr/>
          <p:nvPr/>
        </p:nvPicPr>
        <p:blipFill>
          <a:blip r:embed="rId2" cstate="print"/>
          <a:srcRect/>
          <a:stretch>
            <a:fillRect/>
          </a:stretch>
        </p:blipFill>
        <p:spPr bwMode="auto">
          <a:xfrm>
            <a:off x="1259632" y="2564904"/>
            <a:ext cx="6696744"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2"/>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latin typeface="Arial" charset="0"/>
              </a:rPr>
              <a:t>MI 9 </a:t>
            </a:r>
            <a:r>
              <a:rPr lang="en-US" dirty="0" smtClean="0">
                <a:latin typeface="Arial" charset="0"/>
              </a:rPr>
              <a:t>Komodo introduction</a:t>
            </a:r>
          </a:p>
        </p:txBody>
      </p:sp>
      <p:sp>
        <p:nvSpPr>
          <p:cNvPr id="4" name="Content Placeholder 3"/>
          <p:cNvSpPr>
            <a:spLocks noGrp="1"/>
          </p:cNvSpPr>
          <p:nvPr>
            <p:ph idx="1"/>
          </p:nvPr>
        </p:nvSpPr>
        <p:spPr>
          <a:xfrm>
            <a:off x="304800" y="1052513"/>
            <a:ext cx="8588375" cy="5184775"/>
          </a:xfrm>
        </p:spPr>
        <p:txBody>
          <a:bodyPr/>
          <a:lstStyle/>
          <a:p>
            <a:pPr>
              <a:buNone/>
            </a:pPr>
            <a:r>
              <a:rPr lang="en-US" sz="2000" b="0" dirty="0" smtClean="0"/>
              <a:t>     The </a:t>
            </a:r>
            <a:r>
              <a:rPr lang="en-US" sz="2000" dirty="0" smtClean="0"/>
              <a:t>Komodo</a:t>
            </a:r>
            <a:r>
              <a:rPr lang="en-US" sz="2000" b="0" dirty="0" smtClean="0"/>
              <a:t> data load tool is intended to be used by implementation teams to create, update and execute jobs that will load and transform client data. Komodo will provide users with the ability to seamlessly add external resources to meet the needs of complex job design and execution.</a:t>
            </a:r>
          </a:p>
          <a:p>
            <a:pPr>
              <a:buNone/>
            </a:pPr>
            <a:endParaRPr lang="en-US" sz="2000" b="0" dirty="0" smtClean="0"/>
          </a:p>
          <a:p>
            <a:pPr>
              <a:buSzTx/>
              <a:buBlip>
                <a:blip r:embed="rId2"/>
              </a:buBlip>
            </a:pPr>
            <a:r>
              <a:rPr lang="en-US" sz="2000" b="0" dirty="0" smtClean="0"/>
              <a:t>Targeted to provide higher performance than </a:t>
            </a:r>
            <a:r>
              <a:rPr lang="en-US" sz="2000" dirty="0" smtClean="0"/>
              <a:t>Xtelligent</a:t>
            </a:r>
            <a:endParaRPr lang="en-US" sz="2000" b="0" dirty="0" smtClean="0"/>
          </a:p>
          <a:p>
            <a:pPr>
              <a:buSzTx/>
              <a:buBlip>
                <a:blip r:embed="rId2"/>
              </a:buBlip>
            </a:pPr>
            <a:r>
              <a:rPr lang="en-US" sz="2000" b="0" dirty="0" smtClean="0"/>
              <a:t>Highly scalable architecture with 32 bit and 64 bit platform support</a:t>
            </a:r>
          </a:p>
          <a:p>
            <a:pPr>
              <a:buSzTx/>
              <a:buBlip>
                <a:blip r:embed="rId2"/>
              </a:buBlip>
            </a:pPr>
            <a:r>
              <a:rPr lang="en-US" sz="2000" b="0" dirty="0" smtClean="0"/>
              <a:t>Easy to use IDE with resizable panels and drag &amp; drop interface</a:t>
            </a:r>
            <a:endParaRPr lang="en-US" dirty="0"/>
          </a:p>
          <a:p>
            <a:pPr lvl="1" fontAlgn="auto">
              <a:spcAft>
                <a:spcPts val="0"/>
              </a:spcAft>
              <a:defRPr/>
            </a:pPr>
            <a:endParaRPr lang="en-US" sz="16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Reader – using Dynamic Tables</a:t>
            </a:r>
            <a:endParaRPr lang="en-US" dirty="0"/>
          </a:p>
        </p:txBody>
      </p:sp>
      <p:sp>
        <p:nvSpPr>
          <p:cNvPr id="3" name="Content Placeholder 2"/>
          <p:cNvSpPr>
            <a:spLocks noGrp="1"/>
          </p:cNvSpPr>
          <p:nvPr>
            <p:ph idx="1"/>
          </p:nvPr>
        </p:nvSpPr>
        <p:spPr>
          <a:xfrm>
            <a:off x="190500" y="1130302"/>
            <a:ext cx="8229600" cy="1003298"/>
          </a:xfrm>
        </p:spPr>
        <p:txBody>
          <a:bodyPr/>
          <a:lstStyle/>
          <a:p>
            <a:r>
              <a:rPr lang="en-US" sz="1800" b="0" dirty="0" smtClean="0"/>
              <a:t>Requires </a:t>
            </a:r>
            <a:r>
              <a:rPr lang="en-US" sz="1800" dirty="0" smtClean="0"/>
              <a:t>Property Store </a:t>
            </a:r>
            <a:r>
              <a:rPr lang="en-US" sz="1800" b="0" dirty="0" smtClean="0"/>
              <a:t>values to be entered</a:t>
            </a:r>
          </a:p>
          <a:p>
            <a:r>
              <a:rPr lang="en-US" sz="1800" b="0" dirty="0" smtClean="0"/>
              <a:t>Displays in </a:t>
            </a:r>
            <a:r>
              <a:rPr lang="en-US" sz="1800" dirty="0" smtClean="0">
                <a:solidFill>
                  <a:srgbClr val="0070C0"/>
                </a:solidFill>
              </a:rPr>
              <a:t>bold blue</a:t>
            </a:r>
            <a:r>
              <a:rPr lang="en-US" sz="1800" dirty="0" smtClean="0"/>
              <a:t>, </a:t>
            </a:r>
            <a:r>
              <a:rPr lang="en-US" sz="1800" b="0" dirty="0" smtClean="0"/>
              <a:t>with out selecting</a:t>
            </a:r>
            <a:endParaRPr lang="en-US" sz="1800" b="0" dirty="0"/>
          </a:p>
        </p:txBody>
      </p:sp>
      <p:pic>
        <p:nvPicPr>
          <p:cNvPr id="5" name="Picture 4"/>
          <p:cNvPicPr/>
          <p:nvPr/>
        </p:nvPicPr>
        <p:blipFill>
          <a:blip r:embed="rId2" cstate="print"/>
          <a:srcRect/>
          <a:stretch>
            <a:fillRect/>
          </a:stretch>
        </p:blipFill>
        <p:spPr bwMode="auto">
          <a:xfrm>
            <a:off x="6444208" y="1412776"/>
            <a:ext cx="2004140" cy="3168352"/>
          </a:xfrm>
          <a:prstGeom prst="rect">
            <a:avLst/>
          </a:prstGeom>
          <a:noFill/>
          <a:ln w="9525">
            <a:noFill/>
            <a:miter lim="800000"/>
            <a:headEnd/>
            <a:tailEnd/>
          </a:ln>
        </p:spPr>
      </p:pic>
      <p:sp>
        <p:nvSpPr>
          <p:cNvPr id="29697" name="Text Box 1"/>
          <p:cNvSpPr txBox="1">
            <a:spLocks noChangeArrowheads="1"/>
          </p:cNvSpPr>
          <p:nvPr/>
        </p:nvSpPr>
        <p:spPr bwMode="auto">
          <a:xfrm>
            <a:off x="3203848" y="2348880"/>
            <a:ext cx="2781871" cy="15121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Select a </a:t>
            </a:r>
            <a:r>
              <a:rPr kumimoji="0" lang="en-US" sz="1400" b="1" i="0" u="none" strike="noStrike" cap="none" normalizeH="0" baseline="0" dirty="0" smtClean="0">
                <a:ln>
                  <a:noFill/>
                </a:ln>
                <a:solidFill>
                  <a:schemeClr val="tx1"/>
                </a:solidFill>
                <a:effectLst/>
                <a:latin typeface="Calibri" pitchFamily="34" charset="0"/>
              </a:rPr>
              <a:t>User Type Id</a:t>
            </a:r>
            <a:r>
              <a:rPr kumimoji="0" lang="en-US" sz="1400" b="0" i="0" u="none" strike="noStrike" cap="none" normalizeH="0" baseline="0" dirty="0" smtClean="0">
                <a:ln>
                  <a:noFill/>
                </a:ln>
                <a:solidFill>
                  <a:schemeClr val="tx1"/>
                </a:solidFill>
                <a:effectLst/>
                <a:latin typeface="Calibri" pitchFamily="34" charset="0"/>
              </a:rPr>
              <a:t> from the list associated with the tenant 0, the descriptive value will display and the Id will be passed to the task.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rPr>
              <a:t> EX:  Mobile Intelligence U.S.-mius = 5888000000000000</a:t>
            </a:r>
            <a:endParaRPr kumimoji="0" lang="en-US" sz="1400" b="0" i="0" u="none" strike="noStrike" cap="none" normalizeH="0" baseline="0" dirty="0" smtClean="0">
              <a:ln>
                <a:noFill/>
              </a:ln>
              <a:solidFill>
                <a:schemeClr val="tx1"/>
              </a:solidFill>
              <a:effectLst/>
              <a:latin typeface="Arial" pitchFamily="34" charset="0"/>
            </a:endParaRPr>
          </a:p>
        </p:txBody>
      </p:sp>
      <p:sp>
        <p:nvSpPr>
          <p:cNvPr id="7" name="Content Placeholder 2"/>
          <p:cNvSpPr txBox="1">
            <a:spLocks/>
          </p:cNvSpPr>
          <p:nvPr/>
        </p:nvSpPr>
        <p:spPr>
          <a:xfrm>
            <a:off x="323528" y="4581128"/>
            <a:ext cx="8229600" cy="1656184"/>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Pct val="100000"/>
              <a:buFontTx/>
              <a:buBlip>
                <a:blip r:embed="rId3"/>
              </a:buBlip>
              <a:tabLst/>
              <a:defRPr/>
            </a:pPr>
            <a:endParaRPr kumimoji="0" lang="en-US" sz="1800" b="0" i="0" u="none" strike="noStrike" kern="1200" cap="none" spc="0" normalizeH="0" baseline="0" noProof="0" dirty="0" smtClean="0">
              <a:ln>
                <a:noFill/>
              </a:ln>
              <a:solidFill>
                <a:schemeClr val="tx1">
                  <a:lumMod val="50000"/>
                </a:schemeClr>
              </a:solidFill>
              <a:effectLst/>
              <a:uLnTx/>
              <a:uFillTx/>
              <a:latin typeface="Arial"/>
              <a:ea typeface="+mn-ea"/>
              <a:cs typeface="+mn-cs"/>
            </a:endParaRPr>
          </a:p>
          <a:p>
            <a:pPr marL="342900" indent="-342900">
              <a:spcBef>
                <a:spcPct val="20000"/>
              </a:spcBef>
              <a:buSzPct val="100000"/>
              <a:buBlip>
                <a:blip r:embed="rId3"/>
              </a:buBlip>
            </a:pPr>
            <a:r>
              <a:rPr lang="en-US" sz="1600" dirty="0" smtClean="0"/>
              <a:t>To allow the user to use Global Variables or to manually enter values for the Property Store fields (except for the Property Role field) select the </a:t>
            </a:r>
            <a:r>
              <a:rPr lang="en-US" sz="1600" b="1" dirty="0" smtClean="0"/>
              <a:t>Use Global Variables</a:t>
            </a:r>
            <a:r>
              <a:rPr lang="en-US" sz="1600" dirty="0" smtClean="0"/>
              <a:t> option.  All values selected from the list of values will be converted to the explicit code that will be passed to the task. The property store fields are now editable text box fields.</a:t>
            </a:r>
          </a:p>
          <a:p>
            <a:pPr marL="342900" marR="0" lvl="0" indent="-342900" algn="l" defTabSz="914400" rtl="0" eaLnBrk="1" fontAlgn="base" latinLnBrk="0" hangingPunct="1">
              <a:lnSpc>
                <a:spcPct val="100000"/>
              </a:lnSpc>
              <a:spcBef>
                <a:spcPct val="20000"/>
              </a:spcBef>
              <a:spcAft>
                <a:spcPct val="0"/>
              </a:spcAft>
              <a:buClrTx/>
              <a:buSzPct val="100000"/>
              <a:buFontTx/>
              <a:buBlip>
                <a:blip r:embed="rId3"/>
              </a:buBlip>
              <a:tabLst/>
              <a:defRPr/>
            </a:pPr>
            <a:endParaRPr kumimoji="0" lang="en-US" sz="1800" b="0" i="0" u="none" strike="noStrike" kern="1200" cap="none" spc="0" normalizeH="0" baseline="0" noProof="0" dirty="0">
              <a:ln>
                <a:noFill/>
              </a:ln>
              <a:solidFill>
                <a:schemeClr val="tx1">
                  <a:lumMod val="50000"/>
                </a:schemeClr>
              </a:solidFill>
              <a:effectLst/>
              <a:uLnTx/>
              <a:uFillTx/>
              <a:latin typeface="Arial"/>
              <a:ea typeface="+mn-ea"/>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Reader – using Dynamic Tables</a:t>
            </a:r>
            <a:endParaRPr lang="en-US" dirty="0"/>
          </a:p>
        </p:txBody>
      </p:sp>
      <p:sp>
        <p:nvSpPr>
          <p:cNvPr id="7" name="Content Placeholder 2"/>
          <p:cNvSpPr txBox="1">
            <a:spLocks/>
          </p:cNvSpPr>
          <p:nvPr/>
        </p:nvSpPr>
        <p:spPr>
          <a:xfrm>
            <a:off x="323528" y="4581128"/>
            <a:ext cx="8229600" cy="1656184"/>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Pct val="100000"/>
              <a:buFontTx/>
              <a:buBlip>
                <a:blip r:embed="rId2"/>
              </a:buBlip>
              <a:tabLst/>
              <a:defRPr/>
            </a:pPr>
            <a:endParaRPr kumimoji="0" lang="en-US" sz="1800" b="0" i="0" u="none" strike="noStrike" kern="1200" cap="none" spc="0" normalizeH="0" baseline="0" noProof="0" dirty="0" smtClean="0">
              <a:ln>
                <a:noFill/>
              </a:ln>
              <a:solidFill>
                <a:schemeClr val="tx1">
                  <a:lumMod val="50000"/>
                </a:schemeClr>
              </a:solidFill>
              <a:effectLst/>
              <a:uLnTx/>
              <a:uFillTx/>
              <a:latin typeface="Arial"/>
              <a:ea typeface="+mn-ea"/>
              <a:cs typeface="+mn-cs"/>
            </a:endParaRPr>
          </a:p>
          <a:p>
            <a:pPr marL="342900" indent="-342900">
              <a:spcBef>
                <a:spcPct val="20000"/>
              </a:spcBef>
              <a:buSzPct val="100000"/>
              <a:buBlip>
                <a:blip r:embed="rId2"/>
              </a:buBlip>
            </a:pPr>
            <a:endParaRPr lang="en-US" sz="1600" dirty="0" smtClean="0"/>
          </a:p>
          <a:p>
            <a:pPr marL="342900" marR="0" lvl="0" indent="-342900" algn="l" defTabSz="914400" rtl="0" eaLnBrk="1" fontAlgn="base" latinLnBrk="0" hangingPunct="1">
              <a:lnSpc>
                <a:spcPct val="100000"/>
              </a:lnSpc>
              <a:spcBef>
                <a:spcPct val="20000"/>
              </a:spcBef>
              <a:spcAft>
                <a:spcPct val="0"/>
              </a:spcAft>
              <a:buClrTx/>
              <a:buSzPct val="100000"/>
              <a:buFontTx/>
              <a:buBlip>
                <a:blip r:embed="rId2"/>
              </a:buBlip>
              <a:tabLst/>
              <a:defRPr/>
            </a:pPr>
            <a:endParaRPr kumimoji="0" lang="en-US" sz="1800" b="0" i="0" u="none" strike="noStrike" kern="1200" cap="none" spc="0" normalizeH="0" baseline="0" noProof="0" dirty="0">
              <a:ln>
                <a:noFill/>
              </a:ln>
              <a:solidFill>
                <a:schemeClr val="tx1">
                  <a:lumMod val="50000"/>
                </a:schemeClr>
              </a:solidFill>
              <a:effectLst/>
              <a:uLnTx/>
              <a:uFillTx/>
              <a:latin typeface="Arial"/>
              <a:ea typeface="+mn-ea"/>
              <a:cs typeface="+mn-cs"/>
            </a:endParaRPr>
          </a:p>
        </p:txBody>
      </p:sp>
      <p:pic>
        <p:nvPicPr>
          <p:cNvPr id="8" name="Picture 7"/>
          <p:cNvPicPr/>
          <p:nvPr/>
        </p:nvPicPr>
        <p:blipFill>
          <a:blip r:embed="rId3" cstate="print"/>
          <a:srcRect/>
          <a:stretch>
            <a:fillRect/>
          </a:stretch>
        </p:blipFill>
        <p:spPr bwMode="auto">
          <a:xfrm>
            <a:off x="1043608" y="1484784"/>
            <a:ext cx="2319203" cy="4176464"/>
          </a:xfrm>
          <a:prstGeom prst="rect">
            <a:avLst/>
          </a:prstGeom>
          <a:noFill/>
          <a:ln w="9525">
            <a:noFill/>
            <a:miter lim="800000"/>
            <a:headEnd/>
            <a:tailEnd/>
          </a:ln>
        </p:spPr>
      </p:pic>
      <p:pic>
        <p:nvPicPr>
          <p:cNvPr id="9" name="Picture 8"/>
          <p:cNvPicPr/>
          <p:nvPr/>
        </p:nvPicPr>
        <p:blipFill>
          <a:blip r:embed="rId4" cstate="print"/>
          <a:srcRect/>
          <a:stretch>
            <a:fillRect/>
          </a:stretch>
        </p:blipFill>
        <p:spPr bwMode="auto">
          <a:xfrm>
            <a:off x="4932040" y="1484784"/>
            <a:ext cx="2367533" cy="4176464"/>
          </a:xfrm>
          <a:prstGeom prst="rect">
            <a:avLst/>
          </a:prstGeom>
          <a:noFill/>
          <a:ln w="9525">
            <a:noFill/>
            <a:miter lim="800000"/>
            <a:headEnd/>
            <a:tailEnd/>
          </a:ln>
        </p:spPr>
      </p:pic>
      <p:cxnSp>
        <p:nvCxnSpPr>
          <p:cNvPr id="98306" name="AutoShape 2"/>
          <p:cNvCxnSpPr>
            <a:cxnSpLocks noChangeShapeType="1"/>
          </p:cNvCxnSpPr>
          <p:nvPr/>
        </p:nvCxnSpPr>
        <p:spPr bwMode="auto">
          <a:xfrm>
            <a:off x="3203848" y="3645024"/>
            <a:ext cx="1872208" cy="0"/>
          </a:xfrm>
          <a:prstGeom prst="straightConnector1">
            <a:avLst/>
          </a:prstGeom>
          <a:noFill/>
          <a:ln w="9525">
            <a:solidFill>
              <a:srgbClr val="000000"/>
            </a:solidFill>
            <a:round/>
            <a:headEnd/>
            <a:tailEnd type="triangle" w="med" len="me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Input properties  - SQL Mode</a:t>
            </a:r>
            <a:br>
              <a:rPr lang="en-US" dirty="0" smtClean="0"/>
            </a:b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826305" y="1199776"/>
            <a:ext cx="7058063" cy="4965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Designer</a:t>
            </a:r>
            <a:br>
              <a:rPr lang="en-US" dirty="0" smtClean="0"/>
            </a:br>
            <a:endParaRPr lang="en-US" dirty="0"/>
          </a:p>
        </p:txBody>
      </p:sp>
      <p:sp>
        <p:nvSpPr>
          <p:cNvPr id="3" name="Content Placeholder 2"/>
          <p:cNvSpPr>
            <a:spLocks noGrp="1"/>
          </p:cNvSpPr>
          <p:nvPr>
            <p:ph idx="1"/>
          </p:nvPr>
        </p:nvSpPr>
        <p:spPr>
          <a:xfrm>
            <a:off x="609600" y="990600"/>
            <a:ext cx="8229600" cy="5181600"/>
          </a:xfrm>
        </p:spPr>
        <p:txBody>
          <a:bodyPr/>
          <a:lstStyle/>
          <a:p>
            <a:r>
              <a:rPr lang="en-US" sz="1800" b="0" dirty="0" smtClean="0"/>
              <a:t>This is applicable for a </a:t>
            </a:r>
            <a:r>
              <a:rPr lang="en-US" sz="1800" dirty="0" smtClean="0"/>
              <a:t>Mapping</a:t>
            </a:r>
            <a:r>
              <a:rPr lang="en-US" sz="1800" b="0" i="1" dirty="0" smtClean="0"/>
              <a:t> task</a:t>
            </a:r>
            <a:r>
              <a:rPr lang="en-US" sz="1800" b="0" dirty="0" smtClean="0"/>
              <a:t>. It shows a read only view of the fields that are used  when the field names of the source and target task are not identical or other transform processes are to be executed. </a:t>
            </a:r>
          </a:p>
          <a:p>
            <a:endParaRPr lang="en-US" sz="1800" b="0" dirty="0" smtClean="0"/>
          </a:p>
          <a:p>
            <a:r>
              <a:rPr lang="en-US" sz="1800" b="0" dirty="0" smtClean="0"/>
              <a:t>The transformation process will be executed on the source field and the results are copied to the target field. </a:t>
            </a:r>
          </a:p>
          <a:p>
            <a:endParaRPr lang="en-US" sz="1800" b="0" dirty="0" smtClean="0"/>
          </a:p>
          <a:p>
            <a:r>
              <a:rPr lang="en-US" sz="1800" b="0" dirty="0" smtClean="0"/>
              <a:t>The </a:t>
            </a:r>
            <a:r>
              <a:rPr lang="en-US" sz="1800" dirty="0" smtClean="0"/>
              <a:t>Mapping</a:t>
            </a:r>
            <a:r>
              <a:rPr lang="en-US" sz="1800" b="0" dirty="0" smtClean="0"/>
              <a:t> task must have a single source task connected to it and one or more target tasks.</a:t>
            </a:r>
          </a:p>
          <a:p>
            <a:endParaRPr lang="en-US" sz="1800" b="0" dirty="0" smtClean="0"/>
          </a:p>
          <a:p>
            <a:r>
              <a:rPr lang="en-US" sz="1800" b="0" dirty="0" smtClean="0"/>
              <a:t>The </a:t>
            </a:r>
            <a:r>
              <a:rPr lang="en-US" sz="1800" dirty="0" smtClean="0"/>
              <a:t>Edit All</a:t>
            </a:r>
            <a:r>
              <a:rPr lang="en-US" sz="1800" b="0" dirty="0" smtClean="0"/>
              <a:t> button opens the </a:t>
            </a:r>
            <a:r>
              <a:rPr lang="en-US" sz="1800" dirty="0" smtClean="0"/>
              <a:t>Map Designer </a:t>
            </a:r>
            <a:r>
              <a:rPr lang="en-US" sz="1800" b="0" dirty="0" smtClean="0"/>
              <a:t>window and allows users to add or modify all the transformation processes. </a:t>
            </a:r>
          </a:p>
          <a:p>
            <a:endParaRPr lang="en-US" sz="1800" b="0" dirty="0" smtClean="0"/>
          </a:p>
          <a:p>
            <a:r>
              <a:rPr lang="en-US" sz="1800" b="0" dirty="0" smtClean="0"/>
              <a:t>Double click on an individual </a:t>
            </a:r>
            <a:r>
              <a:rPr lang="en-US" sz="1800" dirty="0" smtClean="0"/>
              <a:t>New Process </a:t>
            </a:r>
            <a:r>
              <a:rPr lang="en-US" sz="1800" b="0" dirty="0" smtClean="0"/>
              <a:t>display to open just that process.</a:t>
            </a:r>
          </a:p>
          <a:p>
            <a:endParaRPr lang="en-US" sz="1800" b="0" dirty="0" smtClean="0"/>
          </a:p>
          <a:p>
            <a:r>
              <a:rPr lang="en-US" sz="1800" b="0" dirty="0" smtClean="0"/>
              <a:t>The New Transform button opens an empty Map Designer window.</a:t>
            </a:r>
          </a:p>
          <a:p>
            <a:endParaRPr lang="en-US" sz="1800" b="0" dirty="0"/>
          </a:p>
        </p:txBody>
      </p:sp>
    </p:spTree>
  </p:cSld>
  <p:clrMapOvr>
    <a:masterClrMapping/>
  </p:clrMapOvr>
  <p:transition advTm="69391"/>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Designer</a:t>
            </a:r>
            <a:endParaRPr lang="en-US" dirty="0"/>
          </a:p>
        </p:txBody>
      </p:sp>
      <p:pic>
        <p:nvPicPr>
          <p:cNvPr id="25601" name="Picture 1"/>
          <p:cNvPicPr>
            <a:picLocks noChangeAspect="1" noChangeArrowheads="1"/>
          </p:cNvPicPr>
          <p:nvPr/>
        </p:nvPicPr>
        <p:blipFill>
          <a:blip r:embed="rId3" cstate="print"/>
          <a:srcRect/>
          <a:stretch>
            <a:fillRect/>
          </a:stretch>
        </p:blipFill>
        <p:spPr bwMode="auto">
          <a:xfrm>
            <a:off x="395536" y="1268760"/>
            <a:ext cx="8483327" cy="4248472"/>
          </a:xfrm>
          <a:prstGeom prst="rect">
            <a:avLst/>
          </a:prstGeom>
          <a:noFill/>
          <a:ln w="9525">
            <a:noFill/>
            <a:miter lim="800000"/>
            <a:headEnd/>
            <a:tailEnd/>
          </a:ln>
        </p:spPr>
      </p:pic>
    </p:spTree>
  </p:cSld>
  <p:clrMapOvr>
    <a:masterClrMapping/>
  </p:clrMapOvr>
  <p:transition advTm="323484"/>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Designer</a:t>
            </a:r>
            <a:endParaRPr lang="en-US" dirty="0"/>
          </a:p>
        </p:txBody>
      </p:sp>
      <p:pic>
        <p:nvPicPr>
          <p:cNvPr id="4" name="Picture 3"/>
          <p:cNvPicPr/>
          <p:nvPr/>
        </p:nvPicPr>
        <p:blipFill>
          <a:blip r:embed="rId3" cstate="print"/>
          <a:srcRect/>
          <a:stretch>
            <a:fillRect/>
          </a:stretch>
        </p:blipFill>
        <p:spPr bwMode="auto">
          <a:xfrm>
            <a:off x="467544" y="1196752"/>
            <a:ext cx="7992888" cy="2494955"/>
          </a:xfrm>
          <a:prstGeom prst="rect">
            <a:avLst/>
          </a:prstGeom>
          <a:noFill/>
          <a:ln w="9525">
            <a:noFill/>
            <a:miter lim="800000"/>
            <a:headEnd/>
            <a:tailEnd/>
          </a:ln>
        </p:spPr>
      </p:pic>
      <p:pic>
        <p:nvPicPr>
          <p:cNvPr id="5" name="Picture 4"/>
          <p:cNvPicPr/>
          <p:nvPr/>
        </p:nvPicPr>
        <p:blipFill>
          <a:blip r:embed="rId4" cstate="print"/>
          <a:srcRect/>
          <a:stretch>
            <a:fillRect/>
          </a:stretch>
        </p:blipFill>
        <p:spPr bwMode="auto">
          <a:xfrm>
            <a:off x="467544" y="3933056"/>
            <a:ext cx="7992888" cy="2232248"/>
          </a:xfrm>
          <a:prstGeom prst="rect">
            <a:avLst/>
          </a:prstGeom>
          <a:noFill/>
          <a:ln w="9525">
            <a:noFill/>
            <a:miter lim="800000"/>
            <a:headEnd/>
            <a:tailEnd/>
          </a:ln>
        </p:spPr>
      </p:pic>
    </p:spTree>
  </p:cSld>
  <p:clrMapOvr>
    <a:masterClrMapping/>
  </p:clrMapOvr>
  <p:transition advTm="323484"/>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Designer</a:t>
            </a:r>
            <a:endParaRPr lang="en-US" dirty="0"/>
          </a:p>
        </p:txBody>
      </p:sp>
      <p:pic>
        <p:nvPicPr>
          <p:cNvPr id="6" name="Picture 5"/>
          <p:cNvPicPr/>
          <p:nvPr/>
        </p:nvPicPr>
        <p:blipFill>
          <a:blip r:embed="rId3" cstate="print"/>
          <a:srcRect/>
          <a:stretch>
            <a:fillRect/>
          </a:stretch>
        </p:blipFill>
        <p:spPr bwMode="auto">
          <a:xfrm>
            <a:off x="755576" y="1052736"/>
            <a:ext cx="7632848" cy="2448272"/>
          </a:xfrm>
          <a:prstGeom prst="rect">
            <a:avLst/>
          </a:prstGeom>
          <a:noFill/>
          <a:ln w="9525">
            <a:noFill/>
            <a:miter lim="800000"/>
            <a:headEnd/>
            <a:tailEnd/>
          </a:ln>
        </p:spPr>
      </p:pic>
      <p:pic>
        <p:nvPicPr>
          <p:cNvPr id="7" name="Picture 6"/>
          <p:cNvPicPr/>
          <p:nvPr/>
        </p:nvPicPr>
        <p:blipFill>
          <a:blip r:embed="rId4" cstate="print"/>
          <a:srcRect/>
          <a:stretch>
            <a:fillRect/>
          </a:stretch>
        </p:blipFill>
        <p:spPr bwMode="auto">
          <a:xfrm>
            <a:off x="539552" y="4221088"/>
            <a:ext cx="7920880" cy="1656184"/>
          </a:xfrm>
          <a:prstGeom prst="rect">
            <a:avLst/>
          </a:prstGeom>
          <a:noFill/>
          <a:ln w="9525">
            <a:noFill/>
            <a:miter lim="800000"/>
            <a:headEnd/>
            <a:tailEnd/>
          </a:ln>
        </p:spPr>
      </p:pic>
    </p:spTree>
  </p:cSld>
  <p:clrMapOvr>
    <a:masterClrMapping/>
  </p:clrMapOvr>
  <p:transition advTm="323484"/>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Job</a:t>
            </a:r>
            <a:br>
              <a:rPr lang="en-US" dirty="0" smtClean="0"/>
            </a:br>
            <a:r>
              <a:rPr lang="en-US" dirty="0" smtClean="0"/>
              <a:t>	</a:t>
            </a:r>
            <a:endParaRPr lang="en-US" dirty="0"/>
          </a:p>
        </p:txBody>
      </p:sp>
      <p:sp>
        <p:nvSpPr>
          <p:cNvPr id="3" name="Content Placeholder 2"/>
          <p:cNvSpPr>
            <a:spLocks noGrp="1"/>
          </p:cNvSpPr>
          <p:nvPr>
            <p:ph idx="1"/>
          </p:nvPr>
        </p:nvSpPr>
        <p:spPr>
          <a:xfrm>
            <a:off x="190500" y="990601"/>
            <a:ext cx="8229600" cy="1219199"/>
          </a:xfrm>
        </p:spPr>
        <p:txBody>
          <a:bodyPr/>
          <a:lstStyle/>
          <a:p>
            <a:r>
              <a:rPr lang="en-US" sz="1800" b="0" dirty="0" smtClean="0"/>
              <a:t>This tab is tied to the open job and is used to submit the job for execution.</a:t>
            </a:r>
          </a:p>
          <a:p>
            <a:r>
              <a:rPr lang="en-US" sz="1800" b="0" dirty="0" smtClean="0"/>
              <a:t>It contains information and controls relating to the current Job Workflow. </a:t>
            </a:r>
          </a:p>
          <a:p>
            <a:r>
              <a:rPr lang="en-US" sz="1800" b="0" dirty="0" smtClean="0"/>
              <a:t>The submitted job is picked for processing by the  Komodo runtime service</a:t>
            </a:r>
            <a:r>
              <a:rPr lang="en-US" sz="1800" dirty="0" smtClean="0"/>
              <a:t>.</a:t>
            </a:r>
            <a:endParaRPr lang="en-US" sz="1800" dirty="0"/>
          </a:p>
        </p:txBody>
      </p:sp>
      <p:sp>
        <p:nvSpPr>
          <p:cNvPr id="1028" name="Rectangle 4"/>
          <p:cNvSpPr>
            <a:spLocks noChangeArrowheads="1"/>
          </p:cNvSpPr>
          <p:nvPr/>
        </p:nvSpPr>
        <p:spPr bwMode="auto">
          <a:xfrm>
            <a:off x="304800" y="2399319"/>
            <a:ext cx="4381500" cy="3354765"/>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Verbosity choices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Silent: </a:t>
            </a: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Neither Job Execution nor Data Processing Logs will be captured. Best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Low : </a:t>
            </a: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Job Execution and summary Data Processing Logs will be captured.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endParaRPr>
          </a:p>
          <a:p>
            <a:pPr lvl="0" defTabSz="914400" eaLnBrk="0" hangingPunct="0">
              <a:buFontTx/>
              <a:buChar char="•"/>
            </a:pPr>
            <a:r>
              <a:rPr lang="en-US" sz="1400" b="1" dirty="0" smtClean="0">
                <a:latin typeface="Arial" pitchFamily="34" charset="0"/>
                <a:ea typeface="Times New Roman" pitchFamily="18" charset="0"/>
                <a:cs typeface="Times New Roman" pitchFamily="18" charset="0"/>
              </a:rPr>
              <a:t>Medium(Default): </a:t>
            </a: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Job Execution and initial data error per row for Data Processing Logs will be captured.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High: </a:t>
            </a: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Job Execution and full Data Processing Logs will be captured. Worst performance.</a:t>
            </a:r>
            <a:endParaRPr kumimoji="0" 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6" name="Picture 5"/>
          <p:cNvPicPr/>
          <p:nvPr/>
        </p:nvPicPr>
        <p:blipFill>
          <a:blip r:embed="rId2" cstate="print"/>
          <a:srcRect/>
          <a:stretch>
            <a:fillRect/>
          </a:stretch>
        </p:blipFill>
        <p:spPr bwMode="auto">
          <a:xfrm>
            <a:off x="4716016" y="2276872"/>
            <a:ext cx="3948326" cy="3528392"/>
          </a:xfrm>
          <a:prstGeom prst="rect">
            <a:avLst/>
          </a:prstGeom>
          <a:noFill/>
          <a:ln w="9525">
            <a:noFill/>
            <a:miter lim="800000"/>
            <a:headEnd/>
            <a:tailEnd/>
          </a:ln>
        </p:spPr>
      </p:pic>
    </p:spTree>
  </p:cSld>
  <p:clrMapOvr>
    <a:masterClrMapping/>
  </p:clrMapOvr>
  <p:transition advTm="32984"/>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Job</a:t>
            </a:r>
            <a:endParaRPr lang="en-US" dirty="0"/>
          </a:p>
        </p:txBody>
      </p:sp>
      <p:sp>
        <p:nvSpPr>
          <p:cNvPr id="3" name="Content Placeholder 2"/>
          <p:cNvSpPr>
            <a:spLocks noGrp="1"/>
          </p:cNvSpPr>
          <p:nvPr>
            <p:ph idx="1"/>
          </p:nvPr>
        </p:nvSpPr>
        <p:spPr>
          <a:xfrm>
            <a:off x="190500" y="1441451"/>
            <a:ext cx="8229600" cy="1301749"/>
          </a:xfrm>
        </p:spPr>
        <p:txBody>
          <a:bodyPr/>
          <a:lstStyle/>
          <a:p>
            <a:pPr lvl="0"/>
            <a:r>
              <a:rPr lang="en-US" sz="1800" dirty="0" smtClean="0"/>
              <a:t>A Job Submitted Confirmation dialog displays, Click OK.</a:t>
            </a:r>
          </a:p>
          <a:p>
            <a:pPr lvl="0"/>
            <a:endParaRPr lang="en-US" sz="1800" dirty="0" smtClean="0"/>
          </a:p>
          <a:p>
            <a:pPr lvl="0"/>
            <a:r>
              <a:rPr lang="en-US" sz="1800" dirty="0" smtClean="0"/>
              <a:t>Check status and Log messages from the Logger tab</a:t>
            </a:r>
          </a:p>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2895600" y="2971800"/>
            <a:ext cx="2181225" cy="98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Preview</a:t>
            </a:r>
            <a:br>
              <a:rPr lang="en-US" dirty="0" smtClean="0"/>
            </a:br>
            <a:endParaRPr lang="en-US" dirty="0"/>
          </a:p>
        </p:txBody>
      </p:sp>
      <p:sp>
        <p:nvSpPr>
          <p:cNvPr id="3" name="Content Placeholder 2"/>
          <p:cNvSpPr>
            <a:spLocks noGrp="1"/>
          </p:cNvSpPr>
          <p:nvPr>
            <p:ph idx="1"/>
          </p:nvPr>
        </p:nvSpPr>
        <p:spPr>
          <a:xfrm>
            <a:off x="304800" y="990601"/>
            <a:ext cx="8229600" cy="2209800"/>
          </a:xfrm>
        </p:spPr>
        <p:txBody>
          <a:bodyPr/>
          <a:lstStyle/>
          <a:p>
            <a:r>
              <a:rPr lang="en-US" sz="1800" b="0" dirty="0" smtClean="0"/>
              <a:t>This tab is specific to the Task that is selected. It is applicable for producer Tasks like </a:t>
            </a:r>
            <a:r>
              <a:rPr lang="en-US" sz="1800" i="1" dirty="0" smtClean="0"/>
              <a:t>File Reader</a:t>
            </a:r>
            <a:r>
              <a:rPr lang="en-US" sz="1800" b="0" dirty="0" smtClean="0"/>
              <a:t>, </a:t>
            </a:r>
            <a:r>
              <a:rPr lang="en-US" sz="1800" i="1" dirty="0" smtClean="0"/>
              <a:t>Excel Reader</a:t>
            </a:r>
            <a:r>
              <a:rPr lang="en-US" sz="1800" b="0" dirty="0" smtClean="0"/>
              <a:t>, and </a:t>
            </a:r>
            <a:r>
              <a:rPr lang="en-US" sz="1800" i="1" dirty="0" smtClean="0"/>
              <a:t>Database Reader  </a:t>
            </a:r>
            <a:r>
              <a:rPr lang="en-US" sz="1800" b="0" i="1" dirty="0" smtClean="0"/>
              <a:t>(in SQL mode).</a:t>
            </a:r>
            <a:r>
              <a:rPr lang="en-US" sz="1800" b="0" dirty="0" smtClean="0"/>
              <a:t> </a:t>
            </a:r>
          </a:p>
          <a:p>
            <a:r>
              <a:rPr lang="en-US" sz="1800" b="0" dirty="0" smtClean="0"/>
              <a:t>The Properties of the tasks needs to be entered and </a:t>
            </a:r>
            <a:r>
              <a:rPr lang="en-US" sz="1800" dirty="0" smtClean="0"/>
              <a:t>saved</a:t>
            </a:r>
            <a:r>
              <a:rPr lang="en-US" sz="1800" b="0" dirty="0" smtClean="0"/>
              <a:t> prior to using the Preview tab.</a:t>
            </a:r>
          </a:p>
          <a:p>
            <a:r>
              <a:rPr lang="en-US" sz="1800" b="0" dirty="0" smtClean="0"/>
              <a:t>Preview will display the first fifteen records of the file (for non XML).</a:t>
            </a:r>
            <a:r>
              <a:rPr lang="en-US" sz="1800" dirty="0" smtClean="0"/>
              <a:t> </a:t>
            </a:r>
          </a:p>
          <a:p>
            <a:endParaRPr lang="en-US" sz="1800" dirty="0"/>
          </a:p>
        </p:txBody>
      </p:sp>
      <p:pic>
        <p:nvPicPr>
          <p:cNvPr id="21505" name="Picture 1"/>
          <p:cNvPicPr>
            <a:picLocks noChangeAspect="1" noChangeArrowheads="1"/>
          </p:cNvPicPr>
          <p:nvPr/>
        </p:nvPicPr>
        <p:blipFill>
          <a:blip r:embed="rId3" cstate="print"/>
          <a:srcRect/>
          <a:stretch>
            <a:fillRect/>
          </a:stretch>
        </p:blipFill>
        <p:spPr bwMode="auto">
          <a:xfrm>
            <a:off x="1907704" y="2924944"/>
            <a:ext cx="6037868" cy="3566674"/>
          </a:xfrm>
          <a:prstGeom prst="rect">
            <a:avLst/>
          </a:prstGeom>
          <a:noFill/>
          <a:ln w="9525">
            <a:noFill/>
            <a:miter lim="800000"/>
            <a:headEnd/>
            <a:tailEnd/>
          </a:ln>
        </p:spPr>
      </p:pic>
    </p:spTree>
  </p:cSld>
  <p:clrMapOvr>
    <a:masterClrMapping/>
  </p:clrMapOvr>
  <p:transition advTm="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2"/>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latin typeface="Arial" charset="0"/>
                <a:ea typeface="ＭＳ Ｐゴシック"/>
                <a:cs typeface="ＭＳ Ｐゴシック"/>
              </a:rPr>
              <a:t>Komodo Documentation</a:t>
            </a:r>
            <a:endParaRPr lang="en-US" dirty="0" smtClean="0">
              <a:latin typeface="Arial" charset="0"/>
            </a:endParaRPr>
          </a:p>
        </p:txBody>
      </p:sp>
      <p:sp>
        <p:nvSpPr>
          <p:cNvPr id="4" name="Content Placeholder 3"/>
          <p:cNvSpPr>
            <a:spLocks noGrp="1"/>
          </p:cNvSpPr>
          <p:nvPr>
            <p:ph idx="1"/>
          </p:nvPr>
        </p:nvSpPr>
        <p:spPr>
          <a:xfrm>
            <a:off x="304800" y="1052513"/>
            <a:ext cx="8588375" cy="5184775"/>
          </a:xfrm>
        </p:spPr>
        <p:txBody>
          <a:bodyPr/>
          <a:lstStyle/>
          <a:p>
            <a:pPr>
              <a:buSzTx/>
              <a:buBlip>
                <a:blip r:embed="rId2"/>
              </a:buBlip>
            </a:pPr>
            <a:r>
              <a:rPr lang="fr-FR" sz="2000" b="0" dirty="0" smtClean="0"/>
              <a:t>RESOURCE CENTER &gt; Products &amp; Solutions &gt; Mobile Intelligence Suite &gt; Technical Documents &gt; Mobile Intelligence Suite 9 &gt; Final Rel Docs </a:t>
            </a:r>
            <a:endParaRPr lang="en-US" sz="2000" b="0" dirty="0" smtClean="0">
              <a:hlinkClick r:id="rId3"/>
            </a:endParaRPr>
          </a:p>
          <a:p>
            <a:pPr>
              <a:buSzTx/>
              <a:buBlip>
                <a:blip r:embed="rId2"/>
              </a:buBlip>
            </a:pPr>
            <a:endParaRPr lang="en-US" sz="2000" dirty="0" smtClean="0">
              <a:hlinkClick r:id="rId3"/>
            </a:endParaRPr>
          </a:p>
          <a:p>
            <a:pPr>
              <a:buSzTx/>
              <a:buBlip>
                <a:blip r:embed="rId2"/>
              </a:buBlip>
            </a:pPr>
            <a:r>
              <a:rPr lang="en-US" sz="2000" dirty="0" smtClean="0">
                <a:hlinkClick r:id="rId3"/>
              </a:rPr>
              <a:t>MI 9 Komodo User Guide</a:t>
            </a:r>
            <a:endParaRPr lang="en-US" sz="2000" dirty="0" smtClean="0"/>
          </a:p>
          <a:p>
            <a:pPr>
              <a:buSzTx/>
              <a:buBlip>
                <a:blip r:embed="rId2"/>
              </a:buBlip>
            </a:pPr>
            <a:endParaRPr lang="en-US" sz="2000" dirty="0" smtClean="0"/>
          </a:p>
          <a:p>
            <a:pPr>
              <a:buSzTx/>
              <a:buBlip>
                <a:blip r:embed="rId2"/>
              </a:buBlip>
            </a:pPr>
            <a:r>
              <a:rPr lang="en-US" sz="2000" dirty="0" smtClean="0">
                <a:hlinkClick r:id="rId4"/>
              </a:rPr>
              <a:t>MI 9 Komodo Quick Reference</a:t>
            </a:r>
            <a:endParaRPr lang="en-US" sz="2000" dirty="0" smtClean="0"/>
          </a:p>
          <a:p>
            <a:pPr>
              <a:buSzTx/>
              <a:buBlip>
                <a:blip r:embed="rId2"/>
              </a:buBlip>
            </a:pPr>
            <a:endParaRPr lang="en-US" sz="2000" dirty="0" smtClean="0"/>
          </a:p>
          <a:p>
            <a:pPr>
              <a:buSzTx/>
              <a:buBlip>
                <a:blip r:embed="rId2"/>
              </a:buBlip>
            </a:pPr>
            <a:r>
              <a:rPr lang="en-US" sz="2000" dirty="0" smtClean="0">
                <a:hlinkClick r:id="rId5"/>
              </a:rPr>
              <a:t>MI 9 Data Load Quick Reference</a:t>
            </a:r>
            <a:endParaRPr lang="en-US" sz="2000" dirty="0" smtClean="0"/>
          </a:p>
          <a:p>
            <a:pPr>
              <a:buSzTx/>
              <a:buBlip>
                <a:blip r:embed="rId2"/>
              </a:buBlip>
            </a:pPr>
            <a:endParaRPr lang="en-US" sz="2000" dirty="0" smtClean="0"/>
          </a:p>
          <a:p>
            <a:pPr>
              <a:buSzTx/>
              <a:buBlip>
                <a:blip r:embed="rId2"/>
              </a:buBlip>
            </a:pPr>
            <a:r>
              <a:rPr lang="en-US" sz="2000" dirty="0" smtClean="0">
                <a:hlinkClick r:id="rId6"/>
              </a:rPr>
              <a:t>DID MI 9</a:t>
            </a:r>
            <a:endParaRPr lang="en-US" sz="2000" dirty="0" smtClean="0"/>
          </a:p>
          <a:p>
            <a:pPr>
              <a:buSzTx/>
              <a:buNone/>
            </a:pPr>
            <a:endParaRPr lang="en-US" sz="2000" dirty="0" smtClean="0"/>
          </a:p>
          <a:p>
            <a:pPr>
              <a:buSzTx/>
              <a:buBlip>
                <a:blip r:embed="rId2"/>
              </a:buBlip>
            </a:pPr>
            <a:r>
              <a:rPr lang="en-US" sz="2000" dirty="0" smtClean="0">
                <a:hlinkClick r:id="rId7"/>
              </a:rPr>
              <a:t>DID_DataTemplate_MI9</a:t>
            </a:r>
            <a:endParaRPr lang="en-US" sz="2000" dirty="0" smtClean="0"/>
          </a:p>
          <a:p>
            <a:pPr lvl="2" fontAlgn="auto">
              <a:spcAft>
                <a:spcPts val="0"/>
              </a:spcAft>
              <a:defRPr/>
            </a:pPr>
            <a:endParaRPr lang="en-US" sz="1400" dirty="0" smtClean="0"/>
          </a:p>
          <a:p>
            <a:pPr lvl="2" fontAlgn="auto">
              <a:spcAft>
                <a:spcPts val="0"/>
              </a:spcAft>
              <a:defRPr/>
            </a:pPr>
            <a:endParaRPr lang="en-US" sz="1400" dirty="0" smtClean="0"/>
          </a:p>
          <a:p>
            <a:pPr lvl="1" fontAlgn="auto">
              <a:spcAft>
                <a:spcPts val="0"/>
              </a:spcAft>
              <a:buFontTx/>
              <a:buNone/>
              <a:defRPr/>
            </a:pPr>
            <a:endParaRPr lang="en-US" sz="16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MI_DLS Project</a:t>
            </a:r>
            <a:endParaRPr lang="en-US" dirty="0"/>
          </a:p>
        </p:txBody>
      </p:sp>
      <p:sp>
        <p:nvSpPr>
          <p:cNvPr id="3" name="Content Placeholder 2"/>
          <p:cNvSpPr>
            <a:spLocks noGrp="1"/>
          </p:cNvSpPr>
          <p:nvPr>
            <p:ph idx="1"/>
          </p:nvPr>
        </p:nvSpPr>
        <p:spPr>
          <a:xfrm>
            <a:off x="190500" y="1066801"/>
            <a:ext cx="4914900" cy="5105400"/>
          </a:xfrm>
        </p:spPr>
        <p:txBody>
          <a:bodyPr/>
          <a:lstStyle/>
          <a:p>
            <a:r>
              <a:rPr lang="en-US" sz="1600" b="0" dirty="0" smtClean="0"/>
              <a:t>The </a:t>
            </a:r>
            <a:r>
              <a:rPr lang="en-US" sz="1600" dirty="0" smtClean="0"/>
              <a:t>MI_DLS</a:t>
            </a:r>
            <a:r>
              <a:rPr lang="en-US" sz="1600" b="0" dirty="0" smtClean="0"/>
              <a:t> project is the Komodo Global tenant baseline data load project that was built for MI 9 flat file loads.</a:t>
            </a:r>
          </a:p>
          <a:p>
            <a:endParaRPr lang="en-US" sz="1600" b="0" dirty="0" smtClean="0"/>
          </a:p>
          <a:p>
            <a:r>
              <a:rPr lang="en-US" sz="1600" b="0" dirty="0" smtClean="0"/>
              <a:t>There are four Global baseline “Main” nested Scheduler jobs. These jobs should be scheduled and run to control the sequential execution of all related jobs in the proper order. They are categorized by the type of data they load.</a:t>
            </a:r>
          </a:p>
          <a:p>
            <a:endParaRPr lang="en-US" sz="1600" b="0" dirty="0" smtClean="0"/>
          </a:p>
          <a:p>
            <a:r>
              <a:rPr lang="en-US" sz="1600" b="0" dirty="0" smtClean="0"/>
              <a:t>It utilizes DLT global variables to provide easy configuration options to submit and track the DLS_Scheduler and other “Main” nested jobs.</a:t>
            </a:r>
          </a:p>
          <a:p>
            <a:endParaRPr lang="en-US" sz="1600" b="0" dirty="0" smtClean="0"/>
          </a:p>
          <a:p>
            <a:r>
              <a:rPr lang="en-US" sz="1600" b="0" dirty="0" smtClean="0"/>
              <a:t>Users are expected to schedule DLS_Scheduler and  DLS_Scheduler_Exp jobs at all times.</a:t>
            </a:r>
          </a:p>
          <a:p>
            <a:pPr>
              <a:buNone/>
            </a:pPr>
            <a:endParaRPr lang="en-US" sz="2000" dirty="0" smtClean="0"/>
          </a:p>
          <a:p>
            <a:endParaRPr lang="en-US" sz="2000" dirty="0"/>
          </a:p>
        </p:txBody>
      </p:sp>
      <p:pic>
        <p:nvPicPr>
          <p:cNvPr id="4099" name="Picture 3"/>
          <p:cNvPicPr>
            <a:picLocks noChangeAspect="1" noChangeArrowheads="1"/>
          </p:cNvPicPr>
          <p:nvPr/>
        </p:nvPicPr>
        <p:blipFill>
          <a:blip r:embed="rId2" cstate="print"/>
          <a:srcRect/>
          <a:stretch>
            <a:fillRect/>
          </a:stretch>
        </p:blipFill>
        <p:spPr bwMode="auto">
          <a:xfrm>
            <a:off x="5805488" y="1219200"/>
            <a:ext cx="2466975" cy="1914525"/>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5805488" y="3657600"/>
            <a:ext cx="2657475"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838200"/>
          </a:xfrm>
        </p:spPr>
        <p:txBody>
          <a:bodyPr/>
          <a:lstStyle/>
          <a:p>
            <a:r>
              <a:rPr lang="en-US" dirty="0" smtClean="0"/>
              <a:t>Schedule parameters</a:t>
            </a:r>
            <a:endParaRPr lang="en-US" dirty="0"/>
          </a:p>
        </p:txBody>
      </p:sp>
      <p:pic>
        <p:nvPicPr>
          <p:cNvPr id="6" name="Picture 5"/>
          <p:cNvPicPr/>
          <p:nvPr/>
        </p:nvPicPr>
        <p:blipFill>
          <a:blip r:embed="rId3" cstate="print"/>
          <a:srcRect/>
          <a:stretch>
            <a:fillRect/>
          </a:stretch>
        </p:blipFill>
        <p:spPr bwMode="auto">
          <a:xfrm>
            <a:off x="1187624" y="1124744"/>
            <a:ext cx="6696744" cy="5112568"/>
          </a:xfrm>
          <a:prstGeom prst="rect">
            <a:avLst/>
          </a:prstGeom>
          <a:noFill/>
          <a:ln w="9525">
            <a:noFill/>
            <a:miter lim="800000"/>
            <a:headEnd/>
            <a:tailEnd/>
          </a:ln>
        </p:spPr>
      </p:pic>
    </p:spTree>
  </p:cSld>
  <p:clrMapOvr>
    <a:masterClrMapping/>
  </p:clrMapOvr>
  <p:transition advTm="20250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options</a:t>
            </a:r>
            <a:endParaRPr lang="en-US" dirty="0"/>
          </a:p>
        </p:txBody>
      </p:sp>
      <p:sp>
        <p:nvSpPr>
          <p:cNvPr id="3" name="Content Placeholder 2"/>
          <p:cNvSpPr>
            <a:spLocks noGrp="1"/>
          </p:cNvSpPr>
          <p:nvPr>
            <p:ph idx="1"/>
          </p:nvPr>
        </p:nvSpPr>
        <p:spPr>
          <a:xfrm>
            <a:off x="533400" y="1219201"/>
            <a:ext cx="7927032" cy="4953000"/>
          </a:xfrm>
        </p:spPr>
        <p:txBody>
          <a:bodyPr/>
          <a:lstStyle/>
          <a:p>
            <a:r>
              <a:rPr lang="en-US" sz="1600" b="0" dirty="0" smtClean="0"/>
              <a:t>The parameters specified on the Komodo Schedule Parameters tab are the same as the Force Administrator  parameters for managing Event schedules ( In FA  Services &gt; Scheduler)</a:t>
            </a:r>
          </a:p>
          <a:p>
            <a:endParaRPr lang="en-US" sz="1600" b="0" dirty="0" smtClean="0"/>
          </a:p>
          <a:p>
            <a:r>
              <a:rPr lang="en-US" sz="1600" b="0" dirty="0" smtClean="0"/>
              <a:t>The first column will display a      for Active events ( Activated in FA)  or        if the event has been Inactivated in FA.</a:t>
            </a:r>
          </a:p>
          <a:p>
            <a:endParaRPr lang="en-US" sz="1600" b="0" dirty="0" smtClean="0"/>
          </a:p>
          <a:p>
            <a:r>
              <a:rPr lang="en-US" sz="1600" b="0" dirty="0" smtClean="0"/>
              <a:t>Required parameters are outlined in </a:t>
            </a:r>
            <a:r>
              <a:rPr lang="en-US" sz="1600" b="0" dirty="0" smtClean="0">
                <a:solidFill>
                  <a:srgbClr val="FF0000"/>
                </a:solidFill>
              </a:rPr>
              <a:t>red </a:t>
            </a:r>
            <a:r>
              <a:rPr lang="en-US" sz="1600" b="0" dirty="0" smtClean="0">
                <a:solidFill>
                  <a:schemeClr val="tx1"/>
                </a:solidFill>
              </a:rPr>
              <a:t>and the values will be validated when control leaves the field</a:t>
            </a:r>
          </a:p>
          <a:p>
            <a:endParaRPr lang="en-US" sz="1600" b="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a:p>
        </p:txBody>
      </p:sp>
      <p:pic>
        <p:nvPicPr>
          <p:cNvPr id="7" name="Picture 6"/>
          <p:cNvPicPr/>
          <p:nvPr/>
        </p:nvPicPr>
        <p:blipFill>
          <a:blip r:embed="rId2" cstate="print"/>
          <a:srcRect/>
          <a:stretch>
            <a:fillRect/>
          </a:stretch>
        </p:blipFill>
        <p:spPr bwMode="auto">
          <a:xfrm>
            <a:off x="3707904" y="2276872"/>
            <a:ext cx="228600" cy="228600"/>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7452320" y="2348880"/>
            <a:ext cx="209550" cy="184150"/>
          </a:xfrm>
          <a:prstGeom prst="rect">
            <a:avLst/>
          </a:prstGeom>
          <a:noFill/>
          <a:ln w="9525">
            <a:noFill/>
            <a:miter lim="800000"/>
            <a:headEnd/>
            <a:tailEnd/>
          </a:ln>
        </p:spPr>
      </p:pic>
    </p:spTree>
  </p:cSld>
  <p:clrMapOvr>
    <a:masterClrMapping/>
  </p:clrMapOvr>
  <p:transition advTm="87031"/>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Job</a:t>
            </a:r>
            <a:endParaRPr lang="en-US" dirty="0"/>
          </a:p>
        </p:txBody>
      </p:sp>
      <p:sp>
        <p:nvSpPr>
          <p:cNvPr id="3" name="Content Placeholder 2"/>
          <p:cNvSpPr>
            <a:spLocks noGrp="1"/>
          </p:cNvSpPr>
          <p:nvPr>
            <p:ph idx="1"/>
          </p:nvPr>
        </p:nvSpPr>
        <p:spPr>
          <a:xfrm>
            <a:off x="190500" y="1441451"/>
            <a:ext cx="8229600" cy="3643733"/>
          </a:xfrm>
        </p:spPr>
        <p:txBody>
          <a:bodyPr/>
          <a:lstStyle/>
          <a:p>
            <a:r>
              <a:rPr lang="en-US" sz="1800" b="0" dirty="0" smtClean="0"/>
              <a:t>A </a:t>
            </a:r>
            <a:r>
              <a:rPr lang="en-US" sz="1800" dirty="0" smtClean="0"/>
              <a:t>job</a:t>
            </a:r>
            <a:r>
              <a:rPr lang="en-US" sz="1800" b="0" dirty="0" smtClean="0"/>
              <a:t> can be individually scheduled to run ( recommended)</a:t>
            </a:r>
          </a:p>
          <a:p>
            <a:endParaRPr lang="en-US" sz="1800" b="0" dirty="0" smtClean="0"/>
          </a:p>
          <a:p>
            <a:r>
              <a:rPr lang="en-US" sz="1800" b="0" dirty="0" smtClean="0"/>
              <a:t>Assigning scheduling parameters at the job level will </a:t>
            </a:r>
            <a:r>
              <a:rPr lang="en-US" sz="1800" dirty="0" smtClean="0"/>
              <a:t>override</a:t>
            </a:r>
            <a:r>
              <a:rPr lang="en-US" sz="1800" b="0" dirty="0" smtClean="0"/>
              <a:t> the Project level scheduling parameters</a:t>
            </a:r>
          </a:p>
          <a:p>
            <a:endParaRPr lang="en-US" sz="1800" b="0" dirty="0" smtClean="0"/>
          </a:p>
          <a:p>
            <a:r>
              <a:rPr lang="en-US" sz="1800" b="0" dirty="0" smtClean="0"/>
              <a:t>Requires </a:t>
            </a:r>
            <a:r>
              <a:rPr lang="en-US" sz="1800" dirty="0" smtClean="0"/>
              <a:t>Tenant Administrator </a:t>
            </a:r>
            <a:r>
              <a:rPr lang="en-US" sz="1800" b="0" dirty="0" smtClean="0"/>
              <a:t>or </a:t>
            </a:r>
            <a:r>
              <a:rPr lang="en-US" sz="1800" dirty="0" smtClean="0"/>
              <a:t>Super User </a:t>
            </a:r>
            <a:r>
              <a:rPr lang="en-US" sz="1800" b="0" dirty="0" smtClean="0"/>
              <a:t>permission </a:t>
            </a:r>
          </a:p>
          <a:p>
            <a:endParaRPr lang="en-US" sz="1800" b="0" dirty="0" smtClean="0"/>
          </a:p>
          <a:p>
            <a:r>
              <a:rPr lang="en-US" sz="1800" b="0" dirty="0" smtClean="0"/>
              <a:t>The parameters specified on the Schedule Parameters tab are the same as the Force Administrator  parameters for managing Event schedules and the same as the Project Schedule parameters.</a:t>
            </a:r>
          </a:p>
          <a:p>
            <a:pPr>
              <a:buNone/>
            </a:pPr>
            <a:r>
              <a:rPr lang="en-US" sz="1800" dirty="0" smtClean="0"/>
              <a:t> </a:t>
            </a:r>
            <a:endParaRPr lang="en-US" sz="1800" dirty="0"/>
          </a:p>
        </p:txBody>
      </p:sp>
    </p:spTree>
  </p:cSld>
  <p:clrMapOvr>
    <a:masterClrMapping/>
  </p:clrMapOvr>
  <p:transition advTm="68704"/>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DLS_Scheduler</a:t>
            </a:r>
            <a:endParaRPr lang="en-US" dirty="0"/>
          </a:p>
        </p:txBody>
      </p:sp>
      <p:sp>
        <p:nvSpPr>
          <p:cNvPr id="3" name="Content Placeholder 2"/>
          <p:cNvSpPr>
            <a:spLocks noGrp="1"/>
          </p:cNvSpPr>
          <p:nvPr>
            <p:ph idx="1"/>
          </p:nvPr>
        </p:nvSpPr>
        <p:spPr>
          <a:xfrm>
            <a:off x="190500" y="990601"/>
            <a:ext cx="8229600" cy="2133600"/>
          </a:xfrm>
        </p:spPr>
        <p:txBody>
          <a:bodyPr/>
          <a:lstStyle/>
          <a:p>
            <a:r>
              <a:rPr lang="en-US" sz="1600" b="0" dirty="0" smtClean="0"/>
              <a:t>The </a:t>
            </a:r>
            <a:r>
              <a:rPr lang="en-US" sz="1600" dirty="0" smtClean="0"/>
              <a:t>DLS_Scheduler</a:t>
            </a:r>
            <a:r>
              <a:rPr lang="en-US" sz="1600" b="0" dirty="0" smtClean="0"/>
              <a:t> is a Komodo Global tenant baseline job in the MI_DLS project.  This job is the main job that will sequentially execute all MI related non OneKey data load jobs (interfaces).</a:t>
            </a:r>
          </a:p>
          <a:p>
            <a:endParaRPr lang="en-US" sz="1600" b="0" dirty="0" smtClean="0"/>
          </a:p>
          <a:p>
            <a:r>
              <a:rPr lang="en-US" sz="1600" b="0" dirty="0" smtClean="0"/>
              <a:t>This Job should be individually scheduled to run as opposed to providing scheduling options at the Project level. </a:t>
            </a:r>
          </a:p>
          <a:p>
            <a:pPr lvl="1"/>
            <a:r>
              <a:rPr lang="en-US" sz="1200" dirty="0" smtClean="0"/>
              <a:t>Refer to the </a:t>
            </a:r>
            <a:r>
              <a:rPr lang="en-US" sz="1200" b="1" dirty="0" smtClean="0"/>
              <a:t>MI Data Load Quick Reference </a:t>
            </a:r>
            <a:r>
              <a:rPr lang="en-US" sz="1200" dirty="0" smtClean="0"/>
              <a:t>for more information</a:t>
            </a:r>
            <a:endParaRPr lang="en-US" sz="1200" dirty="0"/>
          </a:p>
        </p:txBody>
      </p:sp>
      <p:pic>
        <p:nvPicPr>
          <p:cNvPr id="3074" name="Picture 2"/>
          <p:cNvPicPr>
            <a:picLocks noChangeAspect="1" noChangeArrowheads="1"/>
          </p:cNvPicPr>
          <p:nvPr/>
        </p:nvPicPr>
        <p:blipFill>
          <a:blip r:embed="rId2" cstate="print"/>
          <a:srcRect/>
          <a:stretch>
            <a:fillRect/>
          </a:stretch>
        </p:blipFill>
        <p:spPr bwMode="auto">
          <a:xfrm>
            <a:off x="1828800" y="2895600"/>
            <a:ext cx="6365875" cy="33332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  Project</a:t>
            </a:r>
            <a:br>
              <a:rPr lang="en-US" dirty="0" smtClean="0"/>
            </a:br>
            <a:endParaRPr lang="en-US" dirty="0"/>
          </a:p>
        </p:txBody>
      </p:sp>
      <p:sp>
        <p:nvSpPr>
          <p:cNvPr id="3" name="Content Placeholder 2"/>
          <p:cNvSpPr>
            <a:spLocks noGrp="1"/>
          </p:cNvSpPr>
          <p:nvPr>
            <p:ph idx="1"/>
          </p:nvPr>
        </p:nvSpPr>
        <p:spPr>
          <a:xfrm>
            <a:off x="190500" y="990601"/>
            <a:ext cx="8229600" cy="1066800"/>
          </a:xfrm>
        </p:spPr>
        <p:txBody>
          <a:bodyPr/>
          <a:lstStyle/>
          <a:p>
            <a:r>
              <a:rPr lang="en-US" sz="1600" b="0" dirty="0" smtClean="0"/>
              <a:t>A project can be exported to an XML file. The XML file contains all the </a:t>
            </a:r>
            <a:r>
              <a:rPr lang="en-US" sz="1600" dirty="0" smtClean="0"/>
              <a:t>properties</a:t>
            </a:r>
            <a:r>
              <a:rPr lang="en-US" sz="1600" b="0" dirty="0" smtClean="0"/>
              <a:t> and </a:t>
            </a:r>
            <a:r>
              <a:rPr lang="en-US" sz="1600" dirty="0" smtClean="0"/>
              <a:t>components</a:t>
            </a:r>
            <a:r>
              <a:rPr lang="en-US" sz="1600" b="0" dirty="0" smtClean="0"/>
              <a:t> associated with the project. The project should first be </a:t>
            </a:r>
            <a:r>
              <a:rPr lang="en-US" sz="1600" dirty="0" smtClean="0"/>
              <a:t>expanded</a:t>
            </a:r>
            <a:r>
              <a:rPr lang="en-US" sz="1600" b="0" dirty="0" smtClean="0"/>
              <a:t>, which will load all the information related to the project, both user supplied and system generated. Once this is done, right click to export the project.</a:t>
            </a:r>
            <a:endParaRPr lang="en-US" sz="1600" b="0" dirty="0"/>
          </a:p>
        </p:txBody>
      </p:sp>
      <p:sp>
        <p:nvSpPr>
          <p:cNvPr id="17" name="TextBox 16"/>
          <p:cNvSpPr txBox="1"/>
          <p:nvPr/>
        </p:nvSpPr>
        <p:spPr>
          <a:xfrm>
            <a:off x="606740" y="2057402"/>
            <a:ext cx="4572000" cy="3693319"/>
          </a:xfrm>
          <a:prstGeom prst="rect">
            <a:avLst/>
          </a:prstGeom>
          <a:noFill/>
        </p:spPr>
        <p:txBody>
          <a:bodyPr wrap="square" rtlCol="0">
            <a:spAutoFit/>
          </a:bodyPr>
          <a:lstStyle/>
          <a:p>
            <a:pPr marL="342900" lvl="0" indent="-342900">
              <a:buFont typeface="+mj-lt"/>
              <a:buAutoNum type="arabicPeriod"/>
            </a:pPr>
            <a:r>
              <a:rPr lang="en-US" sz="1200" dirty="0" smtClean="0"/>
              <a:t>From the </a:t>
            </a:r>
            <a:r>
              <a:rPr lang="en-US" sz="1200" b="1" dirty="0" smtClean="0"/>
              <a:t>Project Explorer </a:t>
            </a:r>
            <a:r>
              <a:rPr lang="en-US" sz="1200" dirty="0" smtClean="0"/>
              <a:t>select and expand the Tenant where the Project is stored</a:t>
            </a:r>
          </a:p>
          <a:p>
            <a:pPr marL="342900" lvl="0" indent="-342900">
              <a:buFont typeface="+mj-lt"/>
              <a:buAutoNum type="arabicPeriod"/>
            </a:pPr>
            <a:endParaRPr lang="en-US" sz="1200" dirty="0" smtClean="0"/>
          </a:p>
          <a:p>
            <a:pPr marL="342900" lvl="0" indent="-342900">
              <a:buFont typeface="+mj-lt"/>
              <a:buAutoNum type="arabicPeriod"/>
            </a:pPr>
            <a:r>
              <a:rPr lang="en-US" sz="1200" dirty="0" smtClean="0"/>
              <a:t>Select the Project to export</a:t>
            </a:r>
          </a:p>
          <a:p>
            <a:pPr marL="342900" lvl="0" indent="-342900">
              <a:buFont typeface="+mj-lt"/>
              <a:buAutoNum type="arabicPeriod"/>
            </a:pPr>
            <a:endParaRPr lang="en-US" sz="1200" dirty="0" smtClean="0"/>
          </a:p>
          <a:p>
            <a:pPr marL="342900" lvl="0" indent="-342900">
              <a:buFont typeface="+mj-lt"/>
              <a:buAutoNum type="arabicPeriod"/>
            </a:pPr>
            <a:r>
              <a:rPr lang="en-US" sz="1200" dirty="0" smtClean="0"/>
              <a:t>Click to expand the Project</a:t>
            </a:r>
          </a:p>
          <a:p>
            <a:pPr marL="342900" lvl="0" indent="-342900">
              <a:buFont typeface="+mj-lt"/>
              <a:buAutoNum type="arabicPeriod"/>
            </a:pPr>
            <a:endParaRPr lang="en-US" sz="1200" dirty="0" smtClean="0"/>
          </a:p>
          <a:p>
            <a:pPr marL="342900" lvl="0" indent="-342900">
              <a:buFont typeface="+mj-lt"/>
              <a:buAutoNum type="arabicPeriod"/>
            </a:pPr>
            <a:r>
              <a:rPr lang="en-US" sz="1200" dirty="0" smtClean="0"/>
              <a:t>Right click and click </a:t>
            </a:r>
            <a:r>
              <a:rPr lang="en-US" sz="1200" b="1" dirty="0" smtClean="0"/>
              <a:t>Export Project </a:t>
            </a:r>
            <a:r>
              <a:rPr lang="en-US" sz="1200" dirty="0" smtClean="0"/>
              <a:t>from the context menu</a:t>
            </a:r>
          </a:p>
          <a:p>
            <a:pPr marL="342900" lvl="0" indent="-342900">
              <a:buFont typeface="+mj-lt"/>
              <a:buAutoNum type="arabicPeriod"/>
            </a:pPr>
            <a:endParaRPr lang="en-US" sz="1200" dirty="0" smtClean="0"/>
          </a:p>
          <a:p>
            <a:pPr marL="342900" lvl="0" indent="-342900">
              <a:buFont typeface="+mj-lt"/>
              <a:buAutoNum type="arabicPeriod"/>
            </a:pPr>
            <a:r>
              <a:rPr lang="en-US" sz="1200" dirty="0" smtClean="0"/>
              <a:t>Click </a:t>
            </a:r>
            <a:r>
              <a:rPr lang="en-US" sz="1200" b="1" dirty="0" smtClean="0"/>
              <a:t>Save</a:t>
            </a:r>
            <a:r>
              <a:rPr lang="en-US" sz="1200" dirty="0" smtClean="0"/>
              <a:t> at prompt</a:t>
            </a:r>
          </a:p>
          <a:p>
            <a:pPr marL="342900" lvl="0" indent="-342900">
              <a:buFont typeface="+mj-lt"/>
              <a:buAutoNum type="arabicPeriod"/>
            </a:pPr>
            <a:endParaRPr lang="en-US" sz="1200" dirty="0" smtClean="0"/>
          </a:p>
          <a:p>
            <a:pPr marL="228600" lvl="0" indent="-228600">
              <a:buFont typeface="+mj-lt"/>
              <a:buAutoNum type="arabicPeriod"/>
            </a:pPr>
            <a:r>
              <a:rPr lang="en-US" sz="1200" dirty="0" smtClean="0"/>
              <a:t>   Select the Directory to store the XML file in</a:t>
            </a:r>
          </a:p>
          <a:p>
            <a:pPr marL="228600" lvl="0" indent="-228600">
              <a:buFont typeface="+mj-lt"/>
              <a:buAutoNum type="arabicPeriod"/>
            </a:pPr>
            <a:endParaRPr lang="en-US" sz="1200" dirty="0" smtClean="0"/>
          </a:p>
          <a:p>
            <a:pPr marL="228600" lvl="0" indent="-228600">
              <a:buFont typeface="+mj-lt"/>
              <a:buAutoNum type="arabicPeriod"/>
            </a:pPr>
            <a:r>
              <a:rPr lang="en-US" sz="1200" dirty="0" smtClean="0"/>
              <a:t>  Enter a descriptive File name with an .xml extension and        file type as XML</a:t>
            </a:r>
          </a:p>
          <a:p>
            <a:pPr marL="228600" lvl="0" indent="-228600">
              <a:buFont typeface="+mj-lt"/>
              <a:buAutoNum type="arabicPeriod"/>
            </a:pPr>
            <a:endParaRPr lang="en-US" sz="1200" dirty="0" smtClean="0"/>
          </a:p>
          <a:p>
            <a:pPr marL="228600" indent="-228600">
              <a:buFont typeface="+mj-lt"/>
              <a:buAutoNum type="arabicPeriod"/>
            </a:pPr>
            <a:r>
              <a:rPr lang="en-US" sz="1200" dirty="0" smtClean="0"/>
              <a:t>   Click on </a:t>
            </a:r>
            <a:r>
              <a:rPr lang="en-US" sz="1200" b="1" dirty="0" smtClean="0"/>
              <a:t>Save</a:t>
            </a:r>
            <a:r>
              <a:rPr lang="en-US" sz="1200" dirty="0" smtClean="0"/>
              <a:t> </a:t>
            </a:r>
          </a:p>
          <a:p>
            <a:pPr marL="228600" indent="-228600">
              <a:buFont typeface="+mj-lt"/>
              <a:buAutoNum type="arabicPeriod"/>
            </a:pPr>
            <a:endParaRPr lang="en-US" sz="1200" dirty="0" smtClean="0"/>
          </a:p>
          <a:p>
            <a:endParaRPr lang="en-US" dirty="0"/>
          </a:p>
        </p:txBody>
      </p:sp>
      <p:pic>
        <p:nvPicPr>
          <p:cNvPr id="13322" name="Picture 10"/>
          <p:cNvPicPr>
            <a:picLocks noChangeAspect="1" noChangeArrowheads="1"/>
          </p:cNvPicPr>
          <p:nvPr/>
        </p:nvPicPr>
        <p:blipFill>
          <a:blip r:embed="rId3" cstate="print"/>
          <a:srcRect/>
          <a:stretch>
            <a:fillRect/>
          </a:stretch>
        </p:blipFill>
        <p:spPr bwMode="auto">
          <a:xfrm>
            <a:off x="5178740" y="3915718"/>
            <a:ext cx="3508059" cy="2561281"/>
          </a:xfrm>
          <a:prstGeom prst="rect">
            <a:avLst/>
          </a:prstGeom>
          <a:noFill/>
          <a:ln w="9525">
            <a:noFill/>
            <a:miter lim="800000"/>
            <a:headEnd/>
            <a:tailEnd/>
          </a:ln>
        </p:spPr>
      </p:pic>
      <p:sp>
        <p:nvSpPr>
          <p:cNvPr id="8" name="Rectangle 7"/>
          <p:cNvSpPr/>
          <p:nvPr/>
        </p:nvSpPr>
        <p:spPr>
          <a:xfrm>
            <a:off x="990600" y="5334000"/>
            <a:ext cx="3810000" cy="1015663"/>
          </a:xfrm>
          <a:prstGeom prst="rect">
            <a:avLst/>
          </a:prstGeom>
        </p:spPr>
        <p:txBody>
          <a:bodyPr wrap="square">
            <a:spAutoFit/>
          </a:bodyPr>
          <a:lstStyle/>
          <a:p>
            <a:r>
              <a:rPr lang="en-US" sz="1200" b="1" dirty="0" smtClean="0">
                <a:solidFill>
                  <a:srgbClr val="00B050"/>
                </a:solidFill>
              </a:rPr>
              <a:t>NOTE</a:t>
            </a:r>
            <a:r>
              <a:rPr lang="en-US" sz="1200" b="1" dirty="0" smtClean="0"/>
              <a:t>:   KomodoHost</a:t>
            </a:r>
            <a:r>
              <a:rPr lang="en-US" sz="1200" dirty="0" smtClean="0"/>
              <a:t>  must be </a:t>
            </a:r>
            <a:r>
              <a:rPr lang="en-US" sz="1200" b="1" i="1" dirty="0" smtClean="0"/>
              <a:t>Running</a:t>
            </a:r>
            <a:r>
              <a:rPr lang="en-US" sz="1200" dirty="0" smtClean="0"/>
              <a:t>  and it requires the service setting “NetTcpHostAddress“ to be updated by the user the default the value is </a:t>
            </a:r>
            <a:r>
              <a:rPr lang="en-US" sz="1200" b="1" dirty="0" smtClean="0">
                <a:solidFill>
                  <a:srgbClr val="0070C0"/>
                </a:solidFill>
              </a:rPr>
              <a:t>MachineName:Port. </a:t>
            </a:r>
          </a:p>
          <a:p>
            <a:r>
              <a:rPr lang="en-US" sz="1200" b="1" dirty="0" smtClean="0">
                <a:solidFill>
                  <a:srgbClr val="0070C0"/>
                </a:solidFill>
              </a:rPr>
              <a:t>                </a:t>
            </a:r>
            <a:r>
              <a:rPr lang="en-US" sz="1200" dirty="0" smtClean="0"/>
              <a:t>For example </a:t>
            </a:r>
            <a:r>
              <a:rPr lang="en-US" sz="1200" b="1" dirty="0" smtClean="0"/>
              <a:t>MI530SP01:8800</a:t>
            </a:r>
            <a:endParaRPr lang="en-US" sz="1200" dirty="0"/>
          </a:p>
        </p:txBody>
      </p:sp>
      <p:pic>
        <p:nvPicPr>
          <p:cNvPr id="9" name="Picture 8"/>
          <p:cNvPicPr/>
          <p:nvPr/>
        </p:nvPicPr>
        <p:blipFill>
          <a:blip r:embed="rId4" cstate="print"/>
          <a:srcRect/>
          <a:stretch>
            <a:fillRect/>
          </a:stretch>
        </p:blipFill>
        <p:spPr bwMode="auto">
          <a:xfrm>
            <a:off x="5364088" y="2060848"/>
            <a:ext cx="3274164" cy="1804988"/>
          </a:xfrm>
          <a:prstGeom prst="rect">
            <a:avLst/>
          </a:prstGeom>
          <a:noFill/>
          <a:ln w="9525">
            <a:noFill/>
            <a:miter lim="800000"/>
            <a:headEnd/>
            <a:tailEnd/>
          </a:ln>
        </p:spPr>
      </p:pic>
    </p:spTree>
  </p:cSld>
  <p:clrMapOvr>
    <a:masterClrMapping/>
  </p:clrMapOvr>
  <p:transition advTm="182672"/>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project</a:t>
            </a:r>
            <a:br>
              <a:rPr lang="en-US" dirty="0" smtClean="0"/>
            </a:br>
            <a:endParaRPr lang="en-US" dirty="0"/>
          </a:p>
        </p:txBody>
      </p:sp>
      <p:sp>
        <p:nvSpPr>
          <p:cNvPr id="3" name="Content Placeholder 2"/>
          <p:cNvSpPr>
            <a:spLocks noGrp="1"/>
          </p:cNvSpPr>
          <p:nvPr>
            <p:ph idx="1"/>
          </p:nvPr>
        </p:nvSpPr>
        <p:spPr>
          <a:xfrm>
            <a:off x="190500" y="1143001"/>
            <a:ext cx="4152900" cy="5029200"/>
          </a:xfrm>
        </p:spPr>
        <p:txBody>
          <a:bodyPr/>
          <a:lstStyle/>
          <a:p>
            <a:pPr lvl="0"/>
            <a:r>
              <a:rPr lang="en-US" sz="1600" b="0" dirty="0" smtClean="0"/>
              <a:t>Select the tenant in the </a:t>
            </a:r>
            <a:r>
              <a:rPr lang="en-US" sz="1600" dirty="0" smtClean="0"/>
              <a:t>Project Explorer</a:t>
            </a:r>
          </a:p>
          <a:p>
            <a:pPr lvl="0"/>
            <a:endParaRPr lang="en-US" sz="1600" b="0" dirty="0" smtClean="0"/>
          </a:p>
          <a:p>
            <a:pPr lvl="0"/>
            <a:r>
              <a:rPr lang="en-US" sz="1600" b="0" dirty="0" smtClean="0"/>
              <a:t>Right click and select </a:t>
            </a:r>
            <a:r>
              <a:rPr lang="en-US" sz="1600" dirty="0" smtClean="0"/>
              <a:t>Import Project </a:t>
            </a:r>
            <a:r>
              <a:rPr lang="en-US" sz="1600" b="0" dirty="0" smtClean="0"/>
              <a:t>from the context menu</a:t>
            </a:r>
          </a:p>
          <a:p>
            <a:pPr lvl="0"/>
            <a:endParaRPr lang="en-US" sz="1600" b="0" dirty="0" smtClean="0"/>
          </a:p>
          <a:p>
            <a:pPr lvl="0"/>
            <a:endParaRPr lang="en-US" sz="1600" b="0" dirty="0" smtClean="0"/>
          </a:p>
          <a:p>
            <a:pPr lvl="0"/>
            <a:endParaRPr lang="en-US" sz="1600" b="0" dirty="0" smtClean="0"/>
          </a:p>
          <a:p>
            <a:pPr lvl="0"/>
            <a:endParaRPr lang="en-US" sz="1600" b="0" dirty="0" smtClean="0"/>
          </a:p>
          <a:p>
            <a:r>
              <a:rPr lang="en-US" sz="1600" b="0" dirty="0" smtClean="0"/>
              <a:t>Click </a:t>
            </a:r>
            <a:r>
              <a:rPr lang="en-US" sz="1600" dirty="0" smtClean="0"/>
              <a:t>Browse…</a:t>
            </a:r>
            <a:r>
              <a:rPr lang="en-US" sz="1600" b="0" dirty="0" smtClean="0"/>
              <a:t> to display the Open file dialog</a:t>
            </a:r>
          </a:p>
          <a:p>
            <a:endParaRPr lang="en-US" sz="1600" b="0" dirty="0" smtClean="0"/>
          </a:p>
          <a:p>
            <a:endParaRPr lang="en-US" sz="1600" b="0" dirty="0" smtClean="0"/>
          </a:p>
          <a:p>
            <a:endParaRPr lang="en-US" sz="1600" b="0" dirty="0" smtClean="0"/>
          </a:p>
        </p:txBody>
      </p:sp>
      <p:pic>
        <p:nvPicPr>
          <p:cNvPr id="70658" name="Picture 2"/>
          <p:cNvPicPr>
            <a:picLocks noChangeAspect="1" noChangeArrowheads="1"/>
          </p:cNvPicPr>
          <p:nvPr/>
        </p:nvPicPr>
        <p:blipFill>
          <a:blip r:embed="rId2" cstate="print"/>
          <a:srcRect/>
          <a:stretch>
            <a:fillRect/>
          </a:stretch>
        </p:blipFill>
        <p:spPr bwMode="auto">
          <a:xfrm>
            <a:off x="5334000" y="990600"/>
            <a:ext cx="2466975" cy="1971675"/>
          </a:xfrm>
          <a:prstGeom prst="rect">
            <a:avLst/>
          </a:prstGeom>
          <a:noFill/>
          <a:ln w="9525">
            <a:noFill/>
            <a:miter lim="800000"/>
            <a:headEnd/>
            <a:tailEnd/>
          </a:ln>
        </p:spPr>
      </p:pic>
      <p:sp>
        <p:nvSpPr>
          <p:cNvPr id="7" name="TextBox 6"/>
          <p:cNvSpPr txBox="1"/>
          <p:nvPr/>
        </p:nvSpPr>
        <p:spPr>
          <a:xfrm>
            <a:off x="914400" y="5410200"/>
            <a:ext cx="6477000" cy="584775"/>
          </a:xfrm>
          <a:prstGeom prst="rect">
            <a:avLst/>
          </a:prstGeom>
          <a:noFill/>
        </p:spPr>
        <p:txBody>
          <a:bodyPr wrap="square" rtlCol="0">
            <a:spAutoFit/>
          </a:bodyPr>
          <a:lstStyle/>
          <a:p>
            <a:r>
              <a:rPr lang="en-US" sz="1600" dirty="0" smtClean="0"/>
              <a:t>To Export/Import a project </a:t>
            </a:r>
            <a:r>
              <a:rPr lang="en-US" sz="1600" b="1" dirty="0" smtClean="0"/>
              <a:t>Super User</a:t>
            </a:r>
            <a:r>
              <a:rPr lang="en-US" sz="1600" dirty="0" smtClean="0"/>
              <a:t> or </a:t>
            </a:r>
            <a:r>
              <a:rPr lang="en-US" sz="1600" b="1" dirty="0" smtClean="0"/>
              <a:t>Tenant Administrator</a:t>
            </a:r>
            <a:r>
              <a:rPr lang="en-US" sz="1600" dirty="0" smtClean="0"/>
              <a:t> permission is required.</a:t>
            </a:r>
            <a:endParaRPr lang="en-US" sz="1600" dirty="0"/>
          </a:p>
        </p:txBody>
      </p:sp>
      <p:pic>
        <p:nvPicPr>
          <p:cNvPr id="1027" name="Picture 3"/>
          <p:cNvPicPr>
            <a:picLocks noChangeAspect="1" noChangeArrowheads="1"/>
          </p:cNvPicPr>
          <p:nvPr/>
        </p:nvPicPr>
        <p:blipFill>
          <a:blip r:embed="rId3" cstate="print"/>
          <a:srcRect/>
          <a:stretch>
            <a:fillRect/>
          </a:stretch>
        </p:blipFill>
        <p:spPr bwMode="auto">
          <a:xfrm>
            <a:off x="4495800" y="3200400"/>
            <a:ext cx="3885216" cy="2090737"/>
          </a:xfrm>
          <a:prstGeom prst="rect">
            <a:avLst/>
          </a:prstGeom>
          <a:noFill/>
          <a:ln w="9525">
            <a:noFill/>
            <a:miter lim="800000"/>
            <a:headEnd/>
            <a:tailEnd/>
          </a:ln>
        </p:spPr>
      </p:pic>
    </p:spTree>
  </p:cSld>
  <p:clrMapOvr>
    <a:masterClrMapping/>
  </p:clrMapOvr>
  <p:transition advTm="41109"/>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Project</a:t>
            </a:r>
            <a:endParaRPr lang="en-US" dirty="0"/>
          </a:p>
        </p:txBody>
      </p:sp>
      <p:sp>
        <p:nvSpPr>
          <p:cNvPr id="3" name="Content Placeholder 2"/>
          <p:cNvSpPr>
            <a:spLocks noGrp="1"/>
          </p:cNvSpPr>
          <p:nvPr>
            <p:ph idx="1"/>
          </p:nvPr>
        </p:nvSpPr>
        <p:spPr>
          <a:xfrm>
            <a:off x="190500" y="1441451"/>
            <a:ext cx="3848100" cy="4730749"/>
          </a:xfrm>
        </p:spPr>
        <p:txBody>
          <a:bodyPr/>
          <a:lstStyle/>
          <a:p>
            <a:pPr lvl="0"/>
            <a:r>
              <a:rPr lang="en-US" sz="1600" b="0" dirty="0" smtClean="0"/>
              <a:t>Search for the XML project file</a:t>
            </a:r>
          </a:p>
          <a:p>
            <a:pPr lvl="0">
              <a:buNone/>
            </a:pPr>
            <a:endParaRPr lang="en-US" sz="1600" b="0" dirty="0" smtClean="0"/>
          </a:p>
          <a:p>
            <a:r>
              <a:rPr lang="en-US" sz="1600" b="0" dirty="0" smtClean="0"/>
              <a:t>Click </a:t>
            </a:r>
            <a:r>
              <a:rPr lang="en-US" sz="1600" dirty="0" smtClean="0"/>
              <a:t>Open</a:t>
            </a:r>
          </a:p>
          <a:p>
            <a:pPr>
              <a:buNone/>
            </a:pPr>
            <a:endParaRPr lang="en-US" dirty="0" smtClean="0"/>
          </a:p>
          <a:p>
            <a:endParaRPr lang="en-US" dirty="0" smtClean="0"/>
          </a:p>
          <a:p>
            <a:endParaRPr lang="en-US" dirty="0" smtClean="0"/>
          </a:p>
          <a:p>
            <a:pPr lvl="0"/>
            <a:r>
              <a:rPr lang="en-US" sz="1600" b="0" dirty="0" smtClean="0"/>
              <a:t>To Import with the original project name click </a:t>
            </a:r>
            <a:r>
              <a:rPr lang="en-US" sz="1600" dirty="0" smtClean="0"/>
              <a:t>Import</a:t>
            </a:r>
          </a:p>
          <a:p>
            <a:pPr lvl="0">
              <a:buNone/>
            </a:pPr>
            <a:endParaRPr lang="en-US" sz="1600" b="0" dirty="0" smtClean="0"/>
          </a:p>
          <a:p>
            <a:pPr>
              <a:buNone/>
            </a:pPr>
            <a:r>
              <a:rPr lang="en-US" sz="1600" dirty="0" smtClean="0">
                <a:solidFill>
                  <a:srgbClr val="00B050"/>
                </a:solidFill>
              </a:rPr>
              <a:t>      Note: </a:t>
            </a:r>
            <a:r>
              <a:rPr lang="en-US" sz="1600" b="0" dirty="0" smtClean="0"/>
              <a:t>The project name value specified in the PROJECT_NAME  XML tag must not exist in the tenant, if it does an error message will be displayed.</a:t>
            </a:r>
          </a:p>
          <a:p>
            <a:endParaRPr lang="en-US" dirty="0"/>
          </a:p>
        </p:txBody>
      </p:sp>
      <p:pic>
        <p:nvPicPr>
          <p:cNvPr id="71682" name="Picture 2"/>
          <p:cNvPicPr>
            <a:picLocks noChangeAspect="1" noChangeArrowheads="1"/>
          </p:cNvPicPr>
          <p:nvPr/>
        </p:nvPicPr>
        <p:blipFill>
          <a:blip r:embed="rId2" cstate="print"/>
          <a:srcRect/>
          <a:stretch>
            <a:fillRect/>
          </a:stretch>
        </p:blipFill>
        <p:spPr bwMode="auto">
          <a:xfrm>
            <a:off x="4267200" y="990600"/>
            <a:ext cx="3790950" cy="2800350"/>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4267200" y="4114800"/>
            <a:ext cx="4267200" cy="2326707"/>
          </a:xfrm>
          <a:prstGeom prst="rect">
            <a:avLst/>
          </a:prstGeom>
          <a:noFill/>
          <a:ln w="9525">
            <a:noFill/>
            <a:miter lim="800000"/>
            <a:headEnd/>
            <a:tailEnd/>
          </a:ln>
        </p:spPr>
      </p:pic>
    </p:spTree>
  </p:cSld>
  <p:clrMapOvr>
    <a:masterClrMapping/>
  </p:clrMapOvr>
  <p:transition advTm="55016"/>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 Job</a:t>
            </a:r>
            <a:endParaRPr lang="en-US" dirty="0"/>
          </a:p>
        </p:txBody>
      </p:sp>
      <p:sp>
        <p:nvSpPr>
          <p:cNvPr id="3" name="Content Placeholder 2"/>
          <p:cNvSpPr>
            <a:spLocks noGrp="1"/>
          </p:cNvSpPr>
          <p:nvPr>
            <p:ph idx="1"/>
          </p:nvPr>
        </p:nvSpPr>
        <p:spPr>
          <a:xfrm>
            <a:off x="190500" y="1052737"/>
            <a:ext cx="3848100" cy="5119464"/>
          </a:xfrm>
        </p:spPr>
        <p:txBody>
          <a:bodyPr/>
          <a:lstStyle/>
          <a:p>
            <a:pPr lvl="0"/>
            <a:r>
              <a:rPr lang="en-US" sz="1600" b="0" dirty="0" smtClean="0"/>
              <a:t>A single Job can be Exported to an XML file and then Imported to another Project or back to the same Project with a new Job name</a:t>
            </a:r>
          </a:p>
          <a:p>
            <a:pPr lvl="0"/>
            <a:endParaRPr lang="en-US" sz="1600" b="0" dirty="0" smtClean="0"/>
          </a:p>
          <a:p>
            <a:pPr lvl="0"/>
            <a:r>
              <a:rPr lang="en-US" sz="1600" b="0" dirty="0" smtClean="0"/>
              <a:t>Expand the Project and Jobs node  in the Project Explorer</a:t>
            </a:r>
          </a:p>
          <a:p>
            <a:pPr lvl="0"/>
            <a:endParaRPr lang="en-US" sz="1600" b="0" dirty="0" smtClean="0"/>
          </a:p>
          <a:p>
            <a:r>
              <a:rPr lang="en-US" sz="1600" b="0" dirty="0" smtClean="0"/>
              <a:t> Right click on the Job to Export and select Export Job from the context menu</a:t>
            </a:r>
          </a:p>
          <a:p>
            <a:pPr lvl="0"/>
            <a:r>
              <a:rPr lang="en-US" sz="1600" b="0" dirty="0" smtClean="0"/>
              <a:t>Select a Directory to store the XML file in</a:t>
            </a:r>
          </a:p>
          <a:p>
            <a:endParaRPr lang="en-US" sz="1600" b="0" dirty="0" smtClean="0"/>
          </a:p>
          <a:p>
            <a:pPr lvl="0"/>
            <a:r>
              <a:rPr lang="en-US" sz="1600" b="0" dirty="0" smtClean="0"/>
              <a:t>Enter a descriptive File name with an .xml extension and file type as XML</a:t>
            </a:r>
          </a:p>
          <a:p>
            <a:r>
              <a:rPr lang="en-US" sz="1600" b="0" dirty="0" smtClean="0"/>
              <a:t>Click on </a:t>
            </a:r>
            <a:r>
              <a:rPr lang="en-US" sz="1600" dirty="0" smtClean="0"/>
              <a:t>Save</a:t>
            </a:r>
            <a:r>
              <a:rPr lang="en-US" sz="1600" b="0" dirty="0" smtClean="0"/>
              <a:t> </a:t>
            </a:r>
          </a:p>
          <a:p>
            <a:endParaRPr lang="en-US" dirty="0" smtClean="0"/>
          </a:p>
          <a:p>
            <a:endParaRPr lang="en-US" dirty="0" smtClean="0"/>
          </a:p>
          <a:p>
            <a:endParaRPr lang="en-US" dirty="0"/>
          </a:p>
        </p:txBody>
      </p:sp>
      <p:pic>
        <p:nvPicPr>
          <p:cNvPr id="6" name="Picture 5"/>
          <p:cNvPicPr/>
          <p:nvPr/>
        </p:nvPicPr>
        <p:blipFill>
          <a:blip r:embed="rId2" cstate="print"/>
          <a:srcRect/>
          <a:stretch>
            <a:fillRect/>
          </a:stretch>
        </p:blipFill>
        <p:spPr bwMode="auto">
          <a:xfrm>
            <a:off x="5436096" y="1124744"/>
            <a:ext cx="2736304" cy="2664296"/>
          </a:xfrm>
          <a:prstGeom prst="rect">
            <a:avLst/>
          </a:prstGeom>
          <a:noFill/>
          <a:ln w="9525">
            <a:noFill/>
            <a:miter lim="800000"/>
            <a:headEnd/>
            <a:tailEnd/>
          </a:ln>
        </p:spPr>
      </p:pic>
    </p:spTree>
  </p:cSld>
  <p:clrMapOvr>
    <a:masterClrMapping/>
  </p:clrMapOvr>
  <p:transition advTm="55016"/>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Job</a:t>
            </a:r>
            <a:endParaRPr lang="en-US" dirty="0"/>
          </a:p>
        </p:txBody>
      </p:sp>
      <p:sp>
        <p:nvSpPr>
          <p:cNvPr id="3" name="Content Placeholder 2"/>
          <p:cNvSpPr>
            <a:spLocks noGrp="1"/>
          </p:cNvSpPr>
          <p:nvPr>
            <p:ph idx="1"/>
          </p:nvPr>
        </p:nvSpPr>
        <p:spPr>
          <a:xfrm>
            <a:off x="190500" y="1052737"/>
            <a:ext cx="3848100" cy="5119464"/>
          </a:xfrm>
        </p:spPr>
        <p:txBody>
          <a:bodyPr/>
          <a:lstStyle/>
          <a:p>
            <a:pPr lvl="0"/>
            <a:r>
              <a:rPr lang="en-US" sz="1600" b="0" dirty="0" smtClean="0"/>
              <a:t>Select and expand the target tenant in the Project Explorer – (same or different tenant)</a:t>
            </a:r>
          </a:p>
          <a:p>
            <a:pPr lvl="0"/>
            <a:endParaRPr lang="en-US" sz="1600" b="0" dirty="0" smtClean="0"/>
          </a:p>
          <a:p>
            <a:pPr lvl="0"/>
            <a:r>
              <a:rPr lang="en-US" sz="1600" b="0" dirty="0" smtClean="0"/>
              <a:t>Select and expand the target Project (same or different Project)</a:t>
            </a:r>
          </a:p>
          <a:p>
            <a:pPr lvl="0"/>
            <a:endParaRPr lang="en-US" sz="1600" b="0" dirty="0" smtClean="0"/>
          </a:p>
          <a:p>
            <a:pPr lvl="0"/>
            <a:r>
              <a:rPr lang="en-US" sz="1600" b="0" dirty="0" smtClean="0"/>
              <a:t>Right click the Project and select Import Job from the context menu</a:t>
            </a:r>
          </a:p>
          <a:p>
            <a:pPr lvl="0"/>
            <a:endParaRPr lang="en-US" sz="1600" b="0" dirty="0" smtClean="0"/>
          </a:p>
          <a:p>
            <a:r>
              <a:rPr lang="en-US" sz="1600" b="0" dirty="0" smtClean="0"/>
              <a:t>Click Browse… to display the Open file dialog</a:t>
            </a:r>
          </a:p>
          <a:p>
            <a:pPr lvl="0"/>
            <a:r>
              <a:rPr lang="en-US" sz="1600" b="0" dirty="0" smtClean="0"/>
              <a:t>Search for the XML Job file</a:t>
            </a:r>
          </a:p>
          <a:p>
            <a:r>
              <a:rPr lang="en-US" sz="1600" b="0" dirty="0" smtClean="0"/>
              <a:t>Click Open</a:t>
            </a:r>
          </a:p>
          <a:p>
            <a:endParaRPr lang="en-US" sz="1600" b="0" dirty="0" smtClean="0"/>
          </a:p>
          <a:p>
            <a:pPr lvl="0"/>
            <a:r>
              <a:rPr lang="en-US" sz="1600" b="0" dirty="0" smtClean="0"/>
              <a:t>Select the components to Import and </a:t>
            </a:r>
            <a:r>
              <a:rPr lang="en-US" sz="1600" b="0" i="1" dirty="0" smtClean="0"/>
              <a:t>optionally</a:t>
            </a:r>
            <a:r>
              <a:rPr lang="en-US" sz="1600" b="0" dirty="0" smtClean="0"/>
              <a:t> enter the New Job Name.</a:t>
            </a:r>
          </a:p>
          <a:p>
            <a:endParaRPr lang="en-US" dirty="0"/>
          </a:p>
        </p:txBody>
      </p:sp>
      <p:pic>
        <p:nvPicPr>
          <p:cNvPr id="5" name="Picture 4"/>
          <p:cNvPicPr/>
          <p:nvPr/>
        </p:nvPicPr>
        <p:blipFill>
          <a:blip r:embed="rId2" cstate="print"/>
          <a:srcRect/>
          <a:stretch>
            <a:fillRect/>
          </a:stretch>
        </p:blipFill>
        <p:spPr bwMode="auto">
          <a:xfrm>
            <a:off x="5076056" y="1124744"/>
            <a:ext cx="3285356" cy="2376264"/>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4644008" y="3717032"/>
            <a:ext cx="4086225" cy="2681868"/>
          </a:xfrm>
          <a:prstGeom prst="rect">
            <a:avLst/>
          </a:prstGeom>
          <a:noFill/>
          <a:ln w="9525">
            <a:noFill/>
            <a:miter lim="800000"/>
            <a:headEnd/>
            <a:tailEnd/>
          </a:ln>
        </p:spPr>
      </p:pic>
    </p:spTree>
  </p:cSld>
  <p:clrMapOvr>
    <a:masterClrMapping/>
  </p:clrMapOvr>
  <p:transition advTm="55016"/>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2"/>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t>Komodo basics</a:t>
            </a:r>
            <a:endParaRPr lang="en-US" dirty="0" smtClean="0">
              <a:latin typeface="Arial" charset="0"/>
            </a:endParaRPr>
          </a:p>
        </p:txBody>
      </p:sp>
      <p:sp>
        <p:nvSpPr>
          <p:cNvPr id="4" name="Content Placeholder 3"/>
          <p:cNvSpPr>
            <a:spLocks noGrp="1"/>
          </p:cNvSpPr>
          <p:nvPr>
            <p:ph idx="1"/>
          </p:nvPr>
        </p:nvSpPr>
        <p:spPr>
          <a:xfrm>
            <a:off x="304800" y="1208088"/>
            <a:ext cx="8588375" cy="5029200"/>
          </a:xfrm>
        </p:spPr>
        <p:txBody>
          <a:bodyPr/>
          <a:lstStyle/>
          <a:p>
            <a:r>
              <a:rPr lang="en-US" sz="2000" b="0" dirty="0" smtClean="0"/>
              <a:t>A</a:t>
            </a:r>
            <a:r>
              <a:rPr lang="en-US" sz="2000" dirty="0" smtClean="0"/>
              <a:t> Komodo project</a:t>
            </a:r>
            <a:r>
              <a:rPr lang="en-US" sz="2000" b="0" dirty="0" smtClean="0"/>
              <a:t> is the container of jobs, shared global resources, global variables and users.</a:t>
            </a:r>
          </a:p>
          <a:p>
            <a:endParaRPr lang="en-US" sz="2000" dirty="0" smtClean="0"/>
          </a:p>
          <a:p>
            <a:r>
              <a:rPr lang="en-US" sz="2000" b="0" dirty="0" smtClean="0"/>
              <a:t> A</a:t>
            </a:r>
            <a:r>
              <a:rPr lang="en-US" sz="2000" dirty="0" smtClean="0"/>
              <a:t> Komodo job </a:t>
            </a:r>
            <a:r>
              <a:rPr lang="en-US" sz="2000" b="0" dirty="0" smtClean="0"/>
              <a:t>consists of configurable </a:t>
            </a:r>
            <a:r>
              <a:rPr lang="en-US" sz="2000" dirty="0" smtClean="0"/>
              <a:t>tasks </a:t>
            </a:r>
            <a:r>
              <a:rPr lang="en-US" sz="2000" b="0" dirty="0" smtClean="0"/>
              <a:t>that are added to form the </a:t>
            </a:r>
            <a:r>
              <a:rPr lang="en-US" sz="2000" dirty="0" smtClean="0"/>
              <a:t>job</a:t>
            </a:r>
            <a:r>
              <a:rPr lang="en-US" sz="2000" b="0" dirty="0" smtClean="0"/>
              <a:t> </a:t>
            </a:r>
            <a:r>
              <a:rPr lang="en-US" sz="2000" dirty="0" smtClean="0"/>
              <a:t>workflow</a:t>
            </a:r>
            <a:r>
              <a:rPr lang="en-US" sz="2000" b="0" dirty="0" smtClean="0"/>
              <a:t>,  tasks are connected to each other with Job task </a:t>
            </a:r>
            <a:r>
              <a:rPr lang="en-US" sz="2000" dirty="0" smtClean="0"/>
              <a:t>connectors</a:t>
            </a:r>
            <a:r>
              <a:rPr lang="en-US" sz="2000" b="0" dirty="0" smtClean="0"/>
              <a:t>. These connectors act as queues to pass data from one task to another. </a:t>
            </a:r>
          </a:p>
          <a:p>
            <a:endParaRPr lang="en-US" sz="2000" dirty="0" smtClean="0"/>
          </a:p>
          <a:p>
            <a:r>
              <a:rPr lang="en-US" sz="2000" dirty="0" smtClean="0"/>
              <a:t>Komodo runtime </a:t>
            </a:r>
            <a:r>
              <a:rPr lang="en-US" sz="2000" b="0" dirty="0" smtClean="0"/>
              <a:t>reads the metadata in the repository and executes the job as defined by the user. The metadata of a job provides details about the tasks, the input data a task expects and the output data the tasks will generate.  Based on the metadata, </a:t>
            </a:r>
            <a:r>
              <a:rPr lang="en-US" sz="2000" dirty="0" smtClean="0"/>
              <a:t>Komodo runtime </a:t>
            </a:r>
            <a:r>
              <a:rPr lang="en-US" sz="2000" b="0" dirty="0" smtClean="0"/>
              <a:t>host comes up with a job execution plan.</a:t>
            </a:r>
            <a:endParaRPr lang="en-US" sz="20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Template</a:t>
            </a:r>
            <a:endParaRPr lang="en-US" dirty="0"/>
          </a:p>
        </p:txBody>
      </p:sp>
      <p:sp>
        <p:nvSpPr>
          <p:cNvPr id="3" name="Content Placeholder 2"/>
          <p:cNvSpPr>
            <a:spLocks noGrp="1"/>
          </p:cNvSpPr>
          <p:nvPr>
            <p:ph idx="1"/>
          </p:nvPr>
        </p:nvSpPr>
        <p:spPr>
          <a:xfrm>
            <a:off x="190500" y="1124745"/>
            <a:ext cx="8773988" cy="4176463"/>
          </a:xfrm>
        </p:spPr>
        <p:txBody>
          <a:bodyPr/>
          <a:lstStyle/>
          <a:p>
            <a:pPr>
              <a:buSzTx/>
              <a:buNone/>
            </a:pPr>
            <a:r>
              <a:rPr lang="en-US" sz="1800" dirty="0" smtClean="0">
                <a:hlinkClick r:id="rId2"/>
              </a:rPr>
              <a:t>DID_DataTemplate_MI9</a:t>
            </a:r>
            <a:endParaRPr lang="en-US" sz="1600" b="0" dirty="0" smtClean="0"/>
          </a:p>
          <a:p>
            <a:r>
              <a:rPr lang="en-US" sz="2000" b="0" dirty="0" smtClean="0"/>
              <a:t>An Excel spreadsheet that can be used to generate test .idl files based on the DIDs defined for the version</a:t>
            </a:r>
          </a:p>
          <a:p>
            <a:endParaRPr lang="en-US" sz="2000" b="0" dirty="0" smtClean="0"/>
          </a:p>
          <a:p>
            <a:r>
              <a:rPr lang="en-US" sz="2000" b="0" dirty="0" smtClean="0"/>
              <a:t>Make a local copy of the spreadsheet, the generated files will be saved in the same directory as the local copy</a:t>
            </a:r>
          </a:p>
          <a:p>
            <a:endParaRPr lang="en-US" sz="2000" b="0" dirty="0" smtClean="0"/>
          </a:p>
          <a:p>
            <a:r>
              <a:rPr lang="en-US" sz="2000" b="0" dirty="0" smtClean="0"/>
              <a:t>Required fields are displayed in yellow</a:t>
            </a:r>
          </a:p>
          <a:p>
            <a:endParaRPr lang="en-US" sz="2000" b="0" dirty="0" smtClean="0"/>
          </a:p>
          <a:p>
            <a:r>
              <a:rPr lang="en-US" sz="2000" b="0" dirty="0" smtClean="0"/>
              <a:t>Many fields have dropdown pick lists for values</a:t>
            </a:r>
          </a:p>
          <a:p>
            <a:pPr>
              <a:buNone/>
            </a:pPr>
            <a:endParaRPr lang="en-US" sz="2000" b="0" dirty="0" smtClean="0"/>
          </a:p>
          <a:p>
            <a:endParaRPr lang="en-US" sz="2000" b="0" dirty="0" smtClean="0"/>
          </a:p>
          <a:p>
            <a:pPr>
              <a:buNone/>
            </a:pPr>
            <a:endParaRPr lang="en-US" sz="2000" b="0" dirty="0" smtClean="0"/>
          </a:p>
        </p:txBody>
      </p:sp>
    </p:spTree>
  </p:cSld>
  <p:clrMapOvr>
    <a:masterClrMapping/>
  </p:clrMapOvr>
  <p:transition advTm="55016"/>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1"/>
            <a:ext cx="8229600" cy="990600"/>
          </a:xfrm>
        </p:spPr>
        <p:txBody>
          <a:bodyPr/>
          <a:lstStyle/>
          <a:p>
            <a:r>
              <a:rPr lang="en-US" sz="2400" cap="small" dirty="0" smtClean="0"/>
              <a:t>Changes to an existing Global baseline interface (job)</a:t>
            </a:r>
            <a:r>
              <a:rPr lang="en-US" cap="small" dirty="0" smtClean="0"/>
              <a:t/>
            </a:r>
            <a:br>
              <a:rPr lang="en-US" cap="small" dirty="0" smtClean="0"/>
            </a:br>
            <a:endParaRPr lang="en-US" dirty="0"/>
          </a:p>
        </p:txBody>
      </p:sp>
      <p:sp>
        <p:nvSpPr>
          <p:cNvPr id="3" name="Content Placeholder 2"/>
          <p:cNvSpPr>
            <a:spLocks noGrp="1"/>
          </p:cNvSpPr>
          <p:nvPr>
            <p:ph idx="1"/>
          </p:nvPr>
        </p:nvSpPr>
        <p:spPr>
          <a:xfrm>
            <a:off x="190500" y="1143001"/>
            <a:ext cx="8229600" cy="5029200"/>
          </a:xfrm>
        </p:spPr>
        <p:txBody>
          <a:bodyPr/>
          <a:lstStyle/>
          <a:p>
            <a:pPr lvl="0"/>
            <a:r>
              <a:rPr lang="en-US" sz="1800" dirty="0" smtClean="0"/>
              <a:t>Will changes affect all Tenants?</a:t>
            </a:r>
          </a:p>
          <a:p>
            <a:pPr lvl="1"/>
            <a:r>
              <a:rPr lang="en-US" sz="1800" b="1" dirty="0" smtClean="0"/>
              <a:t>YES</a:t>
            </a:r>
            <a:r>
              <a:rPr lang="en-US" sz="1800" dirty="0" smtClean="0"/>
              <a:t> – make changes to the </a:t>
            </a:r>
            <a:r>
              <a:rPr lang="en-US" sz="1800" b="1" dirty="0" smtClean="0"/>
              <a:t>Global </a:t>
            </a:r>
            <a:r>
              <a:rPr lang="en-US" sz="1800" dirty="0" smtClean="0"/>
              <a:t>tenant  baseline properties, Global variables and Global resources and </a:t>
            </a:r>
            <a:r>
              <a:rPr lang="en-US" sz="1800" b="1" dirty="0" smtClean="0"/>
              <a:t>Save</a:t>
            </a:r>
            <a:r>
              <a:rPr lang="en-US" sz="1800" dirty="0" smtClean="0"/>
              <a:t> – changes will be reflected to all Global users. </a:t>
            </a:r>
          </a:p>
          <a:p>
            <a:pPr>
              <a:buNone/>
            </a:pPr>
            <a:r>
              <a:rPr lang="en-US" sz="1800" dirty="0" smtClean="0">
                <a:solidFill>
                  <a:srgbClr val="00B050"/>
                </a:solidFill>
              </a:rPr>
              <a:t>        Note</a:t>
            </a:r>
            <a:r>
              <a:rPr lang="en-US" sz="1800" dirty="0" smtClean="0"/>
              <a:t>: Super User </a:t>
            </a:r>
            <a:r>
              <a:rPr lang="en-US" sz="1800" b="0" dirty="0" smtClean="0"/>
              <a:t>or</a:t>
            </a:r>
            <a:r>
              <a:rPr lang="en-US" sz="1800" dirty="0" smtClean="0"/>
              <a:t> Global Tenant Admin </a:t>
            </a:r>
            <a:r>
              <a:rPr lang="en-US" sz="1800" b="0" dirty="0" smtClean="0"/>
              <a:t>Permission is required</a:t>
            </a:r>
          </a:p>
          <a:p>
            <a:endParaRPr lang="en-US" sz="1800" dirty="0" smtClean="0"/>
          </a:p>
          <a:p>
            <a:pPr lvl="1"/>
            <a:r>
              <a:rPr lang="en-US" sz="1800" b="1" dirty="0" smtClean="0"/>
              <a:t>NO</a:t>
            </a:r>
            <a:r>
              <a:rPr lang="en-US" sz="1800" dirty="0" smtClean="0"/>
              <a:t>- Export /Import Project  or Job into the target Tenant (may assign new name) – make changes to New Project or Job’s  properties, Global variables, Global resources and </a:t>
            </a:r>
            <a:r>
              <a:rPr lang="en-US" sz="1800" b="1" dirty="0" smtClean="0"/>
              <a:t>Save</a:t>
            </a:r>
            <a:endParaRPr lang="en-US" sz="1800" dirty="0" smtClean="0"/>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 Multi Country jobs</a:t>
            </a:r>
            <a:endParaRPr lang="en-US" dirty="0"/>
          </a:p>
        </p:txBody>
      </p:sp>
      <p:sp>
        <p:nvSpPr>
          <p:cNvPr id="3" name="Content Placeholder 2"/>
          <p:cNvSpPr>
            <a:spLocks noGrp="1"/>
          </p:cNvSpPr>
          <p:nvPr>
            <p:ph idx="1"/>
          </p:nvPr>
        </p:nvSpPr>
        <p:spPr>
          <a:xfrm>
            <a:off x="304800" y="1143000"/>
            <a:ext cx="8229600" cy="4730749"/>
          </a:xfrm>
        </p:spPr>
        <p:txBody>
          <a:bodyPr/>
          <a:lstStyle/>
          <a:p>
            <a:pPr>
              <a:buNone/>
            </a:pPr>
            <a:r>
              <a:rPr lang="en-US" sz="1800" dirty="0" smtClean="0"/>
              <a:t>A multi country tenant wants to schedule the baseline jobs for different countries because of : </a:t>
            </a:r>
          </a:p>
          <a:p>
            <a:pPr>
              <a:buNone/>
            </a:pPr>
            <a:r>
              <a:rPr lang="en-US" sz="1800" dirty="0" smtClean="0"/>
              <a:t>1. Different time zones </a:t>
            </a:r>
          </a:p>
          <a:p>
            <a:pPr>
              <a:buNone/>
            </a:pPr>
            <a:r>
              <a:rPr lang="en-US" sz="1800" dirty="0" smtClean="0"/>
              <a:t>2. Different FTP sites by country </a:t>
            </a:r>
          </a:p>
          <a:p>
            <a:pPr>
              <a:buNone/>
            </a:pPr>
            <a:r>
              <a:rPr lang="en-US" sz="1600" dirty="0" smtClean="0"/>
              <a:t>Will the same job be run in different time zones or FTP sites?</a:t>
            </a:r>
          </a:p>
          <a:p>
            <a:pPr lvl="0">
              <a:buNone/>
            </a:pPr>
            <a:r>
              <a:rPr lang="en-US" sz="1600" dirty="0" smtClean="0"/>
              <a:t>YES – Do the following:</a:t>
            </a:r>
          </a:p>
          <a:p>
            <a:pPr lvl="1"/>
            <a:r>
              <a:rPr lang="en-US" sz="1600" dirty="0" smtClean="0"/>
              <a:t>Export the baseline Project</a:t>
            </a:r>
          </a:p>
          <a:p>
            <a:pPr lvl="1"/>
            <a:r>
              <a:rPr lang="en-US" sz="1600" dirty="0" smtClean="0"/>
              <a:t>Import the Project into each tenant with a unique name, following the format of : </a:t>
            </a:r>
            <a:r>
              <a:rPr lang="en-US" sz="1600" b="1" dirty="0" smtClean="0"/>
              <a:t>MI_Project_Country</a:t>
            </a:r>
            <a:r>
              <a:rPr lang="en-US" sz="1600" dirty="0" smtClean="0"/>
              <a:t>   </a:t>
            </a:r>
          </a:p>
          <a:p>
            <a:pPr lvl="3"/>
            <a:r>
              <a:rPr lang="en-US" dirty="0" smtClean="0"/>
              <a:t>EX:  MI_DLS_US , MI_DLS_CANADA, MI_DLS_LATIN</a:t>
            </a:r>
          </a:p>
          <a:p>
            <a:pPr lvl="1"/>
            <a:r>
              <a:rPr lang="en-US" sz="1600" dirty="0" smtClean="0"/>
              <a:t>Modifications to the </a:t>
            </a:r>
            <a:r>
              <a:rPr lang="en-US" sz="1600" b="1" dirty="0" smtClean="0"/>
              <a:t>Project Schedule </a:t>
            </a:r>
            <a:r>
              <a:rPr lang="en-US" sz="1600" dirty="0" smtClean="0"/>
              <a:t>or a job within the project must be made and Saved on all tenants, </a:t>
            </a:r>
            <a:r>
              <a:rPr lang="en-US" sz="1600" b="1" dirty="0" smtClean="0"/>
              <a:t>or </a:t>
            </a:r>
            <a:r>
              <a:rPr lang="en-US" sz="1600" dirty="0" smtClean="0"/>
              <a:t>you can repeat the Export/ Import process with a New consistent Project name.</a:t>
            </a:r>
          </a:p>
          <a:p>
            <a:pPr lvl="2"/>
            <a:r>
              <a:rPr lang="en-US" sz="1600" dirty="0" smtClean="0"/>
              <a:t>EX: </a:t>
            </a:r>
            <a:r>
              <a:rPr lang="en-US" sz="1600" b="1" dirty="0" smtClean="0"/>
              <a:t>MI_DLS_2_US</a:t>
            </a:r>
            <a:r>
              <a:rPr lang="en-US" sz="1600" dirty="0" smtClean="0"/>
              <a:t>, </a:t>
            </a:r>
            <a:r>
              <a:rPr lang="en-US" sz="1600" b="1" dirty="0" smtClean="0"/>
              <a:t>MI_DLS_2_CANADA</a:t>
            </a:r>
            <a:r>
              <a:rPr lang="en-US" sz="1600" dirty="0" smtClean="0"/>
              <a:t>, </a:t>
            </a:r>
            <a:r>
              <a:rPr lang="en-US" sz="1600" b="1" dirty="0" smtClean="0"/>
              <a:t>MI_DLS_2_LATIN</a:t>
            </a:r>
            <a:endParaRPr lang="en-US" sz="1600" dirty="0" smtClean="0"/>
          </a:p>
          <a:p>
            <a:pPr lvl="3"/>
            <a:r>
              <a:rPr lang="en-US" dirty="0" smtClean="0"/>
              <a:t>Note: there is no Delete at the Project level</a:t>
            </a:r>
          </a:p>
          <a:p>
            <a:pPr lvl="0">
              <a:buNone/>
            </a:pPr>
            <a:r>
              <a:rPr lang="en-US" sz="1600" dirty="0" smtClean="0"/>
              <a:t>No –       No special steps required</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smtClean="0"/>
              <a:t>Options to Run a job</a:t>
            </a:r>
            <a:br>
              <a:rPr lang="en-US" cap="small" dirty="0" smtClean="0"/>
            </a:br>
            <a:endParaRPr lang="en-US" dirty="0"/>
          </a:p>
        </p:txBody>
      </p:sp>
      <p:sp>
        <p:nvSpPr>
          <p:cNvPr id="3" name="Content Placeholder 2"/>
          <p:cNvSpPr>
            <a:spLocks noGrp="1"/>
          </p:cNvSpPr>
          <p:nvPr>
            <p:ph idx="1"/>
          </p:nvPr>
        </p:nvSpPr>
        <p:spPr>
          <a:xfrm>
            <a:off x="190500" y="1143001"/>
            <a:ext cx="8229600" cy="5029200"/>
          </a:xfrm>
        </p:spPr>
        <p:txBody>
          <a:bodyPr/>
          <a:lstStyle/>
          <a:p>
            <a:pPr>
              <a:buNone/>
            </a:pPr>
            <a:r>
              <a:rPr lang="en-US" sz="1800" dirty="0" smtClean="0"/>
              <a:t>Run a Job  - job submitted immediately </a:t>
            </a:r>
          </a:p>
          <a:p>
            <a:pPr>
              <a:buNone/>
            </a:pPr>
            <a:r>
              <a:rPr lang="en-US" sz="1800" dirty="0" smtClean="0"/>
              <a:t> </a:t>
            </a:r>
          </a:p>
          <a:p>
            <a:pPr lvl="0"/>
            <a:r>
              <a:rPr lang="en-US" sz="1600" b="0" dirty="0" smtClean="0">
                <a:solidFill>
                  <a:schemeClr val="tx1"/>
                </a:solidFill>
              </a:rPr>
              <a:t>Select and expand the </a:t>
            </a:r>
            <a:r>
              <a:rPr lang="en-US" sz="1600" dirty="0" smtClean="0">
                <a:solidFill>
                  <a:schemeClr val="tx1"/>
                </a:solidFill>
              </a:rPr>
              <a:t>Tenant</a:t>
            </a:r>
            <a:r>
              <a:rPr lang="en-US" sz="1600" b="0" dirty="0" smtClean="0">
                <a:solidFill>
                  <a:schemeClr val="tx1"/>
                </a:solidFill>
              </a:rPr>
              <a:t> and </a:t>
            </a:r>
            <a:r>
              <a:rPr lang="en-US" sz="1600" dirty="0" smtClean="0">
                <a:solidFill>
                  <a:schemeClr val="tx1"/>
                </a:solidFill>
              </a:rPr>
              <a:t>Project</a:t>
            </a:r>
            <a:r>
              <a:rPr lang="en-US" sz="1600" b="0" dirty="0" smtClean="0">
                <a:solidFill>
                  <a:schemeClr val="tx1"/>
                </a:solidFill>
              </a:rPr>
              <a:t> the job is contained in</a:t>
            </a:r>
          </a:p>
          <a:p>
            <a:pPr lvl="0"/>
            <a:r>
              <a:rPr lang="en-US" sz="1600" b="0" dirty="0" smtClean="0">
                <a:solidFill>
                  <a:schemeClr val="tx1"/>
                </a:solidFill>
              </a:rPr>
              <a:t>Select and Open the job to run</a:t>
            </a:r>
          </a:p>
          <a:p>
            <a:pPr lvl="0"/>
            <a:r>
              <a:rPr lang="en-US" sz="1600" b="0" dirty="0" smtClean="0">
                <a:solidFill>
                  <a:schemeClr val="tx1"/>
                </a:solidFill>
              </a:rPr>
              <a:t>Verify and confirm  task properties, along with </a:t>
            </a:r>
            <a:r>
              <a:rPr lang="en-US" sz="1600" dirty="0" smtClean="0">
                <a:solidFill>
                  <a:schemeClr val="tx1"/>
                </a:solidFill>
              </a:rPr>
              <a:t>Global variables </a:t>
            </a:r>
            <a:r>
              <a:rPr lang="en-US" sz="1600" b="0" dirty="0" smtClean="0">
                <a:solidFill>
                  <a:schemeClr val="tx1"/>
                </a:solidFill>
              </a:rPr>
              <a:t>and </a:t>
            </a:r>
            <a:r>
              <a:rPr lang="en-US" sz="1600" dirty="0" smtClean="0">
                <a:solidFill>
                  <a:schemeClr val="tx1"/>
                </a:solidFill>
              </a:rPr>
              <a:t>Global Resources </a:t>
            </a:r>
            <a:r>
              <a:rPr lang="en-US" sz="1600" b="0" dirty="0" smtClean="0">
                <a:solidFill>
                  <a:schemeClr val="tx1"/>
                </a:solidFill>
              </a:rPr>
              <a:t>referenced in the job  </a:t>
            </a:r>
          </a:p>
          <a:p>
            <a:pPr lvl="0"/>
            <a:r>
              <a:rPr lang="en-US" sz="1600" b="0" dirty="0" smtClean="0">
                <a:solidFill>
                  <a:schemeClr val="tx1"/>
                </a:solidFill>
              </a:rPr>
              <a:t>Click on the </a:t>
            </a:r>
            <a:r>
              <a:rPr lang="en-US" sz="1600" dirty="0" smtClean="0">
                <a:solidFill>
                  <a:schemeClr val="tx1"/>
                </a:solidFill>
              </a:rPr>
              <a:t>Run Job </a:t>
            </a:r>
            <a:r>
              <a:rPr lang="en-US" sz="1600" b="0" dirty="0" smtClean="0">
                <a:solidFill>
                  <a:schemeClr val="tx1"/>
                </a:solidFill>
              </a:rPr>
              <a:t>tab</a:t>
            </a:r>
          </a:p>
          <a:p>
            <a:pPr lvl="0"/>
            <a:r>
              <a:rPr lang="en-US" sz="1600" b="0" dirty="0" smtClean="0">
                <a:solidFill>
                  <a:schemeClr val="tx1"/>
                </a:solidFill>
              </a:rPr>
              <a:t>Select the </a:t>
            </a:r>
            <a:r>
              <a:rPr lang="en-US" sz="1600" dirty="0" smtClean="0">
                <a:solidFill>
                  <a:schemeClr val="tx1"/>
                </a:solidFill>
              </a:rPr>
              <a:t>Verbosity</a:t>
            </a:r>
            <a:r>
              <a:rPr lang="en-US" sz="1600" b="0" dirty="0" smtClean="0">
                <a:solidFill>
                  <a:schemeClr val="tx1"/>
                </a:solidFill>
              </a:rPr>
              <a:t> to specify the level of logging to collect for the run. </a:t>
            </a:r>
          </a:p>
          <a:p>
            <a:pPr lvl="1"/>
            <a:r>
              <a:rPr lang="en-US" sz="1200" b="0" dirty="0" smtClean="0">
                <a:solidFill>
                  <a:schemeClr val="tx1"/>
                </a:solidFill>
              </a:rPr>
              <a:t> Options are: </a:t>
            </a:r>
            <a:r>
              <a:rPr lang="en-US" sz="1200" dirty="0" smtClean="0">
                <a:solidFill>
                  <a:schemeClr val="tx1"/>
                </a:solidFill>
              </a:rPr>
              <a:t>High, Medium, Low, Silent</a:t>
            </a:r>
          </a:p>
          <a:p>
            <a:pPr lvl="0"/>
            <a:r>
              <a:rPr lang="en-US" sz="1600" b="0" dirty="0" smtClean="0">
                <a:solidFill>
                  <a:schemeClr val="tx1"/>
                </a:solidFill>
              </a:rPr>
              <a:t>Select the Run Mode – </a:t>
            </a:r>
          </a:p>
          <a:p>
            <a:pPr>
              <a:buNone/>
            </a:pPr>
            <a:r>
              <a:rPr lang="en-US" sz="1600" b="0" dirty="0" smtClean="0">
                <a:solidFill>
                  <a:schemeClr val="tx1"/>
                </a:solidFill>
              </a:rPr>
              <a:t>	Run In Test Mode indicates that job execution results should not be committed / written.</a:t>
            </a:r>
          </a:p>
          <a:p>
            <a:pPr>
              <a:buNone/>
            </a:pPr>
            <a:r>
              <a:rPr lang="en-US" sz="1600" b="0" dirty="0" smtClean="0">
                <a:solidFill>
                  <a:schemeClr val="tx1"/>
                </a:solidFill>
              </a:rPr>
              <a:t>	</a:t>
            </a:r>
          </a:p>
          <a:p>
            <a:pPr lvl="0"/>
            <a:r>
              <a:rPr lang="en-US" sz="1600" b="0" dirty="0" smtClean="0">
                <a:solidFill>
                  <a:schemeClr val="tx1"/>
                </a:solidFill>
              </a:rPr>
              <a:t>Click </a:t>
            </a:r>
            <a:r>
              <a:rPr lang="en-US" sz="1600" dirty="0" smtClean="0">
                <a:solidFill>
                  <a:schemeClr val="tx1"/>
                </a:solidFill>
              </a:rPr>
              <a:t>Submit</a:t>
            </a:r>
          </a:p>
          <a:p>
            <a:pPr lvl="0"/>
            <a:r>
              <a:rPr lang="en-US" sz="1600" b="0" dirty="0" smtClean="0">
                <a:solidFill>
                  <a:schemeClr val="tx1"/>
                </a:solidFill>
              </a:rPr>
              <a:t>Track the Progress and messages from the Logger, Progress, Messages and Dashboard tabs</a:t>
            </a:r>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a:spLocks noChangeArrowheads="1"/>
          </p:cNvSpPr>
          <p:nvPr/>
        </p:nvSpPr>
        <p:spPr bwMode="auto">
          <a:xfrm>
            <a:off x="4343400" y="2819400"/>
            <a:ext cx="4318000" cy="2006600"/>
          </a:xfrm>
          <a:prstGeom prst="roundRect">
            <a:avLst>
              <a:gd name="adj" fmla="val 16667"/>
            </a:avLst>
          </a:prstGeom>
          <a:gradFill rotWithShape="1">
            <a:gsLst>
              <a:gs pos="0">
                <a:schemeClr val="bg1"/>
              </a:gs>
              <a:gs pos="100000">
                <a:srgbClr val="E1F3F9"/>
              </a:gs>
            </a:gsLst>
            <a:path path="rect">
              <a:fillToRect l="100000" t="100000"/>
            </a:path>
          </a:gradFill>
          <a:ln w="3175">
            <a:noFill/>
            <a:round/>
            <a:headEnd/>
            <a:tailEnd/>
          </a:ln>
          <a:effectLst>
            <a:outerShdw dist="15240" dir="5400000" rotWithShape="0">
              <a:srgbClr val="808080">
                <a:alpha val="54999"/>
              </a:srgbClr>
            </a:outerShdw>
          </a:effectLst>
        </p:spPr>
        <p:txBody>
          <a:bodyPr anchor="ctr"/>
          <a:lstStyle/>
          <a:p>
            <a:pPr algn="ctr">
              <a:defRPr/>
            </a:pPr>
            <a:endParaRPr lang="en-US" dirty="0">
              <a:solidFill>
                <a:srgbClr val="FFFFFF"/>
              </a:solidFill>
              <a:latin typeface="Arial" pitchFamily="34" charset="0"/>
              <a:ea typeface="ＭＳ Ｐゴシック" pitchFamily="-65" charset="-128"/>
              <a:cs typeface="+mn-cs"/>
            </a:endParaRPr>
          </a:p>
        </p:txBody>
      </p:sp>
      <p:sp>
        <p:nvSpPr>
          <p:cNvPr id="9" name="TextBox 7"/>
          <p:cNvSpPr txBox="1">
            <a:spLocks noChangeArrowheads="1"/>
          </p:cNvSpPr>
          <p:nvPr/>
        </p:nvSpPr>
        <p:spPr bwMode="auto">
          <a:xfrm>
            <a:off x="4622800" y="3776663"/>
            <a:ext cx="4038600" cy="307777"/>
          </a:xfrm>
          <a:prstGeom prst="rect">
            <a:avLst/>
          </a:prstGeom>
          <a:noFill/>
          <a:ln w="9525">
            <a:noFill/>
            <a:miter lim="800000"/>
            <a:headEnd/>
            <a:tailEnd/>
          </a:ln>
        </p:spPr>
        <p:txBody>
          <a:bodyPr>
            <a:spAutoFit/>
          </a:bodyPr>
          <a:lstStyle/>
          <a:p>
            <a:pPr marL="342900" indent="-342900">
              <a:spcBef>
                <a:spcPct val="20000"/>
              </a:spcBef>
            </a:pPr>
            <a:r>
              <a:rPr lang="en-US" sz="1400" b="1" dirty="0">
                <a:solidFill>
                  <a:srgbClr val="6C6C6C"/>
                </a:solidFill>
              </a:rPr>
              <a:t>Email</a:t>
            </a:r>
            <a:r>
              <a:rPr lang="en-US" sz="1400" b="1" dirty="0" smtClean="0">
                <a:solidFill>
                  <a:srgbClr val="6C6C6C"/>
                </a:solidFill>
              </a:rPr>
              <a:t>:  Pamela.Huntsman@Cegedim.com</a:t>
            </a:r>
            <a:endParaRPr lang="en-US" sz="1400" b="1" dirty="0">
              <a:solidFill>
                <a:srgbClr val="6C6C6C"/>
              </a:solidFill>
            </a:endParaRPr>
          </a:p>
        </p:txBody>
      </p:sp>
      <p:sp>
        <p:nvSpPr>
          <p:cNvPr id="10" name="Text Placeholder 3"/>
          <p:cNvSpPr txBox="1">
            <a:spLocks/>
          </p:cNvSpPr>
          <p:nvPr/>
        </p:nvSpPr>
        <p:spPr bwMode="auto">
          <a:xfrm>
            <a:off x="4572000" y="3205163"/>
            <a:ext cx="5486400" cy="609600"/>
          </a:xfrm>
          <a:prstGeom prst="rect">
            <a:avLst/>
          </a:prstGeom>
          <a:noFill/>
          <a:ln w="9525">
            <a:noFill/>
            <a:miter lim="800000"/>
            <a:headEnd/>
            <a:tailEnd/>
          </a:ln>
        </p:spPr>
        <p:txBody>
          <a:bodyPr/>
          <a:lstStyle/>
          <a:p>
            <a:pPr marL="342900" indent="-342900">
              <a:spcBef>
                <a:spcPct val="20000"/>
              </a:spcBef>
            </a:pPr>
            <a:r>
              <a:rPr lang="en-US" sz="2400" b="1" dirty="0">
                <a:solidFill>
                  <a:srgbClr val="0087D4"/>
                </a:solidFill>
              </a:rPr>
              <a:t>Thank you…</a:t>
            </a:r>
          </a:p>
        </p:txBody>
      </p:sp>
    </p:spTree>
    <p:extLst>
      <p:ext uri="{BB962C8B-B14F-4D97-AF65-F5344CB8AC3E}">
        <p14:creationId xmlns:p14="http://schemas.microsoft.com/office/powerpoint/2010/main" xmlns="" val="1595091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2"/>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latin typeface="Arial" pitchFamily="34" charset="0"/>
                <a:ea typeface="ＭＳ Ｐゴシック"/>
                <a:cs typeface="ＭＳ Ｐゴシック"/>
              </a:rPr>
              <a:t>Komodo Installation for MI</a:t>
            </a:r>
            <a:endParaRPr lang="en-US" dirty="0" smtClean="0">
              <a:latin typeface="Arial" charset="0"/>
            </a:endParaRPr>
          </a:p>
        </p:txBody>
      </p:sp>
      <p:sp>
        <p:nvSpPr>
          <p:cNvPr id="4" name="Content Placeholder 3"/>
          <p:cNvSpPr>
            <a:spLocks noGrp="1"/>
          </p:cNvSpPr>
          <p:nvPr>
            <p:ph idx="1"/>
          </p:nvPr>
        </p:nvSpPr>
        <p:spPr>
          <a:xfrm>
            <a:off x="304800" y="1208088"/>
            <a:ext cx="8588375" cy="5029200"/>
          </a:xfrm>
        </p:spPr>
        <p:txBody>
          <a:bodyPr/>
          <a:lstStyle/>
          <a:p>
            <a:pPr>
              <a:buSzTx/>
              <a:buBlip>
                <a:blip r:embed="rId2"/>
              </a:buBlip>
              <a:defRPr/>
            </a:pPr>
            <a:r>
              <a:rPr lang="en-US" sz="2000" dirty="0" smtClean="0">
                <a:latin typeface="Arial" pitchFamily="34" charset="0"/>
                <a:ea typeface="ＭＳ Ｐゴシック"/>
                <a:cs typeface="ＭＳ Ｐゴシック"/>
              </a:rPr>
              <a:t>Komodo is included with MI installer, but is not part of MI</a:t>
            </a:r>
          </a:p>
          <a:p>
            <a:pPr>
              <a:buSzTx/>
              <a:buBlip>
                <a:blip r:embed="rId2"/>
              </a:buBlip>
              <a:defRPr/>
            </a:pPr>
            <a:endParaRPr lang="en-US" sz="2000" dirty="0" smtClean="0">
              <a:latin typeface="Arial" pitchFamily="34" charset="0"/>
              <a:ea typeface="ＭＳ Ｐゴシック"/>
              <a:cs typeface="ＭＳ Ｐゴシック"/>
            </a:endParaRPr>
          </a:p>
          <a:p>
            <a:pPr>
              <a:buSzTx/>
              <a:buBlip>
                <a:blip r:embed="rId2"/>
              </a:buBlip>
              <a:defRPr/>
            </a:pPr>
            <a:r>
              <a:rPr lang="en-US" sz="2000" dirty="0" smtClean="0">
                <a:latin typeface="Arial" pitchFamily="34" charset="0"/>
                <a:ea typeface="ＭＳ Ｐゴシック"/>
                <a:cs typeface="ＭＳ Ｐゴシック"/>
              </a:rPr>
              <a:t>Komodo </a:t>
            </a:r>
            <a:r>
              <a:rPr lang="en-US" sz="2000" dirty="0" smtClean="0">
                <a:solidFill>
                  <a:srgbClr val="0070C0"/>
                </a:solidFill>
                <a:latin typeface="Arial" pitchFamily="34" charset="0"/>
                <a:ea typeface="ＭＳ Ｐゴシック"/>
                <a:cs typeface="ＭＳ Ｐゴシック"/>
              </a:rPr>
              <a:t>website</a:t>
            </a:r>
            <a:r>
              <a:rPr lang="en-US" sz="2000" dirty="0" smtClean="0">
                <a:latin typeface="Arial" pitchFamily="34" charset="0"/>
                <a:ea typeface="ＭＳ Ｐゴシック"/>
                <a:cs typeface="ＭＳ Ｐゴシック"/>
              </a:rPr>
              <a:t> is installed using Framework setup. The process is exactly the same as setting up MI and Force Admin web sites</a:t>
            </a:r>
          </a:p>
          <a:p>
            <a:pPr>
              <a:buSzTx/>
              <a:buBlip>
                <a:blip r:embed="rId2"/>
              </a:buBlip>
              <a:defRPr/>
            </a:pPr>
            <a:endParaRPr lang="en-US" sz="2000" dirty="0" smtClean="0">
              <a:latin typeface="Arial" pitchFamily="34" charset="0"/>
              <a:ea typeface="ＭＳ Ｐゴシック"/>
              <a:cs typeface="ＭＳ Ｐゴシック"/>
            </a:endParaRPr>
          </a:p>
          <a:p>
            <a:pPr>
              <a:buSzTx/>
              <a:buBlip>
                <a:blip r:embed="rId2"/>
              </a:buBlip>
              <a:defRPr/>
            </a:pPr>
            <a:r>
              <a:rPr lang="en-US" sz="2000" dirty="0" smtClean="0">
                <a:latin typeface="Arial" pitchFamily="34" charset="0"/>
                <a:ea typeface="ＭＳ Ｐゴシック"/>
                <a:cs typeface="ＭＳ Ｐゴシック"/>
              </a:rPr>
              <a:t>Komodo </a:t>
            </a:r>
            <a:r>
              <a:rPr lang="en-US" sz="2000" dirty="0" smtClean="0">
                <a:solidFill>
                  <a:srgbClr val="0070C0"/>
                </a:solidFill>
                <a:latin typeface="Arial" pitchFamily="34" charset="0"/>
                <a:ea typeface="ＭＳ Ｐゴシック"/>
                <a:cs typeface="ＭＳ Ｐゴシック"/>
              </a:rPr>
              <a:t>services</a:t>
            </a:r>
            <a:r>
              <a:rPr lang="en-US" sz="2000" dirty="0" smtClean="0">
                <a:latin typeface="Arial" pitchFamily="34" charset="0"/>
                <a:ea typeface="ＭＳ Ｐゴシック"/>
                <a:cs typeface="ＭＳ Ｐゴシック"/>
              </a:rPr>
              <a:t> are installed using Framework setup. The process is exactly the same as setting up other MI services</a:t>
            </a:r>
          </a:p>
          <a:p>
            <a:pPr>
              <a:buSzTx/>
              <a:buBlip>
                <a:blip r:embed="rId2"/>
              </a:buBlip>
              <a:defRPr/>
            </a:pPr>
            <a:endParaRPr lang="en-US" sz="2000" dirty="0" smtClean="0">
              <a:latin typeface="Arial" pitchFamily="34" charset="0"/>
              <a:ea typeface="ＭＳ Ｐゴシック"/>
              <a:cs typeface="ＭＳ Ｐゴシック"/>
            </a:endParaRPr>
          </a:p>
          <a:p>
            <a:r>
              <a:rPr lang="en-US" sz="2000" dirty="0" smtClean="0">
                <a:solidFill>
                  <a:srgbClr val="0070C0"/>
                </a:solidFill>
              </a:rPr>
              <a:t>KomodoHost </a:t>
            </a:r>
            <a:r>
              <a:rPr lang="en-US" sz="2000" dirty="0" smtClean="0"/>
              <a:t>service must be running</a:t>
            </a:r>
          </a:p>
          <a:p>
            <a:endParaRPr lang="en-US" sz="2000" dirty="0" smtClean="0"/>
          </a:p>
          <a:p>
            <a:pPr>
              <a:buSzTx/>
              <a:buBlip>
                <a:blip r:embed="rId2"/>
              </a:buBlip>
              <a:defRPr/>
            </a:pPr>
            <a:r>
              <a:rPr lang="en-US" sz="2000" dirty="0" smtClean="0">
                <a:latin typeface="Arial" pitchFamily="34" charset="0"/>
                <a:ea typeface="ＭＳ Ｐゴシック"/>
                <a:cs typeface="ＭＳ Ｐゴシック"/>
              </a:rPr>
              <a:t>64-bit OS is recommended</a:t>
            </a:r>
          </a:p>
          <a:p>
            <a:pPr>
              <a:buSzTx/>
              <a:buBlip>
                <a:blip r:embed="rId2"/>
              </a:buBlip>
              <a:defRPr/>
            </a:pPr>
            <a:endParaRPr lang="en-US" sz="2000" dirty="0" smtClean="0">
              <a:latin typeface="Arial" pitchFamily="34" charset="0"/>
              <a:ea typeface="ＭＳ Ｐゴシック"/>
              <a:cs typeface="ＭＳ Ｐゴシック"/>
            </a:endParaRPr>
          </a:p>
          <a:p>
            <a:pPr>
              <a:buSzTx/>
              <a:buBlip>
                <a:blip r:embed="rId2"/>
              </a:buBlip>
              <a:defRPr/>
            </a:pPr>
            <a:r>
              <a:rPr lang="en-US" sz="2000" dirty="0" smtClean="0">
                <a:latin typeface="Arial" pitchFamily="34" charset="0"/>
                <a:ea typeface="ＭＳ Ｐゴシック"/>
              </a:rPr>
              <a:t>Komodo service loads data into the MI database that is associated with the Framework Service running for a MI Client Configuration</a:t>
            </a:r>
          </a:p>
          <a:p>
            <a:pPr>
              <a:buSzTx/>
              <a:buBlip>
                <a:blip r:embed="rId2"/>
              </a:buBlip>
              <a:defRPr/>
            </a:pPr>
            <a:endParaRPr lang="en-US" sz="2000" dirty="0" smtClean="0">
              <a:latin typeface="Arial" pitchFamily="34" charset="0"/>
              <a:ea typeface="ＭＳ Ｐゴシック"/>
              <a:cs typeface="ＭＳ Ｐゴシック"/>
            </a:endParaRPr>
          </a:p>
          <a:p>
            <a:pPr lvl="1" fontAlgn="auto">
              <a:spcAft>
                <a:spcPts val="0"/>
              </a:spcAft>
              <a:buFontTx/>
              <a:buNone/>
              <a:defRPr/>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pPr eaLnBrk="1" hangingPunct="1"/>
            <a:r>
              <a:rPr lang="en-US" dirty="0" smtClean="0">
                <a:latin typeface="Arial" charset="0"/>
                <a:ea typeface="ＭＳ Ｐゴシック" pitchFamily="34" charset="-128"/>
              </a:rPr>
              <a:t>Data Requirements</a:t>
            </a:r>
          </a:p>
        </p:txBody>
      </p:sp>
      <p:sp>
        <p:nvSpPr>
          <p:cNvPr id="17411" name="Content Placeholder 4"/>
          <p:cNvSpPr>
            <a:spLocks noGrp="1"/>
          </p:cNvSpPr>
          <p:nvPr>
            <p:ph idx="1"/>
          </p:nvPr>
        </p:nvSpPr>
        <p:spPr bwMode="auto">
          <a:xfrm>
            <a:off x="179512" y="908720"/>
            <a:ext cx="8229600" cy="5181600"/>
          </a:xfrm>
          <a:ln>
            <a:miter lim="800000"/>
            <a:headEnd/>
            <a:tailEnd/>
          </a:ln>
        </p:spPr>
        <p:txBody>
          <a:bodyPr vert="horz" wrap="square" lIns="91440" tIns="45720" rIns="91440" bIns="45720" numCol="1" anchor="t" anchorCtr="0" compatLnSpc="1">
            <a:prstTxWarp prst="textNoShape">
              <a:avLst/>
            </a:prstTxWarp>
          </a:bodyPr>
          <a:lstStyle/>
          <a:p>
            <a:pPr eaLnBrk="1" hangingPunct="1">
              <a:buSzTx/>
              <a:buFontTx/>
              <a:buBlip>
                <a:blip r:embed="rId3"/>
              </a:buBlip>
              <a:defRPr/>
            </a:pPr>
            <a:r>
              <a:rPr lang="en-US" sz="2000" b="0" dirty="0" smtClean="0">
                <a:solidFill>
                  <a:schemeClr val="tx1"/>
                </a:solidFill>
                <a:latin typeface="Arial" pitchFamily="34" charset="0"/>
                <a:ea typeface="ＭＳ Ｐゴシック"/>
                <a:cs typeface="ＭＳ Ｐゴシック"/>
              </a:rPr>
              <a:t>Complete records should be provided for database insert and update operations</a:t>
            </a:r>
          </a:p>
          <a:p>
            <a:pPr eaLnBrk="1" hangingPunct="1">
              <a:buSzTx/>
              <a:buFontTx/>
              <a:buBlip>
                <a:blip r:embed="rId3"/>
              </a:buBlip>
              <a:defRPr/>
            </a:pPr>
            <a:endParaRPr lang="en-US" sz="2000" b="0" dirty="0" smtClean="0">
              <a:solidFill>
                <a:schemeClr val="tx1"/>
              </a:solidFill>
              <a:latin typeface="Arial" pitchFamily="34" charset="0"/>
              <a:ea typeface="ＭＳ Ｐゴシック"/>
              <a:cs typeface="ＭＳ Ｐゴシック"/>
            </a:endParaRPr>
          </a:p>
          <a:p>
            <a:pPr>
              <a:buSzTx/>
              <a:buBlip>
                <a:blip r:embed="rId3"/>
              </a:buBlip>
              <a:defRPr/>
            </a:pPr>
            <a:r>
              <a:rPr lang="en-US" sz="2000" b="0" dirty="0" smtClean="0">
                <a:solidFill>
                  <a:schemeClr val="tx1"/>
                </a:solidFill>
                <a:latin typeface="Arial" pitchFamily="34" charset="0"/>
                <a:ea typeface="ＭＳ Ｐゴシック"/>
                <a:cs typeface="ＭＳ Ｐゴシック"/>
              </a:rPr>
              <a:t>Duplicate records should not be in the same data file. </a:t>
            </a:r>
          </a:p>
          <a:p>
            <a:pPr>
              <a:buSzTx/>
              <a:buBlip>
                <a:blip r:embed="rId3"/>
              </a:buBlip>
              <a:defRPr/>
            </a:pPr>
            <a:endParaRPr lang="en-US" sz="2000" b="0" dirty="0" smtClean="0">
              <a:solidFill>
                <a:schemeClr val="tx1"/>
              </a:solidFill>
              <a:latin typeface="Arial" pitchFamily="34" charset="0"/>
              <a:ea typeface="ＭＳ Ｐゴシック"/>
              <a:cs typeface="ＭＳ Ｐゴシック"/>
            </a:endParaRPr>
          </a:p>
          <a:p>
            <a:pPr eaLnBrk="1" hangingPunct="1">
              <a:buSzTx/>
              <a:buNone/>
              <a:defRPr/>
            </a:pPr>
            <a:r>
              <a:rPr lang="en-US" sz="2000" b="0" dirty="0" smtClean="0">
                <a:solidFill>
                  <a:schemeClr val="tx1"/>
                </a:solidFill>
                <a:latin typeface="Arial" pitchFamily="34" charset="0"/>
                <a:ea typeface="ＭＳ Ｐゴシック"/>
                <a:cs typeface="ＭＳ Ｐゴシック"/>
              </a:rPr>
              <a:t>     Komodo is multi-threaded. Each database operations is executed in a separate thread. In the case of duplicate records with different operations, the order in which each thread applies the transaction is not guaranteed.</a:t>
            </a:r>
          </a:p>
          <a:p>
            <a:pPr eaLnBrk="1" hangingPunct="1">
              <a:buSzTx/>
              <a:buFontTx/>
              <a:buBlip>
                <a:blip r:embed="rId3"/>
              </a:buBlip>
              <a:defRPr/>
            </a:pPr>
            <a:endParaRPr lang="en-US" dirty="0" smtClean="0">
              <a:latin typeface="Arial" pitchFamily="34" charset="0"/>
              <a:ea typeface="ＭＳ Ｐゴシック"/>
              <a:cs typeface="ＭＳ Ｐゴシック"/>
            </a:endParaRPr>
          </a:p>
        </p:txBody>
      </p:sp>
    </p:spTree>
  </p:cSld>
  <p:clrMapOvr>
    <a:masterClrMapping/>
  </p:clrMapOvr>
  <p:transition advTm="625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2"/>
          <p:cNvSpPr>
            <a:spLocks noGrp="1"/>
          </p:cNvSpPr>
          <p:nvPr>
            <p:ph type="title"/>
          </p:nvPr>
        </p:nvSpPr>
        <p:spPr bwMode="auto">
          <a:noFill/>
          <a:ln>
            <a:miter lim="800000"/>
            <a:headEnd/>
            <a:tailEnd/>
          </a:ln>
        </p:spPr>
        <p:txBody>
          <a:bodyPr vert="horz" wrap="square" lIns="91440" tIns="45720" rIns="91440" bIns="45720" numCol="1" compatLnSpc="1">
            <a:prstTxWarp prst="textNoShape">
              <a:avLst/>
            </a:prstTxWarp>
          </a:bodyPr>
          <a:lstStyle/>
          <a:p>
            <a:r>
              <a:rPr lang="en-US" dirty="0" smtClean="0">
                <a:latin typeface="Arial" charset="0"/>
              </a:rPr>
              <a:t>Komodo MI 9 </a:t>
            </a:r>
          </a:p>
        </p:txBody>
      </p:sp>
      <p:sp>
        <p:nvSpPr>
          <p:cNvPr id="4" name="Content Placeholder 3"/>
          <p:cNvSpPr>
            <a:spLocks noGrp="1"/>
          </p:cNvSpPr>
          <p:nvPr>
            <p:ph idx="1"/>
          </p:nvPr>
        </p:nvSpPr>
        <p:spPr>
          <a:xfrm>
            <a:off x="3203848" y="3933056"/>
            <a:ext cx="4176464" cy="1872184"/>
          </a:xfrm>
        </p:spPr>
        <p:txBody>
          <a:bodyPr/>
          <a:lstStyle/>
          <a:p>
            <a:pPr fontAlgn="auto">
              <a:spcAft>
                <a:spcPts val="0"/>
              </a:spcAft>
              <a:defRPr/>
            </a:pPr>
            <a:endParaRPr lang="en-US" dirty="0" smtClean="0"/>
          </a:p>
        </p:txBody>
      </p:sp>
      <p:pic>
        <p:nvPicPr>
          <p:cNvPr id="6" name="Picture 5"/>
          <p:cNvPicPr/>
          <p:nvPr/>
        </p:nvPicPr>
        <p:blipFill>
          <a:blip r:embed="rId2" cstate="print"/>
          <a:srcRect/>
          <a:stretch>
            <a:fillRect/>
          </a:stretch>
        </p:blipFill>
        <p:spPr bwMode="auto">
          <a:xfrm>
            <a:off x="755576" y="1124744"/>
            <a:ext cx="7488831" cy="51125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itle and Sections">
  <a:themeElements>
    <a:clrScheme name="Cegedim_Relationship_Management">
      <a:dk1>
        <a:sysClr val="windowText" lastClr="000000"/>
      </a:dk1>
      <a:lt1>
        <a:sysClr val="window" lastClr="FFFFFF"/>
      </a:lt1>
      <a:dk2>
        <a:srgbClr val="0082D1"/>
      </a:dk2>
      <a:lt2>
        <a:srgbClr val="F2F2F2"/>
      </a:lt2>
      <a:accent1>
        <a:srgbClr val="0082D1"/>
      </a:accent1>
      <a:accent2>
        <a:srgbClr val="50B848"/>
      </a:accent2>
      <a:accent3>
        <a:srgbClr val="C51D71"/>
      </a:accent3>
      <a:accent4>
        <a:srgbClr val="00928F"/>
      </a:accent4>
      <a:accent5>
        <a:srgbClr val="8AC640"/>
      </a:accent5>
      <a:accent6>
        <a:srgbClr val="6DBCE3"/>
      </a:accent6>
      <a:hlink>
        <a:srgbClr val="92D050"/>
      </a:hlink>
      <a:folHlink>
        <a:srgbClr val="800080"/>
      </a:folHlink>
    </a:clrScheme>
    <a:fontScheme name="Cegedi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Content">
  <a:themeElements>
    <a:clrScheme name="Cegedim_Relationship_Management">
      <a:dk1>
        <a:sysClr val="windowText" lastClr="000000"/>
      </a:dk1>
      <a:lt1>
        <a:sysClr val="window" lastClr="FFFFFF"/>
      </a:lt1>
      <a:dk2>
        <a:srgbClr val="0082D1"/>
      </a:dk2>
      <a:lt2>
        <a:srgbClr val="F2F2F2"/>
      </a:lt2>
      <a:accent1>
        <a:srgbClr val="0082D1"/>
      </a:accent1>
      <a:accent2>
        <a:srgbClr val="50B848"/>
      </a:accent2>
      <a:accent3>
        <a:srgbClr val="C51D71"/>
      </a:accent3>
      <a:accent4>
        <a:srgbClr val="00928F"/>
      </a:accent4>
      <a:accent5>
        <a:srgbClr val="8AC640"/>
      </a:accent5>
      <a:accent6>
        <a:srgbClr val="6DBCE3"/>
      </a:accent6>
      <a:hlink>
        <a:srgbClr val="0070C0"/>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344256ED44C54A88DFD1910C505407" ma:contentTypeVersion="0" ma:contentTypeDescription="Create a new document." ma:contentTypeScope="" ma:versionID="57349185087a89068d08b5fe610f047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C5382E-C1E0-42AE-A6E3-16A33BEE12C8}">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F4A3D03D-FD07-4ED1-B316-CD37E3B918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C784A473-406B-428F-AE7B-AC47C5BDE8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22048</TotalTime>
  <Words>4347</Words>
  <Application>Microsoft Office PowerPoint</Application>
  <PresentationFormat>On-screen Show (4:3)</PresentationFormat>
  <Paragraphs>563</Paragraphs>
  <Slides>64</Slides>
  <Notes>18</Notes>
  <HiddenSlides>0</HiddenSlides>
  <MMClips>0</MMClips>
  <ScaleCrop>false</ScaleCrop>
  <HeadingPairs>
    <vt:vector size="4" baseType="variant">
      <vt:variant>
        <vt:lpstr>Theme</vt:lpstr>
      </vt:variant>
      <vt:variant>
        <vt:i4>2</vt:i4>
      </vt:variant>
      <vt:variant>
        <vt:lpstr>Slide Titles</vt:lpstr>
      </vt:variant>
      <vt:variant>
        <vt:i4>64</vt:i4>
      </vt:variant>
    </vt:vector>
  </HeadingPairs>
  <TitlesOfParts>
    <vt:vector size="66" baseType="lpstr">
      <vt:lpstr>Title and Sections</vt:lpstr>
      <vt:lpstr>Content</vt:lpstr>
      <vt:lpstr>Slide 1</vt:lpstr>
      <vt:lpstr>Slide 2</vt:lpstr>
      <vt:lpstr>Komodo MI9</vt:lpstr>
      <vt:lpstr>MI 9 Komodo introduction</vt:lpstr>
      <vt:lpstr>Komodo Documentation</vt:lpstr>
      <vt:lpstr>Komodo basics</vt:lpstr>
      <vt:lpstr>Komodo Installation for MI</vt:lpstr>
      <vt:lpstr>Data Requirements</vt:lpstr>
      <vt:lpstr>Komodo MI 9 </vt:lpstr>
      <vt:lpstr>Komodo MI 9 GUI</vt:lpstr>
      <vt:lpstr>Komodo user </vt:lpstr>
      <vt:lpstr>Komodo user</vt:lpstr>
      <vt:lpstr>Global Variables </vt:lpstr>
      <vt:lpstr>Create a Global Variable </vt:lpstr>
      <vt:lpstr>Global variable types</vt:lpstr>
      <vt:lpstr>Global variable types cont.</vt:lpstr>
      <vt:lpstr>Global variable types cont.</vt:lpstr>
      <vt:lpstr>Global variable types cont.</vt:lpstr>
      <vt:lpstr>DLT Global variables</vt:lpstr>
      <vt:lpstr>Task Palette </vt:lpstr>
      <vt:lpstr>Task types</vt:lpstr>
      <vt:lpstr>Task types</vt:lpstr>
      <vt:lpstr>Designer tab </vt:lpstr>
      <vt:lpstr>Designer tab </vt:lpstr>
      <vt:lpstr>Job Task Connector condition</vt:lpstr>
      <vt:lpstr>Create a Job Task Connector condition </vt:lpstr>
      <vt:lpstr>Create a Job Task Connector condition- cont. </vt:lpstr>
      <vt:lpstr>Create a Job Task Connector condition- cont.</vt:lpstr>
      <vt:lpstr>Logger  tab </vt:lpstr>
      <vt:lpstr>Logger  tab </vt:lpstr>
      <vt:lpstr>Messages tab</vt:lpstr>
      <vt:lpstr>Dashboard tab </vt:lpstr>
      <vt:lpstr>Dashboard tab </vt:lpstr>
      <vt:lpstr>Dashboard tab</vt:lpstr>
      <vt:lpstr>Server directory structure for MI_DLS project</vt:lpstr>
      <vt:lpstr>Job Task Panel </vt:lpstr>
      <vt:lpstr>File Reader properties</vt:lpstr>
      <vt:lpstr>Field Aliases </vt:lpstr>
      <vt:lpstr>Database Reader properties</vt:lpstr>
      <vt:lpstr>Database Reader – using Dynamic Tables</vt:lpstr>
      <vt:lpstr>Database Reader – using Dynamic Tables</vt:lpstr>
      <vt:lpstr>Database Input properties  - SQL Mode </vt:lpstr>
      <vt:lpstr>Mapping Designer </vt:lpstr>
      <vt:lpstr>Mapping Designer</vt:lpstr>
      <vt:lpstr>Mapping Designer</vt:lpstr>
      <vt:lpstr>Mapping Designer</vt:lpstr>
      <vt:lpstr>Run Job  </vt:lpstr>
      <vt:lpstr>Run Job</vt:lpstr>
      <vt:lpstr>Preview </vt:lpstr>
      <vt:lpstr>MI_DLS Project</vt:lpstr>
      <vt:lpstr>Schedule parameters</vt:lpstr>
      <vt:lpstr>Schedule options</vt:lpstr>
      <vt:lpstr>Schedule Job</vt:lpstr>
      <vt:lpstr>DLS_Scheduler</vt:lpstr>
      <vt:lpstr>Export  Project </vt:lpstr>
      <vt:lpstr>Import project </vt:lpstr>
      <vt:lpstr>Import Project</vt:lpstr>
      <vt:lpstr>Export Job</vt:lpstr>
      <vt:lpstr>Import Job</vt:lpstr>
      <vt:lpstr>DID Template</vt:lpstr>
      <vt:lpstr>Changes to an existing Global baseline interface (job) </vt:lpstr>
      <vt:lpstr>MI Multi Country jobs</vt:lpstr>
      <vt:lpstr>Options to Run a job </vt:lpstr>
      <vt:lpstr>Slide 64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Komodo MI9 Training</dc:title>
  <dc:creator>Pamela Huntsman</dc:creator>
  <dc:description>Introduction to Komodo MI9</dc:description>
  <cp:lastModifiedBy>HUNTSMAN Pamela</cp:lastModifiedBy>
  <cp:revision>287</cp:revision>
  <cp:lastPrinted>2012-08-01T17:12:32Z</cp:lastPrinted>
  <dcterms:created xsi:type="dcterms:W3CDTF">2012-01-17T09:59:05Z</dcterms:created>
  <dcterms:modified xsi:type="dcterms:W3CDTF">2013-03-20T14:18:17Z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0x01010053344256ED44C54A88DFD1910C505407</vt:lpwstr>
  </property>
</Properties>
</file>