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9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31" r:id="rId23"/>
    <p:sldId id="508" r:id="rId24"/>
    <p:sldId id="509" r:id="rId25"/>
    <p:sldId id="510" r:id="rId26"/>
    <p:sldId id="511" r:id="rId27"/>
    <p:sldId id="512" r:id="rId28"/>
    <p:sldId id="525" r:id="rId29"/>
    <p:sldId id="526" r:id="rId30"/>
    <p:sldId id="527" r:id="rId31"/>
    <p:sldId id="528" r:id="rId32"/>
    <p:sldId id="529" r:id="rId33"/>
    <p:sldId id="53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DC3"/>
    <a:srgbClr val="1E5BE2"/>
    <a:srgbClr val="83C937"/>
    <a:srgbClr val="0033CC"/>
    <a:srgbClr val="003300"/>
    <a:srgbClr val="006600"/>
    <a:srgbClr val="E54D49"/>
    <a:srgbClr val="84D8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89412" autoAdjust="0"/>
  </p:normalViewPr>
  <p:slideViewPr>
    <p:cSldViewPr>
      <p:cViewPr varScale="1">
        <p:scale>
          <a:sx n="65" d="100"/>
          <a:sy n="65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5625A-C566-46AC-9DB1-28BD5947EF0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0493F-997E-4368-B85C-C5125ACEC04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7A892-6F1D-4AF8-91C5-0A8D34EB5C2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FADAE-5F32-460E-999C-4261818DB4C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0953E-BA71-4CFE-9AC0-606E14497E1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53713-A2E8-4663-A34C-67EB618509B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729DE-4340-4150-88F2-BA212D88640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30722-2EEA-4008-942A-D4DF48B65E5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2624F-E3B8-4F6E-9571-027E66BCF2BC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45DA4-4AD1-4FD9-8066-BFDF8B40259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667AF-08C2-4C20-AF6F-FE840BA4FD0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DCBDF-59E8-40EC-87BA-F270EA60353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E04C3-8218-47E6-9615-4C7E475E92F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125ED-31F3-40CA-A7AD-AB4FDF75C41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F9566-FD40-4A91-876D-CA41BF6B867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7C578-BA20-4E4C-A226-7C42EA96B10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04075-E13B-4B2C-9846-FD9787997BE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4C430-6059-41A8-8350-C7298BC9E62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31247-5274-47D1-B539-A54875BC4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  <p:sldLayoutId id="2147483720" r:id="rId2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342584" cy="2362200"/>
          </a:xfrm>
        </p:spPr>
        <p:txBody>
          <a:bodyPr>
            <a:noAutofit/>
          </a:bodyPr>
          <a:lstStyle/>
          <a:p>
            <a:r>
              <a:rPr lang="en-IE" sz="5000" dirty="0" smtClean="0"/>
              <a:t>Advanced</a:t>
            </a:r>
            <a:br>
              <a:rPr lang="en-IE" sz="5000" dirty="0" smtClean="0"/>
            </a:br>
            <a:r>
              <a:rPr lang="en-IE" sz="5000" dirty="0" smtClean="0"/>
              <a:t>Databases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2600" i="1" dirty="0" smtClean="0"/>
              <a:t>Lecture </a:t>
            </a:r>
            <a:r>
              <a:rPr lang="en-IE" sz="2600" i="1" dirty="0" smtClean="0"/>
              <a:t>3: </a:t>
            </a:r>
            <a:r>
              <a:rPr lang="en-IE" sz="2600" i="1" dirty="0" smtClean="0"/>
              <a:t>DB </a:t>
            </a:r>
            <a:r>
              <a:rPr lang="en-IE" sz="2600" i="1" dirty="0" smtClean="0"/>
              <a:t>Normalization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DT228/4 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595" y="44624"/>
            <a:ext cx="43204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Data Organization:  </a:t>
            </a:r>
            <a:endParaRPr lang="en-US" sz="3200" b="1" dirty="0" smtClean="0">
              <a:latin typeface="Tahoma" pitchFamily="34" charset="0"/>
            </a:endParaRPr>
          </a:p>
          <a:p>
            <a:pPr eaLnBrk="0" hangingPunct="0"/>
            <a:r>
              <a:rPr lang="en-US" sz="3200" b="1" dirty="0" smtClean="0">
                <a:latin typeface="Tahoma" pitchFamily="34" charset="0"/>
              </a:rPr>
              <a:t>First </a:t>
            </a:r>
            <a:r>
              <a:rPr lang="en-US" sz="3200" b="1" dirty="0">
                <a:latin typeface="Tahoma" pitchFamily="34" charset="0"/>
              </a:rPr>
              <a:t>Normal Form</a:t>
            </a:r>
          </a:p>
        </p:txBody>
      </p:sp>
      <p:pic>
        <p:nvPicPr>
          <p:cNvPr id="12291" name="Picture 6" descr="fig05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11624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7" descr="fig 05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844824"/>
            <a:ext cx="4149725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AutoShape 8"/>
          <p:cNvSpPr>
            <a:spLocks noChangeArrowheads="1"/>
          </p:cNvSpPr>
          <p:nvPr/>
        </p:nvSpPr>
        <p:spPr bwMode="auto">
          <a:xfrm rot="-1348106">
            <a:off x="3505200" y="2225824"/>
            <a:ext cx="1295400" cy="457200"/>
          </a:xfrm>
          <a:prstGeom prst="curvedDownArrow">
            <a:avLst>
              <a:gd name="adj1" fmla="val 56667"/>
              <a:gd name="adj2" fmla="val 113333"/>
              <a:gd name="adj3" fmla="val 33333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2286000" y="5731024"/>
            <a:ext cx="11922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Tahoma" pitchFamily="34" charset="0"/>
              </a:rPr>
              <a:t>Before</a:t>
            </a: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6248400" y="4816624"/>
            <a:ext cx="9477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Tahoma" pitchFamily="34" charset="0"/>
              </a:rPr>
              <a:t>After</a:t>
            </a: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1143000" y="2835424"/>
            <a:ext cx="990600" cy="2895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4953000" y="1921024"/>
            <a:ext cx="990600" cy="2895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5364088" y="544522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...then split the relation into table</a:t>
            </a:r>
            <a:endParaRPr lang="it-IT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First Normal Form (1 NF)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200" b="1" dirty="0" smtClean="0">
                <a:latin typeface="Tahoma" pitchFamily="34" charset="0"/>
              </a:rPr>
              <a:t>1NF Definition</a:t>
            </a:r>
          </a:p>
          <a:p>
            <a:pPr lvl="1" eaLnBrk="1" hangingPunct="1"/>
            <a:r>
              <a:rPr lang="en-US" sz="2200" b="1" dirty="0" smtClean="0">
                <a:latin typeface="Tahoma" pitchFamily="34" charset="0"/>
              </a:rPr>
              <a:t>The term first normal form (1NF) describes the tabular format in which: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All the key attributes are defined.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There are no repeating groups in the table. 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All attributes are dependent on the primary key.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</a:rPr>
              <a:t>Dependency Diagram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Dependency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primary key components are bold, underlined, and shaded in a different color.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arrows above entities indicate all desirable dependencies, i.e., dependencies that are based on PK.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arrows below the dependency diagram indicate less desirable dependencies -- partial dependencies and transitive dependencies.</a:t>
            </a:r>
          </a:p>
        </p:txBody>
      </p:sp>
      <p:pic>
        <p:nvPicPr>
          <p:cNvPr id="14339" name="Picture 4" descr="fig 05-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248" y="4221088"/>
            <a:ext cx="7696200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2136"/>
            <a:ext cx="6851104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Second Normal Form (2 NF)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820472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200" b="1" dirty="0" smtClean="0">
                <a:latin typeface="Tahoma" pitchFamily="34" charset="0"/>
              </a:rPr>
              <a:t>Conversion to Second Normal Form</a:t>
            </a:r>
          </a:p>
          <a:p>
            <a:pPr lvl="1" eaLnBrk="1" hangingPunct="1"/>
            <a:r>
              <a:rPr lang="en-US" sz="2200" b="1" dirty="0" smtClean="0">
                <a:latin typeface="Tahoma" pitchFamily="34" charset="0"/>
              </a:rPr>
              <a:t>Starting with the 1NF format, the database can be converted into the 2NF format by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Writing each key component on a separate line, and then writing the original key on the last line and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Writing the dependent attributes after each new key.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b="1" dirty="0" smtClean="0">
              <a:latin typeface="Tahoma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PROJECT (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PROJ_NUM</a:t>
            </a:r>
            <a:r>
              <a:rPr lang="en-US" sz="1800" u="sng" dirty="0" smtClean="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sz="1800" dirty="0" smtClean="0">
                <a:solidFill>
                  <a:srgbClr val="0000FF"/>
                </a:solidFill>
                <a:latin typeface="Tahoma" pitchFamily="34" charset="0"/>
              </a:rPr>
              <a:t> PROJ_NAME</a:t>
            </a:r>
            <a:r>
              <a:rPr lang="en-US" sz="1800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EMPLOYEE (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EMP_NUM</a:t>
            </a:r>
            <a:r>
              <a:rPr lang="en-US" sz="1800" dirty="0" smtClean="0">
                <a:solidFill>
                  <a:srgbClr val="0000FF"/>
                </a:solidFill>
                <a:latin typeface="Tahoma" pitchFamily="34" charset="0"/>
              </a:rPr>
              <a:t>, EMP_NAME, JOB_CLASS, CHG_HOUR</a:t>
            </a:r>
            <a:r>
              <a:rPr lang="en-US" sz="1800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ASSIGN (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PROJ_NUM</a:t>
            </a:r>
            <a:r>
              <a:rPr lang="en-US" sz="1800" u="sng" dirty="0" smtClean="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 EMP_NUM</a:t>
            </a:r>
            <a:r>
              <a:rPr lang="en-US" sz="1800" dirty="0" smtClean="0">
                <a:solidFill>
                  <a:srgbClr val="0000FF"/>
                </a:solidFill>
                <a:latin typeface="Tahoma" pitchFamily="34" charset="0"/>
              </a:rPr>
              <a:t>, HOURS</a:t>
            </a:r>
            <a:r>
              <a:rPr lang="en-US" sz="1800" dirty="0" smtClean="0">
                <a:latin typeface="Tahoma" pitchFamily="34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ig 05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73152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323528" y="0"/>
            <a:ext cx="7315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Tahoma" pitchFamily="34" charset="0"/>
              </a:rPr>
              <a:t>Dependency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6635080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Second Normal Form (2 NF)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24000"/>
            <a:ext cx="8363272" cy="4876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	</a:t>
            </a:r>
            <a:r>
              <a:rPr lang="en-US" sz="2400" b="1" dirty="0" smtClean="0">
                <a:latin typeface="Tahoma" pitchFamily="34" charset="0"/>
              </a:rPr>
              <a:t>A table is in 2NF if: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400" b="1" dirty="0" smtClean="0">
                <a:latin typeface="Tahoma" pitchFamily="34" charset="0"/>
              </a:rPr>
              <a:t>It is in 1NF and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400" b="1" dirty="0" smtClean="0">
                <a:latin typeface="Tahoma" pitchFamily="34" charset="0"/>
              </a:rPr>
              <a:t>It includes no partial dependencies; that is, no attribute is dependent on only a portion of the primary key.</a:t>
            </a:r>
          </a:p>
          <a:p>
            <a:pPr lvl="2"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Tahoma" pitchFamily="34" charset="0"/>
              </a:rPr>
              <a:t>	(It is still possible for a table in 2NF to exhibit transitive dependency; that is, one or more attributes may be functionally dependent on </a:t>
            </a:r>
            <a:r>
              <a:rPr lang="en-US" sz="2400" b="1" dirty="0" err="1" smtClean="0">
                <a:latin typeface="Tahoma" pitchFamily="34" charset="0"/>
              </a:rPr>
              <a:t>nonkey</a:t>
            </a:r>
            <a:r>
              <a:rPr lang="en-US" sz="2400" b="1" dirty="0" smtClean="0">
                <a:latin typeface="Tahoma" pitchFamily="34" charset="0"/>
              </a:rPr>
              <a:t> attributes.)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Third Normal Form (3 NF)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>
                <a:latin typeface="Tahoma" pitchFamily="34" charset="0"/>
              </a:rPr>
              <a:t>Conversion to Third Normal Form</a:t>
            </a:r>
          </a:p>
          <a:p>
            <a:pPr lvl="1" eaLnBrk="1" hangingPunct="1"/>
            <a:r>
              <a:rPr lang="en-US" b="1" dirty="0" smtClean="0">
                <a:latin typeface="Tahoma" pitchFamily="34" charset="0"/>
              </a:rPr>
              <a:t>Create a separate table with attributes in a transitive functional dependence relationship.</a:t>
            </a:r>
          </a:p>
          <a:p>
            <a:pPr lvl="1" eaLnBrk="1" hangingPunct="1">
              <a:buFontTx/>
              <a:buNone/>
            </a:pPr>
            <a:endParaRPr lang="en-US" sz="2000" dirty="0" smtClean="0">
              <a:latin typeface="Tahoma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PROJECT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PROJ_NUM,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 PROJ_NAME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ASSIGN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PROJ_NUM, EMP_NUM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, HOURS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EMPLOYEE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EMP_NUM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, EMP_NAME, JOB_CLASS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JOB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JOB_CLASS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, CHG_HOUR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Third Normal Form (3 NF)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b="1" dirty="0" smtClean="0">
                <a:latin typeface="Tahoma" pitchFamily="34" charset="0"/>
              </a:rPr>
              <a:t>3NF Definition</a:t>
            </a:r>
          </a:p>
          <a:p>
            <a:pPr lvl="1" eaLnBrk="1" hangingPunct="1"/>
            <a:r>
              <a:rPr lang="en-US" sz="2100" b="1" dirty="0" smtClean="0">
                <a:latin typeface="Tahoma" pitchFamily="34" charset="0"/>
              </a:rPr>
              <a:t>A table is in 3NF if:</a:t>
            </a:r>
          </a:p>
          <a:p>
            <a:pPr lvl="2" eaLnBrk="1" hangingPunct="1"/>
            <a:r>
              <a:rPr lang="en-US" sz="2100" b="1" dirty="0" smtClean="0">
                <a:latin typeface="Tahoma" pitchFamily="34" charset="0"/>
              </a:rPr>
              <a:t>It is in 2NF and</a:t>
            </a:r>
          </a:p>
          <a:p>
            <a:pPr lvl="2" eaLnBrk="1" hangingPunct="1"/>
            <a:r>
              <a:rPr lang="en-US" sz="2100" b="1" dirty="0" smtClean="0">
                <a:latin typeface="Tahoma" pitchFamily="34" charset="0"/>
              </a:rPr>
              <a:t>It contains no transitive dependencies.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fig 05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5538192" cy="519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11560" y="188640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The Completed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23112" cy="990600"/>
          </a:xfrm>
        </p:spPr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 smtClean="0"/>
              <a:t>a relation has more than one candidate key, anomalies may result even though the relation is in 3NF.</a:t>
            </a:r>
          </a:p>
          <a:p>
            <a:r>
              <a:rPr lang="en-US" sz="2400" dirty="0" smtClean="0"/>
              <a:t>3NF does not deal satisfactorily with the case of a relation with overlapping candidate keys</a:t>
            </a:r>
          </a:p>
          <a:p>
            <a:r>
              <a:rPr lang="en-US" sz="2400" dirty="0" smtClean="0"/>
              <a:t>i.e. composite candidate keys with at least one attribute in common.</a:t>
            </a:r>
          </a:p>
          <a:p>
            <a:r>
              <a:rPr lang="en-US" sz="2400" dirty="0" smtClean="0"/>
              <a:t>BCNF is based on the concept of a </a:t>
            </a:r>
            <a:r>
              <a:rPr lang="en-US" sz="2400" i="1" dirty="0" smtClean="0"/>
              <a:t>determinant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determinant is any attribute (simple or composite) on which some other attribute is fully functionally dependent.</a:t>
            </a:r>
          </a:p>
          <a:p>
            <a:r>
              <a:rPr lang="en-US" sz="2400" dirty="0" smtClean="0"/>
              <a:t>A relation is in BCNF is, and only if, every determinant is a candidate key.</a:t>
            </a:r>
          </a:p>
          <a:p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700" dirty="0" smtClean="0">
                <a:solidFill>
                  <a:schemeClr val="tx1"/>
                </a:solidFill>
              </a:rPr>
              <a:t>Database Tables and Normalization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200" dirty="0" smtClean="0">
                <a:latin typeface="Tahoma" pitchFamily="34" charset="0"/>
              </a:rPr>
              <a:t>Normalization is a process for assigning attributes to entities. It reduces data redundancies and helps eliminate the data anomalies. 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latin typeface="Tahoma" pitchFamily="34" charset="0"/>
              </a:rPr>
              <a:t>Normalization works through a series of stages called normal forms: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First normal form (1NF)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Second normal form (2NF)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Third normal form (3NF)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Boyce-</a:t>
            </a:r>
            <a:r>
              <a:rPr lang="en-US" sz="2200" dirty="0" err="1" smtClean="0">
                <a:latin typeface="Tahoma" pitchFamily="34" charset="0"/>
              </a:rPr>
              <a:t>Codd</a:t>
            </a:r>
            <a:r>
              <a:rPr lang="en-US" sz="2200" dirty="0" smtClean="0">
                <a:latin typeface="Tahoma" pitchFamily="34" charset="0"/>
              </a:rPr>
              <a:t> NF (BCNF)</a:t>
            </a:r>
            <a:endParaRPr lang="en-US" sz="2200" dirty="0" smtClean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latin typeface="Tahoma" pitchFamily="34" charset="0"/>
              </a:rPr>
              <a:t>The highest level of normalization is not always desirable.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056784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Boyce-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</a:rPr>
              <a:t>Codd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 Normal Form (BCNF)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A table is in Boyce-</a:t>
            </a:r>
            <a:r>
              <a:rPr lang="en-US" sz="2000" b="1" dirty="0" err="1" smtClean="0">
                <a:latin typeface="Tahoma" pitchFamily="34" charset="0"/>
              </a:rPr>
              <a:t>Codd</a:t>
            </a:r>
            <a:r>
              <a:rPr lang="en-US" sz="2000" b="1" dirty="0" smtClean="0">
                <a:latin typeface="Tahoma" pitchFamily="34" charset="0"/>
              </a:rPr>
              <a:t> normal form (BCNF) if every determinant in the table is a candidate key.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b="1" dirty="0" smtClean="0">
                <a:latin typeface="Tahoma" pitchFamily="34" charset="0"/>
              </a:rPr>
              <a:t>	(A determinant is any attribute whose value determines other values with a row.)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If a table contains only one candidate key, the 3NF and the BCNF are equivalent.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BCNF is a special case of 3NF.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Figure 5.7 illustrates a table that is in 3NF but not in BCNF.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Figure 5.8 shows how the table can be decomposed to conform to the BCNF form.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395536" y="251937"/>
            <a:ext cx="72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A Table </a:t>
            </a:r>
            <a:r>
              <a:rPr lang="en-US" sz="3200" b="1" dirty="0" smtClean="0">
                <a:latin typeface="Tahoma" pitchFamily="34" charset="0"/>
              </a:rPr>
              <a:t>in </a:t>
            </a:r>
            <a:r>
              <a:rPr lang="en-US" sz="3200" b="1" dirty="0">
                <a:latin typeface="Tahoma" pitchFamily="34" charset="0"/>
              </a:rPr>
              <a:t>3NF </a:t>
            </a:r>
            <a:r>
              <a:rPr lang="en-US" sz="3200" b="1" dirty="0" smtClean="0">
                <a:latin typeface="Tahoma" pitchFamily="34" charset="0"/>
              </a:rPr>
              <a:t>but not in </a:t>
            </a:r>
            <a:r>
              <a:rPr lang="en-US" sz="3200" b="1" dirty="0">
                <a:latin typeface="Tahoma" pitchFamily="34" charset="0"/>
              </a:rPr>
              <a:t>BCNF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6657975" cy="352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51520" y="116632"/>
            <a:ext cx="73548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3333CC"/>
                </a:solidFill>
                <a:latin typeface="Tahoma" pitchFamily="34" charset="0"/>
              </a:rPr>
              <a:t>The Decomposition of a Table Structure </a:t>
            </a:r>
            <a:br>
              <a:rPr lang="en-US" sz="2800" b="1" dirty="0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2800" b="1" dirty="0">
                <a:solidFill>
                  <a:srgbClr val="3333CC"/>
                </a:solidFill>
                <a:latin typeface="Tahoma" pitchFamily="34" charset="0"/>
              </a:rPr>
              <a:t>to Meet BCNF Requirements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675" y="1628800"/>
            <a:ext cx="7191375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fig 05-t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62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07504" y="260648"/>
            <a:ext cx="7451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3333CC"/>
                </a:solidFill>
                <a:latin typeface="Tahoma" pitchFamily="34" charset="0"/>
              </a:rPr>
              <a:t>Sample Data for a BCNF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39552" y="332656"/>
            <a:ext cx="5849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500" b="1" dirty="0">
                <a:latin typeface="Tahoma" pitchFamily="34" charset="0"/>
              </a:rPr>
              <a:t>Decomposition into BCNF</a:t>
            </a: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44824"/>
            <a:ext cx="4962525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7163" y="4365104"/>
            <a:ext cx="6324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 err="1" smtClean="0">
                <a:solidFill>
                  <a:schemeClr val="tx1"/>
                </a:solidFill>
              </a:rPr>
              <a:t>Denormalization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500" dirty="0" smtClean="0">
                <a:latin typeface="Tahoma" pitchFamily="34" charset="0"/>
              </a:rPr>
              <a:t>Normalization is only one of many database design goals. 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500" dirty="0" smtClean="0">
                <a:latin typeface="Tahoma" pitchFamily="34" charset="0"/>
              </a:rPr>
              <a:t>Normalized (decomposed) tables require additional processing, reducing system speed.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500" dirty="0" smtClean="0">
                <a:latin typeface="Tahoma" pitchFamily="34" charset="0"/>
              </a:rPr>
              <a:t>Normalization purity is often difficult to sustain in the modern database environment. The conflict between design efficiency, information requirements, and processing speed are often resolved through compromises that include </a:t>
            </a:r>
            <a:r>
              <a:rPr lang="en-US" sz="2500" dirty="0" err="1" smtClean="0">
                <a:latin typeface="Tahoma" pitchFamily="34" charset="0"/>
              </a:rPr>
              <a:t>denormalization</a:t>
            </a:r>
            <a:r>
              <a:rPr lang="en-US" sz="2500" dirty="0" smtClean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Commands/1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 data into a table</a:t>
            </a:r>
            <a:endParaRPr lang="it-IT" dirty="0" smtClean="0"/>
          </a:p>
          <a:p>
            <a:r>
              <a:rPr lang="it-IT" dirty="0" smtClean="0"/>
              <a:t>INSERT </a:t>
            </a:r>
            <a:r>
              <a:rPr lang="it-IT" dirty="0" smtClean="0"/>
              <a:t>INTO staff( firstName, lastName, address, homePhone, cellPhone, latitude, longitude )</a:t>
            </a:r>
            <a:br>
              <a:rPr lang="it-IT" dirty="0" smtClean="0"/>
            </a:br>
            <a:r>
              <a:rPr lang="it-IT" dirty="0" smtClean="0"/>
              <a:t>SELECT firstName, lastName, address, homePhone, cellPhone, latitude, longitude</a:t>
            </a:r>
            <a:br>
              <a:rPr lang="it-IT" dirty="0" smtClean="0"/>
            </a:br>
            <a:r>
              <a:rPr lang="it-IT" dirty="0" smtClean="0"/>
              <a:t>FROM gfxContact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Commands /2 – Create a table from another 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smtClean="0"/>
              <a:t>SQL&gt; </a:t>
            </a:r>
            <a:r>
              <a:rPr lang="it-IT" sz="1800" b="1" dirty="0" smtClean="0"/>
              <a:t>CREATE </a:t>
            </a:r>
            <a:r>
              <a:rPr lang="it-IT" sz="1800" dirty="0" smtClean="0"/>
              <a:t>TABLE EMP (EMPNO NUMBER(4) NOT NULL,</a:t>
            </a:r>
            <a:br>
              <a:rPr lang="it-IT" sz="1800" dirty="0" smtClean="0"/>
            </a:br>
            <a:r>
              <a:rPr lang="it-IT" sz="1800" dirty="0" smtClean="0"/>
              <a:t>                   ENAME VARCHAR2(10),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JOB VARCHAR2(9),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MGR NUMBER(4),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HIREDATE DATE,</a:t>
            </a:r>
            <a:br>
              <a:rPr lang="it-IT" sz="1800" dirty="0" smtClean="0"/>
            </a:br>
            <a:r>
              <a:rPr lang="it-IT" sz="1800" dirty="0" smtClean="0"/>
              <a:t>                   SAL NUMBER(7, 2),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COMM NUMBER(7, 2),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DEPTNO NUMBER(2));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SQL</a:t>
            </a:r>
            <a:r>
              <a:rPr lang="it-IT" sz="1800" dirty="0" smtClean="0"/>
              <a:t>&gt;</a:t>
            </a:r>
            <a:br>
              <a:rPr lang="it-IT" sz="1800" dirty="0" smtClean="0"/>
            </a:br>
            <a:r>
              <a:rPr lang="it-IT" sz="1800" dirty="0" smtClean="0"/>
              <a:t>SQL&gt; </a:t>
            </a:r>
            <a:r>
              <a:rPr lang="it-IT" sz="1800" b="1" dirty="0" smtClean="0"/>
              <a:t>INSERT </a:t>
            </a:r>
            <a:r>
              <a:rPr lang="it-IT" sz="1800" dirty="0" smtClean="0"/>
              <a:t>INTO EMP VALUES (7369, 'SMITH', 'CLERK',    7902, TO_DATE('17-DEC-1980', 'DD-MON-YYYY'), 800, NULL, 20);</a:t>
            </a:r>
            <a:br>
              <a:rPr lang="it-IT" sz="1800" dirty="0" smtClean="0"/>
            </a:br>
            <a:r>
              <a:rPr lang="it-IT" sz="1800" dirty="0" smtClean="0"/>
              <a:t>SQL&gt; </a:t>
            </a:r>
            <a:r>
              <a:rPr lang="it-IT" sz="1800" b="1" dirty="0" smtClean="0"/>
              <a:t>INSERT </a:t>
            </a:r>
            <a:r>
              <a:rPr lang="it-IT" sz="1800" dirty="0" smtClean="0"/>
              <a:t>INTO EMP VALUES (7499, 'ALLEN', 'SALESMAN', 7698, TO_DATE('20-FEB-1981', 'DD-MON-YYYY'), 1600, 300, 30);</a:t>
            </a:r>
            <a:br>
              <a:rPr lang="it-IT" sz="1800" dirty="0" smtClean="0"/>
            </a:br>
            <a:r>
              <a:rPr lang="it-IT" sz="1800" dirty="0" smtClean="0"/>
              <a:t>SQL</a:t>
            </a:r>
            <a:r>
              <a:rPr lang="it-IT" sz="1800" dirty="0" smtClean="0"/>
              <a:t>&gt; -- Copying selected columns </a:t>
            </a:r>
            <a:r>
              <a:rPr lang="it-IT" sz="1800" b="1" dirty="0" smtClean="0"/>
              <a:t>from </a:t>
            </a:r>
            <a:r>
              <a:rPr lang="it-IT" sz="1800" dirty="0" smtClean="0"/>
              <a:t>another </a:t>
            </a:r>
            <a:r>
              <a:rPr lang="it-IT" sz="1800" dirty="0" smtClean="0"/>
              <a:t>table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SQL&gt; </a:t>
            </a:r>
            <a:r>
              <a:rPr lang="it-IT" sz="1800" b="1" dirty="0" smtClean="0"/>
              <a:t>CREATE </a:t>
            </a:r>
            <a:r>
              <a:rPr lang="it-IT" sz="1800" dirty="0" smtClean="0"/>
              <a:t>TABLE newTable</a:t>
            </a:r>
            <a:br>
              <a:rPr lang="it-IT" sz="1800" dirty="0" smtClean="0"/>
            </a:br>
            <a:r>
              <a:rPr lang="it-IT" sz="1800" dirty="0" smtClean="0"/>
              <a:t>          AS (</a:t>
            </a:r>
            <a:r>
              <a:rPr lang="it-IT" sz="1800" b="1" dirty="0" smtClean="0"/>
              <a:t>SELECT </a:t>
            </a:r>
            <a:r>
              <a:rPr lang="it-IT" sz="1800" dirty="0" smtClean="0"/>
              <a:t>empno, </a:t>
            </a:r>
            <a:r>
              <a:rPr lang="it-IT" sz="1800" dirty="0" smtClean="0"/>
              <a:t>ename </a:t>
            </a:r>
            <a:r>
              <a:rPr lang="it-IT" sz="1800" b="1" dirty="0" smtClean="0"/>
              <a:t>FROM</a:t>
            </a:r>
            <a:r>
              <a:rPr lang="it-IT" sz="1800" b="1" dirty="0" smtClean="0"/>
              <a:t> </a:t>
            </a:r>
            <a:r>
              <a:rPr lang="it-IT" sz="1800" dirty="0" smtClean="0"/>
              <a:t>emp</a:t>
            </a:r>
            <a:r>
              <a:rPr lang="it-IT" sz="1800" dirty="0" smtClean="0"/>
              <a:t>);</a:t>
            </a:r>
            <a:endParaRPr lang="it-IT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/1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pPr lvl="0"/>
            <a:r>
              <a:rPr lang="en-US" sz="2400" dirty="0" smtClean="0"/>
              <a:t>{</a:t>
            </a:r>
            <a:r>
              <a:rPr lang="en-US" sz="2400" dirty="0" err="1" smtClean="0"/>
              <a:t>Cust</a:t>
            </a:r>
            <a:r>
              <a:rPr lang="en-US" sz="2400" dirty="0" smtClean="0"/>
              <a:t>-No + Name + </a:t>
            </a:r>
            <a:r>
              <a:rPr lang="en-US" sz="2400" dirty="0" err="1" smtClean="0"/>
              <a:t>Addr</a:t>
            </a:r>
            <a:r>
              <a:rPr lang="en-US" sz="2400" dirty="0" smtClean="0"/>
              <a:t> + Interest-Code + Interest-</a:t>
            </a:r>
            <a:r>
              <a:rPr lang="en-US" sz="2400" dirty="0" err="1" smtClean="0"/>
              <a:t>Desc</a:t>
            </a:r>
            <a:r>
              <a:rPr lang="en-US" sz="2400" dirty="0" smtClean="0"/>
              <a:t> +{</a:t>
            </a:r>
            <a:r>
              <a:rPr lang="en-US" sz="2400" dirty="0" err="1" smtClean="0"/>
              <a:t>Rec</a:t>
            </a:r>
            <a:r>
              <a:rPr lang="en-US" sz="2400" dirty="0" smtClean="0"/>
              <a:t>-Id + Title + Performer + Price + Date-Ordered}}</a:t>
            </a:r>
            <a:endParaRPr lang="it-IT" sz="2400" dirty="0" smtClean="0"/>
          </a:p>
          <a:p>
            <a:r>
              <a:rPr lang="en-US" sz="2400" dirty="0" smtClean="0"/>
              <a:t>Assume the following:</a:t>
            </a:r>
            <a:endParaRPr lang="it-IT" sz="2400" dirty="0" smtClean="0"/>
          </a:p>
          <a:p>
            <a:pPr lvl="1"/>
            <a:r>
              <a:rPr lang="en-US" sz="2200" i="1" dirty="0" err="1" smtClean="0"/>
              <a:t>Rec</a:t>
            </a:r>
            <a:r>
              <a:rPr lang="en-US" sz="2200" i="1" dirty="0" smtClean="0"/>
              <a:t>-Id and Interest-Code are unique.</a:t>
            </a:r>
            <a:endParaRPr lang="it-IT" sz="2200" dirty="0" smtClean="0"/>
          </a:p>
          <a:p>
            <a:pPr lvl="1"/>
            <a:r>
              <a:rPr lang="en-US" sz="2200" i="1" dirty="0" smtClean="0"/>
              <a:t>If you know the Interest-Code you can determine Interest-</a:t>
            </a:r>
            <a:r>
              <a:rPr lang="en-US" sz="2200" i="1" dirty="0" err="1" smtClean="0"/>
              <a:t>Desc</a:t>
            </a:r>
            <a:r>
              <a:rPr lang="en-US" sz="2200" i="1" dirty="0" smtClean="0"/>
              <a:t>.</a:t>
            </a:r>
            <a:endParaRPr lang="it-IT" sz="2200" dirty="0" smtClean="0"/>
          </a:p>
          <a:p>
            <a:pPr lvl="1"/>
            <a:r>
              <a:rPr lang="en-US" sz="2200" i="1" dirty="0" smtClean="0"/>
              <a:t>If you know the </a:t>
            </a:r>
            <a:r>
              <a:rPr lang="en-US" sz="2200" i="1" dirty="0" err="1" smtClean="0"/>
              <a:t>Rec</a:t>
            </a:r>
            <a:r>
              <a:rPr lang="en-US" sz="2200" i="1" dirty="0" smtClean="0"/>
              <a:t>-Id you can determine Title, Performer.</a:t>
            </a:r>
            <a:endParaRPr lang="it-IT" sz="2200" dirty="0" smtClean="0"/>
          </a:p>
          <a:p>
            <a:pPr lvl="1"/>
            <a:r>
              <a:rPr lang="en-US" sz="2200" i="1" dirty="0" smtClean="0"/>
              <a:t>All customers pay the same price if ordered on the same day.</a:t>
            </a:r>
            <a:endParaRPr lang="it-IT" sz="2200" dirty="0" smtClean="0"/>
          </a:p>
          <a:p>
            <a:pPr lvl="1"/>
            <a:r>
              <a:rPr lang="en-US" sz="2200" i="1" dirty="0" smtClean="0"/>
              <a:t>Prices vary from day to day.</a:t>
            </a:r>
            <a:endParaRPr lang="it-IT" sz="2200" dirty="0" smtClean="0"/>
          </a:p>
          <a:p>
            <a:pPr lvl="1"/>
            <a:r>
              <a:rPr lang="en-US" sz="2200" i="1" dirty="0" smtClean="0"/>
              <a:t>A customer may order the same record more than once but not on the same day.</a:t>
            </a:r>
            <a:endParaRPr lang="it-IT" sz="2200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Execise</a:t>
            </a:r>
            <a:r>
              <a:rPr lang="en-GB" dirty="0" smtClean="0"/>
              <a:t> /2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{Patient-Id + Name + </a:t>
            </a:r>
            <a:r>
              <a:rPr lang="en-US" dirty="0" err="1" smtClean="0"/>
              <a:t>Addr</a:t>
            </a:r>
            <a:r>
              <a:rPr lang="en-US" dirty="0" smtClean="0"/>
              <a:t> + {Rx# + Trademark-Drug + Generic-Drug + Date}}</a:t>
            </a:r>
            <a:endParaRPr lang="it-IT" dirty="0" smtClean="0"/>
          </a:p>
          <a:p>
            <a:r>
              <a:rPr lang="en-US" dirty="0" smtClean="0"/>
              <a:t>Assume the following:</a:t>
            </a:r>
            <a:endParaRPr lang="it-IT" dirty="0" smtClean="0"/>
          </a:p>
          <a:p>
            <a:pPr lvl="1"/>
            <a:r>
              <a:rPr lang="en-US" i="1" dirty="0" smtClean="0"/>
              <a:t>Rx# are unique - never a duplicate for any reason.</a:t>
            </a:r>
            <a:endParaRPr lang="it-IT" dirty="0" smtClean="0"/>
          </a:p>
          <a:p>
            <a:pPr lvl="1"/>
            <a:r>
              <a:rPr lang="en-US" i="1" dirty="0" smtClean="0"/>
              <a:t>Trademark-Drug is unique.</a:t>
            </a:r>
            <a:endParaRPr lang="it-IT" dirty="0" smtClean="0"/>
          </a:p>
          <a:p>
            <a:pPr lvl="1"/>
            <a:r>
              <a:rPr lang="en-US" i="1" dirty="0" smtClean="0"/>
              <a:t>A refill of a Rx has a new Rx#.</a:t>
            </a:r>
            <a:endParaRPr lang="it-IT" dirty="0" smtClean="0"/>
          </a:p>
          <a:p>
            <a:pPr lvl="1"/>
            <a:r>
              <a:rPr lang="en-US" i="1" dirty="0" smtClean="0"/>
              <a:t>If you know Trademark-Drug you can determine Generic-Drug.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Database Tables and Normalization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Need for Normalization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Case of a Construction Company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Building project -- Project number, Name, Employees assigned to the project.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Employee -- Employee number, Name, Job classification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The company charges its clients by billing the hours spent on each project. The hourly billing rate is dependent on the employee’s position.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Periodically, a report is generated.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The table whose contents correspond to the reporting requirements is shown in Table 5.1.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/3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{Order-No + </a:t>
            </a:r>
            <a:r>
              <a:rPr lang="en-US" dirty="0" err="1" smtClean="0"/>
              <a:t>Cust</a:t>
            </a:r>
            <a:r>
              <a:rPr lang="en-US" dirty="0" smtClean="0"/>
              <a:t>-No + Name + {Prod-No + Prod-Name + Price + Qty}}</a:t>
            </a:r>
            <a:endParaRPr lang="it-IT" dirty="0" smtClean="0"/>
          </a:p>
          <a:p>
            <a:r>
              <a:rPr lang="en-US" dirty="0" smtClean="0"/>
              <a:t>Assume the following:</a:t>
            </a:r>
            <a:endParaRPr lang="it-IT" dirty="0" smtClean="0"/>
          </a:p>
          <a:p>
            <a:pPr lvl="1"/>
            <a:r>
              <a:rPr lang="en-US" i="1" dirty="0" smtClean="0"/>
              <a:t>Prod-No and </a:t>
            </a:r>
            <a:r>
              <a:rPr lang="en-US" i="1" dirty="0" err="1" smtClean="0"/>
              <a:t>Cust</a:t>
            </a:r>
            <a:r>
              <a:rPr lang="en-US" i="1" dirty="0" smtClean="0"/>
              <a:t>-No are unique.</a:t>
            </a:r>
            <a:endParaRPr lang="it-IT" dirty="0" smtClean="0"/>
          </a:p>
          <a:p>
            <a:pPr lvl="1"/>
            <a:r>
              <a:rPr lang="en-US" i="1" dirty="0" smtClean="0"/>
              <a:t>Prices are the same for all customers.</a:t>
            </a:r>
            <a:endParaRPr lang="it-IT" dirty="0" smtClean="0"/>
          </a:p>
          <a:p>
            <a:pPr lvl="1"/>
            <a:r>
              <a:rPr lang="en-US" i="1" dirty="0" smtClean="0"/>
              <a:t>If you know the Prod-No, you can determine the Prod-Name.</a:t>
            </a:r>
            <a:endParaRPr lang="it-IT" dirty="0" smtClean="0"/>
          </a:p>
          <a:p>
            <a:pPr lvl="1"/>
            <a:r>
              <a:rPr lang="en-US" i="1" dirty="0" smtClean="0"/>
              <a:t>If you know the </a:t>
            </a:r>
            <a:r>
              <a:rPr lang="en-US" i="1" dirty="0" err="1" smtClean="0"/>
              <a:t>Cust</a:t>
            </a:r>
            <a:r>
              <a:rPr lang="en-US" i="1" dirty="0" smtClean="0"/>
              <a:t>-No, you can determine the Name.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</a:rPr>
              <a:t>Scenario</a:t>
            </a:r>
          </a:p>
        </p:txBody>
      </p:sp>
      <p:pic>
        <p:nvPicPr>
          <p:cNvPr id="6147" name="Picture 4" descr="bl0039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794792"/>
            <a:ext cx="2689225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 descr="pe01561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71192"/>
            <a:ext cx="3733800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066800" y="1870992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A few employees works for one project.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477000" y="1870992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Num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15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6477000" y="2328192"/>
            <a:ext cx="251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Name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Evergreen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066800" y="2861592"/>
            <a:ext cx="2514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Employee Num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101, 102, 103, 105</a:t>
            </a:r>
            <a:endParaRPr lang="en-US" sz="2000" b="1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6153" name="AutoShape 10"/>
          <p:cNvSpPr>
            <a:spLocks noChangeArrowheads="1"/>
          </p:cNvSpPr>
          <p:nvPr/>
        </p:nvSpPr>
        <p:spPr bwMode="auto">
          <a:xfrm rot="-1529854">
            <a:off x="4191000" y="2937792"/>
            <a:ext cx="1219200" cy="457200"/>
          </a:xfrm>
          <a:prstGeom prst="curvedDown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Sample Form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11560" y="1855440"/>
            <a:ext cx="8001000" cy="3733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922784" y="2181944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Num  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15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922784" y="2639144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Name : 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Evergreen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846584" y="3324944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pic>
        <p:nvPicPr>
          <p:cNvPr id="7175" name="Picture 10" descr="bl0039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384" y="2029544"/>
            <a:ext cx="11128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 Box 14"/>
          <p:cNvSpPr txBox="1">
            <a:spLocks noChangeArrowheads="1"/>
          </p:cNvSpPr>
          <p:nvPr/>
        </p:nvSpPr>
        <p:spPr bwMode="auto">
          <a:xfrm>
            <a:off x="5266184" y="3477344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sz="1600" b="1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80964" name="Group 68"/>
          <p:cNvGraphicFramePr>
            <a:graphicFrameLocks noGrp="1"/>
          </p:cNvGraphicFramePr>
          <p:nvPr/>
        </p:nvGraphicFramePr>
        <p:xfrm>
          <a:off x="846584" y="3629744"/>
          <a:ext cx="7620000" cy="1676400"/>
        </p:xfrm>
        <a:graphic>
          <a:graphicData uri="http://schemas.openxmlformats.org/drawingml/2006/table">
            <a:tbl>
              <a:tblPr/>
              <a:tblGrid>
                <a:gridCol w="1219200"/>
                <a:gridCol w="1320800"/>
                <a:gridCol w="1270000"/>
                <a:gridCol w="1270000"/>
                <a:gridCol w="1270000"/>
                <a:gridCol w="1270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Emp 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Emp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Job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Chr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Hrs Billed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ig 05-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862443" cy="499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6275040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Sample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Data</a:t>
            </a:r>
            <a:endParaRPr lang="en-US" dirty="0" smtClean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ig05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6200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67544" y="188640"/>
            <a:ext cx="50129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b="1" dirty="0">
                <a:latin typeface="Tahoma" pitchFamily="34" charset="0"/>
              </a:rPr>
              <a:t>Table Structure Matches </a:t>
            </a:r>
            <a:br>
              <a:rPr lang="en-US" sz="3000" b="1" dirty="0">
                <a:latin typeface="Tahoma" pitchFamily="34" charset="0"/>
              </a:rPr>
            </a:br>
            <a:r>
              <a:rPr lang="en-US" sz="3000" b="1" dirty="0">
                <a:latin typeface="Tahoma" pitchFamily="34" charset="0"/>
              </a:rPr>
              <a:t>the Report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  <a:latin typeface="Tahoma" pitchFamily="34" charset="0"/>
              </a:rPr>
              <a:t>Database Tables and Normalization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200" b="1" dirty="0" smtClean="0">
                <a:latin typeface="Tahoma" pitchFamily="34" charset="0"/>
              </a:rPr>
              <a:t>Problems with the Figure 5.1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200" b="1" dirty="0" smtClean="0">
                <a:latin typeface="Tahoma" pitchFamily="34" charset="0"/>
              </a:rPr>
              <a:t>The project number is intended to be a primary key, but it contains nulls.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200" b="1" dirty="0" smtClean="0">
                <a:latin typeface="Tahoma" pitchFamily="34" charset="0"/>
              </a:rPr>
              <a:t>The table displays data redundancies.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200" b="1" dirty="0" smtClean="0">
                <a:latin typeface="Tahoma" pitchFamily="34" charset="0"/>
              </a:rPr>
              <a:t>The table entries invite data inconsistencies.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200" b="1" dirty="0" smtClean="0">
                <a:latin typeface="Tahoma" pitchFamily="34" charset="0"/>
              </a:rPr>
              <a:t>The data redundancies yield the following  anomalies: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200" b="1" dirty="0" smtClean="0">
                <a:latin typeface="Tahoma" pitchFamily="34" charset="0"/>
              </a:rPr>
              <a:t>Update anomalies.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200" b="1" dirty="0" smtClean="0">
                <a:latin typeface="Tahoma" pitchFamily="34" charset="0"/>
              </a:rPr>
              <a:t>Addition anomalies.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200" b="1" dirty="0" smtClean="0">
                <a:latin typeface="Tahoma" pitchFamily="34" charset="0"/>
              </a:rPr>
              <a:t>Deletion anomalies.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  <a:latin typeface="Tahoma" pitchFamily="34" charset="0"/>
              </a:rPr>
              <a:t>Database Tables and Normalization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500" b="1" dirty="0" smtClean="0">
                <a:latin typeface="Tahoma" pitchFamily="34" charset="0"/>
              </a:rPr>
              <a:t>Conversion to First Normal Form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500" b="1" dirty="0" smtClean="0">
                <a:latin typeface="Tahoma" pitchFamily="34" charset="0"/>
              </a:rPr>
              <a:t>A relational table must not contain repeating groups.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500" b="1" dirty="0" smtClean="0">
                <a:latin typeface="Tahoma" pitchFamily="34" charset="0"/>
              </a:rPr>
              <a:t>Repeating groups can be eliminated by adding the appropriate entry in at least the primary key column(s). </a:t>
            </a:r>
          </a:p>
        </p:txBody>
      </p:sp>
      <p:pic>
        <p:nvPicPr>
          <p:cNvPr id="11267" name="Picture 4" descr="fig 05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621B16E-042D-454A-BA04-BEC5DDB2B28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37198</TotalTime>
  <Words>1066</Words>
  <Application>Microsoft Office PowerPoint</Application>
  <PresentationFormat>On-screen Show (4:3)</PresentationFormat>
  <Paragraphs>181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NDRC Template</vt:lpstr>
      <vt:lpstr>Advanced Databases Lecture 3: DB Normalization </vt:lpstr>
      <vt:lpstr>Database Tables and Normalization</vt:lpstr>
      <vt:lpstr>Database Tables and Normalization</vt:lpstr>
      <vt:lpstr>Scenario</vt:lpstr>
      <vt:lpstr>Sample Form</vt:lpstr>
      <vt:lpstr>Sample Data</vt:lpstr>
      <vt:lpstr>Slide 7</vt:lpstr>
      <vt:lpstr>Database Tables and Normalization</vt:lpstr>
      <vt:lpstr>Database Tables and Normalization</vt:lpstr>
      <vt:lpstr>Slide 10</vt:lpstr>
      <vt:lpstr>First Normal Form (1 NF)</vt:lpstr>
      <vt:lpstr>Dependency Diagram</vt:lpstr>
      <vt:lpstr>Second Normal Form (2 NF)</vt:lpstr>
      <vt:lpstr>Slide 14</vt:lpstr>
      <vt:lpstr>Second Normal Form (2 NF)</vt:lpstr>
      <vt:lpstr>Third Normal Form (3 NF)</vt:lpstr>
      <vt:lpstr>Third Normal Form (3 NF)</vt:lpstr>
      <vt:lpstr>Slide 18</vt:lpstr>
      <vt:lpstr>Boyce-Codd Normal Form (BCNF)</vt:lpstr>
      <vt:lpstr>Boyce-Codd Normal Form (BCNF)</vt:lpstr>
      <vt:lpstr>Slide 21</vt:lpstr>
      <vt:lpstr>Slide 22</vt:lpstr>
      <vt:lpstr>Slide 23</vt:lpstr>
      <vt:lpstr>Slide 24</vt:lpstr>
      <vt:lpstr>Denormalization</vt:lpstr>
      <vt:lpstr>Useful Commands/1</vt:lpstr>
      <vt:lpstr>Useful Commands /2 – Create a table from another table</vt:lpstr>
      <vt:lpstr>Exercise /1</vt:lpstr>
      <vt:lpstr>Execise /2</vt:lpstr>
      <vt:lpstr>Exercise /3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ilaria</cp:lastModifiedBy>
  <cp:revision>328</cp:revision>
  <cp:lastPrinted>1601-01-01T00:00:00Z</cp:lastPrinted>
  <dcterms:created xsi:type="dcterms:W3CDTF">2010-08-13T08:18:53Z</dcterms:created>
  <dcterms:modified xsi:type="dcterms:W3CDTF">2012-10-01T12:07:14Z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