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7"/>
  </p:notesMasterIdLst>
  <p:handoutMasterIdLst>
    <p:handoutMasterId r:id="rId88"/>
  </p:handoutMasterIdLst>
  <p:sldIdLst>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Lst>
  <p:sldSz cx="9144000" cy="6858000" type="screen4x3"/>
  <p:notesSz cx="6797675" cy="987425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3D8DC3"/>
    <a:srgbClr val="1E5BE2"/>
    <a:srgbClr val="83C937"/>
    <a:srgbClr val="0033CC"/>
    <a:srgbClr val="006600"/>
    <a:srgbClr val="E54D49"/>
    <a:srgbClr val="84D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1681" autoAdjust="0"/>
    <p:restoredTop sz="87634" autoAdjust="0"/>
  </p:normalViewPr>
  <p:slideViewPr>
    <p:cSldViewPr>
      <p:cViewPr>
        <p:scale>
          <a:sx n="60" d="100"/>
          <a:sy n="60" d="100"/>
        </p:scale>
        <p:origin x="-1410" y="-17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1F6FAA-C884-45E5-ACD2-A8AC05DF70DB}" type="doc">
      <dgm:prSet loTypeId="urn:microsoft.com/office/officeart/2005/8/layout/radial1" loCatId="relationship" qsTypeId="urn:microsoft.com/office/officeart/2005/8/quickstyle/simple1" qsCatId="simple" csTypeId="urn:microsoft.com/office/officeart/2005/8/colors/accent1_2" csCatId="accent1"/>
      <dgm:spPr/>
    </dgm:pt>
    <dgm:pt modelId="{F7F89285-D0DB-42D7-BE76-8C60CA5F6E9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cs typeface="Arial" pitchFamily="34" charset="0"/>
            </a:rPr>
            <a:t>Fact</a:t>
          </a:r>
          <a:endParaRPr kumimoji="0" lang="en-US" b="0" i="0" u="none" strike="noStrike" cap="none" normalizeH="0" baseline="0" smtClean="0">
            <a:ln>
              <a:noFill/>
            </a:ln>
            <a:solidFill>
              <a:schemeClr val="tx1"/>
            </a:solidFill>
            <a:effectLst/>
            <a:cs typeface="Arial" pitchFamily="34" charset="0"/>
          </a:endParaRPr>
        </a:p>
      </dgm:t>
    </dgm:pt>
    <dgm:pt modelId="{78B215DB-0160-4EAB-9C12-57B21C66E9FF}" type="parTrans" cxnId="{1854043A-2BBD-4D82-A077-12D333B56291}">
      <dgm:prSet/>
      <dgm:spPr/>
    </dgm:pt>
    <dgm:pt modelId="{BC13F54F-CE85-4579-86BF-3A2F20F24BD4}" type="sibTrans" cxnId="{1854043A-2BBD-4D82-A077-12D333B56291}">
      <dgm:prSet/>
      <dgm:spPr/>
    </dgm:pt>
    <dgm:pt modelId="{16BB3F2D-EB7C-4462-83D7-153404CA8EC3}">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cs typeface="Arial" pitchFamily="34" charset="0"/>
            </a:rPr>
            <a:t>Dim</a:t>
          </a:r>
          <a:endParaRPr kumimoji="0" lang="en-US" b="0" i="0" u="none" strike="noStrike" cap="none" normalizeH="0" baseline="0" smtClean="0">
            <a:ln>
              <a:noFill/>
            </a:ln>
            <a:solidFill>
              <a:schemeClr val="tx1"/>
            </a:solidFill>
            <a:effectLst/>
            <a:cs typeface="Arial" pitchFamily="34" charset="0"/>
          </a:endParaRPr>
        </a:p>
      </dgm:t>
    </dgm:pt>
    <dgm:pt modelId="{BA570538-5690-4D6E-AAF5-AF15A24FD957}" type="parTrans" cxnId="{6F14C67A-9A5C-4622-A43F-94F28996A7F9}">
      <dgm:prSet/>
      <dgm:spPr/>
      <dgm:t>
        <a:bodyPr/>
        <a:lstStyle/>
        <a:p>
          <a:endParaRPr lang="en-IE"/>
        </a:p>
      </dgm:t>
    </dgm:pt>
    <dgm:pt modelId="{CC1DD313-7EB8-4275-B031-8DC48ECCDD6B}" type="sibTrans" cxnId="{6F14C67A-9A5C-4622-A43F-94F28996A7F9}">
      <dgm:prSet/>
      <dgm:spPr/>
    </dgm:pt>
    <dgm:pt modelId="{ADC5CC48-74AE-49B6-89A5-873A4F26851B}">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cs typeface="Arial" pitchFamily="34" charset="0"/>
            </a:rPr>
            <a:t>Dim</a:t>
          </a:r>
          <a:endParaRPr kumimoji="0" lang="en-US" b="0" i="0" u="none" strike="noStrike" cap="none" normalizeH="0" baseline="0" smtClean="0">
            <a:ln>
              <a:noFill/>
            </a:ln>
            <a:solidFill>
              <a:schemeClr val="tx1"/>
            </a:solidFill>
            <a:effectLst/>
            <a:cs typeface="Arial" pitchFamily="34" charset="0"/>
          </a:endParaRPr>
        </a:p>
      </dgm:t>
    </dgm:pt>
    <dgm:pt modelId="{0706B94C-0C92-42EE-9FD0-245E4A3348AE}" type="parTrans" cxnId="{599D39FF-5462-4874-A374-AB6F8234BC71}">
      <dgm:prSet/>
      <dgm:spPr/>
      <dgm:t>
        <a:bodyPr/>
        <a:lstStyle/>
        <a:p>
          <a:endParaRPr lang="en-IE"/>
        </a:p>
      </dgm:t>
    </dgm:pt>
    <dgm:pt modelId="{288CF32E-BFE6-4C2A-99A9-15B283AF6B4D}" type="sibTrans" cxnId="{599D39FF-5462-4874-A374-AB6F8234BC71}">
      <dgm:prSet/>
      <dgm:spPr/>
    </dgm:pt>
    <dgm:pt modelId="{29AF3ADE-F667-4DF3-AB43-0C554C4B6424}">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cs typeface="Arial" pitchFamily="34" charset="0"/>
            </a:rPr>
            <a:t>Dim</a:t>
          </a:r>
          <a:endParaRPr kumimoji="0" lang="en-US" b="0" i="0" u="none" strike="noStrike" cap="none" normalizeH="0" baseline="0" smtClean="0">
            <a:ln>
              <a:noFill/>
            </a:ln>
            <a:solidFill>
              <a:schemeClr val="tx1"/>
            </a:solidFill>
            <a:effectLst/>
            <a:cs typeface="Arial" pitchFamily="34" charset="0"/>
          </a:endParaRPr>
        </a:p>
      </dgm:t>
    </dgm:pt>
    <dgm:pt modelId="{95E9ED46-F819-486B-8299-D27E1CD9B535}" type="parTrans" cxnId="{43A00043-151F-4BE0-965F-1B1A7F5D6969}">
      <dgm:prSet/>
      <dgm:spPr/>
      <dgm:t>
        <a:bodyPr/>
        <a:lstStyle/>
        <a:p>
          <a:endParaRPr lang="en-IE"/>
        </a:p>
      </dgm:t>
    </dgm:pt>
    <dgm:pt modelId="{3E6A9570-C252-4931-9A9E-4197464FC189}" type="sibTrans" cxnId="{43A00043-151F-4BE0-965F-1B1A7F5D6969}">
      <dgm:prSet/>
      <dgm:spPr/>
    </dgm:pt>
    <dgm:pt modelId="{25B054C9-B57C-4ABE-8501-EE894EEFE7FD}">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cs typeface="Arial" pitchFamily="34" charset="0"/>
            </a:rPr>
            <a:t>Dim</a:t>
          </a:r>
          <a:endParaRPr kumimoji="0" lang="en-US" b="0" i="0" u="none" strike="noStrike" cap="none" normalizeH="0" baseline="0" smtClean="0">
            <a:ln>
              <a:noFill/>
            </a:ln>
            <a:solidFill>
              <a:schemeClr val="tx1"/>
            </a:solidFill>
            <a:effectLst/>
            <a:cs typeface="Arial" pitchFamily="34" charset="0"/>
          </a:endParaRPr>
        </a:p>
      </dgm:t>
    </dgm:pt>
    <dgm:pt modelId="{BDE1F939-EEF0-4307-94F8-2A9EF908EE4F}" type="parTrans" cxnId="{71870D1E-C83F-43FE-81D1-EE6705238359}">
      <dgm:prSet/>
      <dgm:spPr/>
      <dgm:t>
        <a:bodyPr/>
        <a:lstStyle/>
        <a:p>
          <a:endParaRPr lang="en-IE"/>
        </a:p>
      </dgm:t>
    </dgm:pt>
    <dgm:pt modelId="{6BBF5F34-5F5F-4CDE-9806-AA3B96C311D4}" type="sibTrans" cxnId="{71870D1E-C83F-43FE-81D1-EE6705238359}">
      <dgm:prSet/>
      <dgm:spPr/>
    </dgm:pt>
    <dgm:pt modelId="{FBE011FC-1F3C-457C-9C9C-0AD8B87A2CE2}">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cs typeface="Arial" pitchFamily="34" charset="0"/>
            </a:rPr>
            <a:t>Dim</a:t>
          </a:r>
          <a:endParaRPr kumimoji="0" lang="en-US" b="0" i="0" u="none" strike="noStrike" cap="none" normalizeH="0" baseline="0" smtClean="0">
            <a:ln>
              <a:noFill/>
            </a:ln>
            <a:solidFill>
              <a:schemeClr val="tx1"/>
            </a:solidFill>
            <a:effectLst/>
            <a:cs typeface="Arial" pitchFamily="34" charset="0"/>
          </a:endParaRPr>
        </a:p>
      </dgm:t>
    </dgm:pt>
    <dgm:pt modelId="{2394E883-D659-4787-9378-575F2CB5C682}" type="parTrans" cxnId="{B429DEAF-24F1-4A1B-8FEF-63A45638C849}">
      <dgm:prSet/>
      <dgm:spPr/>
      <dgm:t>
        <a:bodyPr/>
        <a:lstStyle/>
        <a:p>
          <a:endParaRPr lang="en-IE"/>
        </a:p>
      </dgm:t>
    </dgm:pt>
    <dgm:pt modelId="{4A100847-69E5-4AE0-8E12-3EFF769BCFCF}" type="sibTrans" cxnId="{B429DEAF-24F1-4A1B-8FEF-63A45638C849}">
      <dgm:prSet/>
      <dgm:spPr/>
    </dgm:pt>
    <dgm:pt modelId="{A443A71D-8156-42AE-A797-080278BEE12B}" type="pres">
      <dgm:prSet presAssocID="{A31F6FAA-C884-45E5-ACD2-A8AC05DF70DB}" presName="cycle" presStyleCnt="0">
        <dgm:presLayoutVars>
          <dgm:chMax val="1"/>
          <dgm:dir/>
          <dgm:animLvl val="ctr"/>
          <dgm:resizeHandles val="exact"/>
        </dgm:presLayoutVars>
      </dgm:prSet>
      <dgm:spPr/>
    </dgm:pt>
    <dgm:pt modelId="{CB89ABA7-020A-4944-A1BD-C1ED61106BF4}" type="pres">
      <dgm:prSet presAssocID="{F7F89285-D0DB-42D7-BE76-8C60CA5F6E9E}" presName="centerShape" presStyleLbl="node0" presStyleIdx="0" presStyleCnt="1"/>
      <dgm:spPr/>
    </dgm:pt>
    <dgm:pt modelId="{70FF8FA4-7006-4388-BEAE-E015A038D348}" type="pres">
      <dgm:prSet presAssocID="{BA570538-5690-4D6E-AAF5-AF15A24FD957}" presName="Name9" presStyleLbl="parChTrans1D2" presStyleIdx="0" presStyleCnt="5"/>
      <dgm:spPr/>
    </dgm:pt>
    <dgm:pt modelId="{6E751564-7295-46FA-9D1B-D267634671A0}" type="pres">
      <dgm:prSet presAssocID="{BA570538-5690-4D6E-AAF5-AF15A24FD957}" presName="connTx" presStyleLbl="parChTrans1D2" presStyleIdx="0" presStyleCnt="5"/>
      <dgm:spPr/>
    </dgm:pt>
    <dgm:pt modelId="{FC0B49C7-B587-44EB-A012-F6BD8579B3E9}" type="pres">
      <dgm:prSet presAssocID="{16BB3F2D-EB7C-4462-83D7-153404CA8EC3}" presName="node" presStyleLbl="node1" presStyleIdx="0" presStyleCnt="5">
        <dgm:presLayoutVars>
          <dgm:bulletEnabled val="1"/>
        </dgm:presLayoutVars>
      </dgm:prSet>
      <dgm:spPr/>
    </dgm:pt>
    <dgm:pt modelId="{B6581BC9-3D50-4547-AE0C-8B38E3213CCB}" type="pres">
      <dgm:prSet presAssocID="{0706B94C-0C92-42EE-9FD0-245E4A3348AE}" presName="Name9" presStyleLbl="parChTrans1D2" presStyleIdx="1" presStyleCnt="5"/>
      <dgm:spPr/>
    </dgm:pt>
    <dgm:pt modelId="{5D4FC87C-4432-4D25-A2DA-B4E2BFCEDC9B}" type="pres">
      <dgm:prSet presAssocID="{0706B94C-0C92-42EE-9FD0-245E4A3348AE}" presName="connTx" presStyleLbl="parChTrans1D2" presStyleIdx="1" presStyleCnt="5"/>
      <dgm:spPr/>
    </dgm:pt>
    <dgm:pt modelId="{D8B15466-5118-4EEC-B851-C10C021A9DDD}" type="pres">
      <dgm:prSet presAssocID="{ADC5CC48-74AE-49B6-89A5-873A4F26851B}" presName="node" presStyleLbl="node1" presStyleIdx="1" presStyleCnt="5">
        <dgm:presLayoutVars>
          <dgm:bulletEnabled val="1"/>
        </dgm:presLayoutVars>
      </dgm:prSet>
      <dgm:spPr/>
    </dgm:pt>
    <dgm:pt modelId="{61960661-3086-4DF1-BA2B-D4F0BB89F147}" type="pres">
      <dgm:prSet presAssocID="{95E9ED46-F819-486B-8299-D27E1CD9B535}" presName="Name9" presStyleLbl="parChTrans1D2" presStyleIdx="2" presStyleCnt="5"/>
      <dgm:spPr/>
    </dgm:pt>
    <dgm:pt modelId="{CF8BCFBD-3347-4B76-88D6-469D75247E6A}" type="pres">
      <dgm:prSet presAssocID="{95E9ED46-F819-486B-8299-D27E1CD9B535}" presName="connTx" presStyleLbl="parChTrans1D2" presStyleIdx="2" presStyleCnt="5"/>
      <dgm:spPr/>
    </dgm:pt>
    <dgm:pt modelId="{FECF2564-8005-4471-80F8-8008D4692A97}" type="pres">
      <dgm:prSet presAssocID="{29AF3ADE-F667-4DF3-AB43-0C554C4B6424}" presName="node" presStyleLbl="node1" presStyleIdx="2" presStyleCnt="5">
        <dgm:presLayoutVars>
          <dgm:bulletEnabled val="1"/>
        </dgm:presLayoutVars>
      </dgm:prSet>
      <dgm:spPr/>
    </dgm:pt>
    <dgm:pt modelId="{F617680D-7B30-4A83-B060-9B4A04D07AA1}" type="pres">
      <dgm:prSet presAssocID="{BDE1F939-EEF0-4307-94F8-2A9EF908EE4F}" presName="Name9" presStyleLbl="parChTrans1D2" presStyleIdx="3" presStyleCnt="5"/>
      <dgm:spPr/>
    </dgm:pt>
    <dgm:pt modelId="{4E3950A2-F6A8-4E8A-975B-561E1F77AC6B}" type="pres">
      <dgm:prSet presAssocID="{BDE1F939-EEF0-4307-94F8-2A9EF908EE4F}" presName="connTx" presStyleLbl="parChTrans1D2" presStyleIdx="3" presStyleCnt="5"/>
      <dgm:spPr/>
    </dgm:pt>
    <dgm:pt modelId="{5BEB1A3F-D156-4B2C-AB1C-8956698DB734}" type="pres">
      <dgm:prSet presAssocID="{25B054C9-B57C-4ABE-8501-EE894EEFE7FD}" presName="node" presStyleLbl="node1" presStyleIdx="3" presStyleCnt="5">
        <dgm:presLayoutVars>
          <dgm:bulletEnabled val="1"/>
        </dgm:presLayoutVars>
      </dgm:prSet>
      <dgm:spPr/>
    </dgm:pt>
    <dgm:pt modelId="{C6FB2E18-6C3D-46A2-A3F1-23CB53188A53}" type="pres">
      <dgm:prSet presAssocID="{2394E883-D659-4787-9378-575F2CB5C682}" presName="Name9" presStyleLbl="parChTrans1D2" presStyleIdx="4" presStyleCnt="5"/>
      <dgm:spPr/>
    </dgm:pt>
    <dgm:pt modelId="{DD5A8A36-7DCF-44E7-B83D-05BEBB914C4F}" type="pres">
      <dgm:prSet presAssocID="{2394E883-D659-4787-9378-575F2CB5C682}" presName="connTx" presStyleLbl="parChTrans1D2" presStyleIdx="4" presStyleCnt="5"/>
      <dgm:spPr/>
    </dgm:pt>
    <dgm:pt modelId="{9A868B5A-37EB-4D3A-8743-BEEF071EC7B7}" type="pres">
      <dgm:prSet presAssocID="{FBE011FC-1F3C-457C-9C9C-0AD8B87A2CE2}" presName="node" presStyleLbl="node1" presStyleIdx="4" presStyleCnt="5">
        <dgm:presLayoutVars>
          <dgm:bulletEnabled val="1"/>
        </dgm:presLayoutVars>
      </dgm:prSet>
      <dgm:spPr/>
    </dgm:pt>
  </dgm:ptLst>
  <dgm:cxnLst>
    <dgm:cxn modelId="{FBEC96A0-73D9-45EB-B28F-71B2712569C1}" type="presOf" srcId="{95E9ED46-F819-486B-8299-D27E1CD9B535}" destId="{CF8BCFBD-3347-4B76-88D6-469D75247E6A}" srcOrd="1" destOrd="0" presId="urn:microsoft.com/office/officeart/2005/8/layout/radial1"/>
    <dgm:cxn modelId="{B429DEAF-24F1-4A1B-8FEF-63A45638C849}" srcId="{F7F89285-D0DB-42D7-BE76-8C60CA5F6E9E}" destId="{FBE011FC-1F3C-457C-9C9C-0AD8B87A2CE2}" srcOrd="4" destOrd="0" parTransId="{2394E883-D659-4787-9378-575F2CB5C682}" sibTransId="{4A100847-69E5-4AE0-8E12-3EFF769BCFCF}"/>
    <dgm:cxn modelId="{10FDDBCC-C235-4435-827D-B066A62C5113}" type="presOf" srcId="{0706B94C-0C92-42EE-9FD0-245E4A3348AE}" destId="{B6581BC9-3D50-4547-AE0C-8B38E3213CCB}" srcOrd="0" destOrd="0" presId="urn:microsoft.com/office/officeart/2005/8/layout/radial1"/>
    <dgm:cxn modelId="{599D39FF-5462-4874-A374-AB6F8234BC71}" srcId="{F7F89285-D0DB-42D7-BE76-8C60CA5F6E9E}" destId="{ADC5CC48-74AE-49B6-89A5-873A4F26851B}" srcOrd="1" destOrd="0" parTransId="{0706B94C-0C92-42EE-9FD0-245E4A3348AE}" sibTransId="{288CF32E-BFE6-4C2A-99A9-15B283AF6B4D}"/>
    <dgm:cxn modelId="{AF15320D-CCBE-4934-A81F-70F6D695FF14}" type="presOf" srcId="{BDE1F939-EEF0-4307-94F8-2A9EF908EE4F}" destId="{F617680D-7B30-4A83-B060-9B4A04D07AA1}" srcOrd="0" destOrd="0" presId="urn:microsoft.com/office/officeart/2005/8/layout/radial1"/>
    <dgm:cxn modelId="{E41704FC-7637-4F96-86A1-F974D899285A}" type="presOf" srcId="{ADC5CC48-74AE-49B6-89A5-873A4F26851B}" destId="{D8B15466-5118-4EEC-B851-C10C021A9DDD}" srcOrd="0" destOrd="0" presId="urn:microsoft.com/office/officeart/2005/8/layout/radial1"/>
    <dgm:cxn modelId="{03A49195-180C-4726-8389-0AAAF779A43E}" type="presOf" srcId="{FBE011FC-1F3C-457C-9C9C-0AD8B87A2CE2}" destId="{9A868B5A-37EB-4D3A-8743-BEEF071EC7B7}" srcOrd="0" destOrd="0" presId="urn:microsoft.com/office/officeart/2005/8/layout/radial1"/>
    <dgm:cxn modelId="{A18BDCF5-3491-41C5-A635-0862F8C6BB3D}" type="presOf" srcId="{BA570538-5690-4D6E-AAF5-AF15A24FD957}" destId="{6E751564-7295-46FA-9D1B-D267634671A0}" srcOrd="1" destOrd="0" presId="urn:microsoft.com/office/officeart/2005/8/layout/radial1"/>
    <dgm:cxn modelId="{1854043A-2BBD-4D82-A077-12D333B56291}" srcId="{A31F6FAA-C884-45E5-ACD2-A8AC05DF70DB}" destId="{F7F89285-D0DB-42D7-BE76-8C60CA5F6E9E}" srcOrd="0" destOrd="0" parTransId="{78B215DB-0160-4EAB-9C12-57B21C66E9FF}" sibTransId="{BC13F54F-CE85-4579-86BF-3A2F20F24BD4}"/>
    <dgm:cxn modelId="{CDC03FF6-3565-48E3-A6BC-14BE5C353675}" type="presOf" srcId="{BA570538-5690-4D6E-AAF5-AF15A24FD957}" destId="{70FF8FA4-7006-4388-BEAE-E015A038D348}" srcOrd="0" destOrd="0" presId="urn:microsoft.com/office/officeart/2005/8/layout/radial1"/>
    <dgm:cxn modelId="{5F21A478-042A-41D3-A49A-BE276280F892}" type="presOf" srcId="{BDE1F939-EEF0-4307-94F8-2A9EF908EE4F}" destId="{4E3950A2-F6A8-4E8A-975B-561E1F77AC6B}" srcOrd="1" destOrd="0" presId="urn:microsoft.com/office/officeart/2005/8/layout/radial1"/>
    <dgm:cxn modelId="{71870D1E-C83F-43FE-81D1-EE6705238359}" srcId="{F7F89285-D0DB-42D7-BE76-8C60CA5F6E9E}" destId="{25B054C9-B57C-4ABE-8501-EE894EEFE7FD}" srcOrd="3" destOrd="0" parTransId="{BDE1F939-EEF0-4307-94F8-2A9EF908EE4F}" sibTransId="{6BBF5F34-5F5F-4CDE-9806-AA3B96C311D4}"/>
    <dgm:cxn modelId="{34FD8E3B-12A3-457D-AA84-DE6A00DB0BFA}" type="presOf" srcId="{A31F6FAA-C884-45E5-ACD2-A8AC05DF70DB}" destId="{A443A71D-8156-42AE-A797-080278BEE12B}" srcOrd="0" destOrd="0" presId="urn:microsoft.com/office/officeart/2005/8/layout/radial1"/>
    <dgm:cxn modelId="{6085D75B-66C7-4C6B-9867-82BFA7AC43A8}" type="presOf" srcId="{2394E883-D659-4787-9378-575F2CB5C682}" destId="{C6FB2E18-6C3D-46A2-A3F1-23CB53188A53}" srcOrd="0" destOrd="0" presId="urn:microsoft.com/office/officeart/2005/8/layout/radial1"/>
    <dgm:cxn modelId="{23E73AE8-55C5-411F-81B6-70666B0484AF}" type="presOf" srcId="{16BB3F2D-EB7C-4462-83D7-153404CA8EC3}" destId="{FC0B49C7-B587-44EB-A012-F6BD8579B3E9}" srcOrd="0" destOrd="0" presId="urn:microsoft.com/office/officeart/2005/8/layout/radial1"/>
    <dgm:cxn modelId="{9860ACD9-4950-48E9-B03C-B3F193ECD32E}" type="presOf" srcId="{95E9ED46-F819-486B-8299-D27E1CD9B535}" destId="{61960661-3086-4DF1-BA2B-D4F0BB89F147}" srcOrd="0" destOrd="0" presId="urn:microsoft.com/office/officeart/2005/8/layout/radial1"/>
    <dgm:cxn modelId="{485AF3AD-646A-43B9-AAC8-E9DC628D1BE9}" type="presOf" srcId="{2394E883-D659-4787-9378-575F2CB5C682}" destId="{DD5A8A36-7DCF-44E7-B83D-05BEBB914C4F}" srcOrd="1" destOrd="0" presId="urn:microsoft.com/office/officeart/2005/8/layout/radial1"/>
    <dgm:cxn modelId="{6F14C67A-9A5C-4622-A43F-94F28996A7F9}" srcId="{F7F89285-D0DB-42D7-BE76-8C60CA5F6E9E}" destId="{16BB3F2D-EB7C-4462-83D7-153404CA8EC3}" srcOrd="0" destOrd="0" parTransId="{BA570538-5690-4D6E-AAF5-AF15A24FD957}" sibTransId="{CC1DD313-7EB8-4275-B031-8DC48ECCDD6B}"/>
    <dgm:cxn modelId="{55FCA24D-B417-409C-91D4-735F64DDF072}" type="presOf" srcId="{F7F89285-D0DB-42D7-BE76-8C60CA5F6E9E}" destId="{CB89ABA7-020A-4944-A1BD-C1ED61106BF4}" srcOrd="0" destOrd="0" presId="urn:microsoft.com/office/officeart/2005/8/layout/radial1"/>
    <dgm:cxn modelId="{52300656-A979-4D93-93C7-8CEF153AD049}" type="presOf" srcId="{25B054C9-B57C-4ABE-8501-EE894EEFE7FD}" destId="{5BEB1A3F-D156-4B2C-AB1C-8956698DB734}" srcOrd="0" destOrd="0" presId="urn:microsoft.com/office/officeart/2005/8/layout/radial1"/>
    <dgm:cxn modelId="{F9E4E723-4360-468B-8C89-A603B2D5C26B}" type="presOf" srcId="{0706B94C-0C92-42EE-9FD0-245E4A3348AE}" destId="{5D4FC87C-4432-4D25-A2DA-B4E2BFCEDC9B}" srcOrd="1" destOrd="0" presId="urn:microsoft.com/office/officeart/2005/8/layout/radial1"/>
    <dgm:cxn modelId="{5ED1FB1D-3D0C-4F3C-B4B6-4FF38DE67ED2}" type="presOf" srcId="{29AF3ADE-F667-4DF3-AB43-0C554C4B6424}" destId="{FECF2564-8005-4471-80F8-8008D4692A97}" srcOrd="0" destOrd="0" presId="urn:microsoft.com/office/officeart/2005/8/layout/radial1"/>
    <dgm:cxn modelId="{43A00043-151F-4BE0-965F-1B1A7F5D6969}" srcId="{F7F89285-D0DB-42D7-BE76-8C60CA5F6E9E}" destId="{29AF3ADE-F667-4DF3-AB43-0C554C4B6424}" srcOrd="2" destOrd="0" parTransId="{95E9ED46-F819-486B-8299-D27E1CD9B535}" sibTransId="{3E6A9570-C252-4931-9A9E-4197464FC189}"/>
    <dgm:cxn modelId="{82ED888D-1DA1-472A-A0C4-B8AFB9D9E895}" type="presParOf" srcId="{A443A71D-8156-42AE-A797-080278BEE12B}" destId="{CB89ABA7-020A-4944-A1BD-C1ED61106BF4}" srcOrd="0" destOrd="0" presId="urn:microsoft.com/office/officeart/2005/8/layout/radial1"/>
    <dgm:cxn modelId="{5E2BEFF2-8A8F-495C-A649-1F6A8E34EA1D}" type="presParOf" srcId="{A443A71D-8156-42AE-A797-080278BEE12B}" destId="{70FF8FA4-7006-4388-BEAE-E015A038D348}" srcOrd="1" destOrd="0" presId="urn:microsoft.com/office/officeart/2005/8/layout/radial1"/>
    <dgm:cxn modelId="{A0898ACB-3F95-4C5C-BC9D-0273C82FC876}" type="presParOf" srcId="{70FF8FA4-7006-4388-BEAE-E015A038D348}" destId="{6E751564-7295-46FA-9D1B-D267634671A0}" srcOrd="0" destOrd="0" presId="urn:microsoft.com/office/officeart/2005/8/layout/radial1"/>
    <dgm:cxn modelId="{C87AAD85-4AF9-43FE-8EC7-1989940B37D8}" type="presParOf" srcId="{A443A71D-8156-42AE-A797-080278BEE12B}" destId="{FC0B49C7-B587-44EB-A012-F6BD8579B3E9}" srcOrd="2" destOrd="0" presId="urn:microsoft.com/office/officeart/2005/8/layout/radial1"/>
    <dgm:cxn modelId="{6142E73D-BABD-44CC-85D8-39E9CD4CDFD3}" type="presParOf" srcId="{A443A71D-8156-42AE-A797-080278BEE12B}" destId="{B6581BC9-3D50-4547-AE0C-8B38E3213CCB}" srcOrd="3" destOrd="0" presId="urn:microsoft.com/office/officeart/2005/8/layout/radial1"/>
    <dgm:cxn modelId="{F91ED2EA-F45F-4B6C-827D-25FF52C6E123}" type="presParOf" srcId="{B6581BC9-3D50-4547-AE0C-8B38E3213CCB}" destId="{5D4FC87C-4432-4D25-A2DA-B4E2BFCEDC9B}" srcOrd="0" destOrd="0" presId="urn:microsoft.com/office/officeart/2005/8/layout/radial1"/>
    <dgm:cxn modelId="{FDEA148E-AD0A-4557-A95D-3033E93D27D6}" type="presParOf" srcId="{A443A71D-8156-42AE-A797-080278BEE12B}" destId="{D8B15466-5118-4EEC-B851-C10C021A9DDD}" srcOrd="4" destOrd="0" presId="urn:microsoft.com/office/officeart/2005/8/layout/radial1"/>
    <dgm:cxn modelId="{0946C8C1-048C-4F45-A5CB-5101A157BADC}" type="presParOf" srcId="{A443A71D-8156-42AE-A797-080278BEE12B}" destId="{61960661-3086-4DF1-BA2B-D4F0BB89F147}" srcOrd="5" destOrd="0" presId="urn:microsoft.com/office/officeart/2005/8/layout/radial1"/>
    <dgm:cxn modelId="{8B7C29D3-8C25-4C1E-982F-0BA3DE93C91D}" type="presParOf" srcId="{61960661-3086-4DF1-BA2B-D4F0BB89F147}" destId="{CF8BCFBD-3347-4B76-88D6-469D75247E6A}" srcOrd="0" destOrd="0" presId="urn:microsoft.com/office/officeart/2005/8/layout/radial1"/>
    <dgm:cxn modelId="{0658470E-F3C7-4B22-A7CE-DA5C8F4A6F48}" type="presParOf" srcId="{A443A71D-8156-42AE-A797-080278BEE12B}" destId="{FECF2564-8005-4471-80F8-8008D4692A97}" srcOrd="6" destOrd="0" presId="urn:microsoft.com/office/officeart/2005/8/layout/radial1"/>
    <dgm:cxn modelId="{AA707D23-B7D7-417F-9756-75310E981CEE}" type="presParOf" srcId="{A443A71D-8156-42AE-A797-080278BEE12B}" destId="{F617680D-7B30-4A83-B060-9B4A04D07AA1}" srcOrd="7" destOrd="0" presId="urn:microsoft.com/office/officeart/2005/8/layout/radial1"/>
    <dgm:cxn modelId="{378511D6-E730-4237-A746-054A4F2F8CD4}" type="presParOf" srcId="{F617680D-7B30-4A83-B060-9B4A04D07AA1}" destId="{4E3950A2-F6A8-4E8A-975B-561E1F77AC6B}" srcOrd="0" destOrd="0" presId="urn:microsoft.com/office/officeart/2005/8/layout/radial1"/>
    <dgm:cxn modelId="{22E09CC2-0163-4AAE-87A8-AE8349151DC1}" type="presParOf" srcId="{A443A71D-8156-42AE-A797-080278BEE12B}" destId="{5BEB1A3F-D156-4B2C-AB1C-8956698DB734}" srcOrd="8" destOrd="0" presId="urn:microsoft.com/office/officeart/2005/8/layout/radial1"/>
    <dgm:cxn modelId="{388A9876-1441-433F-95D6-0A9D729C0172}" type="presParOf" srcId="{A443A71D-8156-42AE-A797-080278BEE12B}" destId="{C6FB2E18-6C3D-46A2-A3F1-23CB53188A53}" srcOrd="9" destOrd="0" presId="urn:microsoft.com/office/officeart/2005/8/layout/radial1"/>
    <dgm:cxn modelId="{F1A4CF49-FA81-4763-92A6-B92DA1FEA92D}" type="presParOf" srcId="{C6FB2E18-6C3D-46A2-A3F1-23CB53188A53}" destId="{DD5A8A36-7DCF-44E7-B83D-05BEBB914C4F}" srcOrd="0" destOrd="0" presId="urn:microsoft.com/office/officeart/2005/8/layout/radial1"/>
    <dgm:cxn modelId="{19517235-9006-413E-8970-71259C289D9F}" type="presParOf" srcId="{A443A71D-8156-42AE-A797-080278BEE12B}" destId="{9A868B5A-37EB-4D3A-8743-BEEF071EC7B7}" srcOrd="10"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9ABA7-020A-4944-A1BD-C1ED61106BF4}">
      <dsp:nvSpPr>
        <dsp:cNvPr id="0" name=""/>
        <dsp:cNvSpPr/>
      </dsp:nvSpPr>
      <dsp:spPr>
        <a:xfrm>
          <a:off x="1388634" y="1869448"/>
          <a:ext cx="1108930" cy="11089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000" b="0" i="0" u="none" strike="noStrike" kern="1200" cap="none" normalizeH="0" baseline="0" smtClean="0">
              <a:ln>
                <a:noFill/>
              </a:ln>
              <a:solidFill>
                <a:schemeClr val="tx1"/>
              </a:solidFill>
              <a:effectLst/>
              <a:cs typeface="Arial" pitchFamily="34" charset="0"/>
            </a:rPr>
            <a:t>Fact</a:t>
          </a:r>
          <a:endParaRPr kumimoji="0" lang="en-US" sz="3000" b="0" i="0" u="none" strike="noStrike" kern="1200" cap="none" normalizeH="0" baseline="0" smtClean="0">
            <a:ln>
              <a:noFill/>
            </a:ln>
            <a:solidFill>
              <a:schemeClr val="tx1"/>
            </a:solidFill>
            <a:effectLst/>
            <a:cs typeface="Arial" pitchFamily="34" charset="0"/>
          </a:endParaRPr>
        </a:p>
      </dsp:txBody>
      <dsp:txXfrm>
        <a:off x="1551033" y="2031847"/>
        <a:ext cx="784132" cy="784132"/>
      </dsp:txXfrm>
    </dsp:sp>
    <dsp:sp modelId="{70FF8FA4-7006-4388-BEAE-E015A038D348}">
      <dsp:nvSpPr>
        <dsp:cNvPr id="0" name=""/>
        <dsp:cNvSpPr/>
      </dsp:nvSpPr>
      <dsp:spPr>
        <a:xfrm rot="16200000">
          <a:off x="1775438" y="1676105"/>
          <a:ext cx="335322" cy="51363"/>
        </a:xfrm>
        <a:custGeom>
          <a:avLst/>
          <a:gdLst/>
          <a:ahLst/>
          <a:cxnLst/>
          <a:rect l="0" t="0" r="0" b="0"/>
          <a:pathLst>
            <a:path>
              <a:moveTo>
                <a:pt x="0" y="25681"/>
              </a:moveTo>
              <a:lnTo>
                <a:pt x="335322" y="256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E" sz="500" kern="1200"/>
        </a:p>
      </dsp:txBody>
      <dsp:txXfrm>
        <a:off x="1934716" y="1693404"/>
        <a:ext cx="16766" cy="16766"/>
      </dsp:txXfrm>
    </dsp:sp>
    <dsp:sp modelId="{FC0B49C7-B587-44EB-A012-F6BD8579B3E9}">
      <dsp:nvSpPr>
        <dsp:cNvPr id="0" name=""/>
        <dsp:cNvSpPr/>
      </dsp:nvSpPr>
      <dsp:spPr>
        <a:xfrm>
          <a:off x="1388634" y="425195"/>
          <a:ext cx="1108930" cy="11089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kern="1200" cap="none" normalizeH="0" baseline="0" smtClean="0">
              <a:ln>
                <a:noFill/>
              </a:ln>
              <a:solidFill>
                <a:schemeClr val="tx1"/>
              </a:solidFill>
              <a:effectLst/>
              <a:cs typeface="Arial" pitchFamily="34" charset="0"/>
            </a:rPr>
            <a:t>Dim</a:t>
          </a:r>
          <a:endParaRPr kumimoji="0" lang="en-US" sz="3200" b="0" i="0" u="none" strike="noStrike" kern="1200" cap="none" normalizeH="0" baseline="0" smtClean="0">
            <a:ln>
              <a:noFill/>
            </a:ln>
            <a:solidFill>
              <a:schemeClr val="tx1"/>
            </a:solidFill>
            <a:effectLst/>
            <a:cs typeface="Arial" pitchFamily="34" charset="0"/>
          </a:endParaRPr>
        </a:p>
      </dsp:txBody>
      <dsp:txXfrm>
        <a:off x="1551033" y="587594"/>
        <a:ext cx="784132" cy="784132"/>
      </dsp:txXfrm>
    </dsp:sp>
    <dsp:sp modelId="{B6581BC9-3D50-4547-AE0C-8B38E3213CCB}">
      <dsp:nvSpPr>
        <dsp:cNvPr id="0" name=""/>
        <dsp:cNvSpPr/>
      </dsp:nvSpPr>
      <dsp:spPr>
        <a:xfrm rot="20520000">
          <a:off x="2462221" y="2175082"/>
          <a:ext cx="335322" cy="51363"/>
        </a:xfrm>
        <a:custGeom>
          <a:avLst/>
          <a:gdLst/>
          <a:ahLst/>
          <a:cxnLst/>
          <a:rect l="0" t="0" r="0" b="0"/>
          <a:pathLst>
            <a:path>
              <a:moveTo>
                <a:pt x="0" y="25681"/>
              </a:moveTo>
              <a:lnTo>
                <a:pt x="335322" y="256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E" sz="500" kern="1200"/>
        </a:p>
      </dsp:txBody>
      <dsp:txXfrm>
        <a:off x="2621499" y="2192381"/>
        <a:ext cx="16766" cy="16766"/>
      </dsp:txXfrm>
    </dsp:sp>
    <dsp:sp modelId="{D8B15466-5118-4EEC-B851-C10C021A9DDD}">
      <dsp:nvSpPr>
        <dsp:cNvPr id="0" name=""/>
        <dsp:cNvSpPr/>
      </dsp:nvSpPr>
      <dsp:spPr>
        <a:xfrm>
          <a:off x="2762200" y="1423150"/>
          <a:ext cx="1108930" cy="11089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kern="1200" cap="none" normalizeH="0" baseline="0" smtClean="0">
              <a:ln>
                <a:noFill/>
              </a:ln>
              <a:solidFill>
                <a:schemeClr val="tx1"/>
              </a:solidFill>
              <a:effectLst/>
              <a:cs typeface="Arial" pitchFamily="34" charset="0"/>
            </a:rPr>
            <a:t>Dim</a:t>
          </a:r>
          <a:endParaRPr kumimoji="0" lang="en-US" sz="3200" b="0" i="0" u="none" strike="noStrike" kern="1200" cap="none" normalizeH="0" baseline="0" smtClean="0">
            <a:ln>
              <a:noFill/>
            </a:ln>
            <a:solidFill>
              <a:schemeClr val="tx1"/>
            </a:solidFill>
            <a:effectLst/>
            <a:cs typeface="Arial" pitchFamily="34" charset="0"/>
          </a:endParaRPr>
        </a:p>
      </dsp:txBody>
      <dsp:txXfrm>
        <a:off x="2924599" y="1585549"/>
        <a:ext cx="784132" cy="784132"/>
      </dsp:txXfrm>
    </dsp:sp>
    <dsp:sp modelId="{61960661-3086-4DF1-BA2B-D4F0BB89F147}">
      <dsp:nvSpPr>
        <dsp:cNvPr id="0" name=""/>
        <dsp:cNvSpPr/>
      </dsp:nvSpPr>
      <dsp:spPr>
        <a:xfrm rot="3240000">
          <a:off x="2199893" y="2982444"/>
          <a:ext cx="335322" cy="51363"/>
        </a:xfrm>
        <a:custGeom>
          <a:avLst/>
          <a:gdLst/>
          <a:ahLst/>
          <a:cxnLst/>
          <a:rect l="0" t="0" r="0" b="0"/>
          <a:pathLst>
            <a:path>
              <a:moveTo>
                <a:pt x="0" y="25681"/>
              </a:moveTo>
              <a:lnTo>
                <a:pt x="335322" y="256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E" sz="500" kern="1200"/>
        </a:p>
      </dsp:txBody>
      <dsp:txXfrm>
        <a:off x="2359172" y="2999743"/>
        <a:ext cx="16766" cy="16766"/>
      </dsp:txXfrm>
    </dsp:sp>
    <dsp:sp modelId="{FECF2564-8005-4471-80F8-8008D4692A97}">
      <dsp:nvSpPr>
        <dsp:cNvPr id="0" name=""/>
        <dsp:cNvSpPr/>
      </dsp:nvSpPr>
      <dsp:spPr>
        <a:xfrm>
          <a:off x="2237545" y="3037873"/>
          <a:ext cx="1108930" cy="11089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kern="1200" cap="none" normalizeH="0" baseline="0" smtClean="0">
              <a:ln>
                <a:noFill/>
              </a:ln>
              <a:solidFill>
                <a:schemeClr val="tx1"/>
              </a:solidFill>
              <a:effectLst/>
              <a:cs typeface="Arial" pitchFamily="34" charset="0"/>
            </a:rPr>
            <a:t>Dim</a:t>
          </a:r>
          <a:endParaRPr kumimoji="0" lang="en-US" sz="3200" b="0" i="0" u="none" strike="noStrike" kern="1200" cap="none" normalizeH="0" baseline="0" smtClean="0">
            <a:ln>
              <a:noFill/>
            </a:ln>
            <a:solidFill>
              <a:schemeClr val="tx1"/>
            </a:solidFill>
            <a:effectLst/>
            <a:cs typeface="Arial" pitchFamily="34" charset="0"/>
          </a:endParaRPr>
        </a:p>
      </dsp:txBody>
      <dsp:txXfrm>
        <a:off x="2399944" y="3200272"/>
        <a:ext cx="784132" cy="784132"/>
      </dsp:txXfrm>
    </dsp:sp>
    <dsp:sp modelId="{F617680D-7B30-4A83-B060-9B4A04D07AA1}">
      <dsp:nvSpPr>
        <dsp:cNvPr id="0" name=""/>
        <dsp:cNvSpPr/>
      </dsp:nvSpPr>
      <dsp:spPr>
        <a:xfrm rot="7560000">
          <a:off x="1350983" y="2982444"/>
          <a:ext cx="335322" cy="51363"/>
        </a:xfrm>
        <a:custGeom>
          <a:avLst/>
          <a:gdLst/>
          <a:ahLst/>
          <a:cxnLst/>
          <a:rect l="0" t="0" r="0" b="0"/>
          <a:pathLst>
            <a:path>
              <a:moveTo>
                <a:pt x="0" y="25681"/>
              </a:moveTo>
              <a:lnTo>
                <a:pt x="335322" y="256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E" sz="500" kern="1200"/>
        </a:p>
      </dsp:txBody>
      <dsp:txXfrm rot="10800000">
        <a:off x="1510261" y="2999743"/>
        <a:ext cx="16766" cy="16766"/>
      </dsp:txXfrm>
    </dsp:sp>
    <dsp:sp modelId="{5BEB1A3F-D156-4B2C-AB1C-8956698DB734}">
      <dsp:nvSpPr>
        <dsp:cNvPr id="0" name=""/>
        <dsp:cNvSpPr/>
      </dsp:nvSpPr>
      <dsp:spPr>
        <a:xfrm>
          <a:off x="539724" y="3037873"/>
          <a:ext cx="1108930" cy="11089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kern="1200" cap="none" normalizeH="0" baseline="0" smtClean="0">
              <a:ln>
                <a:noFill/>
              </a:ln>
              <a:solidFill>
                <a:schemeClr val="tx1"/>
              </a:solidFill>
              <a:effectLst/>
              <a:cs typeface="Arial" pitchFamily="34" charset="0"/>
            </a:rPr>
            <a:t>Dim</a:t>
          </a:r>
          <a:endParaRPr kumimoji="0" lang="en-US" sz="3200" b="0" i="0" u="none" strike="noStrike" kern="1200" cap="none" normalizeH="0" baseline="0" smtClean="0">
            <a:ln>
              <a:noFill/>
            </a:ln>
            <a:solidFill>
              <a:schemeClr val="tx1"/>
            </a:solidFill>
            <a:effectLst/>
            <a:cs typeface="Arial" pitchFamily="34" charset="0"/>
          </a:endParaRPr>
        </a:p>
      </dsp:txBody>
      <dsp:txXfrm>
        <a:off x="702123" y="3200272"/>
        <a:ext cx="784132" cy="784132"/>
      </dsp:txXfrm>
    </dsp:sp>
    <dsp:sp modelId="{C6FB2E18-6C3D-46A2-A3F1-23CB53188A53}">
      <dsp:nvSpPr>
        <dsp:cNvPr id="0" name=""/>
        <dsp:cNvSpPr/>
      </dsp:nvSpPr>
      <dsp:spPr>
        <a:xfrm rot="11880000">
          <a:off x="1088655" y="2175082"/>
          <a:ext cx="335322" cy="51363"/>
        </a:xfrm>
        <a:custGeom>
          <a:avLst/>
          <a:gdLst/>
          <a:ahLst/>
          <a:cxnLst/>
          <a:rect l="0" t="0" r="0" b="0"/>
          <a:pathLst>
            <a:path>
              <a:moveTo>
                <a:pt x="0" y="25681"/>
              </a:moveTo>
              <a:lnTo>
                <a:pt x="335322" y="256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E" sz="500" kern="1200"/>
        </a:p>
      </dsp:txBody>
      <dsp:txXfrm rot="10800000">
        <a:off x="1247933" y="2192381"/>
        <a:ext cx="16766" cy="16766"/>
      </dsp:txXfrm>
    </dsp:sp>
    <dsp:sp modelId="{9A868B5A-37EB-4D3A-8743-BEEF071EC7B7}">
      <dsp:nvSpPr>
        <dsp:cNvPr id="0" name=""/>
        <dsp:cNvSpPr/>
      </dsp:nvSpPr>
      <dsp:spPr>
        <a:xfrm>
          <a:off x="15068" y="1423150"/>
          <a:ext cx="1108930" cy="11089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kern="1200" cap="none" normalizeH="0" baseline="0" smtClean="0">
              <a:ln>
                <a:noFill/>
              </a:ln>
              <a:solidFill>
                <a:schemeClr val="tx1"/>
              </a:solidFill>
              <a:effectLst/>
              <a:cs typeface="Arial" pitchFamily="34" charset="0"/>
            </a:rPr>
            <a:t>Dim</a:t>
          </a:r>
          <a:endParaRPr kumimoji="0" lang="en-US" sz="3200" b="0" i="0" u="none" strike="noStrike" kern="1200" cap="none" normalizeH="0" baseline="0" smtClean="0">
            <a:ln>
              <a:noFill/>
            </a:ln>
            <a:solidFill>
              <a:schemeClr val="tx1"/>
            </a:solidFill>
            <a:effectLst/>
            <a:cs typeface="Arial" pitchFamily="34" charset="0"/>
          </a:endParaRPr>
        </a:p>
      </dsp:txBody>
      <dsp:txXfrm>
        <a:off x="177467" y="1585549"/>
        <a:ext cx="784132" cy="784132"/>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E"/>
          </a:p>
        </p:txBody>
      </p:sp>
      <p:sp>
        <p:nvSpPr>
          <p:cNvPr id="14339" name="Rectangle 3"/>
          <p:cNvSpPr>
            <a:spLocks noGrp="1" noChangeArrowheads="1"/>
          </p:cNvSpPr>
          <p:nvPr>
            <p:ph type="dt" sz="quarter" idx="1"/>
          </p:nvPr>
        </p:nvSpPr>
        <p:spPr bwMode="auto">
          <a:xfrm>
            <a:off x="3850443"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E"/>
          </a:p>
        </p:txBody>
      </p:sp>
      <p:sp>
        <p:nvSpPr>
          <p:cNvPr id="14340" name="Rectangle 4"/>
          <p:cNvSpPr>
            <a:spLocks noGrp="1" noChangeArrowheads="1"/>
          </p:cNvSpPr>
          <p:nvPr>
            <p:ph type="ftr" sz="quarter" idx="2"/>
          </p:nvPr>
        </p:nvSpPr>
        <p:spPr bwMode="auto">
          <a:xfrm>
            <a:off x="0"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E"/>
          </a:p>
        </p:txBody>
      </p:sp>
      <p:sp>
        <p:nvSpPr>
          <p:cNvPr id="14341" name="Rectangle 5"/>
          <p:cNvSpPr>
            <a:spLocks noGrp="1" noChangeArrowheads="1"/>
          </p:cNvSpPr>
          <p:nvPr>
            <p:ph type="sldNum" sz="quarter" idx="3"/>
          </p:nvPr>
        </p:nvSpPr>
        <p:spPr bwMode="auto">
          <a:xfrm>
            <a:off x="3850443"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89B3E30F-299C-491C-9E8E-EAFAE95A6DBB}" type="slidenum">
              <a:rPr lang="en-IE"/>
              <a:pPr>
                <a:defRPr/>
              </a:pPr>
              <a:t>‹#›</a:t>
            </a:fld>
            <a:endParaRPr lang="en-IE"/>
          </a:p>
        </p:txBody>
      </p:sp>
    </p:spTree>
    <p:extLst>
      <p:ext uri="{BB962C8B-B14F-4D97-AF65-F5344CB8AC3E}">
        <p14:creationId xmlns:p14="http://schemas.microsoft.com/office/powerpoint/2010/main" val="246750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E"/>
          </a:p>
        </p:txBody>
      </p:sp>
      <p:sp>
        <p:nvSpPr>
          <p:cNvPr id="15363" name="Rectangle 3"/>
          <p:cNvSpPr>
            <a:spLocks noGrp="1" noChangeArrowheads="1"/>
          </p:cNvSpPr>
          <p:nvPr>
            <p:ph type="dt" idx="1"/>
          </p:nvPr>
        </p:nvSpPr>
        <p:spPr bwMode="auto">
          <a:xfrm>
            <a:off x="3850443"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E"/>
          </a:p>
        </p:txBody>
      </p:sp>
      <p:sp>
        <p:nvSpPr>
          <p:cNvPr id="5124" name="Rectangle 4"/>
          <p:cNvSpPr>
            <a:spLocks noGrp="1" noRot="1" noChangeAspect="1" noChangeArrowheads="1" noTextEdit="1"/>
          </p:cNvSpPr>
          <p:nvPr>
            <p:ph type="sldImg" idx="2"/>
          </p:nvPr>
        </p:nvSpPr>
        <p:spPr bwMode="auto">
          <a:xfrm>
            <a:off x="931863" y="741363"/>
            <a:ext cx="4933950" cy="370205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79768" y="4690269"/>
            <a:ext cx="5438140" cy="44434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IE" noProof="0" smtClean="0"/>
              <a:t>Click to edit Master text styles</a:t>
            </a:r>
          </a:p>
          <a:p>
            <a:pPr lvl="1"/>
            <a:r>
              <a:rPr lang="en-IE" noProof="0" smtClean="0"/>
              <a:t>Second level</a:t>
            </a:r>
          </a:p>
          <a:p>
            <a:pPr lvl="2"/>
            <a:r>
              <a:rPr lang="en-IE" noProof="0" smtClean="0"/>
              <a:t>Third level</a:t>
            </a:r>
          </a:p>
          <a:p>
            <a:pPr lvl="3"/>
            <a:r>
              <a:rPr lang="en-IE" noProof="0" smtClean="0"/>
              <a:t>Fourth level</a:t>
            </a:r>
          </a:p>
          <a:p>
            <a:pPr lvl="4"/>
            <a:r>
              <a:rPr lang="en-IE" noProof="0" smtClean="0"/>
              <a:t>Fifth level</a:t>
            </a:r>
          </a:p>
        </p:txBody>
      </p:sp>
      <p:sp>
        <p:nvSpPr>
          <p:cNvPr id="15366" name="Rectangle 6"/>
          <p:cNvSpPr>
            <a:spLocks noGrp="1" noChangeArrowheads="1"/>
          </p:cNvSpPr>
          <p:nvPr>
            <p:ph type="ftr" sz="quarter" idx="4"/>
          </p:nvPr>
        </p:nvSpPr>
        <p:spPr bwMode="auto">
          <a:xfrm>
            <a:off x="0"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E"/>
          </a:p>
        </p:txBody>
      </p:sp>
      <p:sp>
        <p:nvSpPr>
          <p:cNvPr id="15367" name="Rectangle 7"/>
          <p:cNvSpPr>
            <a:spLocks noGrp="1" noChangeArrowheads="1"/>
          </p:cNvSpPr>
          <p:nvPr>
            <p:ph type="sldNum" sz="quarter" idx="5"/>
          </p:nvPr>
        </p:nvSpPr>
        <p:spPr bwMode="auto">
          <a:xfrm>
            <a:off x="3850443"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0495A5C-DE47-43B9-B9BD-5C097220FFB1}" type="slidenum">
              <a:rPr lang="en-IE"/>
              <a:pPr>
                <a:defRPr/>
              </a:pPr>
              <a:t>‹#›</a:t>
            </a:fld>
            <a:endParaRPr lang="en-IE"/>
          </a:p>
        </p:txBody>
      </p:sp>
    </p:spTree>
    <p:extLst>
      <p:ext uri="{BB962C8B-B14F-4D97-AF65-F5344CB8AC3E}">
        <p14:creationId xmlns:p14="http://schemas.microsoft.com/office/powerpoint/2010/main" val="1367957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94E9E3DC-0419-4A9A-BE49-184546C05E71}" type="slidenum">
              <a:rPr lang="en-IE" smtClean="0"/>
              <a:pPr/>
              <a:t>1</a:t>
            </a:fld>
            <a:endParaRPr lang="en-I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EE82F-03FF-400A-919F-5412F8F174CF}" type="slidenum">
              <a:rPr lang="en-US"/>
              <a:pPr/>
              <a:t>4</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914400" y="2130425"/>
            <a:ext cx="7772400" cy="1470025"/>
          </a:xfrm>
        </p:spPr>
        <p:txBody>
          <a:bodyPr/>
          <a:lstStyle>
            <a:lvl1pPr>
              <a:defRPr/>
            </a:lvl1pPr>
          </a:lstStyle>
          <a:p>
            <a:r>
              <a:rPr lang="en-US" dirty="0" smtClean="0"/>
              <a:t>Click to edit Master title style</a:t>
            </a:r>
            <a:endParaRPr lang="en-IE" dirty="0"/>
          </a:p>
        </p:txBody>
      </p:sp>
      <p:sp>
        <p:nvSpPr>
          <p:cNvPr id="6147" name="Rectangle 3"/>
          <p:cNvSpPr>
            <a:spLocks noGrp="1" noChangeArrowheads="1"/>
          </p:cNvSpPr>
          <p:nvPr>
            <p:ph type="subTitle" idx="1"/>
          </p:nvPr>
        </p:nvSpPr>
        <p:spPr>
          <a:xfrm>
            <a:off x="914400" y="3733800"/>
            <a:ext cx="6400800" cy="1752600"/>
          </a:xfrm>
        </p:spPr>
        <p:txBody>
          <a:bodyPr/>
          <a:lstStyle>
            <a:lvl1pPr marL="0" indent="0">
              <a:buFont typeface="Arial Unicode MS" pitchFamily="34" charset="-128"/>
              <a:buNone/>
              <a:defRPr sz="2000"/>
            </a:lvl1pPr>
          </a:lstStyle>
          <a:p>
            <a:r>
              <a:rPr lang="en-US" smtClean="0"/>
              <a:t>Click to edit Master subtitle style</a:t>
            </a:r>
            <a:endParaRPr lang="en-IE"/>
          </a:p>
        </p:txBody>
      </p:sp>
      <p:sp>
        <p:nvSpPr>
          <p:cNvPr id="4" name="Rectangle 4"/>
          <p:cNvSpPr>
            <a:spLocks noGrp="1" noChangeArrowheads="1"/>
          </p:cNvSpPr>
          <p:nvPr>
            <p:ph type="dt" sz="half" idx="10"/>
          </p:nvPr>
        </p:nvSpPr>
        <p:spPr/>
        <p:txBody>
          <a:bodyPr/>
          <a:lstStyle>
            <a:lvl1pPr>
              <a:defRPr/>
            </a:lvl1pPr>
          </a:lstStyle>
          <a:p>
            <a:pPr>
              <a:defRPr/>
            </a:pPr>
            <a:r>
              <a:rPr lang="en-US" dirty="0" smtClean="0"/>
              <a:t>2012/2013 - DT228/4</a:t>
            </a:r>
            <a:endParaRPr lang="en-IE" dirty="0" smtClean="0"/>
          </a:p>
          <a:p>
            <a:pPr>
              <a:defRPr/>
            </a:pPr>
            <a:endParaRPr lang="en-IE" dirty="0"/>
          </a:p>
        </p:txBody>
      </p:sp>
      <p:sp>
        <p:nvSpPr>
          <p:cNvPr id="5" name="Rectangle 5"/>
          <p:cNvSpPr>
            <a:spLocks noGrp="1" noChangeArrowheads="1"/>
          </p:cNvSpPr>
          <p:nvPr>
            <p:ph type="ftr" sz="quarter" idx="11"/>
          </p:nvPr>
        </p:nvSpPr>
        <p:spPr/>
        <p:txBody>
          <a:bodyPr/>
          <a:lstStyle>
            <a:lvl1pPr>
              <a:defRPr/>
            </a:lvl1pPr>
          </a:lstStyle>
          <a:p>
            <a:pPr>
              <a:defRPr/>
            </a:pPr>
            <a:r>
              <a:rPr lang="en-IE" dirty="0" smtClean="0"/>
              <a:t>DT228/4</a:t>
            </a:r>
            <a:endParaRPr lang="en-IE" dirty="0"/>
          </a:p>
        </p:txBody>
      </p:sp>
      <p:sp>
        <p:nvSpPr>
          <p:cNvPr id="6" name="Rectangle 6"/>
          <p:cNvSpPr>
            <a:spLocks noGrp="1" noChangeArrowheads="1"/>
          </p:cNvSpPr>
          <p:nvPr>
            <p:ph type="sldNum" sz="quarter" idx="12"/>
          </p:nvPr>
        </p:nvSpPr>
        <p:spPr/>
        <p:txBody>
          <a:bodyPr/>
          <a:lstStyle>
            <a:lvl1pPr>
              <a:defRPr/>
            </a:lvl1pPr>
          </a:lstStyle>
          <a:p>
            <a:pPr>
              <a:defRPr/>
            </a:pPr>
            <a:fld id="{CAE0970C-C400-4E43-AAB0-B36362BEE2B1}" type="slidenum">
              <a:rPr lang="en-IE"/>
              <a:pPr>
                <a:defRPr/>
              </a:pPr>
              <a:t>‹#›</a:t>
            </a:fld>
            <a:endParaRPr lang="en-IE"/>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A7B14F48-A87F-4FA4-8DD3-3F2BD340BB39}" type="slidenum">
              <a:rPr lang="en-IE"/>
              <a:pPr>
                <a:defRPr/>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172200"/>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28600"/>
            <a:ext cx="60198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2D935357-5A61-42B4-96C1-8DF350398017}" type="slidenum">
              <a:rPr lang="en-IE"/>
              <a:pPr>
                <a:defRPr/>
              </a:pPr>
              <a:t>‹#›</a:t>
            </a:fld>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4" name="Rounded Rectangle 3"/>
          <p:cNvSpPr/>
          <p:nvPr userDrawn="1"/>
        </p:nvSpPr>
        <p:spPr>
          <a:xfrm>
            <a:off x="285751" y="71439"/>
            <a:ext cx="8572500" cy="92868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IE"/>
          </a:p>
        </p:txBody>
      </p:sp>
      <p:sp>
        <p:nvSpPr>
          <p:cNvPr id="5" name="Rectangle 4"/>
          <p:cNvSpPr/>
          <p:nvPr userDrawn="1"/>
        </p:nvSpPr>
        <p:spPr>
          <a:xfrm>
            <a:off x="285751" y="1071564"/>
            <a:ext cx="8572500" cy="55721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IE"/>
          </a:p>
        </p:txBody>
      </p:sp>
      <p:sp>
        <p:nvSpPr>
          <p:cNvPr id="11" name="Title 1"/>
          <p:cNvSpPr>
            <a:spLocks noGrp="1"/>
          </p:cNvSpPr>
          <p:nvPr>
            <p:ph type="title"/>
          </p:nvPr>
        </p:nvSpPr>
        <p:spPr>
          <a:xfrm>
            <a:off x="457200" y="214290"/>
            <a:ext cx="8229600" cy="714380"/>
          </a:xfrm>
          <a:prstGeom prst="rect">
            <a:avLst/>
          </a:prstGeom>
        </p:spPr>
        <p:txBody>
          <a:bodyPr/>
          <a:lstStyle>
            <a:lvl1pPr>
              <a:defRPr>
                <a:ln>
                  <a:noFill/>
                </a:ln>
                <a:solidFill>
                  <a:schemeClr val="bg1"/>
                </a:solidFill>
                <a:effectLst/>
              </a:defRPr>
            </a:lvl1pPr>
          </a:lstStyle>
          <a:p>
            <a:r>
              <a:rPr lang="en-US" dirty="0" smtClean="0"/>
              <a:t>Click to edit Master title style</a:t>
            </a:r>
            <a:endParaRPr lang="en-US" dirty="0"/>
          </a:p>
        </p:txBody>
      </p:sp>
      <p:sp>
        <p:nvSpPr>
          <p:cNvPr id="15" name="Content Placeholder 7"/>
          <p:cNvSpPr>
            <a:spLocks noGrp="1"/>
          </p:cNvSpPr>
          <p:nvPr>
            <p:ph sz="quarter" idx="1"/>
          </p:nvPr>
        </p:nvSpPr>
        <p:spPr>
          <a:xfrm>
            <a:off x="457200" y="1142984"/>
            <a:ext cx="8229600" cy="5429288"/>
          </a:xfrm>
          <a:prstGeom prst="rect">
            <a:avLst/>
          </a:prstGeom>
        </p:spPr>
        <p:txBody>
          <a:bodyPr/>
          <a:lstStyle>
            <a:lvl1pPr>
              <a:buClr>
                <a:schemeClr val="bg1"/>
              </a:buClr>
              <a:buFont typeface="Wingdings" pitchFamily="2" charset="2"/>
              <a:buChar char="§"/>
              <a:defRPr>
                <a:solidFill>
                  <a:schemeClr val="bg1"/>
                </a:solidFill>
              </a:defRPr>
            </a:lvl1pPr>
            <a:lvl2pPr>
              <a:buClr>
                <a:schemeClr val="bg1"/>
              </a:buClr>
              <a:buFont typeface="Wingdings" pitchFamily="2" charset="2"/>
              <a:buChar char="§"/>
              <a:defRPr>
                <a:solidFill>
                  <a:schemeClr val="bg1"/>
                </a:solidFill>
              </a:defRPr>
            </a:lvl2pPr>
            <a:lvl3pPr>
              <a:buClr>
                <a:schemeClr val="bg1"/>
              </a:buClr>
              <a:buFont typeface="Wingdings" pitchFamily="2" charset="2"/>
              <a:buChar char="§"/>
              <a:defRPr>
                <a:solidFill>
                  <a:schemeClr val="bg1"/>
                </a:solidFill>
              </a:defRPr>
            </a:lvl3pPr>
            <a:lvl4pPr>
              <a:buClr>
                <a:schemeClr val="bg1"/>
              </a:buClr>
              <a:buFont typeface="Wingdings" pitchFamily="2" charset="2"/>
              <a:buChar cha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err="1" smtClean="0"/>
              <a:t>Fift</a:t>
            </a:r>
            <a:r>
              <a:rPr lang="en-US" dirty="0" smtClean="0"/>
              <a:t> level</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275040" cy="990600"/>
          </a:xfrm>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dirty="0" smtClean="0"/>
              <a:t>2012/2013 - DT228/4</a:t>
            </a:r>
            <a:endParaRPr lang="en-IE" dirty="0"/>
          </a:p>
        </p:txBody>
      </p:sp>
      <p:sp>
        <p:nvSpPr>
          <p:cNvPr id="5" name="Rectangle 5"/>
          <p:cNvSpPr>
            <a:spLocks noGrp="1" noChangeArrowheads="1"/>
          </p:cNvSpPr>
          <p:nvPr>
            <p:ph type="ftr" sz="quarter" idx="11"/>
          </p:nvPr>
        </p:nvSpPr>
        <p:spPr>
          <a:ln/>
        </p:spPr>
        <p:txBody>
          <a:bodyPr/>
          <a:lstStyle>
            <a:lvl1pPr>
              <a:defRPr/>
            </a:lvl1pPr>
          </a:lstStyle>
          <a:p>
            <a:pPr>
              <a:defRPr/>
            </a:pPr>
            <a:r>
              <a:rPr lang="en-IE" dirty="0" smtClean="0"/>
              <a:t>DT228/4</a:t>
            </a:r>
            <a:endParaRPr lang="en-IE" dirty="0"/>
          </a:p>
        </p:txBody>
      </p:sp>
      <p:sp>
        <p:nvSpPr>
          <p:cNvPr id="6" name="Rectangle 6"/>
          <p:cNvSpPr>
            <a:spLocks noGrp="1" noChangeArrowheads="1"/>
          </p:cNvSpPr>
          <p:nvPr>
            <p:ph type="sldNum" sz="quarter" idx="12"/>
          </p:nvPr>
        </p:nvSpPr>
        <p:spPr>
          <a:ln/>
        </p:spPr>
        <p:txBody>
          <a:bodyPr/>
          <a:lstStyle>
            <a:lvl1pPr>
              <a:defRPr/>
            </a:lvl1pPr>
          </a:lstStyle>
          <a:p>
            <a:pPr>
              <a:defRPr/>
            </a:pPr>
            <a:fld id="{255B0E39-F8AA-4982-923D-157BFA96FD10}" type="slidenum">
              <a:rPr lang="en-IE"/>
              <a:pPr>
                <a:defRPr/>
              </a:pPr>
              <a:t>‹#›</a:t>
            </a:fld>
            <a:endParaRPr lang="en-IE"/>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9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0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dirty="0" smtClean="0"/>
              <a:t>Click to edit Master title style</a:t>
            </a:r>
            <a:endParaRPr lang="en-US" dirty="0"/>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9248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447800"/>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447800"/>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172200"/>
            <a:ext cx="1549400" cy="457200"/>
          </a:xfrm>
        </p:spPr>
        <p:txBody>
          <a:bodyPr/>
          <a:lstStyle>
            <a:lvl1pPr>
              <a:defRPr/>
            </a:lvl1pPr>
          </a:lstStyle>
          <a:p>
            <a:endParaRPr lang="en-US"/>
          </a:p>
        </p:txBody>
      </p:sp>
      <p:sp>
        <p:nvSpPr>
          <p:cNvPr id="6" name="Footer Placeholder 5"/>
          <p:cNvSpPr>
            <a:spLocks noGrp="1"/>
          </p:cNvSpPr>
          <p:nvPr>
            <p:ph type="ftr" sz="quarter" idx="11"/>
          </p:nvPr>
        </p:nvSpPr>
        <p:spPr>
          <a:xfrm>
            <a:off x="2438400" y="6172200"/>
            <a:ext cx="40894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705600" y="6172200"/>
            <a:ext cx="1905000" cy="457200"/>
          </a:xfrm>
        </p:spPr>
        <p:txBody>
          <a:bodyPr/>
          <a:lstStyle>
            <a:lvl1pPr>
              <a:defRPr/>
            </a:lvl1pPr>
          </a:lstStyle>
          <a:p>
            <a:fld id="{8BEC13AE-1734-42E9-BA62-31AC5DF7C7EB}" type="slidenum">
              <a:rPr lang="en-US"/>
              <a:pPr/>
              <a:t>‹#›</a:t>
            </a:fld>
            <a:endParaRPr lang="en-US"/>
          </a:p>
        </p:txBody>
      </p:sp>
    </p:spTree>
    <p:extLst>
      <p:ext uri="{BB962C8B-B14F-4D97-AF65-F5344CB8AC3E}">
        <p14:creationId xmlns:p14="http://schemas.microsoft.com/office/powerpoint/2010/main" val="2239137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26C2EFFE-8239-41FA-A3BC-5C797175EF86}" type="slidenum">
              <a:rPr lang="en-IE"/>
              <a:pPr>
                <a:defRPr/>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66E80EB9-FD02-4210-BB7C-A4F96386CAFE}" type="slidenum">
              <a:rPr lang="en-IE"/>
              <a:pPr>
                <a:defRPr/>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8" name="Rectangle 5"/>
          <p:cNvSpPr>
            <a:spLocks noGrp="1" noChangeArrowheads="1"/>
          </p:cNvSpPr>
          <p:nvPr>
            <p:ph type="ftr" sz="quarter" idx="11"/>
          </p:nvPr>
        </p:nvSpPr>
        <p:spPr>
          <a:ln/>
        </p:spPr>
        <p:txBody>
          <a:bodyPr/>
          <a:lstStyle>
            <a:lvl1pPr>
              <a:defRPr/>
            </a:lvl1pPr>
          </a:lstStyle>
          <a:p>
            <a:pPr>
              <a:defRPr/>
            </a:pPr>
            <a:endParaRPr lang="en-IE"/>
          </a:p>
        </p:txBody>
      </p:sp>
      <p:sp>
        <p:nvSpPr>
          <p:cNvPr id="9" name="Rectangle 6"/>
          <p:cNvSpPr>
            <a:spLocks noGrp="1" noChangeArrowheads="1"/>
          </p:cNvSpPr>
          <p:nvPr>
            <p:ph type="sldNum" sz="quarter" idx="12"/>
          </p:nvPr>
        </p:nvSpPr>
        <p:spPr>
          <a:ln/>
        </p:spPr>
        <p:txBody>
          <a:bodyPr/>
          <a:lstStyle>
            <a:lvl1pPr>
              <a:defRPr/>
            </a:lvl1pPr>
          </a:lstStyle>
          <a:p>
            <a:pPr>
              <a:defRPr/>
            </a:pPr>
            <a:fld id="{5BDE9EF7-B805-4939-BFE0-6A0CD9FC9633}" type="slidenum">
              <a:rPr lang="en-IE"/>
              <a:pPr>
                <a:defRPr/>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4" name="Rectangle 5"/>
          <p:cNvSpPr>
            <a:spLocks noGrp="1" noChangeArrowheads="1"/>
          </p:cNvSpPr>
          <p:nvPr>
            <p:ph type="ftr" sz="quarter" idx="11"/>
          </p:nvPr>
        </p:nvSpPr>
        <p:spPr>
          <a:ln/>
        </p:spPr>
        <p:txBody>
          <a:bodyPr/>
          <a:lstStyle>
            <a:lvl1pPr>
              <a:defRPr/>
            </a:lvl1pPr>
          </a:lstStyle>
          <a:p>
            <a:pPr>
              <a:defRPr/>
            </a:pPr>
            <a:endParaRPr lang="en-IE"/>
          </a:p>
        </p:txBody>
      </p:sp>
      <p:sp>
        <p:nvSpPr>
          <p:cNvPr id="5" name="Rectangle 6"/>
          <p:cNvSpPr>
            <a:spLocks noGrp="1" noChangeArrowheads="1"/>
          </p:cNvSpPr>
          <p:nvPr>
            <p:ph type="sldNum" sz="quarter" idx="12"/>
          </p:nvPr>
        </p:nvSpPr>
        <p:spPr>
          <a:ln/>
        </p:spPr>
        <p:txBody>
          <a:bodyPr/>
          <a:lstStyle>
            <a:lvl1pPr>
              <a:defRPr/>
            </a:lvl1pPr>
          </a:lstStyle>
          <a:p>
            <a:pPr>
              <a:defRPr/>
            </a:pPr>
            <a:fld id="{4070A4A7-62C9-415D-BED7-BD9B9DF611B4}" type="slidenum">
              <a:rPr lang="en-IE"/>
              <a:pPr>
                <a:defRPr/>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3" name="Rectangle 5"/>
          <p:cNvSpPr>
            <a:spLocks noGrp="1" noChangeArrowheads="1"/>
          </p:cNvSpPr>
          <p:nvPr>
            <p:ph type="ftr" sz="quarter" idx="11"/>
          </p:nvPr>
        </p:nvSpPr>
        <p:spPr>
          <a:ln/>
        </p:spPr>
        <p:txBody>
          <a:bodyPr/>
          <a:lstStyle>
            <a:lvl1pPr>
              <a:defRPr/>
            </a:lvl1pPr>
          </a:lstStyle>
          <a:p>
            <a:pPr>
              <a:defRPr/>
            </a:pPr>
            <a:endParaRPr lang="en-IE"/>
          </a:p>
        </p:txBody>
      </p:sp>
      <p:sp>
        <p:nvSpPr>
          <p:cNvPr id="4" name="Rectangle 6"/>
          <p:cNvSpPr>
            <a:spLocks noGrp="1" noChangeArrowheads="1"/>
          </p:cNvSpPr>
          <p:nvPr>
            <p:ph type="sldNum" sz="quarter" idx="12"/>
          </p:nvPr>
        </p:nvSpPr>
        <p:spPr>
          <a:ln/>
        </p:spPr>
        <p:txBody>
          <a:bodyPr/>
          <a:lstStyle>
            <a:lvl1pPr>
              <a:defRPr/>
            </a:lvl1pPr>
          </a:lstStyle>
          <a:p>
            <a:pPr>
              <a:defRPr/>
            </a:pPr>
            <a:fld id="{90A8C9F2-5157-4806-921E-690864E56ED3}" type="slidenum">
              <a:rPr lang="en-IE"/>
              <a:pPr>
                <a:defRPr/>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63ACC3E0-B9ED-42ED-82A0-7C07CD642F92}" type="slidenum">
              <a:rPr lang="en-IE"/>
              <a:pPr>
                <a:defRPr/>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3D7FF66F-60DD-4889-8EE5-D577E8466A61}" type="slidenum">
              <a:rPr lang="en-IE"/>
              <a:pPr>
                <a:defRPr/>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bwMode="auto">
          <a:xfrm>
            <a:off x="0" y="0"/>
            <a:ext cx="9144000" cy="1196752"/>
          </a:xfrm>
          <a:prstGeom prst="rect">
            <a:avLst/>
          </a:prstGeom>
          <a:solidFill>
            <a:srgbClr val="3D8DC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
        <p:nvSpPr>
          <p:cNvPr id="1026" name="Rectangle 2"/>
          <p:cNvSpPr>
            <a:spLocks noGrp="1" noChangeArrowheads="1"/>
          </p:cNvSpPr>
          <p:nvPr>
            <p:ph type="title"/>
          </p:nvPr>
        </p:nvSpPr>
        <p:spPr bwMode="auto">
          <a:xfrm>
            <a:off x="457200" y="228600"/>
            <a:ext cx="627504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IE" dirty="0" smtClean="0"/>
          </a:p>
        </p:txBody>
      </p:sp>
      <p:sp>
        <p:nvSpPr>
          <p:cNvPr id="1027" name="Rectangle 3"/>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smtClean="0"/>
          </a:p>
        </p:txBody>
      </p:sp>
      <p:sp>
        <p:nvSpPr>
          <p:cNvPr id="1028" name="Rectangle 4"/>
          <p:cNvSpPr>
            <a:spLocks noGrp="1" noChangeArrowheads="1"/>
          </p:cNvSpPr>
          <p:nvPr>
            <p:ph type="dt" sz="half" idx="2"/>
          </p:nvPr>
        </p:nvSpPr>
        <p:spPr bwMode="auto">
          <a:xfrm>
            <a:off x="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900">
                <a:latin typeface="Arial" charset="0"/>
              </a:defRPr>
            </a:lvl1pPr>
          </a:lstStyle>
          <a:p>
            <a:pPr>
              <a:defRPr/>
            </a:pPr>
            <a:r>
              <a:rPr lang="en-US" dirty="0" smtClean="0"/>
              <a:t>2012/2013 - DT228/4</a:t>
            </a:r>
            <a:endParaRPr lang="en-IE" dirty="0" smtClean="0"/>
          </a:p>
          <a:p>
            <a:pPr>
              <a:defRPr/>
            </a:pPr>
            <a:endParaRPr lang="en-IE" dirty="0"/>
          </a:p>
        </p:txBody>
      </p:sp>
      <p:sp>
        <p:nvSpPr>
          <p:cNvPr id="1029" name="Rectangle 5"/>
          <p:cNvSpPr>
            <a:spLocks noGrp="1" noChangeArrowheads="1"/>
          </p:cNvSpPr>
          <p:nvPr>
            <p:ph type="ftr" sz="quarter" idx="3"/>
          </p:nvPr>
        </p:nvSpPr>
        <p:spPr bwMode="auto">
          <a:xfrm>
            <a:off x="3124200" y="6613525"/>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900">
                <a:latin typeface="Arial" charset="0"/>
              </a:defRPr>
            </a:lvl1pPr>
          </a:lstStyle>
          <a:p>
            <a:pPr>
              <a:defRPr/>
            </a:pPr>
            <a:r>
              <a:rPr lang="en-IE" dirty="0" smtClean="0"/>
              <a:t>DT228/4</a:t>
            </a:r>
            <a:endParaRPr lang="en-IE" dirty="0"/>
          </a:p>
        </p:txBody>
      </p:sp>
      <p:sp>
        <p:nvSpPr>
          <p:cNvPr id="1030" name="Rectangle 6"/>
          <p:cNvSpPr>
            <a:spLocks noGrp="1" noChangeArrowheads="1"/>
          </p:cNvSpPr>
          <p:nvPr>
            <p:ph type="sldNum" sz="quarter" idx="4"/>
          </p:nvPr>
        </p:nvSpPr>
        <p:spPr bwMode="auto">
          <a:xfrm>
            <a:off x="701040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900">
                <a:latin typeface="Arial" charset="0"/>
              </a:defRPr>
            </a:lvl1pPr>
          </a:lstStyle>
          <a:p>
            <a:pPr>
              <a:defRPr/>
            </a:pPr>
            <a:fld id="{2281E6A3-828C-48B2-B093-4D753F89946F}" type="slidenum">
              <a:rPr lang="en-IE"/>
              <a:pPr>
                <a:defRPr/>
              </a:pPr>
              <a:t>‹#›</a:t>
            </a:fld>
            <a:endParaRPr lang="en-IE"/>
          </a:p>
        </p:txBody>
      </p:sp>
      <p:cxnSp>
        <p:nvCxnSpPr>
          <p:cNvPr id="12" name="Straight Connector 11"/>
          <p:cNvCxnSpPr/>
          <p:nvPr userDrawn="1"/>
        </p:nvCxnSpPr>
        <p:spPr bwMode="auto">
          <a:xfrm>
            <a:off x="0" y="6453336"/>
            <a:ext cx="9144000" cy="0"/>
          </a:xfrm>
          <a:prstGeom prst="line">
            <a:avLst/>
          </a:prstGeom>
          <a:solidFill>
            <a:schemeClr val="accent1"/>
          </a:solidFill>
          <a:ln w="57150" cap="flat" cmpd="sng" algn="ctr">
            <a:solidFill>
              <a:srgbClr val="1E5BE2"/>
            </a:solidFill>
            <a:prstDash val="solid"/>
            <a:round/>
            <a:headEnd type="none" w="med" len="med"/>
            <a:tailEnd type="none" w="med" len="med"/>
          </a:ln>
          <a:effectLst/>
        </p:spPr>
      </p:cxnSp>
      <p:cxnSp>
        <p:nvCxnSpPr>
          <p:cNvPr id="13" name="Straight Connector 12"/>
          <p:cNvCxnSpPr/>
          <p:nvPr userDrawn="1"/>
        </p:nvCxnSpPr>
        <p:spPr bwMode="auto">
          <a:xfrm>
            <a:off x="179512" y="6525344"/>
            <a:ext cx="8964488" cy="0"/>
          </a:xfrm>
          <a:prstGeom prst="line">
            <a:avLst/>
          </a:prstGeom>
          <a:solidFill>
            <a:schemeClr val="accent1"/>
          </a:solidFill>
          <a:ln w="28575" cap="flat" cmpd="sng" algn="ctr">
            <a:solidFill>
              <a:srgbClr val="1E5BE2"/>
            </a:solidFill>
            <a:prstDash val="solid"/>
            <a:round/>
            <a:headEnd type="none" w="med" len="med"/>
            <a:tailEnd type="none" w="med" len="med"/>
          </a:ln>
          <a:effectLst/>
        </p:spPr>
      </p:cxnSp>
      <p:sp>
        <p:nvSpPr>
          <p:cNvPr id="14" name="Rectangle 13"/>
          <p:cNvSpPr/>
          <p:nvPr userDrawn="1"/>
        </p:nvSpPr>
        <p:spPr bwMode="auto">
          <a:xfrm>
            <a:off x="7596336" y="0"/>
            <a:ext cx="1547664" cy="126876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1800" b="0" i="0" u="none" strike="noStrike" cap="none" normalizeH="0" baseline="0" smtClean="0">
              <a:ln>
                <a:noFill/>
              </a:ln>
              <a:solidFill>
                <a:schemeClr val="tx1"/>
              </a:solidFill>
              <a:effectLst/>
              <a:latin typeface="Arial" charset="0"/>
            </a:endParaRPr>
          </a:p>
        </p:txBody>
      </p:sp>
      <p:pic>
        <p:nvPicPr>
          <p:cNvPr id="17409" name="Picture 1" descr="C:\Users\ilaria\Downloads\images.jpg"/>
          <p:cNvPicPr>
            <a:picLocks noChangeAspect="1" noChangeArrowheads="1"/>
          </p:cNvPicPr>
          <p:nvPr userDrawn="1"/>
        </p:nvPicPr>
        <p:blipFill>
          <a:blip r:embed="rId31" cstate="print"/>
          <a:srcRect/>
          <a:stretch>
            <a:fillRect/>
          </a:stretch>
        </p:blipFill>
        <p:spPr bwMode="auto">
          <a:xfrm>
            <a:off x="7884368" y="0"/>
            <a:ext cx="1124744" cy="1124744"/>
          </a:xfrm>
          <a:prstGeom prst="rect">
            <a:avLst/>
          </a:prstGeom>
          <a:noFill/>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8" r:id="rId12"/>
    <p:sldLayoutId id="2147483689" r:id="rId13"/>
    <p:sldLayoutId id="2147483691" r:id="rId14"/>
    <p:sldLayoutId id="2147483695" r:id="rId15"/>
    <p:sldLayoutId id="2147483696" r:id="rId16"/>
    <p:sldLayoutId id="2147483697" r:id="rId17"/>
    <p:sldLayoutId id="2147483698" r:id="rId18"/>
    <p:sldLayoutId id="2147483699" r:id="rId19"/>
    <p:sldLayoutId id="2147483701" r:id="rId20"/>
    <p:sldLayoutId id="2147483702" r:id="rId21"/>
    <p:sldLayoutId id="2147483703" r:id="rId22"/>
    <p:sldLayoutId id="2147483704" r:id="rId23"/>
    <p:sldLayoutId id="2147483705" r:id="rId24"/>
    <p:sldLayoutId id="2147483708" r:id="rId25"/>
    <p:sldLayoutId id="2147483715" r:id="rId26"/>
    <p:sldLayoutId id="2147483718" r:id="rId27"/>
    <p:sldLayoutId id="2147483719" r:id="rId28"/>
    <p:sldLayoutId id="2147483720" r:id="rId29"/>
  </p:sldLayoutIdLst>
  <p:hf hdr="0" ft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defRPr>
      </a:lvl2pPr>
      <a:lvl3pPr algn="l" rtl="0" eaLnBrk="1" fontAlgn="base" hangingPunct="1">
        <a:spcBef>
          <a:spcPct val="0"/>
        </a:spcBef>
        <a:spcAft>
          <a:spcPct val="0"/>
        </a:spcAft>
        <a:defRPr sz="3200" b="1">
          <a:solidFill>
            <a:schemeClr val="tx2"/>
          </a:solidFill>
          <a:latin typeface="Arial" charset="0"/>
        </a:defRPr>
      </a:lvl3pPr>
      <a:lvl4pPr algn="l" rtl="0" eaLnBrk="1" fontAlgn="base" hangingPunct="1">
        <a:spcBef>
          <a:spcPct val="0"/>
        </a:spcBef>
        <a:spcAft>
          <a:spcPct val="0"/>
        </a:spcAft>
        <a:defRPr sz="3200" b="1">
          <a:solidFill>
            <a:schemeClr val="tx2"/>
          </a:solidFill>
          <a:latin typeface="Arial" charset="0"/>
        </a:defRPr>
      </a:lvl4pPr>
      <a:lvl5pPr algn="l" rtl="0" eaLnBrk="1" fontAlgn="base" hangingPunct="1">
        <a:spcBef>
          <a:spcPct val="0"/>
        </a:spcBef>
        <a:spcAft>
          <a:spcPct val="0"/>
        </a:spcAft>
        <a:defRPr sz="3200" b="1">
          <a:solidFill>
            <a:schemeClr val="tx2"/>
          </a:solidFill>
          <a:latin typeface="Arial" charset="0"/>
        </a:defRPr>
      </a:lvl5pPr>
      <a:lvl6pPr marL="457200" algn="l" rtl="0" eaLnBrk="1" fontAlgn="base" hangingPunct="1">
        <a:spcBef>
          <a:spcPct val="0"/>
        </a:spcBef>
        <a:spcAft>
          <a:spcPct val="0"/>
        </a:spcAft>
        <a:defRPr sz="3200" b="1">
          <a:solidFill>
            <a:schemeClr val="tx2"/>
          </a:solidFill>
          <a:latin typeface="Arial" charset="0"/>
        </a:defRPr>
      </a:lvl6pPr>
      <a:lvl7pPr marL="914400" algn="l" rtl="0" eaLnBrk="1" fontAlgn="base" hangingPunct="1">
        <a:spcBef>
          <a:spcPct val="0"/>
        </a:spcBef>
        <a:spcAft>
          <a:spcPct val="0"/>
        </a:spcAft>
        <a:defRPr sz="3200" b="1">
          <a:solidFill>
            <a:schemeClr val="tx2"/>
          </a:solidFill>
          <a:latin typeface="Arial" charset="0"/>
        </a:defRPr>
      </a:lvl7pPr>
      <a:lvl8pPr marL="1371600" algn="l" rtl="0" eaLnBrk="1" fontAlgn="base" hangingPunct="1">
        <a:spcBef>
          <a:spcPct val="0"/>
        </a:spcBef>
        <a:spcAft>
          <a:spcPct val="0"/>
        </a:spcAft>
        <a:defRPr sz="3200" b="1">
          <a:solidFill>
            <a:schemeClr val="tx2"/>
          </a:solidFill>
          <a:latin typeface="Arial" charset="0"/>
        </a:defRPr>
      </a:lvl8pPr>
      <a:lvl9pPr marL="1828800" algn="l" rtl="0" eaLnBrk="1" fontAlgn="base" hangingPunct="1">
        <a:spcBef>
          <a:spcPct val="0"/>
        </a:spcBef>
        <a:spcAft>
          <a:spcPct val="0"/>
        </a:spcAft>
        <a:defRPr sz="3200" b="1">
          <a:solidFill>
            <a:schemeClr val="tx2"/>
          </a:solidFill>
          <a:latin typeface="Arial" charset="0"/>
        </a:defRPr>
      </a:lvl9pPr>
    </p:titleStyle>
    <p:bodyStyle>
      <a:lvl1pPr marL="342900" indent="-342900" algn="l" rtl="0" eaLnBrk="1" fontAlgn="base" hangingPunct="1">
        <a:spcBef>
          <a:spcPct val="20000"/>
        </a:spcBef>
        <a:spcAft>
          <a:spcPct val="0"/>
        </a:spcAft>
        <a:buFont typeface="Arial Unicode MS" pitchFamily="34" charset="-128"/>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Arial Unicode MS" pitchFamily="34" charset="-128"/>
        <a:buChar char="»"/>
        <a:defRPr sz="2400">
          <a:solidFill>
            <a:schemeClr val="tx1"/>
          </a:solidFill>
          <a:latin typeface="+mn-lt"/>
        </a:defRPr>
      </a:lvl2pPr>
      <a:lvl3pPr marL="1143000" indent="-228600" algn="l" rtl="0" eaLnBrk="1" fontAlgn="base" hangingPunct="1">
        <a:spcBef>
          <a:spcPct val="20000"/>
        </a:spcBef>
        <a:spcAft>
          <a:spcPct val="0"/>
        </a:spcAft>
        <a:buFont typeface="Arial Unicode MS" pitchFamily="34" charset="-128"/>
        <a:buChar char="»"/>
        <a:defRPr sz="2000">
          <a:solidFill>
            <a:schemeClr val="tx1"/>
          </a:solidFill>
          <a:latin typeface="+mn-lt"/>
        </a:defRPr>
      </a:lvl3pPr>
      <a:lvl4pPr marL="1600200" indent="-228600" algn="l" rtl="0" eaLnBrk="1" fontAlgn="base" hangingPunct="1">
        <a:spcBef>
          <a:spcPct val="20000"/>
        </a:spcBef>
        <a:spcAft>
          <a:spcPct val="0"/>
        </a:spcAft>
        <a:buFont typeface="Arial Unicode MS" pitchFamily="34" charset="-128"/>
        <a:buChar char="»"/>
        <a:defRPr>
          <a:solidFill>
            <a:schemeClr val="tx1"/>
          </a:solidFill>
          <a:latin typeface="+mn-lt"/>
        </a:defRPr>
      </a:lvl4pPr>
      <a:lvl5pPr marL="2057400" indent="-228600" algn="l" rtl="0" eaLnBrk="1" fontAlgn="base" hangingPunct="1">
        <a:spcBef>
          <a:spcPct val="20000"/>
        </a:spcBef>
        <a:spcAft>
          <a:spcPct val="0"/>
        </a:spcAft>
        <a:buFont typeface="Arial Unicode MS" pitchFamily="34" charset="-128"/>
        <a:buChar char="»"/>
        <a:defRPr>
          <a:solidFill>
            <a:schemeClr val="tx1"/>
          </a:solidFill>
          <a:latin typeface="+mn-lt"/>
        </a:defRPr>
      </a:lvl5pPr>
      <a:lvl6pPr marL="2514600" indent="-228600" algn="l" rtl="0" eaLnBrk="1" fontAlgn="base" hangingPunct="1">
        <a:spcBef>
          <a:spcPct val="20000"/>
        </a:spcBef>
        <a:spcAft>
          <a:spcPct val="0"/>
        </a:spcAft>
        <a:buFont typeface="Arial Unicode MS" pitchFamily="34" charset="-128"/>
        <a:buChar char="»"/>
        <a:defRPr>
          <a:solidFill>
            <a:schemeClr val="tx1"/>
          </a:solidFill>
          <a:latin typeface="+mn-lt"/>
        </a:defRPr>
      </a:lvl6pPr>
      <a:lvl7pPr marL="2971800" indent="-228600" algn="l" rtl="0" eaLnBrk="1" fontAlgn="base" hangingPunct="1">
        <a:spcBef>
          <a:spcPct val="20000"/>
        </a:spcBef>
        <a:spcAft>
          <a:spcPct val="0"/>
        </a:spcAft>
        <a:buFont typeface="Arial Unicode MS" pitchFamily="34" charset="-128"/>
        <a:buChar char="»"/>
        <a:defRPr>
          <a:solidFill>
            <a:schemeClr val="tx1"/>
          </a:solidFill>
          <a:latin typeface="+mn-lt"/>
        </a:defRPr>
      </a:lvl7pPr>
      <a:lvl8pPr marL="3429000" indent="-228600" algn="l" rtl="0" eaLnBrk="1" fontAlgn="base" hangingPunct="1">
        <a:spcBef>
          <a:spcPct val="20000"/>
        </a:spcBef>
        <a:spcAft>
          <a:spcPct val="0"/>
        </a:spcAft>
        <a:buFont typeface="Arial Unicode MS" pitchFamily="34" charset="-128"/>
        <a:buChar char="»"/>
        <a:defRPr>
          <a:solidFill>
            <a:schemeClr val="tx1"/>
          </a:solidFill>
          <a:latin typeface="+mn-lt"/>
        </a:defRPr>
      </a:lvl8pPr>
      <a:lvl9pPr marL="3886200" indent="-228600" algn="l" rtl="0" eaLnBrk="1" fontAlgn="base" hangingPunct="1">
        <a:spcBef>
          <a:spcPct val="20000"/>
        </a:spcBef>
        <a:spcAft>
          <a:spcPct val="0"/>
        </a:spcAft>
        <a:buFont typeface="Arial Unicode MS" pitchFamily="34" charset="-128"/>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8DC3"/>
        </a:solidFill>
        <a:effectLst/>
      </p:bgPr>
    </p:bg>
    <p:spTree>
      <p:nvGrpSpPr>
        <p:cNvPr id="1" name=""/>
        <p:cNvGrpSpPr/>
        <p:nvPr/>
      </p:nvGrpSpPr>
      <p:grpSpPr>
        <a:xfrm>
          <a:off x="0" y="0"/>
          <a:ext cx="0" cy="0"/>
          <a:chOff x="0" y="0"/>
          <a:chExt cx="0" cy="0"/>
        </a:xfrm>
      </p:grpSpPr>
      <p:sp>
        <p:nvSpPr>
          <p:cNvPr id="10" name="Rectangle 9"/>
          <p:cNvSpPr/>
          <p:nvPr/>
        </p:nvSpPr>
        <p:spPr bwMode="auto">
          <a:xfrm>
            <a:off x="0" y="2060848"/>
            <a:ext cx="9144000" cy="21602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ctrTitle"/>
          </p:nvPr>
        </p:nvSpPr>
        <p:spPr>
          <a:xfrm>
            <a:off x="685800" y="2132856"/>
            <a:ext cx="7918648" cy="2362200"/>
          </a:xfrm>
        </p:spPr>
        <p:txBody>
          <a:bodyPr>
            <a:noAutofit/>
          </a:bodyPr>
          <a:lstStyle/>
          <a:p>
            <a:r>
              <a:rPr lang="en-IE" sz="4000" dirty="0" smtClean="0"/>
              <a:t>Advanced Databases</a:t>
            </a:r>
            <a:r>
              <a:rPr lang="en-IE" sz="3200" i="1" dirty="0" smtClean="0"/>
              <a:t/>
            </a:r>
            <a:br>
              <a:rPr lang="en-IE" sz="3200" i="1" dirty="0" smtClean="0"/>
            </a:br>
            <a:r>
              <a:rPr lang="en-IE" sz="3500" i="1" dirty="0" smtClean="0"/>
              <a:t>Lecture </a:t>
            </a:r>
            <a:r>
              <a:rPr lang="en-IE" sz="3500" i="1" dirty="0"/>
              <a:t>6</a:t>
            </a:r>
            <a:r>
              <a:rPr lang="en-IE" sz="3500" i="1" dirty="0" smtClean="0"/>
              <a:t>: Dimensional Modelling, Conversion from ER to Star Schema</a:t>
            </a:r>
            <a:r>
              <a:rPr lang="en-IE" sz="4000" i="1" dirty="0" smtClean="0">
                <a:solidFill>
                  <a:schemeClr val="accent3">
                    <a:lumMod val="75000"/>
                  </a:schemeClr>
                </a:solidFill>
              </a:rPr>
              <a:t/>
            </a:r>
            <a:br>
              <a:rPr lang="en-IE" sz="4000" i="1" dirty="0" smtClean="0">
                <a:solidFill>
                  <a:schemeClr val="accent3">
                    <a:lumMod val="75000"/>
                  </a:schemeClr>
                </a:solidFill>
              </a:rPr>
            </a:br>
            <a:endParaRPr lang="en-IE" sz="2000" dirty="0">
              <a:solidFill>
                <a:schemeClr val="accent3">
                  <a:lumMod val="75000"/>
                </a:schemeClr>
              </a:solidFill>
              <a:latin typeface="Arial Rounded MT Bold" pitchFamily="34" charset="0"/>
            </a:endParaRPr>
          </a:p>
        </p:txBody>
      </p:sp>
      <p:sp>
        <p:nvSpPr>
          <p:cNvPr id="4" name="Subtitle 2"/>
          <p:cNvSpPr txBox="1">
            <a:spLocks/>
          </p:cNvSpPr>
          <p:nvPr/>
        </p:nvSpPr>
        <p:spPr bwMode="auto">
          <a:xfrm>
            <a:off x="755576" y="4988768"/>
            <a:ext cx="6400800" cy="16085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 typeface="Arial Unicode MS" pitchFamily="34" charset="-128"/>
              <a:buNone/>
              <a:tabLst/>
              <a:defRPr/>
            </a:pPr>
            <a:r>
              <a:rPr lang="en-IE" sz="2000" kern="0" dirty="0" smtClean="0">
                <a:latin typeface="+mn-lt"/>
              </a:rPr>
              <a:t>Dr. </a:t>
            </a:r>
            <a:r>
              <a:rPr lang="en-IE" sz="2000" kern="0" dirty="0" err="1" smtClean="0">
                <a:latin typeface="+mn-lt"/>
              </a:rPr>
              <a:t>Pierpaolo</a:t>
            </a:r>
            <a:r>
              <a:rPr lang="en-IE" sz="2000" kern="0" dirty="0" smtClean="0">
                <a:latin typeface="+mn-lt"/>
              </a:rPr>
              <a:t> </a:t>
            </a:r>
            <a:r>
              <a:rPr lang="en-IE" sz="2000" kern="0" dirty="0" err="1" smtClean="0">
                <a:latin typeface="+mn-lt"/>
              </a:rPr>
              <a:t>Dondio</a:t>
            </a:r>
            <a:r>
              <a:rPr lang="en-IE" sz="2000" kern="0" dirty="0" smtClean="0">
                <a:latin typeface="+mn-lt"/>
              </a:rPr>
              <a:t>,</a:t>
            </a:r>
          </a:p>
          <a:p>
            <a:pPr marL="0" marR="0" lvl="0" indent="0" algn="l" defTabSz="914400" rtl="0" eaLnBrk="1" fontAlgn="base" latinLnBrk="0" hangingPunct="1">
              <a:lnSpc>
                <a:spcPct val="100000"/>
              </a:lnSpc>
              <a:spcBef>
                <a:spcPct val="20000"/>
              </a:spcBef>
              <a:spcAft>
                <a:spcPct val="0"/>
              </a:spcAft>
              <a:buClrTx/>
              <a:buSzTx/>
              <a:buFont typeface="Arial Unicode MS" pitchFamily="34" charset="-128"/>
              <a:buNone/>
              <a:tabLst/>
              <a:defRPr/>
            </a:pPr>
            <a:endParaRPr kumimoji="0" lang="en-IE"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Date Placeholder 4"/>
          <p:cNvSpPr>
            <a:spLocks noGrp="1"/>
          </p:cNvSpPr>
          <p:nvPr>
            <p:ph type="dt" sz="half" idx="10"/>
          </p:nvPr>
        </p:nvSpPr>
        <p:spPr/>
        <p:txBody>
          <a:bodyPr/>
          <a:lstStyle/>
          <a:p>
            <a:pPr>
              <a:defRPr/>
            </a:pPr>
            <a:r>
              <a:rPr lang="en-US" dirty="0" smtClean="0"/>
              <a:t>2012/2013</a:t>
            </a:r>
            <a:endParaRPr lang="en-IE" dirty="0"/>
          </a:p>
        </p:txBody>
      </p:sp>
      <p:sp>
        <p:nvSpPr>
          <p:cNvPr id="6" name="Slide Number Placeholder 5"/>
          <p:cNvSpPr>
            <a:spLocks noGrp="1"/>
          </p:cNvSpPr>
          <p:nvPr>
            <p:ph type="sldNum" sz="quarter" idx="12"/>
          </p:nvPr>
        </p:nvSpPr>
        <p:spPr/>
        <p:txBody>
          <a:bodyPr/>
          <a:lstStyle/>
          <a:p>
            <a:pPr>
              <a:defRPr/>
            </a:pPr>
            <a:fld id="{CAE0970C-C400-4E43-AAB0-B36362BEE2B1}" type="slidenum">
              <a:rPr lang="en-IE" smtClean="0"/>
              <a:pPr>
                <a:defRPr/>
              </a:pPr>
              <a:t>1</a:t>
            </a:fld>
            <a:endParaRPr lang="en-IE"/>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Dimensional Schema	</a:t>
            </a:r>
          </a:p>
        </p:txBody>
      </p:sp>
      <p:sp>
        <p:nvSpPr>
          <p:cNvPr id="87043" name="Rectangle 3"/>
          <p:cNvSpPr>
            <a:spLocks noGrp="1" noChangeArrowheads="1"/>
          </p:cNvSpPr>
          <p:nvPr>
            <p:ph idx="1"/>
          </p:nvPr>
        </p:nvSpPr>
        <p:spPr/>
        <p:txBody>
          <a:bodyPr>
            <a:normAutofit fontScale="92500" lnSpcReduction="10000"/>
          </a:bodyPr>
          <a:lstStyle/>
          <a:p>
            <a:r>
              <a:rPr lang="en-US"/>
              <a:t>Fact Tables </a:t>
            </a:r>
          </a:p>
          <a:p>
            <a:pPr lvl="1"/>
            <a:r>
              <a:rPr lang="en-US"/>
              <a:t>contain related measures</a:t>
            </a:r>
          </a:p>
          <a:p>
            <a:pPr lvl="1"/>
            <a:r>
              <a:rPr lang="en-US"/>
              <a:t>Usually the largest tables</a:t>
            </a:r>
          </a:p>
          <a:p>
            <a:pPr lvl="1"/>
            <a:r>
              <a:rPr lang="en-US"/>
              <a:t>Usually appended to</a:t>
            </a:r>
          </a:p>
          <a:p>
            <a:pPr lvl="1"/>
            <a:r>
              <a:rPr lang="en-US"/>
              <a:t>Can contain detail or summary data</a:t>
            </a:r>
          </a:p>
          <a:p>
            <a:pPr lvl="1"/>
            <a:r>
              <a:rPr lang="en-US"/>
              <a:t>Measures are usually additive</a:t>
            </a:r>
          </a:p>
          <a:p>
            <a:r>
              <a:rPr lang="en-US"/>
              <a:t>Dimension Tables</a:t>
            </a:r>
          </a:p>
          <a:p>
            <a:pPr lvl="1"/>
            <a:r>
              <a:rPr lang="en-US"/>
              <a:t>Contain descriptors</a:t>
            </a:r>
          </a:p>
          <a:p>
            <a:pPr lvl="1"/>
            <a:r>
              <a:rPr lang="en-US"/>
              <a:t>Utilize business terminology</a:t>
            </a:r>
          </a:p>
          <a:p>
            <a:pPr lvl="1"/>
            <a:r>
              <a:rPr lang="en-US"/>
              <a:t>Textual and discrete data</a:t>
            </a:r>
          </a:p>
          <a:p>
            <a:pPr lvl="1"/>
            <a:r>
              <a:rPr lang="en-US"/>
              <a:t>Attributes through which the table measures are analyzed	</a:t>
            </a:r>
          </a:p>
        </p:txBody>
      </p:sp>
    </p:spTree>
    <p:extLst>
      <p:ext uri="{BB962C8B-B14F-4D97-AF65-F5344CB8AC3E}">
        <p14:creationId xmlns:p14="http://schemas.microsoft.com/office/powerpoint/2010/main" val="1571952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Dimensional Model:  Fact Tables</a:t>
            </a:r>
          </a:p>
        </p:txBody>
      </p:sp>
      <p:sp>
        <p:nvSpPr>
          <p:cNvPr id="106499" name="Rectangle 3"/>
          <p:cNvSpPr>
            <a:spLocks noGrp="1" noChangeArrowheads="1"/>
          </p:cNvSpPr>
          <p:nvPr>
            <p:ph idx="1"/>
          </p:nvPr>
        </p:nvSpPr>
        <p:spPr/>
        <p:txBody>
          <a:bodyPr/>
          <a:lstStyle/>
          <a:p>
            <a:r>
              <a:rPr lang="en-US" sz="2400"/>
              <a:t>A fact table contains information about things that an organization wants to measure.</a:t>
            </a:r>
          </a:p>
          <a:p>
            <a:r>
              <a:rPr lang="en-US" sz="2400"/>
              <a:t>A fact table’s key is made up from the keys of two or more parents.</a:t>
            </a:r>
          </a:p>
          <a:p>
            <a:r>
              <a:rPr lang="en-US" sz="2400"/>
              <a:t>A fact always ‘resolves’ a many-to-many relationship between the parent, or dimension tables. </a:t>
            </a:r>
          </a:p>
          <a:p>
            <a:r>
              <a:rPr lang="en-US" sz="2400"/>
              <a:t>The most useful fact tables also contain one or more numerical measures, or facts, that occur for the combination of keys that define each record. </a:t>
            </a:r>
          </a:p>
          <a:p>
            <a:r>
              <a:rPr lang="en-US" sz="2400"/>
              <a:t>Example:  the facts are Dollars Sold, Units Sold, and Dollars Cost. </a:t>
            </a:r>
          </a:p>
          <a:p>
            <a:pPr>
              <a:buFont typeface="Wingdings" pitchFamily="2" charset="2"/>
              <a:buNone/>
            </a:pPr>
            <a:endParaRPr lang="en-US" sz="2400"/>
          </a:p>
        </p:txBody>
      </p:sp>
      <p:sp>
        <p:nvSpPr>
          <p:cNvPr id="6" name="Slide Number Placeholder 5"/>
          <p:cNvSpPr>
            <a:spLocks noGrp="1"/>
          </p:cNvSpPr>
          <p:nvPr>
            <p:ph type="sldNum" sz="quarter" idx="12"/>
          </p:nvPr>
        </p:nvSpPr>
        <p:spPr/>
        <p:txBody>
          <a:bodyPr/>
          <a:lstStyle/>
          <a:p>
            <a:fld id="{540E3C52-5A4D-495D-A134-A0196B774C24}" type="slidenum">
              <a:rPr lang="en-US"/>
              <a:pPr/>
              <a:t>11</a:t>
            </a:fld>
            <a:endParaRPr lang="en-US"/>
          </a:p>
        </p:txBody>
      </p:sp>
    </p:spTree>
    <p:extLst>
      <p:ext uri="{BB962C8B-B14F-4D97-AF65-F5344CB8AC3E}">
        <p14:creationId xmlns:p14="http://schemas.microsoft.com/office/powerpoint/2010/main" val="3040401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t>Dimensional </a:t>
            </a:r>
            <a:r>
              <a:rPr lang="en-US" dirty="0" smtClean="0"/>
              <a:t>Model</a:t>
            </a:r>
            <a:r>
              <a:rPr lang="en-US" dirty="0"/>
              <a:t>: Fact Tables</a:t>
            </a:r>
          </a:p>
        </p:txBody>
      </p:sp>
      <p:sp>
        <p:nvSpPr>
          <p:cNvPr id="107523" name="Rectangle 3"/>
          <p:cNvSpPr>
            <a:spLocks noGrp="1" noChangeArrowheads="1"/>
          </p:cNvSpPr>
          <p:nvPr>
            <p:ph idx="1"/>
          </p:nvPr>
        </p:nvSpPr>
        <p:spPr/>
        <p:txBody>
          <a:bodyPr/>
          <a:lstStyle/>
          <a:p>
            <a:r>
              <a:rPr lang="en-US"/>
              <a:t>The most useful facts in a fact table are numeric and additive. </a:t>
            </a:r>
          </a:p>
          <a:p>
            <a:r>
              <a:rPr lang="en-US"/>
              <a:t>Additivity is crucial because data warehouse applications almost never retrieve a single fact table record; rather, they fetch back hundreds, thousands, or even millions of these records at a time, and often the most useful thing to do with so many records is to add them up. </a:t>
            </a:r>
          </a:p>
          <a:p>
            <a:endParaRPr lang="en-US"/>
          </a:p>
        </p:txBody>
      </p:sp>
      <p:sp>
        <p:nvSpPr>
          <p:cNvPr id="6" name="Slide Number Placeholder 5"/>
          <p:cNvSpPr>
            <a:spLocks noGrp="1"/>
          </p:cNvSpPr>
          <p:nvPr>
            <p:ph type="sldNum" sz="quarter" idx="12"/>
          </p:nvPr>
        </p:nvSpPr>
        <p:spPr/>
        <p:txBody>
          <a:bodyPr/>
          <a:lstStyle/>
          <a:p>
            <a:fld id="{5BA362F8-6496-456C-84D5-1A7082859B68}" type="slidenum">
              <a:rPr lang="en-US"/>
              <a:pPr/>
              <a:t>12</a:t>
            </a:fld>
            <a:endParaRPr lang="en-US"/>
          </a:p>
        </p:txBody>
      </p:sp>
    </p:spTree>
    <p:extLst>
      <p:ext uri="{BB962C8B-B14F-4D97-AF65-F5344CB8AC3E}">
        <p14:creationId xmlns:p14="http://schemas.microsoft.com/office/powerpoint/2010/main" val="23904702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normAutofit fontScale="90000"/>
          </a:bodyPr>
          <a:lstStyle/>
          <a:p>
            <a:r>
              <a:rPr lang="en-US"/>
              <a:t>Dimensional Model:  Dimension Tables</a:t>
            </a:r>
          </a:p>
        </p:txBody>
      </p:sp>
      <p:sp>
        <p:nvSpPr>
          <p:cNvPr id="108547" name="Rectangle 3"/>
          <p:cNvSpPr>
            <a:spLocks noGrp="1" noChangeArrowheads="1"/>
          </p:cNvSpPr>
          <p:nvPr>
            <p:ph idx="1"/>
          </p:nvPr>
        </p:nvSpPr>
        <p:spPr/>
        <p:txBody>
          <a:bodyPr>
            <a:normAutofit/>
          </a:bodyPr>
          <a:lstStyle/>
          <a:p>
            <a:pPr>
              <a:lnSpc>
                <a:spcPct val="90000"/>
              </a:lnSpc>
            </a:pPr>
            <a:r>
              <a:rPr lang="en-US"/>
              <a:t>Dimension tables contain information about how an organization wants to analyze facts:</a:t>
            </a:r>
          </a:p>
          <a:p>
            <a:pPr lvl="1">
              <a:lnSpc>
                <a:spcPct val="90000"/>
              </a:lnSpc>
            </a:pPr>
            <a:r>
              <a:rPr lang="en-US"/>
              <a:t>“Show me sales revenue (fact) for last week (time) for blue cups (product) in the western region (geography)</a:t>
            </a:r>
          </a:p>
          <a:p>
            <a:pPr>
              <a:lnSpc>
                <a:spcPct val="90000"/>
              </a:lnSpc>
            </a:pPr>
            <a:r>
              <a:rPr lang="en-US"/>
              <a:t>Dimension tables most often contain descriptive textual information ‘Blue cups’, ‘Western Region’</a:t>
            </a:r>
          </a:p>
          <a:p>
            <a:pPr>
              <a:lnSpc>
                <a:spcPct val="90000"/>
              </a:lnSpc>
            </a:pPr>
            <a:r>
              <a:rPr lang="en-US"/>
              <a:t>Dimension attributes are used as the source of most of the interesting ‘constraints’ in data warehouse queries., and they are virtually always the source of the row headers in the SQL answer set. </a:t>
            </a:r>
          </a:p>
        </p:txBody>
      </p:sp>
      <p:sp>
        <p:nvSpPr>
          <p:cNvPr id="6" name="Slide Number Placeholder 5"/>
          <p:cNvSpPr>
            <a:spLocks noGrp="1"/>
          </p:cNvSpPr>
          <p:nvPr>
            <p:ph type="sldNum" sz="quarter" idx="12"/>
          </p:nvPr>
        </p:nvSpPr>
        <p:spPr/>
        <p:txBody>
          <a:bodyPr/>
          <a:lstStyle/>
          <a:p>
            <a:fld id="{D4EBE62B-A341-4222-8236-FF57ABDB7219}" type="slidenum">
              <a:rPr lang="en-US"/>
              <a:pPr/>
              <a:t>13</a:t>
            </a:fld>
            <a:endParaRPr lang="en-US"/>
          </a:p>
        </p:txBody>
      </p:sp>
    </p:spTree>
    <p:extLst>
      <p:ext uri="{BB962C8B-B14F-4D97-AF65-F5344CB8AC3E}">
        <p14:creationId xmlns:p14="http://schemas.microsoft.com/office/powerpoint/2010/main" val="25896286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Rectangle 4"/>
          <p:cNvSpPr>
            <a:spLocks noGrp="1" noChangeArrowheads="1"/>
          </p:cNvSpPr>
          <p:nvPr>
            <p:ph type="title"/>
          </p:nvPr>
        </p:nvSpPr>
        <p:spPr/>
        <p:txBody>
          <a:bodyPr/>
          <a:lstStyle/>
          <a:p>
            <a:r>
              <a:rPr lang="en-US"/>
              <a:t>Terminology</a:t>
            </a:r>
          </a:p>
        </p:txBody>
      </p:sp>
      <p:sp>
        <p:nvSpPr>
          <p:cNvPr id="378885" name="Rectangle 5"/>
          <p:cNvSpPr>
            <a:spLocks noGrp="1" noChangeArrowheads="1"/>
          </p:cNvSpPr>
          <p:nvPr>
            <p:ph idx="1"/>
          </p:nvPr>
        </p:nvSpPr>
        <p:spPr/>
        <p:txBody>
          <a:bodyPr/>
          <a:lstStyle/>
          <a:p>
            <a:pPr lvl="1">
              <a:lnSpc>
                <a:spcPct val="90000"/>
              </a:lnSpc>
              <a:buFont typeface="Wingdings" pitchFamily="2" charset="2"/>
              <a:buNone/>
            </a:pPr>
            <a:r>
              <a:rPr lang="en-US" sz="2000"/>
              <a:t>Dimensions</a:t>
            </a:r>
          </a:p>
          <a:p>
            <a:pPr lvl="1">
              <a:lnSpc>
                <a:spcPct val="90000"/>
              </a:lnSpc>
            </a:pPr>
            <a:r>
              <a:rPr lang="en-US" sz="2000"/>
              <a:t>The time independent, textual and descriptive attributes by which users describe objects. </a:t>
            </a:r>
          </a:p>
          <a:p>
            <a:pPr lvl="1">
              <a:lnSpc>
                <a:spcPct val="90000"/>
              </a:lnSpc>
            </a:pPr>
            <a:r>
              <a:rPr lang="en-US" sz="2000"/>
              <a:t>Combining all the attributes including hierarchies, rollups and sub-references into a single dimension is denormalization.</a:t>
            </a:r>
          </a:p>
          <a:p>
            <a:pPr lvl="1">
              <a:lnSpc>
                <a:spcPct val="90000"/>
              </a:lnSpc>
            </a:pPr>
            <a:r>
              <a:rPr lang="en-US" sz="2000"/>
              <a:t>Often the “by” word in a query or report</a:t>
            </a:r>
          </a:p>
          <a:p>
            <a:pPr lvl="1">
              <a:lnSpc>
                <a:spcPct val="90000"/>
              </a:lnSpc>
            </a:pPr>
            <a:r>
              <a:rPr lang="en-US" sz="2000"/>
              <a:t>Not time dependent</a:t>
            </a:r>
          </a:p>
          <a:p>
            <a:pPr>
              <a:lnSpc>
                <a:spcPct val="90000"/>
              </a:lnSpc>
            </a:pPr>
            <a:endParaRPr lang="en-US" sz="2400"/>
          </a:p>
        </p:txBody>
      </p:sp>
      <p:sp>
        <p:nvSpPr>
          <p:cNvPr id="378886" name="Rectangle 6"/>
          <p:cNvSpPr>
            <a:spLocks noGrp="1" noChangeArrowheads="1"/>
          </p:cNvSpPr>
          <p:nvPr>
            <p:ph sz="half" idx="4294967295"/>
          </p:nvPr>
        </p:nvSpPr>
        <p:spPr>
          <a:xfrm>
            <a:off x="5105400" y="1524000"/>
            <a:ext cx="4038600" cy="4876800"/>
          </a:xfrm>
        </p:spPr>
        <p:txBody>
          <a:bodyPr/>
          <a:lstStyle/>
          <a:p>
            <a:pPr lvl="1">
              <a:lnSpc>
                <a:spcPct val="90000"/>
              </a:lnSpc>
              <a:buFont typeface="Wingdings" pitchFamily="2" charset="2"/>
              <a:buNone/>
            </a:pPr>
            <a:r>
              <a:rPr lang="en-US" sz="2000"/>
              <a:t>Facts</a:t>
            </a:r>
          </a:p>
          <a:p>
            <a:pPr lvl="1">
              <a:lnSpc>
                <a:spcPct val="90000"/>
              </a:lnSpc>
            </a:pPr>
            <a:r>
              <a:rPr lang="en-US" sz="2000"/>
              <a:t>Business Measurements</a:t>
            </a:r>
          </a:p>
          <a:p>
            <a:pPr lvl="1">
              <a:lnSpc>
                <a:spcPct val="90000"/>
              </a:lnSpc>
            </a:pPr>
            <a:r>
              <a:rPr lang="en-US" sz="2000"/>
              <a:t>Most Facts are Numeric</a:t>
            </a:r>
          </a:p>
          <a:p>
            <a:pPr lvl="1">
              <a:lnSpc>
                <a:spcPct val="90000"/>
              </a:lnSpc>
            </a:pPr>
            <a:r>
              <a:rPr lang="en-US" sz="2000"/>
              <a:t>Additive, Semi-Additive, Non-Additive</a:t>
            </a:r>
          </a:p>
          <a:p>
            <a:pPr lvl="1">
              <a:lnSpc>
                <a:spcPct val="90000"/>
              </a:lnSpc>
            </a:pPr>
            <a:r>
              <a:rPr lang="en-US" sz="2000"/>
              <a:t>Built from the lowest level of detail (grain)</a:t>
            </a:r>
          </a:p>
          <a:p>
            <a:pPr lvl="1">
              <a:lnSpc>
                <a:spcPct val="90000"/>
              </a:lnSpc>
            </a:pPr>
            <a:r>
              <a:rPr lang="en-US" sz="2000"/>
              <a:t>Very Efficient</a:t>
            </a:r>
          </a:p>
          <a:p>
            <a:pPr lvl="1">
              <a:lnSpc>
                <a:spcPct val="90000"/>
              </a:lnSpc>
            </a:pPr>
            <a:r>
              <a:rPr lang="en-US" sz="2000"/>
              <a:t>Time dependent</a:t>
            </a:r>
          </a:p>
          <a:p>
            <a:pPr>
              <a:lnSpc>
                <a:spcPct val="90000"/>
              </a:lnSpc>
            </a:pPr>
            <a:endParaRPr lang="en-US" sz="2400"/>
          </a:p>
        </p:txBody>
      </p:sp>
    </p:spTree>
    <p:extLst>
      <p:ext uri="{BB962C8B-B14F-4D97-AF65-F5344CB8AC3E}">
        <p14:creationId xmlns:p14="http://schemas.microsoft.com/office/powerpoint/2010/main" val="860993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6" name="Rectangle 4"/>
          <p:cNvSpPr>
            <a:spLocks noGrp="1" noChangeArrowheads="1"/>
          </p:cNvSpPr>
          <p:nvPr>
            <p:ph type="title"/>
          </p:nvPr>
        </p:nvSpPr>
        <p:spPr/>
        <p:txBody>
          <a:bodyPr/>
          <a:lstStyle/>
          <a:p>
            <a:r>
              <a:rPr lang="en-US"/>
              <a:t>Star Schema</a:t>
            </a:r>
          </a:p>
        </p:txBody>
      </p:sp>
      <p:sp>
        <p:nvSpPr>
          <p:cNvPr id="381957" name="Rectangle 5"/>
          <p:cNvSpPr>
            <a:spLocks noGrp="1" noChangeArrowheads="1"/>
          </p:cNvSpPr>
          <p:nvPr>
            <p:ph type="body" sz="half" idx="1"/>
          </p:nvPr>
        </p:nvSpPr>
        <p:spPr>
          <a:xfrm>
            <a:off x="685800" y="1752600"/>
            <a:ext cx="3886200" cy="4572000"/>
          </a:xfrm>
        </p:spPr>
        <p:txBody>
          <a:bodyPr/>
          <a:lstStyle/>
          <a:p>
            <a:r>
              <a:rPr lang="en-US" sz="2800" dirty="0"/>
              <a:t>Singe data (fact) table surrounded by multiple descriptive (dimension) tables</a:t>
            </a:r>
          </a:p>
          <a:p>
            <a:pPr>
              <a:buFont typeface="Wingdings" pitchFamily="2" charset="2"/>
              <a:buNone/>
            </a:pPr>
            <a:endParaRPr lang="en-US" sz="2800" dirty="0"/>
          </a:p>
        </p:txBody>
      </p:sp>
      <p:graphicFrame>
        <p:nvGraphicFramePr>
          <p:cNvPr id="2" name="Diagram 1"/>
          <p:cNvGraphicFramePr/>
          <p:nvPr/>
        </p:nvGraphicFramePr>
        <p:xfrm>
          <a:off x="4724400" y="1447800"/>
          <a:ext cx="3886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81972" name="AutoShape 20"/>
          <p:cNvSpPr>
            <a:spLocks noChangeArrowheads="1"/>
          </p:cNvSpPr>
          <p:nvPr/>
        </p:nvSpPr>
        <p:spPr bwMode="auto">
          <a:xfrm>
            <a:off x="5334000" y="2209800"/>
            <a:ext cx="2667000" cy="2743200"/>
          </a:xfrm>
          <a:prstGeom prst="star5">
            <a:avLst/>
          </a:prstGeom>
          <a:noFill/>
          <a:ln w="25400" cap="sq">
            <a:solidFill>
              <a:schemeClr val="hlink"/>
            </a:solidFill>
            <a:miter lim="800000"/>
            <a:headEnd type="none" w="sm" len="sm"/>
            <a:tailEnd type="none" w="sm" len="sm"/>
          </a:ln>
          <a:effectLst/>
        </p:spPr>
        <p:txBody>
          <a:bodyPr wrap="none" anchor="ctr"/>
          <a:lstStyle/>
          <a:p>
            <a:endParaRPr lang="en-US"/>
          </a:p>
        </p:txBody>
      </p:sp>
    </p:spTree>
    <p:extLst>
      <p:ext uri="{BB962C8B-B14F-4D97-AF65-F5344CB8AC3E}">
        <p14:creationId xmlns:p14="http://schemas.microsoft.com/office/powerpoint/2010/main" val="362081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1972"/>
                                        </p:tgtEl>
                                        <p:attrNameLst>
                                          <p:attrName>style.visibility</p:attrName>
                                        </p:attrNameLst>
                                      </p:cBhvr>
                                      <p:to>
                                        <p:strVal val="visible"/>
                                      </p:to>
                                    </p:set>
                                    <p:anim calcmode="lin" valueType="num">
                                      <p:cBhvr additive="base">
                                        <p:cTn id="7" dur="500" fill="hold"/>
                                        <p:tgtEl>
                                          <p:spTgt spid="381972"/>
                                        </p:tgtEl>
                                        <p:attrNameLst>
                                          <p:attrName>ppt_x</p:attrName>
                                        </p:attrNameLst>
                                      </p:cBhvr>
                                      <p:tavLst>
                                        <p:tav tm="0">
                                          <p:val>
                                            <p:strVal val="#ppt_x"/>
                                          </p:val>
                                        </p:tav>
                                        <p:tav tm="100000">
                                          <p:val>
                                            <p:strVal val="#ppt_x"/>
                                          </p:val>
                                        </p:tav>
                                      </p:tavLst>
                                    </p:anim>
                                    <p:anim calcmode="lin" valueType="num">
                                      <p:cBhvr additive="base">
                                        <p:cTn id="8" dur="500" fill="hold"/>
                                        <p:tgtEl>
                                          <p:spTgt spid="381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7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en-US"/>
              <a:t>Benefits</a:t>
            </a:r>
          </a:p>
        </p:txBody>
      </p:sp>
      <p:sp>
        <p:nvSpPr>
          <p:cNvPr id="384003" name="Rectangle 3"/>
          <p:cNvSpPr>
            <a:spLocks noGrp="1" noChangeArrowheads="1"/>
          </p:cNvSpPr>
          <p:nvPr>
            <p:ph idx="1"/>
          </p:nvPr>
        </p:nvSpPr>
        <p:spPr/>
        <p:txBody>
          <a:bodyPr/>
          <a:lstStyle/>
          <a:p>
            <a:pPr lvl="1"/>
            <a:r>
              <a:rPr lang="en-US" sz="2400" dirty="0"/>
              <a:t>Performance (Integer relationships, natural partitioning, Single joins benefit SQL optimizer)</a:t>
            </a:r>
          </a:p>
          <a:p>
            <a:pPr lvl="1"/>
            <a:r>
              <a:rPr lang="en-US" sz="2400" dirty="0" smtClean="0"/>
              <a:t>Supports </a:t>
            </a:r>
            <a:r>
              <a:rPr lang="en-US" sz="2400" dirty="0"/>
              <a:t>Change management</a:t>
            </a:r>
          </a:p>
          <a:p>
            <a:pPr lvl="1"/>
            <a:r>
              <a:rPr lang="en-US" sz="2400" dirty="0"/>
              <a:t>Usability/Simplicity (easy to read, interpret, join, calculate)</a:t>
            </a:r>
          </a:p>
          <a:p>
            <a:pPr lvl="1"/>
            <a:r>
              <a:rPr lang="en-US" sz="2400" dirty="0"/>
              <a:t>Presentation (Consistency, Taxonomy, Labeling)</a:t>
            </a:r>
          </a:p>
          <a:p>
            <a:pPr lvl="1"/>
            <a:r>
              <a:rPr lang="en-US" sz="2400" dirty="0"/>
              <a:t>Reuse (Conformed dimensions reduce redundancy, Role-plays)</a:t>
            </a:r>
          </a:p>
          <a:p>
            <a:pPr>
              <a:buFont typeface="Wingdings" pitchFamily="2" charset="2"/>
              <a:buNone/>
            </a:pPr>
            <a:endParaRPr lang="en-US" sz="2800" dirty="0"/>
          </a:p>
        </p:txBody>
      </p:sp>
    </p:spTree>
    <p:extLst>
      <p:ext uri="{BB962C8B-B14F-4D97-AF65-F5344CB8AC3E}">
        <p14:creationId xmlns:p14="http://schemas.microsoft.com/office/powerpoint/2010/main" val="910059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en-US" b="1"/>
              <a:t>Modeling Design Process</a:t>
            </a:r>
          </a:p>
        </p:txBody>
      </p:sp>
      <p:sp>
        <p:nvSpPr>
          <p:cNvPr id="390147" name="Rectangle 3"/>
          <p:cNvSpPr>
            <a:spLocks noGrp="1" noChangeArrowheads="1"/>
          </p:cNvSpPr>
          <p:nvPr>
            <p:ph idx="1"/>
          </p:nvPr>
        </p:nvSpPr>
        <p:spPr/>
        <p:txBody>
          <a:bodyPr/>
          <a:lstStyle/>
          <a:p>
            <a:pPr marL="609600" indent="-609600">
              <a:buFont typeface="Wingdings" pitchFamily="2" charset="2"/>
              <a:buAutoNum type="arabicPeriod"/>
            </a:pPr>
            <a:r>
              <a:rPr lang="en-US" sz="2800"/>
              <a:t>Identify the Business Process</a:t>
            </a:r>
          </a:p>
          <a:p>
            <a:pPr marL="990600" lvl="1" indent="-533400"/>
            <a:r>
              <a:rPr lang="en-US" sz="2400"/>
              <a:t>Source of “measurements”</a:t>
            </a:r>
          </a:p>
          <a:p>
            <a:pPr marL="609600" indent="-609600">
              <a:buFont typeface="Wingdings" pitchFamily="2" charset="2"/>
              <a:buAutoNum type="arabicPeriod"/>
            </a:pPr>
            <a:r>
              <a:rPr lang="en-US" sz="2800"/>
              <a:t>Identify the Grain</a:t>
            </a:r>
          </a:p>
          <a:p>
            <a:pPr marL="990600" lvl="1" indent="-533400"/>
            <a:r>
              <a:rPr lang="en-US" sz="2400"/>
              <a:t>What does 1 row in the fact table represent or mean?</a:t>
            </a:r>
          </a:p>
          <a:p>
            <a:pPr marL="609600" indent="-609600">
              <a:buFont typeface="Wingdings" pitchFamily="2" charset="2"/>
              <a:buAutoNum type="arabicPeriod"/>
            </a:pPr>
            <a:r>
              <a:rPr lang="en-US" sz="2800"/>
              <a:t>Identify the Dimensions</a:t>
            </a:r>
          </a:p>
          <a:p>
            <a:pPr marL="990600" lvl="1" indent="-533400"/>
            <a:r>
              <a:rPr lang="en-US" sz="2400"/>
              <a:t>Descriptive context, true to the grain</a:t>
            </a:r>
          </a:p>
          <a:p>
            <a:pPr marL="609600" indent="-609600">
              <a:buFont typeface="Wingdings" pitchFamily="2" charset="2"/>
              <a:buAutoNum type="arabicPeriod"/>
            </a:pPr>
            <a:r>
              <a:rPr lang="en-US" sz="2800"/>
              <a:t>Identify the Facts</a:t>
            </a:r>
          </a:p>
          <a:p>
            <a:pPr marL="990600" lvl="1" indent="-533400"/>
            <a:r>
              <a:rPr lang="en-US" sz="2400"/>
              <a:t>Numeric additive measurements, true to the grain</a:t>
            </a:r>
          </a:p>
        </p:txBody>
      </p:sp>
    </p:spTree>
    <p:extLst>
      <p:ext uri="{BB962C8B-B14F-4D97-AF65-F5344CB8AC3E}">
        <p14:creationId xmlns:p14="http://schemas.microsoft.com/office/powerpoint/2010/main" val="30458836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228600" y="155448"/>
            <a:ext cx="8915400" cy="1252728"/>
          </a:xfrm>
        </p:spPr>
        <p:txBody>
          <a:bodyPr>
            <a:noAutofit/>
          </a:bodyPr>
          <a:lstStyle/>
          <a:p>
            <a:r>
              <a:rPr lang="en-US" dirty="0"/>
              <a:t>Step 1 - Identify the </a:t>
            </a:r>
            <a:r>
              <a:rPr lang="en-US" dirty="0" smtClean="0"/>
              <a:t>B. </a:t>
            </a:r>
            <a:r>
              <a:rPr lang="en-US" dirty="0"/>
              <a:t>Process</a:t>
            </a:r>
          </a:p>
        </p:txBody>
      </p:sp>
      <p:sp>
        <p:nvSpPr>
          <p:cNvPr id="391171" name="Rectangle 3"/>
          <p:cNvSpPr>
            <a:spLocks noGrp="1" noChangeArrowheads="1"/>
          </p:cNvSpPr>
          <p:nvPr>
            <p:ph idx="1"/>
          </p:nvPr>
        </p:nvSpPr>
        <p:spPr/>
        <p:txBody>
          <a:bodyPr/>
          <a:lstStyle/>
          <a:p>
            <a:pPr lvl="1"/>
            <a:r>
              <a:rPr lang="en-US"/>
              <a:t>This is a business activity typically tied to a source system.</a:t>
            </a:r>
          </a:p>
          <a:p>
            <a:pPr lvl="1"/>
            <a:r>
              <a:rPr lang="en-US"/>
              <a:t>Not to be confused with a business department or function. An Orders dimensional model should support the activities of both Sales and Marketing.</a:t>
            </a:r>
          </a:p>
          <a:p>
            <a:pPr lvl="1"/>
            <a:r>
              <a:rPr lang="en-US"/>
              <a:t>“If we establish departmentally bound dimensional models, we’ll inevitably duplicate data with different labels and terminology.”</a:t>
            </a:r>
          </a:p>
        </p:txBody>
      </p:sp>
    </p:spTree>
    <p:extLst>
      <p:ext uri="{BB962C8B-B14F-4D97-AF65-F5344CB8AC3E}">
        <p14:creationId xmlns:p14="http://schemas.microsoft.com/office/powerpoint/2010/main" val="18354386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457200" y="118872"/>
            <a:ext cx="8229600" cy="1252728"/>
          </a:xfrm>
        </p:spPr>
        <p:txBody>
          <a:bodyPr>
            <a:normAutofit/>
          </a:bodyPr>
          <a:lstStyle/>
          <a:p>
            <a:r>
              <a:rPr lang="en-US" dirty="0"/>
              <a:t>Step 2 - Identify the Grain</a:t>
            </a:r>
          </a:p>
        </p:txBody>
      </p:sp>
      <p:sp>
        <p:nvSpPr>
          <p:cNvPr id="392195" name="Rectangle 3"/>
          <p:cNvSpPr>
            <a:spLocks noGrp="1" noChangeArrowheads="1"/>
          </p:cNvSpPr>
          <p:nvPr>
            <p:ph idx="1"/>
          </p:nvPr>
        </p:nvSpPr>
        <p:spPr/>
        <p:txBody>
          <a:bodyPr/>
          <a:lstStyle/>
          <a:p>
            <a:pPr lvl="1"/>
            <a:r>
              <a:rPr lang="en-US"/>
              <a:t>The level of detail associated with the fact table measurements.</a:t>
            </a:r>
          </a:p>
          <a:p>
            <a:pPr lvl="1"/>
            <a:r>
              <a:rPr lang="en-US"/>
              <a:t>A critical step necessary before steps 3 and 4. </a:t>
            </a:r>
          </a:p>
          <a:p>
            <a:pPr lvl="1"/>
            <a:r>
              <a:rPr lang="en-US"/>
              <a:t>Preferably it should be at the most atomic level possible.</a:t>
            </a:r>
          </a:p>
          <a:p>
            <a:pPr lvl="1"/>
            <a:r>
              <a:rPr lang="en-US"/>
              <a:t>“How do you describe a single row in the fact table?”</a:t>
            </a:r>
          </a:p>
          <a:p>
            <a:pPr lvl="1"/>
            <a:endParaRPr lang="en-US"/>
          </a:p>
        </p:txBody>
      </p:sp>
    </p:spTree>
    <p:extLst>
      <p:ext uri="{BB962C8B-B14F-4D97-AF65-F5344CB8AC3E}">
        <p14:creationId xmlns:p14="http://schemas.microsoft.com/office/powerpoint/2010/main" val="323092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smtClean="0"/>
              <a:t>Dimensional Modeling</a:t>
            </a:r>
          </a:p>
          <a:p>
            <a:r>
              <a:rPr lang="en-US" dirty="0" smtClean="0"/>
              <a:t>Differences with ER</a:t>
            </a:r>
          </a:p>
          <a:p>
            <a:r>
              <a:rPr lang="en-US" dirty="0" smtClean="0"/>
              <a:t>ER / DM Conversion</a:t>
            </a:r>
          </a:p>
          <a:p>
            <a:r>
              <a:rPr lang="en-US" dirty="0" smtClean="0"/>
              <a:t>Examples</a:t>
            </a:r>
          </a:p>
          <a:p>
            <a:r>
              <a:rPr lang="en-US" dirty="0" smtClean="0"/>
              <a:t>Hierarchical Dimensions</a:t>
            </a:r>
          </a:p>
          <a:p>
            <a:endParaRPr lang="en-US" dirty="0" smtClean="0"/>
          </a:p>
        </p:txBody>
      </p:sp>
    </p:spTree>
    <p:extLst>
      <p:ext uri="{BB962C8B-B14F-4D97-AF65-F5344CB8AC3E}">
        <p14:creationId xmlns:p14="http://schemas.microsoft.com/office/powerpoint/2010/main" val="9862450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normAutofit fontScale="90000"/>
          </a:bodyPr>
          <a:lstStyle/>
          <a:p>
            <a:r>
              <a:rPr lang="en-US" dirty="0"/>
              <a:t>Step 3 - Identify the Dimensions</a:t>
            </a:r>
          </a:p>
        </p:txBody>
      </p:sp>
      <p:sp>
        <p:nvSpPr>
          <p:cNvPr id="393219" name="Rectangle 3"/>
          <p:cNvSpPr>
            <a:spLocks noGrp="1" noChangeArrowheads="1"/>
          </p:cNvSpPr>
          <p:nvPr>
            <p:ph idx="1"/>
          </p:nvPr>
        </p:nvSpPr>
        <p:spPr/>
        <p:txBody>
          <a:bodyPr/>
          <a:lstStyle/>
          <a:p>
            <a:pPr lvl="1"/>
            <a:r>
              <a:rPr lang="en-US"/>
              <a:t>The list of all the discrete, text-like attributes that emanate from the fact table.</a:t>
            </a:r>
          </a:p>
          <a:p>
            <a:pPr lvl="1"/>
            <a:r>
              <a:rPr lang="en-US"/>
              <a:t>They are the “by” words used to describe the requirements.</a:t>
            </a:r>
          </a:p>
          <a:p>
            <a:pPr lvl="1"/>
            <a:r>
              <a:rPr lang="en-US"/>
              <a:t>Each dimension could be though of as an analytical “entry point” to the facts.</a:t>
            </a:r>
          </a:p>
          <a:p>
            <a:pPr lvl="1"/>
            <a:r>
              <a:rPr lang="en-US"/>
              <a:t>“How do business people describe the data that results from the business process?”</a:t>
            </a:r>
          </a:p>
        </p:txBody>
      </p:sp>
    </p:spTree>
    <p:extLst>
      <p:ext uri="{BB962C8B-B14F-4D97-AF65-F5344CB8AC3E}">
        <p14:creationId xmlns:p14="http://schemas.microsoft.com/office/powerpoint/2010/main" val="2567917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457200" y="118872"/>
            <a:ext cx="8229600" cy="1252728"/>
          </a:xfrm>
        </p:spPr>
        <p:txBody>
          <a:bodyPr/>
          <a:lstStyle/>
          <a:p>
            <a:r>
              <a:rPr lang="en-US" dirty="0"/>
              <a:t>Step 4 - Identify the Facts</a:t>
            </a:r>
          </a:p>
        </p:txBody>
      </p:sp>
      <p:sp>
        <p:nvSpPr>
          <p:cNvPr id="394243" name="Rectangle 3"/>
          <p:cNvSpPr>
            <a:spLocks noGrp="1" noChangeArrowheads="1"/>
          </p:cNvSpPr>
          <p:nvPr>
            <p:ph idx="1"/>
          </p:nvPr>
        </p:nvSpPr>
        <p:spPr/>
        <p:txBody>
          <a:bodyPr/>
          <a:lstStyle/>
          <a:p>
            <a:pPr lvl="1">
              <a:lnSpc>
                <a:spcPct val="90000"/>
              </a:lnSpc>
            </a:pPr>
            <a:r>
              <a:rPr lang="en-US"/>
              <a:t>Must be true to the grain defined in step 2.</a:t>
            </a:r>
          </a:p>
          <a:p>
            <a:pPr lvl="1">
              <a:lnSpc>
                <a:spcPct val="90000"/>
              </a:lnSpc>
            </a:pPr>
            <a:r>
              <a:rPr lang="en-US"/>
              <a:t>Typical facts are numeric additive figures.</a:t>
            </a:r>
          </a:p>
          <a:p>
            <a:pPr lvl="1">
              <a:lnSpc>
                <a:spcPct val="90000"/>
              </a:lnSpc>
            </a:pPr>
            <a:r>
              <a:rPr lang="en-US"/>
              <a:t>Facts that belong to a different grain belong in a separate fact table.</a:t>
            </a:r>
          </a:p>
          <a:p>
            <a:pPr lvl="1">
              <a:lnSpc>
                <a:spcPct val="90000"/>
              </a:lnSpc>
            </a:pPr>
            <a:r>
              <a:rPr lang="en-US"/>
              <a:t>Facts are determined by answering the question, “What are we measuring?”</a:t>
            </a:r>
          </a:p>
          <a:p>
            <a:pPr lvl="1">
              <a:lnSpc>
                <a:spcPct val="90000"/>
              </a:lnSpc>
            </a:pPr>
            <a:r>
              <a:rPr lang="en-US"/>
              <a:t>Percentages and ratios, such as gross margin, are non-additive. The numerator and denominator should be stored in the fact table.</a:t>
            </a:r>
          </a:p>
        </p:txBody>
      </p:sp>
    </p:spTree>
    <p:extLst>
      <p:ext uri="{BB962C8B-B14F-4D97-AF65-F5344CB8AC3E}">
        <p14:creationId xmlns:p14="http://schemas.microsoft.com/office/powerpoint/2010/main" val="38622859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4000" b="1" dirty="0" smtClean="0"/>
              <a:t>Entity Relationship (ER)</a:t>
            </a:r>
          </a:p>
          <a:p>
            <a:pPr algn="ctr">
              <a:buNone/>
            </a:pPr>
            <a:r>
              <a:rPr lang="en-US" sz="4000" b="1" dirty="0" smtClean="0"/>
              <a:t>Vs.</a:t>
            </a:r>
          </a:p>
          <a:p>
            <a:pPr algn="ctr">
              <a:buNone/>
            </a:pPr>
            <a:r>
              <a:rPr lang="en-US" sz="4000" b="1" dirty="0" smtClean="0"/>
              <a:t>Dimensional Modeling (DM)</a:t>
            </a:r>
          </a:p>
        </p:txBody>
      </p:sp>
    </p:spTree>
    <p:extLst>
      <p:ext uri="{BB962C8B-B14F-4D97-AF65-F5344CB8AC3E}">
        <p14:creationId xmlns:p14="http://schemas.microsoft.com/office/powerpoint/2010/main" val="10996922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fontScale="90000"/>
          </a:bodyPr>
          <a:lstStyle/>
          <a:p>
            <a:r>
              <a:rPr lang="en-US" dirty="0"/>
              <a:t>Entity Relationship Modeling: Review</a:t>
            </a:r>
          </a:p>
        </p:txBody>
      </p:sp>
      <p:sp>
        <p:nvSpPr>
          <p:cNvPr id="101379" name="Rectangle 3"/>
          <p:cNvSpPr>
            <a:spLocks noGrp="1" noChangeArrowheads="1"/>
          </p:cNvSpPr>
          <p:nvPr>
            <p:ph idx="1"/>
          </p:nvPr>
        </p:nvSpPr>
        <p:spPr/>
        <p:txBody>
          <a:bodyPr>
            <a:normAutofit fontScale="70000" lnSpcReduction="20000"/>
          </a:bodyPr>
          <a:lstStyle/>
          <a:p>
            <a:r>
              <a:rPr lang="en-US" sz="3800" dirty="0"/>
              <a:t>Entity Relationship modeling is a technique used to ‘abstract’ user’s data requirements into a model that can be analyzed and ultimately implemented.  </a:t>
            </a:r>
          </a:p>
          <a:p>
            <a:r>
              <a:rPr lang="en-US" sz="3800" dirty="0"/>
              <a:t>The focus of ER modeling:  </a:t>
            </a:r>
          </a:p>
          <a:p>
            <a:pPr lvl="1"/>
            <a:r>
              <a:rPr lang="en-US" sz="3300" dirty="0"/>
              <a:t>achieve </a:t>
            </a:r>
            <a:r>
              <a:rPr lang="en-US" sz="3300" i="1" dirty="0"/>
              <a:t>processing</a:t>
            </a:r>
            <a:r>
              <a:rPr lang="en-US" sz="3300" dirty="0"/>
              <a:t> and </a:t>
            </a:r>
            <a:r>
              <a:rPr lang="en-US" sz="3300" i="1" dirty="0"/>
              <a:t>data storage</a:t>
            </a:r>
            <a:r>
              <a:rPr lang="en-US" sz="3300" dirty="0"/>
              <a:t> efficiency by reducing data redundancy (storing data elements once)</a:t>
            </a:r>
          </a:p>
          <a:p>
            <a:pPr lvl="1"/>
            <a:r>
              <a:rPr lang="en-US" sz="3300" dirty="0"/>
              <a:t>provide flexibility and ease of maintenance </a:t>
            </a:r>
          </a:p>
          <a:p>
            <a:pPr lvl="1"/>
            <a:r>
              <a:rPr lang="en-US" sz="3300" dirty="0"/>
              <a:t>protect the integrity of data by storing it once</a:t>
            </a:r>
          </a:p>
          <a:p>
            <a:r>
              <a:rPr lang="en-US" sz="3800" dirty="0"/>
              <a:t>ER modeling and normalization great for transaction processing as it makes transactions as simple as possible (as data stored only in one place)</a:t>
            </a:r>
          </a:p>
          <a:p>
            <a:pPr>
              <a:buFont typeface="Wingdings" pitchFamily="2" charset="2"/>
              <a:buNone/>
            </a:pPr>
            <a:endParaRPr lang="en-US" dirty="0"/>
          </a:p>
          <a:p>
            <a:pPr lvl="1"/>
            <a:endParaRPr lang="en-US" dirty="0"/>
          </a:p>
        </p:txBody>
      </p:sp>
      <p:sp>
        <p:nvSpPr>
          <p:cNvPr id="6" name="Slide Number Placeholder 5"/>
          <p:cNvSpPr>
            <a:spLocks noGrp="1"/>
          </p:cNvSpPr>
          <p:nvPr>
            <p:ph type="sldNum" sz="quarter" idx="12"/>
          </p:nvPr>
        </p:nvSpPr>
        <p:spPr/>
        <p:txBody>
          <a:bodyPr/>
          <a:lstStyle/>
          <a:p>
            <a:fld id="{6F0D4FA2-B40F-48BE-B6C9-57EF8763ABA4}" type="slidenum">
              <a:rPr lang="en-US"/>
              <a:pPr/>
              <a:t>23</a:t>
            </a:fld>
            <a:endParaRPr lang="en-US"/>
          </a:p>
        </p:txBody>
      </p:sp>
    </p:spTree>
    <p:extLst>
      <p:ext uri="{BB962C8B-B14F-4D97-AF65-F5344CB8AC3E}">
        <p14:creationId xmlns:p14="http://schemas.microsoft.com/office/powerpoint/2010/main" val="33793024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Relational Normal Form</a:t>
            </a:r>
          </a:p>
        </p:txBody>
      </p:sp>
      <p:sp>
        <p:nvSpPr>
          <p:cNvPr id="78851" name="Rectangle 3"/>
          <p:cNvSpPr>
            <a:spLocks noGrp="1" noChangeArrowheads="1"/>
          </p:cNvSpPr>
          <p:nvPr>
            <p:ph idx="1"/>
          </p:nvPr>
        </p:nvSpPr>
        <p:spPr/>
        <p:txBody>
          <a:bodyPr>
            <a:normAutofit/>
          </a:bodyPr>
          <a:lstStyle/>
          <a:p>
            <a:r>
              <a:rPr lang="en-US"/>
              <a:t>Most relational databases are set to 3</a:t>
            </a:r>
            <a:r>
              <a:rPr lang="en-US" baseline="30000"/>
              <a:t>rd</a:t>
            </a:r>
            <a:r>
              <a:rPr lang="en-US"/>
              <a:t> normal form</a:t>
            </a:r>
          </a:p>
          <a:p>
            <a:pPr lvl="1"/>
            <a:endParaRPr lang="en-US"/>
          </a:p>
          <a:p>
            <a:pPr lvl="1">
              <a:buFont typeface="Wingdings" pitchFamily="2" charset="2"/>
              <a:buChar char="ü"/>
            </a:pPr>
            <a:r>
              <a:rPr lang="en-US"/>
              <a:t>1</a:t>
            </a:r>
            <a:r>
              <a:rPr lang="en-US" baseline="30000"/>
              <a:t>st</a:t>
            </a:r>
            <a:r>
              <a:rPr lang="en-US"/>
              <a:t> Normal form – Tables have unique keys and no repeating groups or multi-value fields</a:t>
            </a:r>
          </a:p>
          <a:p>
            <a:pPr lvl="1">
              <a:buFont typeface="Wingdings" pitchFamily="2" charset="2"/>
              <a:buChar char="ü"/>
            </a:pPr>
            <a:endParaRPr lang="en-US"/>
          </a:p>
          <a:p>
            <a:pPr lvl="1">
              <a:buFont typeface="Wingdings" pitchFamily="2" charset="2"/>
              <a:buChar char="ü"/>
            </a:pPr>
            <a:r>
              <a:rPr lang="en-US"/>
              <a:t>2</a:t>
            </a:r>
            <a:r>
              <a:rPr lang="en-US" baseline="30000"/>
              <a:t>nd</a:t>
            </a:r>
            <a:r>
              <a:rPr lang="en-US"/>
              <a:t> Normal form – Every attribute is dependent ont the entire key of the table</a:t>
            </a:r>
          </a:p>
          <a:p>
            <a:pPr lvl="1">
              <a:buFont typeface="Wingdings" pitchFamily="2" charset="2"/>
              <a:buChar char="ü"/>
            </a:pPr>
            <a:endParaRPr lang="en-US"/>
          </a:p>
          <a:p>
            <a:pPr lvl="1">
              <a:buFont typeface="Wingdings" pitchFamily="2" charset="2"/>
              <a:buChar char="ü"/>
            </a:pPr>
            <a:r>
              <a:rPr lang="en-US"/>
              <a:t>3</a:t>
            </a:r>
            <a:r>
              <a:rPr lang="en-US" baseline="30000"/>
              <a:t>rd</a:t>
            </a:r>
            <a:r>
              <a:rPr lang="en-US"/>
              <a:t> Normal form – Attributes are dependent only on the key.  No derived elements</a:t>
            </a:r>
          </a:p>
        </p:txBody>
      </p:sp>
    </p:spTree>
    <p:extLst>
      <p:ext uri="{BB962C8B-B14F-4D97-AF65-F5344CB8AC3E}">
        <p14:creationId xmlns:p14="http://schemas.microsoft.com/office/powerpoint/2010/main" val="36756778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t>ER Model Example</a:t>
            </a:r>
          </a:p>
        </p:txBody>
      </p:sp>
      <p:sp>
        <p:nvSpPr>
          <p:cNvPr id="7" name="Slide Number Placeholder 5"/>
          <p:cNvSpPr>
            <a:spLocks noGrp="1"/>
          </p:cNvSpPr>
          <p:nvPr>
            <p:ph type="sldNum" sz="quarter" idx="12"/>
          </p:nvPr>
        </p:nvSpPr>
        <p:spPr/>
        <p:txBody>
          <a:bodyPr/>
          <a:lstStyle/>
          <a:p>
            <a:fld id="{53C3DA66-FBE8-4192-B620-6EA17A6BDBAE}" type="slidenum">
              <a:rPr lang="en-US"/>
              <a:pPr/>
              <a:t>25</a:t>
            </a:fld>
            <a:endParaRPr lang="en-US"/>
          </a:p>
        </p:txBody>
      </p:sp>
      <p:pic>
        <p:nvPicPr>
          <p:cNvPr id="102405" name="Picture 5" descr="H:\LanDocuments\INFO418\Other Stuff\9708d151.gif"/>
          <p:cNvPicPr>
            <a:picLocks noChangeAspect="1" noChangeArrowheads="1"/>
          </p:cNvPicPr>
          <p:nvPr/>
        </p:nvPicPr>
        <p:blipFill>
          <a:blip r:embed="rId2" cstate="print"/>
          <a:srcRect/>
          <a:stretch>
            <a:fillRect/>
          </a:stretch>
        </p:blipFill>
        <p:spPr bwMode="auto">
          <a:xfrm>
            <a:off x="228600" y="1524000"/>
            <a:ext cx="5715000" cy="4479925"/>
          </a:xfrm>
          <a:prstGeom prst="rect">
            <a:avLst/>
          </a:prstGeom>
          <a:noFill/>
        </p:spPr>
      </p:pic>
      <p:sp>
        <p:nvSpPr>
          <p:cNvPr id="102406" name="Text Box 6"/>
          <p:cNvSpPr txBox="1">
            <a:spLocks noChangeArrowheads="1"/>
          </p:cNvSpPr>
          <p:nvPr/>
        </p:nvSpPr>
        <p:spPr bwMode="auto">
          <a:xfrm>
            <a:off x="6019800" y="1752600"/>
            <a:ext cx="2971800" cy="4093428"/>
          </a:xfrm>
          <a:prstGeom prst="rect">
            <a:avLst/>
          </a:prstGeom>
          <a:noFill/>
          <a:ln w="9525">
            <a:noFill/>
            <a:miter lim="800000"/>
            <a:headEnd/>
            <a:tailEnd/>
          </a:ln>
          <a:effectLst/>
        </p:spPr>
        <p:txBody>
          <a:bodyPr>
            <a:spAutoFit/>
          </a:bodyPr>
          <a:lstStyle/>
          <a:p>
            <a:r>
              <a:rPr lang="en-US" sz="2000" dirty="0"/>
              <a:t>N</a:t>
            </a:r>
            <a:r>
              <a:rPr lang="en-US" sz="2000" dirty="0" smtClean="0"/>
              <a:t>ormalized </a:t>
            </a:r>
            <a:r>
              <a:rPr lang="en-US" sz="2000" dirty="0"/>
              <a:t>databases become very complex making queries  difficult and inefficient – a ‘</a:t>
            </a:r>
            <a:r>
              <a:rPr lang="en-US" sz="2000" dirty="0" err="1"/>
              <a:t>spiderweb</a:t>
            </a:r>
            <a:r>
              <a:rPr lang="en-US" sz="2000" dirty="0"/>
              <a:t> of joins’ is required for many queries.  A database normalized for transaction processing is typically unusable for non-technical users who wish to perform queries</a:t>
            </a:r>
          </a:p>
          <a:p>
            <a:endParaRPr lang="en-US" sz="2000" dirty="0"/>
          </a:p>
          <a:p>
            <a:endParaRPr lang="en-US" sz="2000" dirty="0"/>
          </a:p>
        </p:txBody>
      </p:sp>
    </p:spTree>
    <p:extLst>
      <p:ext uri="{BB962C8B-B14F-4D97-AF65-F5344CB8AC3E}">
        <p14:creationId xmlns:p14="http://schemas.microsoft.com/office/powerpoint/2010/main" val="11503615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fontScale="90000"/>
          </a:bodyPr>
          <a:lstStyle/>
          <a:p>
            <a:r>
              <a:rPr lang="en-US"/>
              <a:t>Drawbacks to Relational Data Structures	</a:t>
            </a:r>
          </a:p>
        </p:txBody>
      </p:sp>
      <p:sp>
        <p:nvSpPr>
          <p:cNvPr id="84995" name="Rectangle 3"/>
          <p:cNvSpPr>
            <a:spLocks noGrp="1" noChangeArrowheads="1"/>
          </p:cNvSpPr>
          <p:nvPr>
            <p:ph idx="1"/>
          </p:nvPr>
        </p:nvSpPr>
        <p:spPr/>
        <p:txBody>
          <a:bodyPr/>
          <a:lstStyle/>
          <a:p>
            <a:r>
              <a:rPr lang="en-US"/>
              <a:t>Data is not structured for analytical usage</a:t>
            </a:r>
          </a:p>
          <a:p>
            <a:endParaRPr lang="en-US"/>
          </a:p>
          <a:p>
            <a:r>
              <a:rPr lang="en-US"/>
              <a:t>Multiple Joins are resource intensive</a:t>
            </a:r>
          </a:p>
          <a:p>
            <a:endParaRPr lang="en-US"/>
          </a:p>
          <a:p>
            <a:r>
              <a:rPr lang="en-US"/>
              <a:t>Missing data from external sources, context history, not operational sources</a:t>
            </a:r>
          </a:p>
          <a:p>
            <a:pPr>
              <a:buFontTx/>
              <a:buNone/>
            </a:pPr>
            <a:endParaRPr lang="en-US"/>
          </a:p>
        </p:txBody>
      </p:sp>
    </p:spTree>
    <p:extLst>
      <p:ext uri="{BB962C8B-B14F-4D97-AF65-F5344CB8AC3E}">
        <p14:creationId xmlns:p14="http://schemas.microsoft.com/office/powerpoint/2010/main" val="41123238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t>ER model issues </a:t>
            </a:r>
          </a:p>
        </p:txBody>
      </p:sp>
      <p:sp>
        <p:nvSpPr>
          <p:cNvPr id="103427" name="Rectangle 3"/>
          <p:cNvSpPr>
            <a:spLocks noGrp="1" noChangeArrowheads="1"/>
          </p:cNvSpPr>
          <p:nvPr>
            <p:ph idx="1"/>
          </p:nvPr>
        </p:nvSpPr>
        <p:spPr>
          <a:xfrm>
            <a:off x="381000" y="1600200"/>
            <a:ext cx="8458200" cy="5105400"/>
          </a:xfrm>
        </p:spPr>
        <p:txBody>
          <a:bodyPr/>
          <a:lstStyle/>
          <a:p>
            <a:r>
              <a:rPr lang="en-US" sz="2400" dirty="0"/>
              <a:t>End users cannot understand or remember an ER model. End users cannot navigate an ER model. There is no graphical user interface (GUI) that takes a general ER model and makes it usable by end users. </a:t>
            </a:r>
          </a:p>
          <a:p>
            <a:r>
              <a:rPr lang="en-US" sz="2400" dirty="0"/>
              <a:t>Software cannot usefully query a general ER model. Cost-based optimizers that attempt to do this are notorious for making the wrong choices, with disastrous consequences for performance. </a:t>
            </a:r>
          </a:p>
          <a:p>
            <a:r>
              <a:rPr lang="en-US" sz="2400" dirty="0"/>
              <a:t>Use of the ER modeling technique defeats the basic allure of data warehousing, namely intuitive and high-performance retrieval of data. </a:t>
            </a:r>
          </a:p>
          <a:p>
            <a:r>
              <a:rPr lang="en-US" sz="2400" dirty="0"/>
              <a:t>The solution:  the Dimensional Data Model</a:t>
            </a:r>
          </a:p>
          <a:p>
            <a:endParaRPr lang="en-US" sz="2400" dirty="0"/>
          </a:p>
        </p:txBody>
      </p:sp>
      <p:sp>
        <p:nvSpPr>
          <p:cNvPr id="6" name="Slide Number Placeholder 5"/>
          <p:cNvSpPr>
            <a:spLocks noGrp="1"/>
          </p:cNvSpPr>
          <p:nvPr>
            <p:ph type="sldNum" sz="quarter" idx="12"/>
          </p:nvPr>
        </p:nvSpPr>
        <p:spPr/>
        <p:txBody>
          <a:bodyPr/>
          <a:lstStyle/>
          <a:p>
            <a:fld id="{56A6848D-4115-4854-B403-AB948ED92571}" type="slidenum">
              <a:rPr lang="en-US"/>
              <a:pPr/>
              <a:t>27</a:t>
            </a:fld>
            <a:endParaRPr lang="en-US"/>
          </a:p>
        </p:txBody>
      </p:sp>
    </p:spTree>
    <p:extLst>
      <p:ext uri="{BB962C8B-B14F-4D97-AF65-F5344CB8AC3E}">
        <p14:creationId xmlns:p14="http://schemas.microsoft.com/office/powerpoint/2010/main" val="37768959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Dimensional Model vs ER model</a:t>
            </a:r>
          </a:p>
        </p:txBody>
      </p:sp>
      <p:sp>
        <p:nvSpPr>
          <p:cNvPr id="109571" name="Rectangle 3"/>
          <p:cNvSpPr>
            <a:spLocks noGrp="1" noChangeArrowheads="1"/>
          </p:cNvSpPr>
          <p:nvPr>
            <p:ph idx="1"/>
          </p:nvPr>
        </p:nvSpPr>
        <p:spPr/>
        <p:txBody>
          <a:bodyPr>
            <a:normAutofit/>
          </a:bodyPr>
          <a:lstStyle/>
          <a:p>
            <a:r>
              <a:rPr lang="en-US"/>
              <a:t>The key to understanding the relationship between DM and ER is that a single ER diagram breaks down into multiple DM diagrams, or ‘stars’. </a:t>
            </a:r>
          </a:p>
          <a:p>
            <a:r>
              <a:rPr lang="en-US"/>
              <a:t>Think of a large ER diagram as representing every possible business process within an application. The ER diagram may have Sales Calls, Order Entries, Shipment Invoices, Customer Payments, and Product Returns, all on the same diagram. </a:t>
            </a:r>
          </a:p>
        </p:txBody>
      </p:sp>
      <p:sp>
        <p:nvSpPr>
          <p:cNvPr id="6" name="Slide Number Placeholder 5"/>
          <p:cNvSpPr>
            <a:spLocks noGrp="1"/>
          </p:cNvSpPr>
          <p:nvPr>
            <p:ph type="sldNum" sz="quarter" idx="12"/>
          </p:nvPr>
        </p:nvSpPr>
        <p:spPr/>
        <p:txBody>
          <a:bodyPr/>
          <a:lstStyle/>
          <a:p>
            <a:fld id="{00583811-1C22-40D7-B500-30CA9BDAF4FA}" type="slidenum">
              <a:rPr lang="en-US"/>
              <a:pPr/>
              <a:t>28</a:t>
            </a:fld>
            <a:endParaRPr lang="en-US"/>
          </a:p>
        </p:txBody>
      </p:sp>
    </p:spTree>
    <p:extLst>
      <p:ext uri="{BB962C8B-B14F-4D97-AF65-F5344CB8AC3E}">
        <p14:creationId xmlns:p14="http://schemas.microsoft.com/office/powerpoint/2010/main" val="10732750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Dimensional Model vs ER model</a:t>
            </a:r>
          </a:p>
        </p:txBody>
      </p:sp>
      <p:sp>
        <p:nvSpPr>
          <p:cNvPr id="42" name="Slide Number Placeholder 4"/>
          <p:cNvSpPr>
            <a:spLocks noGrp="1"/>
          </p:cNvSpPr>
          <p:nvPr>
            <p:ph type="sldNum" sz="quarter" idx="12"/>
          </p:nvPr>
        </p:nvSpPr>
        <p:spPr/>
        <p:txBody>
          <a:bodyPr/>
          <a:lstStyle/>
          <a:p>
            <a:fld id="{C0B8FC52-B663-4EC8-A3C9-C7D5A513192B}" type="slidenum">
              <a:rPr lang="en-US"/>
              <a:pPr/>
              <a:t>29</a:t>
            </a:fld>
            <a:endParaRPr lang="en-US"/>
          </a:p>
        </p:txBody>
      </p:sp>
      <p:pic>
        <p:nvPicPr>
          <p:cNvPr id="110596" name="Picture 4" descr="H:\LanDocuments\INFO418\Other Stuff\9708d151.gif"/>
          <p:cNvPicPr>
            <a:picLocks noChangeAspect="1" noChangeArrowheads="1"/>
          </p:cNvPicPr>
          <p:nvPr/>
        </p:nvPicPr>
        <p:blipFill>
          <a:blip r:embed="rId2" cstate="print"/>
          <a:srcRect/>
          <a:stretch>
            <a:fillRect/>
          </a:stretch>
        </p:blipFill>
        <p:spPr bwMode="auto">
          <a:xfrm>
            <a:off x="304800" y="2133600"/>
            <a:ext cx="4038600" cy="3165475"/>
          </a:xfrm>
          <a:prstGeom prst="rect">
            <a:avLst/>
          </a:prstGeom>
          <a:noFill/>
        </p:spPr>
      </p:pic>
      <p:grpSp>
        <p:nvGrpSpPr>
          <p:cNvPr id="2" name="Group 11"/>
          <p:cNvGrpSpPr>
            <a:grpSpLocks/>
          </p:cNvGrpSpPr>
          <p:nvPr/>
        </p:nvGrpSpPr>
        <p:grpSpPr bwMode="auto">
          <a:xfrm>
            <a:off x="5715000" y="5257800"/>
            <a:ext cx="1066800" cy="914400"/>
            <a:chOff x="3456" y="960"/>
            <a:chExt cx="672" cy="576"/>
          </a:xfrm>
        </p:grpSpPr>
        <p:sp>
          <p:nvSpPr>
            <p:cNvPr id="110604" name="Rectangle 12"/>
            <p:cNvSpPr>
              <a:spLocks noChangeArrowheads="1"/>
            </p:cNvSpPr>
            <p:nvPr/>
          </p:nvSpPr>
          <p:spPr bwMode="auto">
            <a:xfrm>
              <a:off x="3744" y="1104"/>
              <a:ext cx="96" cy="2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0605" name="Rectangle 13"/>
            <p:cNvSpPr>
              <a:spLocks noChangeArrowheads="1"/>
            </p:cNvSpPr>
            <p:nvPr/>
          </p:nvSpPr>
          <p:spPr bwMode="auto">
            <a:xfrm>
              <a:off x="3984"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06" name="Rectangle 14"/>
            <p:cNvSpPr>
              <a:spLocks noChangeArrowheads="1"/>
            </p:cNvSpPr>
            <p:nvPr/>
          </p:nvSpPr>
          <p:spPr bwMode="auto">
            <a:xfrm>
              <a:off x="3456"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07" name="Rectangle 15"/>
            <p:cNvSpPr>
              <a:spLocks noChangeArrowheads="1"/>
            </p:cNvSpPr>
            <p:nvPr/>
          </p:nvSpPr>
          <p:spPr bwMode="auto">
            <a:xfrm>
              <a:off x="3456"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08" name="Rectangle 16"/>
            <p:cNvSpPr>
              <a:spLocks noChangeArrowheads="1"/>
            </p:cNvSpPr>
            <p:nvPr/>
          </p:nvSpPr>
          <p:spPr bwMode="auto">
            <a:xfrm>
              <a:off x="3984"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grpSp>
      <p:grpSp>
        <p:nvGrpSpPr>
          <p:cNvPr id="4" name="Group 23"/>
          <p:cNvGrpSpPr>
            <a:grpSpLocks/>
          </p:cNvGrpSpPr>
          <p:nvPr/>
        </p:nvGrpSpPr>
        <p:grpSpPr bwMode="auto">
          <a:xfrm>
            <a:off x="7391400" y="2286000"/>
            <a:ext cx="1066800" cy="914400"/>
            <a:chOff x="3456" y="960"/>
            <a:chExt cx="672" cy="576"/>
          </a:xfrm>
        </p:grpSpPr>
        <p:sp>
          <p:nvSpPr>
            <p:cNvPr id="110616" name="Rectangle 24"/>
            <p:cNvSpPr>
              <a:spLocks noChangeArrowheads="1"/>
            </p:cNvSpPr>
            <p:nvPr/>
          </p:nvSpPr>
          <p:spPr bwMode="auto">
            <a:xfrm>
              <a:off x="3744" y="1104"/>
              <a:ext cx="96" cy="2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0617" name="Rectangle 25"/>
            <p:cNvSpPr>
              <a:spLocks noChangeArrowheads="1"/>
            </p:cNvSpPr>
            <p:nvPr/>
          </p:nvSpPr>
          <p:spPr bwMode="auto">
            <a:xfrm>
              <a:off x="3984"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18" name="Rectangle 26"/>
            <p:cNvSpPr>
              <a:spLocks noChangeArrowheads="1"/>
            </p:cNvSpPr>
            <p:nvPr/>
          </p:nvSpPr>
          <p:spPr bwMode="auto">
            <a:xfrm>
              <a:off x="3456"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19" name="Rectangle 27"/>
            <p:cNvSpPr>
              <a:spLocks noChangeArrowheads="1"/>
            </p:cNvSpPr>
            <p:nvPr/>
          </p:nvSpPr>
          <p:spPr bwMode="auto">
            <a:xfrm>
              <a:off x="3456"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20" name="Rectangle 28"/>
            <p:cNvSpPr>
              <a:spLocks noChangeArrowheads="1"/>
            </p:cNvSpPr>
            <p:nvPr/>
          </p:nvSpPr>
          <p:spPr bwMode="auto">
            <a:xfrm>
              <a:off x="3984"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grpSp>
      <p:grpSp>
        <p:nvGrpSpPr>
          <p:cNvPr id="5" name="Group 29"/>
          <p:cNvGrpSpPr>
            <a:grpSpLocks/>
          </p:cNvGrpSpPr>
          <p:nvPr/>
        </p:nvGrpSpPr>
        <p:grpSpPr bwMode="auto">
          <a:xfrm>
            <a:off x="5715000" y="3429000"/>
            <a:ext cx="1066800" cy="914400"/>
            <a:chOff x="3456" y="960"/>
            <a:chExt cx="672" cy="576"/>
          </a:xfrm>
        </p:grpSpPr>
        <p:sp>
          <p:nvSpPr>
            <p:cNvPr id="110622" name="Rectangle 30"/>
            <p:cNvSpPr>
              <a:spLocks noChangeArrowheads="1"/>
            </p:cNvSpPr>
            <p:nvPr/>
          </p:nvSpPr>
          <p:spPr bwMode="auto">
            <a:xfrm>
              <a:off x="3744" y="1104"/>
              <a:ext cx="96" cy="2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0623" name="Rectangle 31"/>
            <p:cNvSpPr>
              <a:spLocks noChangeArrowheads="1"/>
            </p:cNvSpPr>
            <p:nvPr/>
          </p:nvSpPr>
          <p:spPr bwMode="auto">
            <a:xfrm>
              <a:off x="3984"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24" name="Rectangle 32"/>
            <p:cNvSpPr>
              <a:spLocks noChangeArrowheads="1"/>
            </p:cNvSpPr>
            <p:nvPr/>
          </p:nvSpPr>
          <p:spPr bwMode="auto">
            <a:xfrm>
              <a:off x="3456"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25" name="Rectangle 33"/>
            <p:cNvSpPr>
              <a:spLocks noChangeArrowheads="1"/>
            </p:cNvSpPr>
            <p:nvPr/>
          </p:nvSpPr>
          <p:spPr bwMode="auto">
            <a:xfrm>
              <a:off x="3456"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26" name="Rectangle 34"/>
            <p:cNvSpPr>
              <a:spLocks noChangeArrowheads="1"/>
            </p:cNvSpPr>
            <p:nvPr/>
          </p:nvSpPr>
          <p:spPr bwMode="auto">
            <a:xfrm>
              <a:off x="3984"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grpSp>
      <p:grpSp>
        <p:nvGrpSpPr>
          <p:cNvPr id="6" name="Group 35"/>
          <p:cNvGrpSpPr>
            <a:grpSpLocks/>
          </p:cNvGrpSpPr>
          <p:nvPr/>
        </p:nvGrpSpPr>
        <p:grpSpPr bwMode="auto">
          <a:xfrm>
            <a:off x="7391400" y="4267200"/>
            <a:ext cx="1066800" cy="914400"/>
            <a:chOff x="3456" y="960"/>
            <a:chExt cx="672" cy="576"/>
          </a:xfrm>
        </p:grpSpPr>
        <p:sp>
          <p:nvSpPr>
            <p:cNvPr id="110628" name="Rectangle 36"/>
            <p:cNvSpPr>
              <a:spLocks noChangeArrowheads="1"/>
            </p:cNvSpPr>
            <p:nvPr/>
          </p:nvSpPr>
          <p:spPr bwMode="auto">
            <a:xfrm>
              <a:off x="3744" y="1104"/>
              <a:ext cx="96" cy="2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0629" name="Rectangle 37"/>
            <p:cNvSpPr>
              <a:spLocks noChangeArrowheads="1"/>
            </p:cNvSpPr>
            <p:nvPr/>
          </p:nvSpPr>
          <p:spPr bwMode="auto">
            <a:xfrm>
              <a:off x="3984"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30" name="Rectangle 38"/>
            <p:cNvSpPr>
              <a:spLocks noChangeArrowheads="1"/>
            </p:cNvSpPr>
            <p:nvPr/>
          </p:nvSpPr>
          <p:spPr bwMode="auto">
            <a:xfrm>
              <a:off x="3456"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31" name="Rectangle 39"/>
            <p:cNvSpPr>
              <a:spLocks noChangeArrowheads="1"/>
            </p:cNvSpPr>
            <p:nvPr/>
          </p:nvSpPr>
          <p:spPr bwMode="auto">
            <a:xfrm>
              <a:off x="3456"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32" name="Rectangle 40"/>
            <p:cNvSpPr>
              <a:spLocks noChangeArrowheads="1"/>
            </p:cNvSpPr>
            <p:nvPr/>
          </p:nvSpPr>
          <p:spPr bwMode="auto">
            <a:xfrm>
              <a:off x="3984"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grpSp>
      <p:sp>
        <p:nvSpPr>
          <p:cNvPr id="110634" name="Text Box 42"/>
          <p:cNvSpPr txBox="1">
            <a:spLocks noChangeArrowheads="1"/>
          </p:cNvSpPr>
          <p:nvPr/>
        </p:nvSpPr>
        <p:spPr bwMode="auto">
          <a:xfrm>
            <a:off x="7467600" y="1905000"/>
            <a:ext cx="706438" cy="274638"/>
          </a:xfrm>
          <a:prstGeom prst="rect">
            <a:avLst/>
          </a:prstGeom>
          <a:noFill/>
          <a:ln w="9525">
            <a:noFill/>
            <a:miter lim="800000"/>
            <a:headEnd/>
            <a:tailEnd/>
          </a:ln>
          <a:effectLst/>
        </p:spPr>
        <p:txBody>
          <a:bodyPr wrap="none">
            <a:spAutoFit/>
          </a:bodyPr>
          <a:lstStyle/>
          <a:p>
            <a:r>
              <a:rPr lang="en-US" sz="1200"/>
              <a:t>Returns</a:t>
            </a:r>
          </a:p>
        </p:txBody>
      </p:sp>
      <p:sp>
        <p:nvSpPr>
          <p:cNvPr id="110635" name="Text Box 43"/>
          <p:cNvSpPr txBox="1">
            <a:spLocks noChangeArrowheads="1"/>
          </p:cNvSpPr>
          <p:nvPr/>
        </p:nvSpPr>
        <p:spPr bwMode="auto">
          <a:xfrm>
            <a:off x="7391400" y="3810000"/>
            <a:ext cx="1090613" cy="274638"/>
          </a:xfrm>
          <a:prstGeom prst="rect">
            <a:avLst/>
          </a:prstGeom>
          <a:noFill/>
          <a:ln w="9525">
            <a:noFill/>
            <a:miter lim="800000"/>
            <a:headEnd/>
            <a:tailEnd/>
          </a:ln>
          <a:effectLst/>
        </p:spPr>
        <p:txBody>
          <a:bodyPr wrap="none">
            <a:spAutoFit/>
          </a:bodyPr>
          <a:lstStyle/>
          <a:p>
            <a:r>
              <a:rPr lang="en-US" sz="1200"/>
              <a:t>Sales Contact</a:t>
            </a:r>
          </a:p>
        </p:txBody>
      </p:sp>
      <p:sp>
        <p:nvSpPr>
          <p:cNvPr id="110636" name="Text Box 44"/>
          <p:cNvSpPr txBox="1">
            <a:spLocks noChangeArrowheads="1"/>
          </p:cNvSpPr>
          <p:nvPr/>
        </p:nvSpPr>
        <p:spPr bwMode="auto">
          <a:xfrm>
            <a:off x="5791200" y="2971800"/>
            <a:ext cx="636588" cy="274638"/>
          </a:xfrm>
          <a:prstGeom prst="rect">
            <a:avLst/>
          </a:prstGeom>
          <a:noFill/>
          <a:ln w="9525">
            <a:noFill/>
            <a:miter lim="800000"/>
            <a:headEnd/>
            <a:tailEnd/>
          </a:ln>
          <a:effectLst/>
        </p:spPr>
        <p:txBody>
          <a:bodyPr wrap="none">
            <a:spAutoFit/>
          </a:bodyPr>
          <a:lstStyle/>
          <a:p>
            <a:r>
              <a:rPr lang="en-US" sz="1200"/>
              <a:t>Orders</a:t>
            </a:r>
          </a:p>
        </p:txBody>
      </p:sp>
      <p:sp>
        <p:nvSpPr>
          <p:cNvPr id="110637" name="Text Box 45"/>
          <p:cNvSpPr txBox="1">
            <a:spLocks noChangeArrowheads="1"/>
          </p:cNvSpPr>
          <p:nvPr/>
        </p:nvSpPr>
        <p:spPr bwMode="auto">
          <a:xfrm>
            <a:off x="5791200" y="4876800"/>
            <a:ext cx="838200" cy="274638"/>
          </a:xfrm>
          <a:prstGeom prst="rect">
            <a:avLst/>
          </a:prstGeom>
          <a:noFill/>
          <a:ln w="9525">
            <a:noFill/>
            <a:miter lim="800000"/>
            <a:headEnd/>
            <a:tailEnd/>
          </a:ln>
          <a:effectLst/>
        </p:spPr>
        <p:txBody>
          <a:bodyPr wrap="none">
            <a:spAutoFit/>
          </a:bodyPr>
          <a:lstStyle/>
          <a:p>
            <a:r>
              <a:rPr lang="en-US" sz="1200"/>
              <a:t>Payments</a:t>
            </a:r>
          </a:p>
        </p:txBody>
      </p:sp>
      <p:sp>
        <p:nvSpPr>
          <p:cNvPr id="110638" name="AutoShape 46"/>
          <p:cNvSpPr>
            <a:spLocks noChangeArrowheads="1"/>
          </p:cNvSpPr>
          <p:nvPr/>
        </p:nvSpPr>
        <p:spPr bwMode="auto">
          <a:xfrm>
            <a:off x="4572000" y="3276600"/>
            <a:ext cx="457200" cy="838200"/>
          </a:xfrm>
          <a:prstGeom prst="rightArrow">
            <a:avLst>
              <a:gd name="adj1" fmla="val 50000"/>
              <a:gd name="adj2" fmla="val 25000"/>
            </a:avLst>
          </a:prstGeom>
          <a:solidFill>
            <a:schemeClr val="tx2"/>
          </a:solid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1411527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4000" b="1" dirty="0" smtClean="0"/>
              <a:t>1. Introduction to Dimensional Modeling</a:t>
            </a:r>
          </a:p>
        </p:txBody>
      </p:sp>
    </p:spTree>
    <p:extLst>
      <p:ext uri="{BB962C8B-B14F-4D97-AF65-F5344CB8AC3E}">
        <p14:creationId xmlns:p14="http://schemas.microsoft.com/office/powerpoint/2010/main" val="40401962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t>Dimensional Model vs ER model</a:t>
            </a:r>
          </a:p>
        </p:txBody>
      </p:sp>
      <p:sp>
        <p:nvSpPr>
          <p:cNvPr id="111619" name="Rectangle 3"/>
          <p:cNvSpPr>
            <a:spLocks noGrp="1" noChangeArrowheads="1"/>
          </p:cNvSpPr>
          <p:nvPr>
            <p:ph idx="1"/>
          </p:nvPr>
        </p:nvSpPr>
        <p:spPr>
          <a:xfrm>
            <a:off x="533400" y="1676400"/>
            <a:ext cx="8153400" cy="5181600"/>
          </a:xfrm>
        </p:spPr>
        <p:txBody>
          <a:bodyPr>
            <a:normAutofit lnSpcReduction="10000"/>
          </a:bodyPr>
          <a:lstStyle/>
          <a:p>
            <a:pPr>
              <a:lnSpc>
                <a:spcPct val="90000"/>
              </a:lnSpc>
            </a:pPr>
            <a:r>
              <a:rPr lang="en-US" dirty="0"/>
              <a:t>To create the individual ‘stars’ that exist within an application:</a:t>
            </a:r>
          </a:p>
          <a:p>
            <a:pPr lvl="1">
              <a:lnSpc>
                <a:spcPct val="90000"/>
              </a:lnSpc>
            </a:pPr>
            <a:r>
              <a:rPr lang="en-US" dirty="0"/>
              <a:t>Look for many-to-many relationships in the ER model containing numeric and additive facts and to designate them as fact tables. </a:t>
            </a:r>
          </a:p>
          <a:p>
            <a:pPr lvl="1">
              <a:lnSpc>
                <a:spcPct val="90000"/>
              </a:lnSpc>
            </a:pPr>
            <a:r>
              <a:rPr lang="en-US" dirty="0"/>
              <a:t>Alternatively, look for ‘events’ or ‘transactions’ – these may also be facts</a:t>
            </a:r>
          </a:p>
          <a:p>
            <a:pPr lvl="1">
              <a:lnSpc>
                <a:spcPct val="90000"/>
              </a:lnSpc>
            </a:pPr>
            <a:r>
              <a:rPr lang="en-US" dirty="0" err="1"/>
              <a:t>Denormalize</a:t>
            </a:r>
            <a:r>
              <a:rPr lang="en-US" dirty="0"/>
              <a:t> all of the remaining tables into flat tables with single-part keys that connect directly to the fact tables. These tables become the dimension tables. </a:t>
            </a:r>
          </a:p>
          <a:p>
            <a:pPr lvl="1">
              <a:lnSpc>
                <a:spcPct val="90000"/>
              </a:lnSpc>
            </a:pPr>
            <a:r>
              <a:rPr lang="en-US" dirty="0"/>
              <a:t>In cases where a dimension table connects to more than one fact table, we represent this same dimension table in both schemas, and we refer to the dimension tables as "conformed" between the two dimensional models. </a:t>
            </a:r>
          </a:p>
          <a:p>
            <a:pPr>
              <a:lnSpc>
                <a:spcPct val="90000"/>
              </a:lnSpc>
            </a:pPr>
            <a:endParaRPr lang="en-US" dirty="0"/>
          </a:p>
        </p:txBody>
      </p:sp>
      <p:sp>
        <p:nvSpPr>
          <p:cNvPr id="6" name="Slide Number Placeholder 5"/>
          <p:cNvSpPr>
            <a:spLocks noGrp="1"/>
          </p:cNvSpPr>
          <p:nvPr>
            <p:ph type="sldNum" sz="quarter" idx="12"/>
          </p:nvPr>
        </p:nvSpPr>
        <p:spPr/>
        <p:txBody>
          <a:bodyPr/>
          <a:lstStyle/>
          <a:p>
            <a:fld id="{4DCCD846-10CF-4DAA-AE81-4B2CD815A438}" type="slidenum">
              <a:rPr lang="en-US"/>
              <a:pPr/>
              <a:t>30</a:t>
            </a:fld>
            <a:endParaRPr lang="en-US"/>
          </a:p>
        </p:txBody>
      </p:sp>
    </p:spTree>
    <p:extLst>
      <p:ext uri="{BB962C8B-B14F-4D97-AF65-F5344CB8AC3E}">
        <p14:creationId xmlns:p14="http://schemas.microsoft.com/office/powerpoint/2010/main" val="41229254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DM Strengths</a:t>
            </a:r>
          </a:p>
        </p:txBody>
      </p:sp>
      <p:sp>
        <p:nvSpPr>
          <p:cNvPr id="115715" name="Rectangle 3"/>
          <p:cNvSpPr>
            <a:spLocks noGrp="1" noChangeArrowheads="1"/>
          </p:cNvSpPr>
          <p:nvPr>
            <p:ph idx="1"/>
          </p:nvPr>
        </p:nvSpPr>
        <p:spPr>
          <a:xfrm>
            <a:off x="609600" y="1752600"/>
            <a:ext cx="8153400" cy="4800600"/>
          </a:xfrm>
        </p:spPr>
        <p:txBody>
          <a:bodyPr/>
          <a:lstStyle/>
          <a:p>
            <a:r>
              <a:rPr lang="en-US" sz="2400" dirty="0"/>
              <a:t>The dimensional model has a number of important data warehouse advantages that the ER model lacks. </a:t>
            </a:r>
          </a:p>
          <a:p>
            <a:pPr lvl="1"/>
            <a:r>
              <a:rPr lang="en-US" sz="2000" dirty="0"/>
              <a:t>First, the dimensional model is a predictable, standard framework. Report writers, query tools, and user interfaces can all make strong assumptions about the dimensional model to make the user interfaces more understandable and to make processing more efficient.</a:t>
            </a:r>
          </a:p>
          <a:p>
            <a:pPr lvl="1"/>
            <a:r>
              <a:rPr lang="en-US" sz="2000" dirty="0"/>
              <a:t>Rather than using a cost-based optimizer, a database engine can make very strong assumptions about first constraining the dimension tables and then "attacking" the fact table all at once with the Cartesian product of those dimension table keys satisfying the user's constraints. </a:t>
            </a:r>
          </a:p>
        </p:txBody>
      </p:sp>
      <p:sp>
        <p:nvSpPr>
          <p:cNvPr id="6" name="Slide Number Placeholder 5"/>
          <p:cNvSpPr>
            <a:spLocks noGrp="1"/>
          </p:cNvSpPr>
          <p:nvPr>
            <p:ph type="sldNum" sz="quarter" idx="12"/>
          </p:nvPr>
        </p:nvSpPr>
        <p:spPr/>
        <p:txBody>
          <a:bodyPr/>
          <a:lstStyle/>
          <a:p>
            <a:fld id="{C837469E-504F-4155-9054-37B7F535FBB7}" type="slidenum">
              <a:rPr lang="en-US"/>
              <a:pPr/>
              <a:t>31</a:t>
            </a:fld>
            <a:endParaRPr lang="en-US"/>
          </a:p>
        </p:txBody>
      </p:sp>
    </p:spTree>
    <p:extLst>
      <p:ext uri="{BB962C8B-B14F-4D97-AF65-F5344CB8AC3E}">
        <p14:creationId xmlns:p14="http://schemas.microsoft.com/office/powerpoint/2010/main" val="20696266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DM Strengths</a:t>
            </a:r>
          </a:p>
        </p:txBody>
      </p:sp>
      <p:sp>
        <p:nvSpPr>
          <p:cNvPr id="116739" name="Rectangle 3"/>
          <p:cNvSpPr>
            <a:spLocks noGrp="1" noChangeArrowheads="1"/>
          </p:cNvSpPr>
          <p:nvPr>
            <p:ph idx="1"/>
          </p:nvPr>
        </p:nvSpPr>
        <p:spPr/>
        <p:txBody>
          <a:bodyPr>
            <a:normAutofit/>
          </a:bodyPr>
          <a:lstStyle/>
          <a:p>
            <a:r>
              <a:rPr lang="en-US"/>
              <a:t>A second strength of the dimensional model is that the predictable framework of the star join schema withstands unexpected changes in user behavior. Every dimension is equivalent. All dimensions can be thought of as symmetrically equal entry points into the fact table. The logical design can be done </a:t>
            </a:r>
            <a:r>
              <a:rPr lang="en-US" b="1" u="sng"/>
              <a:t>independent of</a:t>
            </a:r>
            <a:r>
              <a:rPr lang="en-US"/>
              <a:t> </a:t>
            </a:r>
            <a:r>
              <a:rPr lang="en-US" b="1" u="sng"/>
              <a:t>expected query patterns</a:t>
            </a:r>
            <a:r>
              <a:rPr lang="en-US"/>
              <a:t>. The user interfaces are symmetrical, the query strategies are symmetrical, and the SQL generated against the dimensional model is symmetrical. </a:t>
            </a:r>
          </a:p>
          <a:p>
            <a:endParaRPr lang="en-US"/>
          </a:p>
        </p:txBody>
      </p:sp>
      <p:sp>
        <p:nvSpPr>
          <p:cNvPr id="6" name="Slide Number Placeholder 5"/>
          <p:cNvSpPr>
            <a:spLocks noGrp="1"/>
          </p:cNvSpPr>
          <p:nvPr>
            <p:ph type="sldNum" sz="quarter" idx="12"/>
          </p:nvPr>
        </p:nvSpPr>
        <p:spPr/>
        <p:txBody>
          <a:bodyPr/>
          <a:lstStyle/>
          <a:p>
            <a:fld id="{F652FD17-6AD4-4AEB-8C13-6EE45D92D036}" type="slidenum">
              <a:rPr lang="en-US"/>
              <a:pPr/>
              <a:t>32</a:t>
            </a:fld>
            <a:endParaRPr lang="en-US"/>
          </a:p>
        </p:txBody>
      </p:sp>
    </p:spTree>
    <p:extLst>
      <p:ext uri="{BB962C8B-B14F-4D97-AF65-F5344CB8AC3E}">
        <p14:creationId xmlns:p14="http://schemas.microsoft.com/office/powerpoint/2010/main" val="8951037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DM Strengths</a:t>
            </a:r>
          </a:p>
        </p:txBody>
      </p:sp>
      <p:sp>
        <p:nvSpPr>
          <p:cNvPr id="117763" name="Rectangle 3"/>
          <p:cNvSpPr>
            <a:spLocks noGrp="1" noChangeArrowheads="1"/>
          </p:cNvSpPr>
          <p:nvPr>
            <p:ph idx="1"/>
          </p:nvPr>
        </p:nvSpPr>
        <p:spPr/>
        <p:txBody>
          <a:bodyPr/>
          <a:lstStyle/>
          <a:p>
            <a:pPr>
              <a:lnSpc>
                <a:spcPct val="90000"/>
              </a:lnSpc>
            </a:pPr>
            <a:r>
              <a:rPr lang="en-US" sz="2400" dirty="0"/>
              <a:t>A third strength of the dimensional model is that it is ‘gracefully extensible’ to accommodate unexpected new data elements and new design decisions. </a:t>
            </a:r>
          </a:p>
          <a:p>
            <a:pPr>
              <a:lnSpc>
                <a:spcPct val="90000"/>
              </a:lnSpc>
            </a:pPr>
            <a:r>
              <a:rPr lang="en-US" sz="2400" dirty="0"/>
              <a:t>Gracefully extensible:</a:t>
            </a:r>
          </a:p>
          <a:p>
            <a:pPr lvl="1">
              <a:lnSpc>
                <a:spcPct val="90000"/>
              </a:lnSpc>
            </a:pPr>
            <a:r>
              <a:rPr lang="en-US" sz="2000" dirty="0"/>
              <a:t>all existing tables (both fact and dimension) can be changed in place by simply adding new data rows in the table, or the table can be changed in place with a SQL alter table command. </a:t>
            </a:r>
          </a:p>
          <a:p>
            <a:pPr lvl="1">
              <a:lnSpc>
                <a:spcPct val="90000"/>
              </a:lnSpc>
            </a:pPr>
            <a:r>
              <a:rPr lang="en-US" sz="2000" dirty="0"/>
              <a:t>Data should not have to be reloaded. </a:t>
            </a:r>
          </a:p>
          <a:p>
            <a:pPr lvl="1">
              <a:lnSpc>
                <a:spcPct val="90000"/>
              </a:lnSpc>
            </a:pPr>
            <a:r>
              <a:rPr lang="en-US" sz="2000" dirty="0"/>
              <a:t>No query tool or reporting tool needs to be reprogrammed to accommodate the change. </a:t>
            </a:r>
          </a:p>
          <a:p>
            <a:pPr lvl="1">
              <a:lnSpc>
                <a:spcPct val="90000"/>
              </a:lnSpc>
            </a:pPr>
            <a:r>
              <a:rPr lang="en-US" sz="2000" dirty="0"/>
              <a:t>Old applications continue to run without yielding different results. Adding new unanticipated facts (that is, new additive numeric fields in the fact table), as long as they are consistent with the fundamental grain of the existing fact table </a:t>
            </a:r>
          </a:p>
        </p:txBody>
      </p:sp>
      <p:sp>
        <p:nvSpPr>
          <p:cNvPr id="6" name="Slide Number Placeholder 5"/>
          <p:cNvSpPr>
            <a:spLocks noGrp="1"/>
          </p:cNvSpPr>
          <p:nvPr>
            <p:ph type="sldNum" sz="quarter" idx="12"/>
          </p:nvPr>
        </p:nvSpPr>
        <p:spPr/>
        <p:txBody>
          <a:bodyPr/>
          <a:lstStyle/>
          <a:p>
            <a:fld id="{CC53B29F-0FC1-4CEF-9589-31DF88260320}" type="slidenum">
              <a:rPr lang="en-US"/>
              <a:pPr/>
              <a:t>33</a:t>
            </a:fld>
            <a:endParaRPr lang="en-US"/>
          </a:p>
        </p:txBody>
      </p:sp>
    </p:spTree>
    <p:extLst>
      <p:ext uri="{BB962C8B-B14F-4D97-AF65-F5344CB8AC3E}">
        <p14:creationId xmlns:p14="http://schemas.microsoft.com/office/powerpoint/2010/main" val="8983925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t>DM Strengths</a:t>
            </a:r>
          </a:p>
        </p:txBody>
      </p:sp>
      <p:sp>
        <p:nvSpPr>
          <p:cNvPr id="118787" name="Rectangle 3"/>
          <p:cNvSpPr>
            <a:spLocks noGrp="1" noChangeArrowheads="1"/>
          </p:cNvSpPr>
          <p:nvPr>
            <p:ph idx="1"/>
          </p:nvPr>
        </p:nvSpPr>
        <p:spPr>
          <a:xfrm>
            <a:off x="457200" y="1676400"/>
            <a:ext cx="8153400" cy="4800600"/>
          </a:xfrm>
        </p:spPr>
        <p:txBody>
          <a:bodyPr>
            <a:normAutofit/>
          </a:bodyPr>
          <a:lstStyle/>
          <a:p>
            <a:r>
              <a:rPr lang="en-US" dirty="0"/>
              <a:t>A fourth strength of the dimensional model is that there is a body of standard approaches for handling common modeling situations in the business world. These modeling situations include: </a:t>
            </a:r>
          </a:p>
          <a:p>
            <a:pPr lvl="1"/>
            <a:r>
              <a:rPr lang="en-US" dirty="0"/>
              <a:t>Slowly changing dimensions, where a "constant" dimension such as Product or Customer actually evolves slowly and asynchronously. </a:t>
            </a:r>
          </a:p>
        </p:txBody>
      </p:sp>
      <p:sp>
        <p:nvSpPr>
          <p:cNvPr id="6" name="Slide Number Placeholder 5"/>
          <p:cNvSpPr>
            <a:spLocks noGrp="1"/>
          </p:cNvSpPr>
          <p:nvPr>
            <p:ph type="sldNum" sz="quarter" idx="12"/>
          </p:nvPr>
        </p:nvSpPr>
        <p:spPr/>
        <p:txBody>
          <a:bodyPr/>
          <a:lstStyle/>
          <a:p>
            <a:fld id="{61093189-5AE8-48BD-84E8-3BF49A03A90F}" type="slidenum">
              <a:rPr lang="en-US"/>
              <a:pPr/>
              <a:t>34</a:t>
            </a:fld>
            <a:endParaRPr lang="en-US"/>
          </a:p>
        </p:txBody>
      </p:sp>
    </p:spTree>
    <p:extLst>
      <p:ext uri="{BB962C8B-B14F-4D97-AF65-F5344CB8AC3E}">
        <p14:creationId xmlns:p14="http://schemas.microsoft.com/office/powerpoint/2010/main" val="1892429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DM Strengths</a:t>
            </a:r>
          </a:p>
        </p:txBody>
      </p:sp>
      <p:sp>
        <p:nvSpPr>
          <p:cNvPr id="119811" name="Rectangle 3"/>
          <p:cNvSpPr>
            <a:spLocks noGrp="1" noChangeArrowheads="1"/>
          </p:cNvSpPr>
          <p:nvPr>
            <p:ph idx="1"/>
          </p:nvPr>
        </p:nvSpPr>
        <p:spPr/>
        <p:txBody>
          <a:bodyPr/>
          <a:lstStyle/>
          <a:p>
            <a:pPr>
              <a:lnSpc>
                <a:spcPct val="90000"/>
              </a:lnSpc>
            </a:pPr>
            <a:r>
              <a:rPr lang="en-US" sz="2400"/>
              <a:t>A final strength of the dimensional model is the management of aggregates. </a:t>
            </a:r>
          </a:p>
          <a:p>
            <a:pPr>
              <a:lnSpc>
                <a:spcPct val="90000"/>
              </a:lnSpc>
            </a:pPr>
            <a:r>
              <a:rPr lang="en-US" sz="2400"/>
              <a:t>Aggregates are summary records that are logically redundant with base data already in the data warehouse, but they are used to enhance query performance. </a:t>
            </a:r>
          </a:p>
          <a:p>
            <a:pPr>
              <a:lnSpc>
                <a:spcPct val="90000"/>
              </a:lnSpc>
            </a:pPr>
            <a:r>
              <a:rPr lang="en-US" sz="2400"/>
              <a:t>A comprehensive aggregate strategy is required in every medium- and large-sized data warehouse implementation. </a:t>
            </a:r>
          </a:p>
          <a:p>
            <a:pPr>
              <a:lnSpc>
                <a:spcPct val="90000"/>
              </a:lnSpc>
            </a:pPr>
            <a:r>
              <a:rPr lang="en-US" sz="2400"/>
              <a:t>All of the aggregate management software packages and aggregate navigation utilities depend on a very specific single structure of fact and dimension tables that is absolutely dependent on the dimensional model. </a:t>
            </a:r>
          </a:p>
        </p:txBody>
      </p:sp>
      <p:sp>
        <p:nvSpPr>
          <p:cNvPr id="6" name="Slide Number Placeholder 5"/>
          <p:cNvSpPr>
            <a:spLocks noGrp="1"/>
          </p:cNvSpPr>
          <p:nvPr>
            <p:ph type="sldNum" sz="quarter" idx="12"/>
          </p:nvPr>
        </p:nvSpPr>
        <p:spPr/>
        <p:txBody>
          <a:bodyPr/>
          <a:lstStyle/>
          <a:p>
            <a:fld id="{80AB8E1F-6A73-4369-9CF4-05ABBD09CEEB}" type="slidenum">
              <a:rPr lang="en-US"/>
              <a:pPr/>
              <a:t>35</a:t>
            </a:fld>
            <a:endParaRPr lang="en-US"/>
          </a:p>
        </p:txBody>
      </p:sp>
    </p:spTree>
    <p:extLst>
      <p:ext uri="{BB962C8B-B14F-4D97-AF65-F5344CB8AC3E}">
        <p14:creationId xmlns:p14="http://schemas.microsoft.com/office/powerpoint/2010/main" val="21857525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ER vs DM – Final Points</a:t>
            </a:r>
          </a:p>
        </p:txBody>
      </p:sp>
      <p:sp>
        <p:nvSpPr>
          <p:cNvPr id="120835" name="Rectangle 3"/>
          <p:cNvSpPr>
            <a:spLocks noGrp="1" noChangeArrowheads="1"/>
          </p:cNvSpPr>
          <p:nvPr>
            <p:ph idx="1"/>
          </p:nvPr>
        </p:nvSpPr>
        <p:spPr/>
        <p:txBody>
          <a:bodyPr/>
          <a:lstStyle/>
          <a:p>
            <a:r>
              <a:rPr lang="en-US"/>
              <a:t>ER models are not appropriate for Data Warehouses. ER modeling does not really model a business; rather, it models the micro relationships among data elements. </a:t>
            </a:r>
          </a:p>
          <a:p>
            <a:r>
              <a:rPr lang="en-US"/>
              <a:t>ER models are wildly variable in structure. As such, it is extremely difficult to optimize query performance.</a:t>
            </a:r>
          </a:p>
        </p:txBody>
      </p:sp>
      <p:sp>
        <p:nvSpPr>
          <p:cNvPr id="6" name="Slide Number Placeholder 5"/>
          <p:cNvSpPr>
            <a:spLocks noGrp="1"/>
          </p:cNvSpPr>
          <p:nvPr>
            <p:ph type="sldNum" sz="quarter" idx="12"/>
          </p:nvPr>
        </p:nvSpPr>
        <p:spPr/>
        <p:txBody>
          <a:bodyPr/>
          <a:lstStyle/>
          <a:p>
            <a:fld id="{268BA9E3-449C-4237-AD07-A21C56E033B6}" type="slidenum">
              <a:rPr lang="en-US"/>
              <a:pPr/>
              <a:t>36</a:t>
            </a:fld>
            <a:endParaRPr lang="en-US"/>
          </a:p>
        </p:txBody>
      </p:sp>
    </p:spTree>
    <p:extLst>
      <p:ext uri="{BB962C8B-B14F-4D97-AF65-F5344CB8AC3E}">
        <p14:creationId xmlns:p14="http://schemas.microsoft.com/office/powerpoint/2010/main" val="16375575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4000" b="1" dirty="0" smtClean="0"/>
              <a:t>Entity Relationship</a:t>
            </a:r>
          </a:p>
          <a:p>
            <a:pPr algn="ctr">
              <a:buNone/>
            </a:pPr>
            <a:r>
              <a:rPr lang="en-US" sz="4000" b="1" dirty="0" smtClean="0"/>
              <a:t>Dimensional Modeling</a:t>
            </a:r>
          </a:p>
          <a:p>
            <a:pPr algn="ctr">
              <a:buNone/>
            </a:pPr>
            <a:r>
              <a:rPr lang="en-US" sz="4000" b="1" dirty="0" smtClean="0"/>
              <a:t>Conversion</a:t>
            </a:r>
          </a:p>
        </p:txBody>
      </p:sp>
    </p:spTree>
    <p:extLst>
      <p:ext uri="{BB962C8B-B14F-4D97-AF65-F5344CB8AC3E}">
        <p14:creationId xmlns:p14="http://schemas.microsoft.com/office/powerpoint/2010/main" val="33569315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ER/DM Conversion</a:t>
            </a:r>
            <a:endParaRPr lang="en-US" dirty="0"/>
          </a:p>
        </p:txBody>
      </p:sp>
      <p:sp>
        <p:nvSpPr>
          <p:cNvPr id="3" name="Content Placeholder 2"/>
          <p:cNvSpPr>
            <a:spLocks noGrp="1"/>
          </p:cNvSpPr>
          <p:nvPr>
            <p:ph idx="1"/>
          </p:nvPr>
        </p:nvSpPr>
        <p:spPr/>
        <p:txBody>
          <a:bodyPr/>
          <a:lstStyle/>
          <a:p>
            <a:r>
              <a:rPr lang="en-US" dirty="0" smtClean="0"/>
              <a:t>4-step process:</a:t>
            </a:r>
          </a:p>
          <a:p>
            <a:pPr lvl="1"/>
            <a:r>
              <a:rPr lang="en-US" dirty="0" smtClean="0"/>
              <a:t>Identify the business process from the E/R model.</a:t>
            </a:r>
          </a:p>
          <a:p>
            <a:pPr lvl="1"/>
            <a:r>
              <a:rPr lang="en-US" dirty="0" smtClean="0"/>
              <a:t> Identify many-to-many tables in the E/R model to convert to fact tables.</a:t>
            </a:r>
          </a:p>
          <a:p>
            <a:pPr lvl="1"/>
            <a:r>
              <a:rPr lang="en-US" dirty="0" smtClean="0"/>
              <a:t> </a:t>
            </a:r>
            <a:r>
              <a:rPr lang="en-US" dirty="0" err="1" smtClean="0"/>
              <a:t>Denormalize</a:t>
            </a:r>
            <a:r>
              <a:rPr lang="en-US" dirty="0" smtClean="0"/>
              <a:t> remaining tables into flat dimension tables.</a:t>
            </a:r>
          </a:p>
          <a:p>
            <a:pPr lvl="1"/>
            <a:r>
              <a:rPr lang="en-US" dirty="0" smtClean="0"/>
              <a:t> Identify date and time from the E/R model.</a:t>
            </a:r>
            <a:endParaRPr lang="en-US" dirty="0"/>
          </a:p>
        </p:txBody>
      </p:sp>
    </p:spTree>
    <p:extLst>
      <p:ext uri="{BB962C8B-B14F-4D97-AF65-F5344CB8AC3E}">
        <p14:creationId xmlns:p14="http://schemas.microsoft.com/office/powerpoint/2010/main" val="17322879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BP</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381000" y="1676400"/>
            <a:ext cx="6391275" cy="4362450"/>
          </a:xfrm>
          <a:prstGeom prst="rect">
            <a:avLst/>
          </a:prstGeom>
          <a:noFill/>
          <a:ln w="9525">
            <a:noFill/>
            <a:miter lim="800000"/>
            <a:headEnd/>
            <a:tailEnd/>
          </a:ln>
        </p:spPr>
      </p:pic>
    </p:spTree>
    <p:extLst>
      <p:ext uri="{BB962C8B-B14F-4D97-AF65-F5344CB8AC3E}">
        <p14:creationId xmlns:p14="http://schemas.microsoft.com/office/powerpoint/2010/main" val="2994166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r>
              <a:rPr lang="en-US" dirty="0"/>
              <a:t>Why Dimensional Data Warehouses?</a:t>
            </a:r>
          </a:p>
        </p:txBody>
      </p:sp>
      <p:sp>
        <p:nvSpPr>
          <p:cNvPr id="61443" name="Rectangle 3"/>
          <p:cNvSpPr>
            <a:spLocks noGrp="1" noChangeArrowheads="1"/>
          </p:cNvSpPr>
          <p:nvPr>
            <p:ph idx="1"/>
          </p:nvPr>
        </p:nvSpPr>
        <p:spPr/>
        <p:txBody>
          <a:bodyPr>
            <a:normAutofit/>
          </a:bodyPr>
          <a:lstStyle/>
          <a:p>
            <a:pPr>
              <a:spcBef>
                <a:spcPct val="85000"/>
              </a:spcBef>
            </a:pPr>
            <a:r>
              <a:rPr lang="en-US"/>
              <a:t>Business needs to analyze data so that it can:</a:t>
            </a:r>
          </a:p>
          <a:p>
            <a:pPr lvl="1">
              <a:spcBef>
                <a:spcPct val="85000"/>
              </a:spcBef>
            </a:pPr>
            <a:r>
              <a:rPr lang="en-US"/>
              <a:t>Understand trends</a:t>
            </a:r>
          </a:p>
          <a:p>
            <a:pPr lvl="1">
              <a:spcBef>
                <a:spcPct val="85000"/>
              </a:spcBef>
            </a:pPr>
            <a:r>
              <a:rPr lang="en-US"/>
              <a:t>Predict future behavior and needs</a:t>
            </a:r>
          </a:p>
          <a:p>
            <a:pPr lvl="1">
              <a:spcBef>
                <a:spcPct val="85000"/>
              </a:spcBef>
            </a:pPr>
            <a:r>
              <a:rPr lang="en-US"/>
              <a:t>Personalize contact with customers</a:t>
            </a:r>
          </a:p>
          <a:p>
            <a:pPr lvl="1">
              <a:spcBef>
                <a:spcPct val="85000"/>
              </a:spcBef>
            </a:pPr>
            <a:r>
              <a:rPr lang="en-US"/>
              <a:t>Be competitive</a:t>
            </a:r>
          </a:p>
          <a:p>
            <a:pPr>
              <a:spcBef>
                <a:spcPct val="85000"/>
              </a:spcBef>
            </a:pPr>
            <a:r>
              <a:rPr lang="en-US"/>
              <a:t>All of this in a speedy manner, with the ability to do “What if’s”</a:t>
            </a:r>
          </a:p>
          <a:p>
            <a:pPr lvl="1">
              <a:spcBef>
                <a:spcPct val="85000"/>
              </a:spcBef>
            </a:pPr>
            <a:endParaRPr lang="en-US"/>
          </a:p>
        </p:txBody>
      </p:sp>
    </p:spTree>
    <p:extLst>
      <p:ext uri="{BB962C8B-B14F-4D97-AF65-F5344CB8AC3E}">
        <p14:creationId xmlns:p14="http://schemas.microsoft.com/office/powerpoint/2010/main" val="33952840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Many-to-Many</a:t>
            </a:r>
            <a:endParaRPr lang="en-US" dirty="0"/>
          </a:p>
        </p:txBody>
      </p:sp>
      <p:sp>
        <p:nvSpPr>
          <p:cNvPr id="3" name="Content Placeholder 2"/>
          <p:cNvSpPr>
            <a:spLocks noGrp="1"/>
          </p:cNvSpPr>
          <p:nvPr>
            <p:ph idx="1"/>
          </p:nvPr>
        </p:nvSpPr>
        <p:spPr>
          <a:xfrm>
            <a:off x="457200" y="5562600"/>
            <a:ext cx="8229600" cy="838200"/>
          </a:xfrm>
        </p:spPr>
        <p:txBody>
          <a:bodyPr>
            <a:normAutofit fontScale="92500" lnSpcReduction="20000"/>
          </a:bodyPr>
          <a:lstStyle/>
          <a:p>
            <a:r>
              <a:rPr lang="en-US" dirty="0" smtClean="0"/>
              <a:t>They represent the link between dimensions</a:t>
            </a:r>
          </a:p>
          <a:p>
            <a:r>
              <a:rPr lang="en-US" dirty="0" smtClean="0"/>
              <a:t>They usually help to identify transactional tables</a:t>
            </a:r>
            <a:endParaRPr lang="en-US" dirty="0"/>
          </a:p>
        </p:txBody>
      </p:sp>
      <p:pic>
        <p:nvPicPr>
          <p:cNvPr id="5123" name="Picture 3"/>
          <p:cNvPicPr>
            <a:picLocks noChangeAspect="1" noChangeArrowheads="1"/>
          </p:cNvPicPr>
          <p:nvPr/>
        </p:nvPicPr>
        <p:blipFill>
          <a:blip r:embed="rId2" cstate="print"/>
          <a:srcRect/>
          <a:stretch>
            <a:fillRect/>
          </a:stretch>
        </p:blipFill>
        <p:spPr bwMode="auto">
          <a:xfrm>
            <a:off x="609600" y="1828800"/>
            <a:ext cx="5619750" cy="3810000"/>
          </a:xfrm>
          <a:prstGeom prst="rect">
            <a:avLst/>
          </a:prstGeom>
          <a:noFill/>
          <a:ln w="9525">
            <a:noFill/>
            <a:miter lim="800000"/>
            <a:headEnd/>
            <a:tailEnd/>
          </a:ln>
        </p:spPr>
      </p:pic>
    </p:spTree>
    <p:extLst>
      <p:ext uri="{BB962C8B-B14F-4D97-AF65-F5344CB8AC3E}">
        <p14:creationId xmlns:p14="http://schemas.microsoft.com/office/powerpoint/2010/main" val="42705359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Tables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idea behind this step is to identify the transaction-based tables that serve to express many-to-many relationships inside an E/R model.</a:t>
            </a:r>
          </a:p>
          <a:p>
            <a:r>
              <a:rPr lang="en-US" dirty="0" smtClean="0"/>
              <a:t>Every E/R model consists of transaction-based tables which constantly have data inserted, or are updated with data, or have data deleted from them. </a:t>
            </a:r>
          </a:p>
          <a:p>
            <a:r>
              <a:rPr lang="en-US" dirty="0" smtClean="0"/>
              <a:t>For example, in an ERP database, there are transaction tables, such as Invoice and </a:t>
            </a:r>
            <a:r>
              <a:rPr lang="en-US" dirty="0" err="1" smtClean="0"/>
              <a:t>Invoice_Details</a:t>
            </a:r>
            <a:r>
              <a:rPr lang="en-US" dirty="0" smtClean="0"/>
              <a:t>, which are constantly inserted and updated because they are transaction-based tables. </a:t>
            </a:r>
          </a:p>
          <a:p>
            <a:r>
              <a:rPr lang="en-US" dirty="0" smtClean="0"/>
              <a:t>Tables such as Employee and Products in an E/R model may be fairly static.</a:t>
            </a:r>
            <a:endParaRPr lang="en-US" dirty="0"/>
          </a:p>
        </p:txBody>
      </p:sp>
    </p:spTree>
    <p:extLst>
      <p:ext uri="{BB962C8B-B14F-4D97-AF65-F5344CB8AC3E}">
        <p14:creationId xmlns:p14="http://schemas.microsoft.com/office/powerpoint/2010/main" val="26906709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Transactional / Non Transactional</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What are a transaction-based table? </a:t>
            </a:r>
          </a:p>
          <a:p>
            <a:r>
              <a:rPr lang="en-US" dirty="0" smtClean="0"/>
              <a:t>generally involved in storing facts and measures about the business. </a:t>
            </a:r>
          </a:p>
          <a:p>
            <a:r>
              <a:rPr lang="en-US" dirty="0" smtClean="0"/>
              <a:t>They generally store foreign keys and facts, such as quantity, sales price,</a:t>
            </a:r>
          </a:p>
          <a:p>
            <a:r>
              <a:rPr lang="en-US" dirty="0" smtClean="0"/>
              <a:t>profit, unit price, and discount. </a:t>
            </a:r>
          </a:p>
          <a:p>
            <a:r>
              <a:rPr lang="en-US" dirty="0" smtClean="0"/>
              <a:t>In transaction tables, records are usually inserted, updated, and deleted as and when the transactions occur. </a:t>
            </a:r>
          </a:p>
          <a:p>
            <a:r>
              <a:rPr lang="en-US" dirty="0" smtClean="0"/>
              <a:t>Such tables represent many-to-many relationships between non-transaction-based tables. </a:t>
            </a:r>
          </a:p>
          <a:p>
            <a:r>
              <a:rPr lang="en-US" dirty="0" smtClean="0"/>
              <a:t>larger in volume and grow in size much faster than the non-transaction-based tables.</a:t>
            </a:r>
          </a:p>
          <a:p>
            <a:pPr>
              <a:buNone/>
            </a:pPr>
            <a:endParaRPr lang="en-US" b="1" dirty="0" smtClean="0"/>
          </a:p>
          <a:p>
            <a:pPr>
              <a:buNone/>
            </a:pPr>
            <a:r>
              <a:rPr lang="en-US" b="1" dirty="0" smtClean="0"/>
              <a:t>What are a non-transaction-based tables? </a:t>
            </a:r>
          </a:p>
          <a:p>
            <a:r>
              <a:rPr lang="en-US" dirty="0" smtClean="0"/>
              <a:t>generally involved in storing descriptions about the business. </a:t>
            </a:r>
          </a:p>
          <a:p>
            <a:r>
              <a:rPr lang="en-US" dirty="0" smtClean="0"/>
              <a:t>They describe entities such as products, product category, product brand..</a:t>
            </a:r>
          </a:p>
          <a:p>
            <a:r>
              <a:rPr lang="en-US" dirty="0" smtClean="0"/>
              <a:t>In non-transaction tables, records are usually inserted and there</a:t>
            </a:r>
          </a:p>
          <a:p>
            <a:r>
              <a:rPr lang="en-US" dirty="0" smtClean="0"/>
              <a:t>are fewer updates and deletes. </a:t>
            </a:r>
          </a:p>
          <a:p>
            <a:r>
              <a:rPr lang="en-US" dirty="0" smtClean="0"/>
              <a:t>Such tables are far smaller in volume and grow very slowly in size, compared to the transaction-based tables.</a:t>
            </a:r>
            <a:endParaRPr lang="en-US" dirty="0"/>
          </a:p>
        </p:txBody>
      </p:sp>
    </p:spTree>
    <p:extLst>
      <p:ext uri="{BB962C8B-B14F-4D97-AF65-F5344CB8AC3E}">
        <p14:creationId xmlns:p14="http://schemas.microsoft.com/office/powerpoint/2010/main" val="31600140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Denormalization</a:t>
            </a:r>
            <a:endParaRPr lang="en-US" dirty="0"/>
          </a:p>
        </p:txBody>
      </p:sp>
      <p:sp>
        <p:nvSpPr>
          <p:cNvPr id="3" name="Content Placeholder 2"/>
          <p:cNvSpPr>
            <a:spLocks noGrp="1"/>
          </p:cNvSpPr>
          <p:nvPr>
            <p:ph idx="1"/>
          </p:nvPr>
        </p:nvSpPr>
        <p:spPr/>
        <p:txBody>
          <a:bodyPr/>
          <a:lstStyle/>
          <a:p>
            <a:r>
              <a:rPr lang="en-US" dirty="0" smtClean="0"/>
              <a:t>taking the remaining tables in the E/R model and </a:t>
            </a:r>
            <a:r>
              <a:rPr lang="en-US" dirty="0" err="1" smtClean="0"/>
              <a:t>denormalizing</a:t>
            </a:r>
            <a:r>
              <a:rPr lang="en-US" dirty="0" smtClean="0"/>
              <a:t> them into dimension tables for the dimensional model. </a:t>
            </a:r>
          </a:p>
          <a:p>
            <a:r>
              <a:rPr lang="en-US" dirty="0" smtClean="0"/>
              <a:t>The primary key of each of the dimensions is made a surrogate (non-intelligent,</a:t>
            </a:r>
          </a:p>
          <a:p>
            <a:r>
              <a:rPr lang="en-US" dirty="0" smtClean="0"/>
              <a:t>integer) key. </a:t>
            </a:r>
          </a:p>
          <a:p>
            <a:r>
              <a:rPr lang="en-US" dirty="0" smtClean="0"/>
              <a:t>This surrogate key connects directly to the fact table</a:t>
            </a:r>
            <a:endParaRPr lang="en-US" dirty="0"/>
          </a:p>
        </p:txBody>
      </p:sp>
    </p:spTree>
    <p:extLst>
      <p:ext uri="{BB962C8B-B14F-4D97-AF65-F5344CB8AC3E}">
        <p14:creationId xmlns:p14="http://schemas.microsoft.com/office/powerpoint/2010/main" val="35933555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and Time</a:t>
            </a:r>
            <a:endParaRPr lang="en-US" dirty="0"/>
          </a:p>
        </p:txBody>
      </p:sp>
      <p:sp>
        <p:nvSpPr>
          <p:cNvPr id="3" name="Content Placeholder 2"/>
          <p:cNvSpPr>
            <a:spLocks noGrp="1"/>
          </p:cNvSpPr>
          <p:nvPr>
            <p:ph idx="1"/>
          </p:nvPr>
        </p:nvSpPr>
        <p:spPr/>
        <p:txBody>
          <a:bodyPr/>
          <a:lstStyle/>
          <a:p>
            <a:r>
              <a:rPr lang="en-US" dirty="0" smtClean="0"/>
              <a:t>The last step generally involves identifying the date and time dimension. </a:t>
            </a:r>
          </a:p>
          <a:p>
            <a:r>
              <a:rPr lang="en-US" dirty="0" smtClean="0"/>
              <a:t>Dates are generally stored in the form of a date timestamp column inside the E/R</a:t>
            </a:r>
          </a:p>
          <a:p>
            <a:r>
              <a:rPr lang="en-US" dirty="0" smtClean="0"/>
              <a:t>model. </a:t>
            </a:r>
          </a:p>
          <a:p>
            <a:r>
              <a:rPr lang="en-US" dirty="0" smtClean="0"/>
              <a:t>date and time-related columns are generally found in the transaction-based tables.</a:t>
            </a:r>
            <a:endParaRPr lang="en-US" dirty="0"/>
          </a:p>
        </p:txBody>
      </p:sp>
    </p:spTree>
    <p:extLst>
      <p:ext uri="{BB962C8B-B14F-4D97-AF65-F5344CB8AC3E}">
        <p14:creationId xmlns:p14="http://schemas.microsoft.com/office/powerpoint/2010/main" val="19363439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ER/DM Conversion</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93104" y="1412776"/>
            <a:ext cx="8915400" cy="5148330"/>
          </a:xfrm>
          <a:prstGeom prst="rect">
            <a:avLst/>
          </a:prstGeom>
          <a:noFill/>
          <a:ln w="9525">
            <a:noFill/>
            <a:miter lim="800000"/>
            <a:headEnd/>
            <a:tailEnd/>
          </a:ln>
        </p:spPr>
      </p:pic>
    </p:spTree>
    <p:extLst>
      <p:ext uri="{BB962C8B-B14F-4D97-AF65-F5344CB8AC3E}">
        <p14:creationId xmlns:p14="http://schemas.microsoft.com/office/powerpoint/2010/main" val="37095316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BP – Retail Sales</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93104" y="1557270"/>
            <a:ext cx="8915400" cy="5148330"/>
          </a:xfrm>
          <a:prstGeom prst="rect">
            <a:avLst/>
          </a:prstGeom>
          <a:noFill/>
          <a:ln w="9525">
            <a:noFill/>
            <a:miter lim="800000"/>
            <a:headEnd/>
            <a:tailEnd/>
          </a:ln>
        </p:spPr>
      </p:pic>
    </p:spTree>
    <p:extLst>
      <p:ext uri="{BB962C8B-B14F-4D97-AF65-F5344CB8AC3E}">
        <p14:creationId xmlns:p14="http://schemas.microsoft.com/office/powerpoint/2010/main" val="2247825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Transaction-Based Table, Many to Many</a:t>
            </a:r>
            <a:endParaRPr 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757237" y="2287587"/>
            <a:ext cx="7629525" cy="3600450"/>
          </a:xfrm>
          <a:prstGeom prst="rect">
            <a:avLst/>
          </a:prstGeom>
          <a:noFill/>
          <a:ln w="9525">
            <a:noFill/>
            <a:miter lim="800000"/>
            <a:headEnd/>
            <a:tailEnd/>
          </a:ln>
        </p:spPr>
      </p:pic>
    </p:spTree>
    <p:extLst>
      <p:ext uri="{BB962C8B-B14F-4D97-AF65-F5344CB8AC3E}">
        <p14:creationId xmlns:p14="http://schemas.microsoft.com/office/powerpoint/2010/main" val="18378748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 Table</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685800" y="1695450"/>
            <a:ext cx="5800725" cy="4095750"/>
          </a:xfrm>
          <a:prstGeom prst="rect">
            <a:avLst/>
          </a:prstGeom>
          <a:noFill/>
          <a:ln w="9525">
            <a:noFill/>
            <a:miter lim="800000"/>
            <a:headEnd/>
            <a:tailEnd/>
          </a:ln>
        </p:spPr>
      </p:pic>
    </p:spTree>
    <p:extLst>
      <p:ext uri="{BB962C8B-B14F-4D97-AF65-F5344CB8AC3E}">
        <p14:creationId xmlns:p14="http://schemas.microsoft.com/office/powerpoint/2010/main" val="7096356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Dimensions </a:t>
            </a:r>
            <a:r>
              <a:rPr lang="en-US" dirty="0" err="1" smtClean="0"/>
              <a:t>Denormlization</a:t>
            </a:r>
            <a:endParaRPr lang="en-US" dirty="0"/>
          </a:p>
        </p:txBody>
      </p:sp>
      <p:pic>
        <p:nvPicPr>
          <p:cNvPr id="17410" name="Picture 2"/>
          <p:cNvPicPr>
            <a:picLocks noChangeAspect="1" noChangeArrowheads="1"/>
          </p:cNvPicPr>
          <p:nvPr/>
        </p:nvPicPr>
        <p:blipFill>
          <a:blip r:embed="rId2" cstate="print"/>
          <a:srcRect/>
          <a:stretch>
            <a:fillRect/>
          </a:stretch>
        </p:blipFill>
        <p:spPr bwMode="auto">
          <a:xfrm>
            <a:off x="633413" y="1752600"/>
            <a:ext cx="7877175" cy="3352800"/>
          </a:xfrm>
          <a:prstGeom prst="rect">
            <a:avLst/>
          </a:prstGeom>
          <a:noFill/>
          <a:ln w="9525">
            <a:noFill/>
            <a:miter lim="800000"/>
            <a:headEnd/>
            <a:tailEnd/>
          </a:ln>
        </p:spPr>
      </p:pic>
    </p:spTree>
    <p:extLst>
      <p:ext uri="{BB962C8B-B14F-4D97-AF65-F5344CB8AC3E}">
        <p14:creationId xmlns:p14="http://schemas.microsoft.com/office/powerpoint/2010/main" val="320491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fontScale="90000"/>
          </a:bodyPr>
          <a:lstStyle/>
          <a:p>
            <a:r>
              <a:rPr lang="en-US"/>
              <a:t>Dimensional Data Warehouse Architecture</a:t>
            </a:r>
          </a:p>
        </p:txBody>
      </p:sp>
      <p:sp>
        <p:nvSpPr>
          <p:cNvPr id="76805" name="Rectangle 5"/>
          <p:cNvSpPr>
            <a:spLocks noChangeArrowheads="1"/>
          </p:cNvSpPr>
          <p:nvPr/>
        </p:nvSpPr>
        <p:spPr bwMode="auto">
          <a:xfrm>
            <a:off x="762000" y="1870075"/>
            <a:ext cx="1981200" cy="533400"/>
          </a:xfrm>
          <a:prstGeom prst="rect">
            <a:avLst/>
          </a:prstGeom>
          <a:solidFill>
            <a:srgbClr val="CCFFFF"/>
          </a:solidFill>
          <a:ln w="28575">
            <a:solidFill>
              <a:srgbClr val="000000"/>
            </a:solidFill>
            <a:miter lim="800000"/>
            <a:headEnd/>
            <a:tailEnd/>
          </a:ln>
          <a:effectLst/>
        </p:spPr>
        <p:txBody>
          <a:bodyPr wrap="none" anchor="ctr"/>
          <a:lstStyle/>
          <a:p>
            <a:pPr algn="ctr"/>
            <a:r>
              <a:rPr lang="en-US" sz="2000" b="1">
                <a:latin typeface="Arial" pitchFamily="34" charset="0"/>
              </a:rPr>
              <a:t>Relational Data</a:t>
            </a:r>
          </a:p>
        </p:txBody>
      </p:sp>
      <p:sp>
        <p:nvSpPr>
          <p:cNvPr id="76806" name="Rectangle 6"/>
          <p:cNvSpPr>
            <a:spLocks noChangeArrowheads="1"/>
          </p:cNvSpPr>
          <p:nvPr/>
        </p:nvSpPr>
        <p:spPr bwMode="auto">
          <a:xfrm>
            <a:off x="3505200" y="1870075"/>
            <a:ext cx="1981200" cy="533400"/>
          </a:xfrm>
          <a:prstGeom prst="rect">
            <a:avLst/>
          </a:prstGeom>
          <a:solidFill>
            <a:srgbClr val="CCFFFF"/>
          </a:solidFill>
          <a:ln w="28575">
            <a:solidFill>
              <a:srgbClr val="000000"/>
            </a:solidFill>
            <a:miter lim="800000"/>
            <a:headEnd/>
            <a:tailEnd/>
          </a:ln>
          <a:effectLst/>
        </p:spPr>
        <p:txBody>
          <a:bodyPr wrap="none" anchor="ctr"/>
          <a:lstStyle/>
          <a:p>
            <a:pPr algn="ctr"/>
            <a:r>
              <a:rPr lang="en-US" sz="2000" b="1">
                <a:latin typeface="Arial" pitchFamily="34" charset="0"/>
              </a:rPr>
              <a:t>External Data</a:t>
            </a:r>
          </a:p>
        </p:txBody>
      </p:sp>
      <p:sp>
        <p:nvSpPr>
          <p:cNvPr id="76807" name="Rectangle 7"/>
          <p:cNvSpPr>
            <a:spLocks noChangeArrowheads="1"/>
          </p:cNvSpPr>
          <p:nvPr/>
        </p:nvSpPr>
        <p:spPr bwMode="auto">
          <a:xfrm>
            <a:off x="6400800" y="1870075"/>
            <a:ext cx="1981200" cy="533400"/>
          </a:xfrm>
          <a:prstGeom prst="rect">
            <a:avLst/>
          </a:prstGeom>
          <a:solidFill>
            <a:srgbClr val="CCFFFF"/>
          </a:solidFill>
          <a:ln w="28575">
            <a:solidFill>
              <a:srgbClr val="000000"/>
            </a:solidFill>
            <a:miter lim="800000"/>
            <a:headEnd/>
            <a:tailEnd/>
          </a:ln>
          <a:effectLst/>
        </p:spPr>
        <p:txBody>
          <a:bodyPr wrap="none" anchor="ctr"/>
          <a:lstStyle/>
          <a:p>
            <a:pPr algn="ctr"/>
            <a:r>
              <a:rPr lang="en-US" sz="2000" b="1">
                <a:latin typeface="Arial" pitchFamily="34" charset="0"/>
              </a:rPr>
              <a:t>Enterprise Data</a:t>
            </a:r>
          </a:p>
        </p:txBody>
      </p:sp>
      <p:sp>
        <p:nvSpPr>
          <p:cNvPr id="76808" name="Rectangle 8"/>
          <p:cNvSpPr>
            <a:spLocks noChangeArrowheads="1"/>
          </p:cNvSpPr>
          <p:nvPr/>
        </p:nvSpPr>
        <p:spPr bwMode="auto">
          <a:xfrm>
            <a:off x="2362200" y="3089275"/>
            <a:ext cx="4267200" cy="1143000"/>
          </a:xfrm>
          <a:prstGeom prst="rect">
            <a:avLst/>
          </a:prstGeom>
          <a:solidFill>
            <a:srgbClr val="FFFF99"/>
          </a:solidFill>
          <a:ln w="28575">
            <a:solidFill>
              <a:srgbClr val="000000"/>
            </a:solidFill>
            <a:miter lim="800000"/>
            <a:headEnd/>
            <a:tailEnd/>
          </a:ln>
          <a:effectLst/>
        </p:spPr>
        <p:txBody>
          <a:bodyPr wrap="none" anchor="ctr"/>
          <a:lstStyle/>
          <a:p>
            <a:pPr algn="ctr"/>
            <a:r>
              <a:rPr lang="en-US" sz="2000" b="1">
                <a:latin typeface="Arial" pitchFamily="34" charset="0"/>
              </a:rPr>
              <a:t>Data Distribution </a:t>
            </a:r>
          </a:p>
          <a:p>
            <a:pPr algn="ctr"/>
            <a:r>
              <a:rPr lang="en-US" sz="2000" b="1">
                <a:latin typeface="Arial" pitchFamily="34" charset="0"/>
              </a:rPr>
              <a:t>Acquisition, Staging, Cleaning, </a:t>
            </a:r>
          </a:p>
          <a:p>
            <a:pPr algn="ctr"/>
            <a:r>
              <a:rPr lang="en-US" sz="2000" b="1">
                <a:latin typeface="Arial" pitchFamily="34" charset="0"/>
              </a:rPr>
              <a:t>Transformation</a:t>
            </a:r>
          </a:p>
        </p:txBody>
      </p:sp>
      <p:sp>
        <p:nvSpPr>
          <p:cNvPr id="76809" name="Rectangle 9"/>
          <p:cNvSpPr>
            <a:spLocks noChangeArrowheads="1"/>
          </p:cNvSpPr>
          <p:nvPr/>
        </p:nvSpPr>
        <p:spPr bwMode="auto">
          <a:xfrm>
            <a:off x="3200400" y="4800600"/>
            <a:ext cx="2590800" cy="1676400"/>
          </a:xfrm>
          <a:prstGeom prst="rect">
            <a:avLst/>
          </a:prstGeom>
          <a:solidFill>
            <a:srgbClr val="800000"/>
          </a:solidFill>
          <a:ln w="28575">
            <a:solidFill>
              <a:srgbClr val="000000"/>
            </a:solidFill>
            <a:miter lim="800000"/>
            <a:headEnd/>
            <a:tailEnd/>
          </a:ln>
          <a:effectLst/>
        </p:spPr>
        <p:txBody>
          <a:bodyPr wrap="none" anchor="ctr"/>
          <a:lstStyle/>
          <a:p>
            <a:pPr algn="ctr"/>
            <a:r>
              <a:rPr lang="en-US" sz="2000" b="1">
                <a:solidFill>
                  <a:schemeClr val="bg1"/>
                </a:solidFill>
                <a:latin typeface="Arial" pitchFamily="34" charset="0"/>
              </a:rPr>
              <a:t>Data Warehouse </a:t>
            </a:r>
          </a:p>
          <a:p>
            <a:pPr algn="ctr"/>
            <a:r>
              <a:rPr lang="en-US" sz="2000" b="1">
                <a:solidFill>
                  <a:schemeClr val="bg1"/>
                </a:solidFill>
                <a:latin typeface="Arial" pitchFamily="34" charset="0"/>
              </a:rPr>
              <a:t>Storage</a:t>
            </a:r>
          </a:p>
        </p:txBody>
      </p:sp>
      <p:cxnSp>
        <p:nvCxnSpPr>
          <p:cNvPr id="76810" name="AutoShape 10"/>
          <p:cNvCxnSpPr>
            <a:cxnSpLocks noChangeShapeType="1"/>
            <a:stCxn id="76805" idx="2"/>
            <a:endCxn id="76808" idx="1"/>
          </p:cNvCxnSpPr>
          <p:nvPr/>
        </p:nvCxnSpPr>
        <p:spPr bwMode="auto">
          <a:xfrm>
            <a:off x="1752600" y="2417763"/>
            <a:ext cx="595313" cy="1243012"/>
          </a:xfrm>
          <a:prstGeom prst="straightConnector1">
            <a:avLst/>
          </a:prstGeom>
          <a:noFill/>
          <a:ln w="9525">
            <a:solidFill>
              <a:schemeClr val="tx1"/>
            </a:solidFill>
            <a:miter lim="800000"/>
            <a:headEnd/>
            <a:tailEnd type="triangle" w="med" len="med"/>
          </a:ln>
          <a:effectLst/>
        </p:spPr>
      </p:cxnSp>
      <p:cxnSp>
        <p:nvCxnSpPr>
          <p:cNvPr id="76811" name="AutoShape 11"/>
          <p:cNvCxnSpPr>
            <a:cxnSpLocks noChangeShapeType="1"/>
            <a:stCxn id="76806" idx="2"/>
            <a:endCxn id="76808" idx="0"/>
          </p:cNvCxnSpPr>
          <p:nvPr/>
        </p:nvCxnSpPr>
        <p:spPr bwMode="auto">
          <a:xfrm>
            <a:off x="4495800" y="2417763"/>
            <a:ext cx="0" cy="657225"/>
          </a:xfrm>
          <a:prstGeom prst="straightConnector1">
            <a:avLst/>
          </a:prstGeom>
          <a:noFill/>
          <a:ln w="9525">
            <a:solidFill>
              <a:schemeClr val="tx1"/>
            </a:solidFill>
            <a:miter lim="800000"/>
            <a:headEnd/>
            <a:tailEnd type="triangle" w="med" len="med"/>
          </a:ln>
          <a:effectLst/>
        </p:spPr>
      </p:cxnSp>
      <p:cxnSp>
        <p:nvCxnSpPr>
          <p:cNvPr id="76812" name="AutoShape 12"/>
          <p:cNvCxnSpPr>
            <a:cxnSpLocks noChangeShapeType="1"/>
            <a:stCxn id="76807" idx="2"/>
            <a:endCxn id="76808" idx="3"/>
          </p:cNvCxnSpPr>
          <p:nvPr/>
        </p:nvCxnSpPr>
        <p:spPr bwMode="auto">
          <a:xfrm flipH="1">
            <a:off x="6643688" y="2417763"/>
            <a:ext cx="747712" cy="1243012"/>
          </a:xfrm>
          <a:prstGeom prst="straightConnector1">
            <a:avLst/>
          </a:prstGeom>
          <a:noFill/>
          <a:ln w="9525">
            <a:solidFill>
              <a:schemeClr val="tx1"/>
            </a:solidFill>
            <a:miter lim="800000"/>
            <a:headEnd/>
            <a:tailEnd type="triangle" w="med" len="med"/>
          </a:ln>
          <a:effectLst/>
        </p:spPr>
      </p:cxnSp>
      <p:cxnSp>
        <p:nvCxnSpPr>
          <p:cNvPr id="76813" name="AutoShape 13"/>
          <p:cNvCxnSpPr>
            <a:cxnSpLocks noChangeShapeType="1"/>
            <a:stCxn id="76808" idx="2"/>
            <a:endCxn id="76809" idx="0"/>
          </p:cNvCxnSpPr>
          <p:nvPr/>
        </p:nvCxnSpPr>
        <p:spPr bwMode="auto">
          <a:xfrm>
            <a:off x="4495800" y="4246563"/>
            <a:ext cx="0" cy="539750"/>
          </a:xfrm>
          <a:prstGeom prst="straightConnector1">
            <a:avLst/>
          </a:prstGeom>
          <a:noFill/>
          <a:ln w="9525">
            <a:solidFill>
              <a:schemeClr val="tx1"/>
            </a:solidFill>
            <a:miter lim="800000"/>
            <a:headEnd/>
            <a:tailEnd type="triangle" w="med" len="med"/>
          </a:ln>
          <a:effectLst/>
        </p:spPr>
      </p:cxnSp>
      <p:sp>
        <p:nvSpPr>
          <p:cNvPr id="76814" name="Rectangle 14"/>
          <p:cNvSpPr>
            <a:spLocks noChangeArrowheads="1"/>
          </p:cNvSpPr>
          <p:nvPr/>
        </p:nvSpPr>
        <p:spPr bwMode="auto">
          <a:xfrm>
            <a:off x="6629400" y="4994275"/>
            <a:ext cx="1981200" cy="1295400"/>
          </a:xfrm>
          <a:prstGeom prst="rect">
            <a:avLst/>
          </a:prstGeom>
          <a:solidFill>
            <a:srgbClr val="333399"/>
          </a:solidFill>
          <a:ln w="28575">
            <a:solidFill>
              <a:srgbClr val="000000"/>
            </a:solidFill>
            <a:miter lim="800000"/>
            <a:headEnd/>
            <a:tailEnd/>
          </a:ln>
          <a:effectLst/>
        </p:spPr>
        <p:txBody>
          <a:bodyPr wrap="none" anchor="ctr"/>
          <a:lstStyle/>
          <a:p>
            <a:pPr algn="ctr"/>
            <a:r>
              <a:rPr lang="en-US" sz="2000" b="1">
                <a:solidFill>
                  <a:schemeClr val="bg1"/>
                </a:solidFill>
                <a:latin typeface="Arial" pitchFamily="34" charset="0"/>
              </a:rPr>
              <a:t>Analytical</a:t>
            </a:r>
          </a:p>
          <a:p>
            <a:pPr algn="ctr"/>
            <a:r>
              <a:rPr lang="en-US" sz="2000" b="1">
                <a:solidFill>
                  <a:schemeClr val="bg1"/>
                </a:solidFill>
                <a:latin typeface="Arial" pitchFamily="34" charset="0"/>
              </a:rPr>
              <a:t>Applications</a:t>
            </a:r>
          </a:p>
        </p:txBody>
      </p:sp>
      <p:cxnSp>
        <p:nvCxnSpPr>
          <p:cNvPr id="76815" name="AutoShape 15"/>
          <p:cNvCxnSpPr>
            <a:cxnSpLocks noChangeShapeType="1"/>
            <a:stCxn id="76809" idx="3"/>
            <a:endCxn id="76814" idx="1"/>
          </p:cNvCxnSpPr>
          <p:nvPr/>
        </p:nvCxnSpPr>
        <p:spPr bwMode="auto">
          <a:xfrm>
            <a:off x="5805488" y="5638800"/>
            <a:ext cx="809625" cy="3175"/>
          </a:xfrm>
          <a:prstGeom prst="straightConnector1">
            <a:avLst/>
          </a:prstGeom>
          <a:noFill/>
          <a:ln w="9525">
            <a:solidFill>
              <a:schemeClr val="tx1"/>
            </a:solidFill>
            <a:miter lim="800000"/>
            <a:headEnd/>
            <a:tailEnd type="triangle" w="med" len="med"/>
          </a:ln>
          <a:effectLst/>
        </p:spPr>
      </p:cxnSp>
    </p:spTree>
    <p:extLst>
      <p:ext uri="{BB962C8B-B14F-4D97-AF65-F5344CB8AC3E}">
        <p14:creationId xmlns:p14="http://schemas.microsoft.com/office/powerpoint/2010/main" val="21551998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Customers</a:t>
            </a:r>
            <a:endParaRPr 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1897013" y="1774825"/>
            <a:ext cx="5349974" cy="4625975"/>
          </a:xfrm>
          <a:prstGeom prst="rect">
            <a:avLst/>
          </a:prstGeom>
          <a:noFill/>
          <a:ln w="9525">
            <a:noFill/>
            <a:miter lim="800000"/>
            <a:headEnd/>
            <a:tailEnd/>
          </a:ln>
        </p:spPr>
      </p:pic>
    </p:spTree>
    <p:extLst>
      <p:ext uri="{BB962C8B-B14F-4D97-AF65-F5344CB8AC3E}">
        <p14:creationId xmlns:p14="http://schemas.microsoft.com/office/powerpoint/2010/main" val="34476163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995363" y="1661891"/>
            <a:ext cx="5710237" cy="4729384"/>
          </a:xfrm>
          <a:prstGeom prst="rect">
            <a:avLst/>
          </a:prstGeom>
          <a:noFill/>
          <a:ln w="9525">
            <a:noFill/>
            <a:miter lim="800000"/>
            <a:headEnd/>
            <a:tailEnd/>
          </a:ln>
        </p:spPr>
      </p:pic>
    </p:spTree>
    <p:extLst>
      <p:ext uri="{BB962C8B-B14F-4D97-AF65-F5344CB8AC3E}">
        <p14:creationId xmlns:p14="http://schemas.microsoft.com/office/powerpoint/2010/main" val="28293326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Suppliers</a:t>
            </a: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1181100" y="1895475"/>
            <a:ext cx="6781800" cy="3067050"/>
          </a:xfrm>
          <a:prstGeom prst="rect">
            <a:avLst/>
          </a:prstGeom>
          <a:noFill/>
          <a:ln w="9525">
            <a:noFill/>
            <a:miter lim="800000"/>
            <a:headEnd/>
            <a:tailEnd/>
          </a:ln>
        </p:spPr>
      </p:pic>
    </p:spTree>
    <p:extLst>
      <p:ext uri="{BB962C8B-B14F-4D97-AF65-F5344CB8AC3E}">
        <p14:creationId xmlns:p14="http://schemas.microsoft.com/office/powerpoint/2010/main" val="19218965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a:t>
            </a:r>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1028700" y="1928813"/>
            <a:ext cx="7086600" cy="3000375"/>
          </a:xfrm>
          <a:prstGeom prst="rect">
            <a:avLst/>
          </a:prstGeom>
          <a:noFill/>
          <a:ln w="9525">
            <a:noFill/>
            <a:miter lim="800000"/>
            <a:headEnd/>
            <a:tailEnd/>
          </a:ln>
        </p:spPr>
      </p:pic>
    </p:spTree>
    <p:extLst>
      <p:ext uri="{BB962C8B-B14F-4D97-AF65-F5344CB8AC3E}">
        <p14:creationId xmlns:p14="http://schemas.microsoft.com/office/powerpoint/2010/main" val="14307174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a:t>
            </a:r>
            <a:endParaRPr lang="en-US" dirty="0"/>
          </a:p>
        </p:txBody>
      </p:sp>
      <p:pic>
        <p:nvPicPr>
          <p:cNvPr id="13314" name="Picture 2"/>
          <p:cNvPicPr>
            <a:picLocks noGrp="1" noChangeAspect="1" noChangeArrowheads="1"/>
          </p:cNvPicPr>
          <p:nvPr>
            <p:ph idx="1"/>
          </p:nvPr>
        </p:nvPicPr>
        <p:blipFill>
          <a:blip r:embed="rId2" cstate="print"/>
          <a:srcRect/>
          <a:stretch>
            <a:fillRect/>
          </a:stretch>
        </p:blipFill>
        <p:spPr bwMode="auto">
          <a:xfrm>
            <a:off x="1147762" y="2459037"/>
            <a:ext cx="6848475" cy="3257550"/>
          </a:xfrm>
          <a:prstGeom prst="rect">
            <a:avLst/>
          </a:prstGeom>
          <a:noFill/>
          <a:ln w="9525">
            <a:noFill/>
            <a:miter lim="800000"/>
            <a:headEnd/>
            <a:tailEnd/>
          </a:ln>
        </p:spPr>
      </p:pic>
    </p:spTree>
    <p:extLst>
      <p:ext uri="{BB962C8B-B14F-4D97-AF65-F5344CB8AC3E}">
        <p14:creationId xmlns:p14="http://schemas.microsoft.com/office/powerpoint/2010/main" val="19668636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Star Schema</a:t>
            </a:r>
            <a:endParaRPr lang="en-US" dirty="0"/>
          </a:p>
        </p:txBody>
      </p:sp>
      <p:pic>
        <p:nvPicPr>
          <p:cNvPr id="14338" name="Picture 2"/>
          <p:cNvPicPr>
            <a:picLocks noChangeAspect="1" noChangeArrowheads="1"/>
          </p:cNvPicPr>
          <p:nvPr/>
        </p:nvPicPr>
        <p:blipFill>
          <a:blip r:embed="rId2" cstate="print"/>
          <a:srcRect/>
          <a:stretch>
            <a:fillRect/>
          </a:stretch>
        </p:blipFill>
        <p:spPr bwMode="auto">
          <a:xfrm>
            <a:off x="928688" y="1800225"/>
            <a:ext cx="7286625" cy="3257550"/>
          </a:xfrm>
          <a:prstGeom prst="rect">
            <a:avLst/>
          </a:prstGeom>
          <a:noFill/>
          <a:ln w="9525">
            <a:noFill/>
            <a:miter lim="800000"/>
            <a:headEnd/>
            <a:tailEnd/>
          </a:ln>
        </p:spPr>
      </p:pic>
    </p:spTree>
    <p:extLst>
      <p:ext uri="{BB962C8B-B14F-4D97-AF65-F5344CB8AC3E}">
        <p14:creationId xmlns:p14="http://schemas.microsoft.com/office/powerpoint/2010/main" val="32679857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and Time Identification</a:t>
            </a:r>
            <a:endParaRPr lang="en-US" dirty="0"/>
          </a:p>
        </p:txBody>
      </p:sp>
      <p:pic>
        <p:nvPicPr>
          <p:cNvPr id="15362" name="Picture 2"/>
          <p:cNvPicPr>
            <a:picLocks noChangeAspect="1" noChangeArrowheads="1"/>
          </p:cNvPicPr>
          <p:nvPr/>
        </p:nvPicPr>
        <p:blipFill>
          <a:blip r:embed="rId2" cstate="print"/>
          <a:srcRect/>
          <a:stretch>
            <a:fillRect/>
          </a:stretch>
        </p:blipFill>
        <p:spPr bwMode="auto">
          <a:xfrm>
            <a:off x="904875" y="2043113"/>
            <a:ext cx="7334250" cy="2771775"/>
          </a:xfrm>
          <a:prstGeom prst="rect">
            <a:avLst/>
          </a:prstGeom>
          <a:noFill/>
          <a:ln w="9525">
            <a:noFill/>
            <a:miter lim="800000"/>
            <a:headEnd/>
            <a:tailEnd/>
          </a:ln>
        </p:spPr>
      </p:pic>
    </p:spTree>
    <p:extLst>
      <p:ext uri="{BB962C8B-B14F-4D97-AF65-F5344CB8AC3E}">
        <p14:creationId xmlns:p14="http://schemas.microsoft.com/office/powerpoint/2010/main" val="41094940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Schema</a:t>
            </a:r>
            <a:endParaRPr lang="en-US" dirty="0"/>
          </a:p>
        </p:txBody>
      </p:sp>
      <p:pic>
        <p:nvPicPr>
          <p:cNvPr id="16386" name="Picture 2"/>
          <p:cNvPicPr>
            <a:picLocks noChangeAspect="1" noChangeArrowheads="1"/>
          </p:cNvPicPr>
          <p:nvPr/>
        </p:nvPicPr>
        <p:blipFill>
          <a:blip r:embed="rId2" cstate="print"/>
          <a:srcRect/>
          <a:stretch>
            <a:fillRect/>
          </a:stretch>
        </p:blipFill>
        <p:spPr bwMode="auto">
          <a:xfrm>
            <a:off x="1328738" y="1681163"/>
            <a:ext cx="6486525" cy="3495675"/>
          </a:xfrm>
          <a:prstGeom prst="rect">
            <a:avLst/>
          </a:prstGeom>
          <a:noFill/>
          <a:ln w="9525">
            <a:noFill/>
            <a:miter lim="800000"/>
            <a:headEnd/>
            <a:tailEnd/>
          </a:ln>
        </p:spPr>
      </p:pic>
    </p:spTree>
    <p:extLst>
      <p:ext uri="{BB962C8B-B14F-4D97-AF65-F5344CB8AC3E}">
        <p14:creationId xmlns:p14="http://schemas.microsoft.com/office/powerpoint/2010/main" val="39193437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Grain</a:t>
            </a:r>
            <a:endParaRPr lang="en-US" dirty="0"/>
          </a:p>
        </p:txBody>
      </p:sp>
      <p:sp>
        <p:nvSpPr>
          <p:cNvPr id="3" name="Content Placeholder 2"/>
          <p:cNvSpPr>
            <a:spLocks noGrp="1"/>
          </p:cNvSpPr>
          <p:nvPr>
            <p:ph idx="1"/>
          </p:nvPr>
        </p:nvSpPr>
        <p:spPr/>
        <p:txBody>
          <a:bodyPr/>
          <a:lstStyle/>
          <a:p>
            <a:r>
              <a:rPr lang="en-US" dirty="0" smtClean="0"/>
              <a:t>Different Grain for Different Facts</a:t>
            </a:r>
          </a:p>
          <a:p>
            <a:r>
              <a:rPr lang="en-US" dirty="0" smtClean="0"/>
              <a:t>3 Types of Facts</a:t>
            </a:r>
          </a:p>
          <a:p>
            <a:r>
              <a:rPr lang="en-US" dirty="0" smtClean="0"/>
              <a:t>Comparisons</a:t>
            </a:r>
          </a:p>
          <a:p>
            <a:r>
              <a:rPr lang="en-US" dirty="0" smtClean="0"/>
              <a:t>How it affects the performance of the Databases</a:t>
            </a:r>
          </a:p>
          <a:p>
            <a:endParaRPr lang="en-US" dirty="0"/>
          </a:p>
        </p:txBody>
      </p:sp>
    </p:spTree>
    <p:extLst>
      <p:ext uri="{BB962C8B-B14F-4D97-AF65-F5344CB8AC3E}">
        <p14:creationId xmlns:p14="http://schemas.microsoft.com/office/powerpoint/2010/main" val="23464743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Grain</a:t>
            </a:r>
            <a:endParaRPr lang="en-US" dirty="0"/>
          </a:p>
        </p:txBody>
      </p:sp>
      <p:sp>
        <p:nvSpPr>
          <p:cNvPr id="3" name="Content Placeholder 2"/>
          <p:cNvSpPr>
            <a:spLocks noGrp="1"/>
          </p:cNvSpPr>
          <p:nvPr>
            <p:ph idx="1"/>
          </p:nvPr>
        </p:nvSpPr>
        <p:spPr>
          <a:xfrm>
            <a:off x="457200" y="1775191"/>
            <a:ext cx="3657600" cy="3406409"/>
          </a:xfrm>
        </p:spPr>
        <p:txBody>
          <a:bodyPr>
            <a:normAutofit fontScale="55000" lnSpcReduction="20000"/>
          </a:bodyPr>
          <a:lstStyle/>
          <a:p>
            <a:r>
              <a:rPr lang="en-US" dirty="0" smtClean="0"/>
              <a:t>The lowest level of data represented in a fact table is defined as grain</a:t>
            </a:r>
          </a:p>
          <a:p>
            <a:r>
              <a:rPr lang="en-US" dirty="0" smtClean="0"/>
              <a:t>It is important to have the grain defined at the most detailed, or atomic, level. </a:t>
            </a:r>
          </a:p>
          <a:p>
            <a:r>
              <a:rPr lang="en-US" dirty="0" smtClean="0"/>
              <a:t>When data is defined at a very detailed level, the grain is said to be high. When there is less detailed data, the grain is said to be low. </a:t>
            </a:r>
          </a:p>
          <a:p>
            <a:r>
              <a:rPr lang="en-US" dirty="0" smtClean="0"/>
              <a:t>For example, for date, a grain of year is a low grain, and a grain of day is a high grain.</a:t>
            </a:r>
          </a:p>
          <a:p>
            <a:r>
              <a:rPr lang="en-US" dirty="0" smtClean="0"/>
              <a:t>In general, there are separate </a:t>
            </a:r>
            <a:r>
              <a:rPr lang="en-US" dirty="0" err="1" smtClean="0"/>
              <a:t>separate</a:t>
            </a:r>
            <a:r>
              <a:rPr lang="en-US" dirty="0" smtClean="0"/>
              <a:t> grains for a single business process.</a:t>
            </a:r>
          </a:p>
        </p:txBody>
      </p:sp>
      <p:pic>
        <p:nvPicPr>
          <p:cNvPr id="27650" name="Picture 2"/>
          <p:cNvPicPr>
            <a:picLocks noChangeAspect="1" noChangeArrowheads="1"/>
          </p:cNvPicPr>
          <p:nvPr/>
        </p:nvPicPr>
        <p:blipFill>
          <a:blip r:embed="rId2" cstate="print"/>
          <a:srcRect/>
          <a:stretch>
            <a:fillRect/>
          </a:stretch>
        </p:blipFill>
        <p:spPr bwMode="auto">
          <a:xfrm>
            <a:off x="4343400" y="1752600"/>
            <a:ext cx="4550699" cy="3962400"/>
          </a:xfrm>
          <a:prstGeom prst="rect">
            <a:avLst/>
          </a:prstGeom>
          <a:noFill/>
          <a:ln w="9525">
            <a:noFill/>
            <a:miter lim="800000"/>
            <a:headEnd/>
            <a:tailEnd/>
          </a:ln>
        </p:spPr>
      </p:pic>
    </p:spTree>
    <p:extLst>
      <p:ext uri="{BB962C8B-B14F-4D97-AF65-F5344CB8AC3E}">
        <p14:creationId xmlns:p14="http://schemas.microsoft.com/office/powerpoint/2010/main" val="1467028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fontScale="90000"/>
          </a:bodyPr>
          <a:lstStyle/>
          <a:p>
            <a:r>
              <a:rPr lang="en-US"/>
              <a:t>Northwind Database Model – Relational Format</a:t>
            </a:r>
          </a:p>
        </p:txBody>
      </p:sp>
      <p:graphicFrame>
        <p:nvGraphicFramePr>
          <p:cNvPr id="80900" name="Object 4"/>
          <p:cNvGraphicFramePr>
            <a:graphicFrameLocks noChangeAspect="1"/>
          </p:cNvGraphicFramePr>
          <p:nvPr>
            <p:extLst>
              <p:ext uri="{D42A27DB-BD31-4B8C-83A1-F6EECF244321}">
                <p14:modId xmlns:p14="http://schemas.microsoft.com/office/powerpoint/2010/main" val="3060002081"/>
              </p:ext>
            </p:extLst>
          </p:nvPr>
        </p:nvGraphicFramePr>
        <p:xfrm>
          <a:off x="1259632" y="1387656"/>
          <a:ext cx="6779096" cy="4950297"/>
        </p:xfrm>
        <a:graphic>
          <a:graphicData uri="http://schemas.openxmlformats.org/presentationml/2006/ole">
            <mc:AlternateContent xmlns:mc="http://schemas.openxmlformats.org/markup-compatibility/2006">
              <mc:Choice xmlns:v="urn:schemas-microsoft-com:vml" Requires="v">
                <p:oleObj spid="_x0000_s2050" name="Visio" r:id="rId3" imgW="13109040" imgH="9575640" progId="">
                  <p:embed/>
                </p:oleObj>
              </mc:Choice>
              <mc:Fallback>
                <p:oleObj name="Visio" r:id="rId3" imgW="13109040" imgH="957564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387656"/>
                        <a:ext cx="6779096" cy="495029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7355628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Grain and DB Size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granularity of the fact table determines how much storage space will be required for the database. </a:t>
            </a:r>
          </a:p>
          <a:p>
            <a:r>
              <a:rPr lang="en-US" dirty="0" smtClean="0"/>
              <a:t>For example, consider the following possible granularities for a fact table:</a:t>
            </a:r>
          </a:p>
          <a:p>
            <a:pPr lvl="1"/>
            <a:r>
              <a:rPr lang="en-US" dirty="0" smtClean="0"/>
              <a:t> Product by day by region</a:t>
            </a:r>
          </a:p>
          <a:p>
            <a:pPr lvl="1"/>
            <a:r>
              <a:rPr lang="en-US" dirty="0" smtClean="0"/>
              <a:t> Product by month by region</a:t>
            </a:r>
          </a:p>
          <a:p>
            <a:pPr lvl="1">
              <a:buNone/>
            </a:pPr>
            <a:endParaRPr lang="en-US" dirty="0" smtClean="0"/>
          </a:p>
          <a:p>
            <a:r>
              <a:rPr lang="en-US" dirty="0" smtClean="0"/>
              <a:t>The size of a database that has a granularity of product by day by region would be much greater than a database with a granularity of product by month by region because the database contains records for every transaction made each day as opposed to a monthly summary of the transactions. You must carefully determine the granularity of your fact table because too fine a granularity could result in a huge database. Conversely, too coarse a granularity could mean the data is not detailed enough for users to perform meaningful queries.</a:t>
            </a:r>
            <a:endParaRPr lang="en-US" dirty="0"/>
          </a:p>
        </p:txBody>
      </p:sp>
    </p:spTree>
    <p:extLst>
      <p:ext uri="{BB962C8B-B14F-4D97-AF65-F5344CB8AC3E}">
        <p14:creationId xmlns:p14="http://schemas.microsoft.com/office/powerpoint/2010/main" val="15477208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or many fact tables?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When designing the dimensional model for a business process(</a:t>
            </a:r>
            <a:r>
              <a:rPr lang="en-US" dirty="0" err="1" smtClean="0"/>
              <a:t>es</a:t>
            </a:r>
            <a:r>
              <a:rPr lang="en-US" dirty="0" smtClean="0"/>
              <a:t>), one or more fact tables can be created. </a:t>
            </a:r>
          </a:p>
          <a:p>
            <a:r>
              <a:rPr lang="en-US" dirty="0" smtClean="0"/>
              <a:t>Here are guidelines to consider:</a:t>
            </a:r>
          </a:p>
          <a:p>
            <a:pPr marL="925830" lvl="1" indent="-514350">
              <a:buFont typeface="+mj-lt"/>
              <a:buAutoNum type="arabicPeriod"/>
            </a:pPr>
            <a:r>
              <a:rPr lang="en-US" dirty="0" smtClean="0"/>
              <a:t>Facts that are not true (valid) to any given grain should not be forced into the dimensional model. Often facts that are not true to a grain definition belong to a separate fact table with its own grain definition.</a:t>
            </a:r>
          </a:p>
          <a:p>
            <a:pPr marL="925830" lvl="1" indent="-514350">
              <a:buFont typeface="+mj-lt"/>
              <a:buAutoNum type="arabicPeriod"/>
            </a:pPr>
            <a:r>
              <a:rPr lang="en-US" dirty="0" smtClean="0"/>
              <a:t>Dimensions that are not true (valid) to any given grain should not be forced into the dimensional model. Often such dimensions belong to a separate dimensional model with its own fact table and grain.</a:t>
            </a:r>
          </a:p>
          <a:p>
            <a:pPr marL="925830" lvl="1" indent="-514350">
              <a:buFont typeface="+mj-lt"/>
              <a:buAutoNum type="arabicPeriod"/>
            </a:pPr>
            <a:r>
              <a:rPr lang="en-US" dirty="0" smtClean="0"/>
              <a:t>Separate fact tables (dimensional models) should always be created for each unique business process.</a:t>
            </a:r>
          </a:p>
          <a:p>
            <a:endParaRPr lang="en-US" dirty="0" smtClean="0"/>
          </a:p>
          <a:p>
            <a:r>
              <a:rPr lang="en-US" dirty="0" smtClean="0"/>
              <a:t>A single business process may consist of more than one dimensional model. Do not force fit the different facts and dimensions which belong to different dimensional models into a single star schema. We strongly recommend that separate grains are identified for a business process when you are not able to fit facts or dimensions in a single star model.</a:t>
            </a:r>
            <a:endParaRPr lang="en-US" dirty="0"/>
          </a:p>
        </p:txBody>
      </p:sp>
    </p:spTree>
    <p:extLst>
      <p:ext uri="{BB962C8B-B14F-4D97-AF65-F5344CB8AC3E}">
        <p14:creationId xmlns:p14="http://schemas.microsoft.com/office/powerpoint/2010/main" val="24789961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Fact Tables</a:t>
            </a:r>
            <a:endParaRPr lang="en-US" dirty="0"/>
          </a:p>
        </p:txBody>
      </p:sp>
      <p:sp>
        <p:nvSpPr>
          <p:cNvPr id="3" name="Content Placeholder 2"/>
          <p:cNvSpPr>
            <a:spLocks noGrp="1"/>
          </p:cNvSpPr>
          <p:nvPr>
            <p:ph idx="1"/>
          </p:nvPr>
        </p:nvSpPr>
        <p:spPr/>
        <p:txBody>
          <a:bodyPr/>
          <a:lstStyle/>
          <a:p>
            <a:r>
              <a:rPr lang="en-US" dirty="0" smtClean="0"/>
              <a:t>Transaction Fact Table</a:t>
            </a:r>
          </a:p>
          <a:p>
            <a:r>
              <a:rPr lang="en-US" dirty="0" smtClean="0"/>
              <a:t>Periodic Fact Table</a:t>
            </a:r>
          </a:p>
          <a:p>
            <a:r>
              <a:rPr lang="en-US" dirty="0" smtClean="0"/>
              <a:t>Accumulating Fact Table</a:t>
            </a:r>
          </a:p>
          <a:p>
            <a:endParaRPr lang="en-US" dirty="0" smtClean="0"/>
          </a:p>
          <a:p>
            <a:endParaRPr lang="en-US" dirty="0" smtClean="0"/>
          </a:p>
          <a:p>
            <a:r>
              <a:rPr lang="en-US" dirty="0" smtClean="0"/>
              <a:t>Different Grains</a:t>
            </a:r>
          </a:p>
          <a:p>
            <a:pPr lvl="1"/>
            <a:r>
              <a:rPr lang="en-US" dirty="0" smtClean="0"/>
              <a:t>Transaction and Period: only insert</a:t>
            </a:r>
          </a:p>
          <a:p>
            <a:pPr lvl="1"/>
            <a:r>
              <a:rPr lang="en-US" dirty="0" smtClean="0"/>
              <a:t>Accumulating: insert and updated</a:t>
            </a:r>
          </a:p>
        </p:txBody>
      </p:sp>
    </p:spTree>
    <p:extLst>
      <p:ext uri="{BB962C8B-B14F-4D97-AF65-F5344CB8AC3E}">
        <p14:creationId xmlns:p14="http://schemas.microsoft.com/office/powerpoint/2010/main" val="25446369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Fact Table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transaction-based fact table is a table that records one row per transaction</a:t>
            </a:r>
          </a:p>
          <a:p>
            <a:pPr lvl="2">
              <a:buNone/>
            </a:pPr>
            <a:r>
              <a:rPr lang="en-US" i="1" dirty="0" smtClean="0"/>
              <a:t>Money Withdrawn: $400, Date: August 2, 2005, Time: 4:00AM</a:t>
            </a:r>
          </a:p>
          <a:p>
            <a:pPr lvl="2">
              <a:buNone/>
            </a:pPr>
            <a:r>
              <a:rPr lang="en-US" i="1" dirty="0" smtClean="0"/>
              <a:t>Money Deposited: $300, Date: August 4, 2005, Time: 3:00AM</a:t>
            </a:r>
          </a:p>
          <a:p>
            <a:pPr lvl="2">
              <a:buNone/>
            </a:pPr>
            <a:r>
              <a:rPr lang="en-US" i="1" dirty="0" smtClean="0"/>
              <a:t>Money Withdrawn: $600, Date: August 5, 2005, Time: 2:00PM</a:t>
            </a:r>
          </a:p>
          <a:p>
            <a:pPr lvl="2">
              <a:buNone/>
            </a:pPr>
            <a:r>
              <a:rPr lang="en-US" i="1" dirty="0" smtClean="0"/>
              <a:t>Money Withdrawn: $900, Date: August 6, 2005, Time: 9:00PM</a:t>
            </a:r>
          </a:p>
          <a:p>
            <a:endParaRPr lang="en-US" dirty="0" smtClean="0"/>
          </a:p>
          <a:p>
            <a:r>
              <a:rPr lang="en-US" dirty="0" smtClean="0"/>
              <a:t>A single row is inserted for each transaction.</a:t>
            </a:r>
          </a:p>
          <a:p>
            <a:r>
              <a:rPr lang="en-US" dirty="0" smtClean="0"/>
              <a:t> Typically, the date and time dimensions are represented at the lowest level of detail. </a:t>
            </a:r>
          </a:p>
          <a:p>
            <a:r>
              <a:rPr lang="en-US" dirty="0" smtClean="0"/>
              <a:t>The transaction fact table is known to grow very fast as the number of transactions increases.</a:t>
            </a:r>
            <a:endParaRPr lang="en-US" dirty="0"/>
          </a:p>
        </p:txBody>
      </p:sp>
    </p:spTree>
    <p:extLst>
      <p:ext uri="{BB962C8B-B14F-4D97-AF65-F5344CB8AC3E}">
        <p14:creationId xmlns:p14="http://schemas.microsoft.com/office/powerpoint/2010/main" val="408176425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Table Example</a:t>
            </a:r>
            <a:endParaRPr lang="en-US" dirty="0"/>
          </a:p>
        </p:txBody>
      </p:sp>
      <p:pic>
        <p:nvPicPr>
          <p:cNvPr id="29698" name="Picture 2"/>
          <p:cNvPicPr>
            <a:picLocks noChangeAspect="1" noChangeArrowheads="1"/>
          </p:cNvPicPr>
          <p:nvPr/>
        </p:nvPicPr>
        <p:blipFill>
          <a:blip r:embed="rId2" cstate="print"/>
          <a:srcRect/>
          <a:stretch>
            <a:fillRect/>
          </a:stretch>
        </p:blipFill>
        <p:spPr bwMode="auto">
          <a:xfrm>
            <a:off x="666750" y="1409278"/>
            <a:ext cx="7810500" cy="4972050"/>
          </a:xfrm>
          <a:prstGeom prst="rect">
            <a:avLst/>
          </a:prstGeom>
          <a:noFill/>
          <a:ln w="9525">
            <a:noFill/>
            <a:miter lim="800000"/>
            <a:headEnd/>
            <a:tailEnd/>
          </a:ln>
        </p:spPr>
      </p:pic>
    </p:spTree>
    <p:extLst>
      <p:ext uri="{BB962C8B-B14F-4D97-AF65-F5344CB8AC3E}">
        <p14:creationId xmlns:p14="http://schemas.microsoft.com/office/powerpoint/2010/main" val="24839295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Periodic Fact Table</a:t>
            </a:r>
            <a:endParaRPr lang="en-US" dirty="0"/>
          </a:p>
        </p:txBody>
      </p:sp>
      <p:sp>
        <p:nvSpPr>
          <p:cNvPr id="3" name="Content Placeholder 2"/>
          <p:cNvSpPr>
            <a:spLocks noGrp="1"/>
          </p:cNvSpPr>
          <p:nvPr>
            <p:ph idx="1"/>
          </p:nvPr>
        </p:nvSpPr>
        <p:spPr/>
        <p:txBody>
          <a:bodyPr>
            <a:normAutofit/>
          </a:bodyPr>
          <a:lstStyle/>
          <a:p>
            <a:r>
              <a:rPr lang="en-US" dirty="0" smtClean="0"/>
              <a:t>A periodic fact table stores one row for a group of transactions made over a period of time</a:t>
            </a:r>
          </a:p>
          <a:p>
            <a:r>
              <a:rPr lang="en-US" dirty="0" smtClean="0"/>
              <a:t>A single row is inserted for each set of activities over a period of time.</a:t>
            </a:r>
          </a:p>
          <a:p>
            <a:r>
              <a:rPr lang="en-US" dirty="0" smtClean="0"/>
              <a:t>Typically, the date and time dimensions are represented at the higher level of detail.</a:t>
            </a:r>
          </a:p>
          <a:p>
            <a:r>
              <a:rPr lang="en-US" dirty="0" smtClean="0"/>
              <a:t> The periodic fact table is known to grow comparatively slowly in comparison</a:t>
            </a:r>
          </a:p>
          <a:p>
            <a:r>
              <a:rPr lang="en-US" dirty="0" smtClean="0"/>
              <a:t>to the transaction fact table.</a:t>
            </a:r>
            <a:endParaRPr lang="en-US" dirty="0"/>
          </a:p>
        </p:txBody>
      </p:sp>
    </p:spTree>
    <p:extLst>
      <p:ext uri="{BB962C8B-B14F-4D97-AF65-F5344CB8AC3E}">
        <p14:creationId xmlns:p14="http://schemas.microsoft.com/office/powerpoint/2010/main" val="7823697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Periodic Fact Table Example</a:t>
            </a:r>
            <a:endParaRPr lang="en-US" dirty="0"/>
          </a:p>
        </p:txBody>
      </p:sp>
      <p:pic>
        <p:nvPicPr>
          <p:cNvPr id="30722" name="Picture 2"/>
          <p:cNvPicPr>
            <a:picLocks noChangeAspect="1" noChangeArrowheads="1"/>
          </p:cNvPicPr>
          <p:nvPr/>
        </p:nvPicPr>
        <p:blipFill>
          <a:blip r:embed="rId2" cstate="print"/>
          <a:srcRect/>
          <a:stretch>
            <a:fillRect/>
          </a:stretch>
        </p:blipFill>
        <p:spPr bwMode="auto">
          <a:xfrm>
            <a:off x="1004888" y="1852613"/>
            <a:ext cx="7134225" cy="3152775"/>
          </a:xfrm>
          <a:prstGeom prst="rect">
            <a:avLst/>
          </a:prstGeom>
          <a:noFill/>
          <a:ln w="9525">
            <a:noFill/>
            <a:miter lim="800000"/>
            <a:headEnd/>
            <a:tailEnd/>
          </a:ln>
        </p:spPr>
      </p:pic>
    </p:spTree>
    <p:extLst>
      <p:ext uri="{BB962C8B-B14F-4D97-AF65-F5344CB8AC3E}">
        <p14:creationId xmlns:p14="http://schemas.microsoft.com/office/powerpoint/2010/main" val="380831384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Accumulating Fact Table</a:t>
            </a:r>
            <a:endParaRPr lang="en-US" dirty="0"/>
          </a:p>
        </p:txBody>
      </p:sp>
      <p:sp>
        <p:nvSpPr>
          <p:cNvPr id="3" name="Content Placeholder 2"/>
          <p:cNvSpPr>
            <a:spLocks noGrp="1"/>
          </p:cNvSpPr>
          <p:nvPr>
            <p:ph idx="1"/>
          </p:nvPr>
        </p:nvSpPr>
        <p:spPr/>
        <p:txBody>
          <a:bodyPr>
            <a:normAutofit/>
          </a:bodyPr>
          <a:lstStyle/>
          <a:p>
            <a:r>
              <a:rPr lang="en-US" dirty="0" smtClean="0"/>
              <a:t>An accumulating fact table stores one row for the entire lifetime of an event. </a:t>
            </a:r>
          </a:p>
          <a:p>
            <a:r>
              <a:rPr lang="en-US" dirty="0" smtClean="0"/>
              <a:t>For example, from the lifetime of a credit card application being sent to the time it is accepted.</a:t>
            </a:r>
          </a:p>
          <a:p>
            <a:r>
              <a:rPr lang="en-US" dirty="0" smtClean="0"/>
              <a:t>Accumulating fact tables are typically used for short-lived processes</a:t>
            </a:r>
            <a:endParaRPr lang="en-US" dirty="0"/>
          </a:p>
        </p:txBody>
      </p:sp>
    </p:spTree>
    <p:extLst>
      <p:ext uri="{BB962C8B-B14F-4D97-AF65-F5344CB8AC3E}">
        <p14:creationId xmlns:p14="http://schemas.microsoft.com/office/powerpoint/2010/main" val="25286338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Accumulating Fact Table / Example</a:t>
            </a:r>
            <a:endParaRPr lang="en-US" dirty="0"/>
          </a:p>
        </p:txBody>
      </p:sp>
      <p:sp>
        <p:nvSpPr>
          <p:cNvPr id="3" name="Content Placeholder 2"/>
          <p:cNvSpPr>
            <a:spLocks noGrp="1"/>
          </p:cNvSpPr>
          <p:nvPr>
            <p:ph idx="1"/>
          </p:nvPr>
        </p:nvSpPr>
        <p:spPr>
          <a:xfrm>
            <a:off x="395536" y="1524000"/>
            <a:ext cx="8435280" cy="4876800"/>
          </a:xfrm>
        </p:spPr>
        <p:txBody>
          <a:bodyPr>
            <a:normAutofit fontScale="92500" lnSpcReduction="20000"/>
          </a:bodyPr>
          <a:lstStyle/>
          <a:p>
            <a:r>
              <a:rPr lang="en-US" dirty="0" smtClean="0"/>
              <a:t>Consider that a big recruitment company advertises vacancies in many jobs relating to software, hardware, networking, apparel, marketing, sales, food, carpentry, plumbing, housing, house repairs, mechanical, teaching high school, teaching college, senior management, and working in restaurants. About 100 000 vacancies are advertised, in all major newspapers every month. The recruitment company senior management wants to better understand how efficiently their recruitment staff works in matching potential job candidates with the jobs they seek. The senior management wants to understand how long it takes for a prospective candidate to get a job from the time the resume is sent for a particular job vacancy.</a:t>
            </a:r>
            <a:endParaRPr lang="en-US" dirty="0"/>
          </a:p>
        </p:txBody>
      </p:sp>
    </p:spTree>
    <p:extLst>
      <p:ext uri="{BB962C8B-B14F-4D97-AF65-F5344CB8AC3E}">
        <p14:creationId xmlns:p14="http://schemas.microsoft.com/office/powerpoint/2010/main" val="16463633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Accumulating Fact Table / Example</a:t>
            </a:r>
            <a:endParaRPr lang="en-US" dirty="0"/>
          </a:p>
        </p:txBody>
      </p:sp>
      <p:pic>
        <p:nvPicPr>
          <p:cNvPr id="31746" name="Picture 2"/>
          <p:cNvPicPr>
            <a:picLocks noChangeAspect="1" noChangeArrowheads="1"/>
          </p:cNvPicPr>
          <p:nvPr/>
        </p:nvPicPr>
        <p:blipFill>
          <a:blip r:embed="rId2" cstate="print"/>
          <a:srcRect/>
          <a:stretch>
            <a:fillRect/>
          </a:stretch>
        </p:blipFill>
        <p:spPr bwMode="auto">
          <a:xfrm>
            <a:off x="152400" y="1717502"/>
            <a:ext cx="8686800" cy="4378498"/>
          </a:xfrm>
          <a:prstGeom prst="rect">
            <a:avLst/>
          </a:prstGeom>
          <a:noFill/>
          <a:ln w="9525">
            <a:noFill/>
            <a:miter lim="800000"/>
            <a:headEnd/>
            <a:tailEnd/>
          </a:ln>
        </p:spPr>
      </p:pic>
    </p:spTree>
    <p:extLst>
      <p:ext uri="{BB962C8B-B14F-4D97-AF65-F5344CB8AC3E}">
        <p14:creationId xmlns:p14="http://schemas.microsoft.com/office/powerpoint/2010/main" val="1123228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fontScale="90000"/>
          </a:bodyPr>
          <a:lstStyle/>
          <a:p>
            <a:r>
              <a:rPr lang="en-US"/>
              <a:t>Northwind Database – Star Schema – Orders </a:t>
            </a:r>
          </a:p>
        </p:txBody>
      </p:sp>
      <p:graphicFrame>
        <p:nvGraphicFramePr>
          <p:cNvPr id="82947" name="Object 3"/>
          <p:cNvGraphicFramePr>
            <a:graphicFrameLocks noChangeAspect="1"/>
          </p:cNvGraphicFramePr>
          <p:nvPr>
            <p:extLst>
              <p:ext uri="{D42A27DB-BD31-4B8C-83A1-F6EECF244321}">
                <p14:modId xmlns:p14="http://schemas.microsoft.com/office/powerpoint/2010/main" val="2688788955"/>
              </p:ext>
            </p:extLst>
          </p:nvPr>
        </p:nvGraphicFramePr>
        <p:xfrm>
          <a:off x="1691680" y="1340768"/>
          <a:ext cx="6709668" cy="4943966"/>
        </p:xfrm>
        <a:graphic>
          <a:graphicData uri="http://schemas.openxmlformats.org/presentationml/2006/ole">
            <mc:AlternateContent xmlns:mc="http://schemas.openxmlformats.org/markup-compatibility/2006">
              <mc:Choice xmlns:v="urn:schemas-microsoft-com:vml" Requires="v">
                <p:oleObj spid="_x0000_s3074" name="Visio" r:id="rId3" imgW="9429480" imgH="9466200" progId="">
                  <p:embed/>
                </p:oleObj>
              </mc:Choice>
              <mc:Fallback>
                <p:oleObj name="Visio" r:id="rId3" imgW="9429480" imgH="94662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1340768"/>
                        <a:ext cx="6709668" cy="494396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357976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Fact Tables /1</a:t>
            </a:r>
            <a:endParaRPr lang="en-US" dirty="0"/>
          </a:p>
        </p:txBody>
      </p:sp>
      <p:pic>
        <p:nvPicPr>
          <p:cNvPr id="32770" name="Picture 2"/>
          <p:cNvPicPr>
            <a:picLocks noChangeAspect="1" noChangeArrowheads="1"/>
          </p:cNvPicPr>
          <p:nvPr/>
        </p:nvPicPr>
        <p:blipFill>
          <a:blip r:embed="rId2" cstate="print"/>
          <a:srcRect/>
          <a:stretch>
            <a:fillRect/>
          </a:stretch>
        </p:blipFill>
        <p:spPr bwMode="auto">
          <a:xfrm>
            <a:off x="495300" y="1666875"/>
            <a:ext cx="7886700" cy="4505325"/>
          </a:xfrm>
          <a:prstGeom prst="rect">
            <a:avLst/>
          </a:prstGeom>
          <a:noFill/>
          <a:ln w="9525">
            <a:noFill/>
            <a:miter lim="800000"/>
            <a:headEnd/>
            <a:tailEnd/>
          </a:ln>
        </p:spPr>
      </p:pic>
    </p:spTree>
    <p:extLst>
      <p:ext uri="{BB962C8B-B14F-4D97-AF65-F5344CB8AC3E}">
        <p14:creationId xmlns:p14="http://schemas.microsoft.com/office/powerpoint/2010/main" val="279976506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Grp="1" noChangeAspect="1" noChangeArrowheads="1"/>
          </p:cNvPicPr>
          <p:nvPr>
            <p:ph idx="1"/>
          </p:nvPr>
        </p:nvPicPr>
        <p:blipFill>
          <a:blip r:embed="rId2" cstate="print"/>
          <a:srcRect/>
          <a:stretch>
            <a:fillRect/>
          </a:stretch>
        </p:blipFill>
        <p:spPr bwMode="auto">
          <a:xfrm>
            <a:off x="1600200" y="1"/>
            <a:ext cx="6172200" cy="6866022"/>
          </a:xfrm>
          <a:prstGeom prst="rect">
            <a:avLst/>
          </a:prstGeom>
          <a:noFill/>
          <a:ln w="9525">
            <a:noFill/>
            <a:miter lim="800000"/>
            <a:headEnd/>
            <a:tailEnd/>
          </a:ln>
        </p:spPr>
      </p:pic>
    </p:spTree>
    <p:extLst>
      <p:ext uri="{BB962C8B-B14F-4D97-AF65-F5344CB8AC3E}">
        <p14:creationId xmlns:p14="http://schemas.microsoft.com/office/powerpoint/2010/main" val="299105543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cstate="print"/>
          <a:srcRect/>
          <a:stretch>
            <a:fillRect/>
          </a:stretch>
        </p:blipFill>
        <p:spPr bwMode="auto">
          <a:xfrm>
            <a:off x="467544" y="0"/>
            <a:ext cx="6744817" cy="6891976"/>
          </a:xfrm>
          <a:prstGeom prst="rect">
            <a:avLst/>
          </a:prstGeom>
          <a:noFill/>
          <a:ln w="9525">
            <a:noFill/>
            <a:miter lim="800000"/>
            <a:headEnd/>
            <a:tailEnd/>
          </a:ln>
        </p:spPr>
      </p:pic>
    </p:spTree>
    <p:extLst>
      <p:ext uri="{BB962C8B-B14F-4D97-AF65-F5344CB8AC3E}">
        <p14:creationId xmlns:p14="http://schemas.microsoft.com/office/powerpoint/2010/main" val="77610093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Dimensions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a:t>
            </a:r>
            <a:r>
              <a:rPr lang="en-US" i="1" dirty="0" smtClean="0"/>
              <a:t>hierarchy is a cascaded series of many-to-one relationships and consists of </a:t>
            </a:r>
            <a:r>
              <a:rPr lang="en-US" dirty="0" smtClean="0"/>
              <a:t>different levels. </a:t>
            </a:r>
          </a:p>
          <a:p>
            <a:r>
              <a:rPr lang="en-US" dirty="0" smtClean="0"/>
              <a:t>Each level in an hierarchy corresponds to a dimension attribute.</a:t>
            </a:r>
          </a:p>
          <a:p>
            <a:r>
              <a:rPr lang="en-US" dirty="0" smtClean="0"/>
              <a:t>Hierarchies document the relationships between levels in a dimension. </a:t>
            </a:r>
          </a:p>
          <a:p>
            <a:r>
              <a:rPr lang="en-US" dirty="0" smtClean="0"/>
              <a:t>For example, a region hierarchy is defined with the levels Region, State, and City</a:t>
            </a:r>
          </a:p>
          <a:p>
            <a:r>
              <a:rPr lang="en-US" dirty="0" smtClean="0"/>
              <a:t>Hierarchies enrich the semantics of data in a dimensional model and correspondingly improve the class of interesting and meaningful queries that can be run against it.</a:t>
            </a:r>
          </a:p>
          <a:p>
            <a:r>
              <a:rPr lang="en-US" dirty="0" smtClean="0"/>
              <a:t>In order to generate data for a report, we can drill down or up on attributes from more than one explicit hierarchy and with attributes that are part of no hierarchy.</a:t>
            </a:r>
            <a:endParaRPr lang="en-US" dirty="0"/>
          </a:p>
        </p:txBody>
      </p:sp>
    </p:spTree>
    <p:extLst>
      <p:ext uri="{BB962C8B-B14F-4D97-AF65-F5344CB8AC3E}">
        <p14:creationId xmlns:p14="http://schemas.microsoft.com/office/powerpoint/2010/main" val="91091849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Hierarchy</a:t>
            </a:r>
            <a:endParaRPr lang="en-US" dirty="0"/>
          </a:p>
        </p:txBody>
      </p:sp>
      <p:sp>
        <p:nvSpPr>
          <p:cNvPr id="3" name="Content Placeholder 2"/>
          <p:cNvSpPr>
            <a:spLocks noGrp="1"/>
          </p:cNvSpPr>
          <p:nvPr>
            <p:ph idx="1"/>
          </p:nvPr>
        </p:nvSpPr>
        <p:spPr>
          <a:xfrm>
            <a:off x="304800" y="1775191"/>
            <a:ext cx="8382000" cy="2720609"/>
          </a:xfrm>
        </p:spPr>
        <p:txBody>
          <a:bodyPr>
            <a:normAutofit fontScale="77500" lnSpcReduction="20000"/>
          </a:bodyPr>
          <a:lstStyle/>
          <a:p>
            <a:r>
              <a:rPr lang="en-US" dirty="0" smtClean="0"/>
              <a:t>A balanced hierarchy is one in which all of the dimension branches have the same number of levels. </a:t>
            </a:r>
          </a:p>
          <a:p>
            <a:r>
              <a:rPr lang="en-US" dirty="0" smtClean="0"/>
              <a:t>The logical parent of a level is directly above it.</a:t>
            </a:r>
          </a:p>
          <a:p>
            <a:endParaRPr lang="en-US" dirty="0" smtClean="0"/>
          </a:p>
          <a:p>
            <a:r>
              <a:rPr lang="en-US" dirty="0" smtClean="0"/>
              <a:t>Example: a date where the meaning and depth of each level, such as Year, Quarter, and Month, are consistent. They are consistent because each level represents the same type of information, and each level is logically equivalent</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304800" y="4260304"/>
            <a:ext cx="4705121" cy="190500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5029200" y="4581128"/>
            <a:ext cx="3992252" cy="1411598"/>
          </a:xfrm>
          <a:prstGeom prst="rect">
            <a:avLst/>
          </a:prstGeom>
          <a:noFill/>
          <a:ln w="9525">
            <a:noFill/>
            <a:miter lim="800000"/>
            <a:headEnd/>
            <a:tailEnd/>
          </a:ln>
        </p:spPr>
      </p:pic>
    </p:spTree>
    <p:extLst>
      <p:ext uri="{BB962C8B-B14F-4D97-AF65-F5344CB8AC3E}">
        <p14:creationId xmlns:p14="http://schemas.microsoft.com/office/powerpoint/2010/main" val="210528985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Unbalanced Hierarchy</a:t>
            </a:r>
            <a:endParaRPr lang="en-US" dirty="0"/>
          </a:p>
        </p:txBody>
      </p:sp>
      <p:sp>
        <p:nvSpPr>
          <p:cNvPr id="3" name="Content Placeholder 2"/>
          <p:cNvSpPr>
            <a:spLocks noGrp="1"/>
          </p:cNvSpPr>
          <p:nvPr>
            <p:ph idx="1"/>
          </p:nvPr>
        </p:nvSpPr>
        <p:spPr>
          <a:xfrm>
            <a:off x="457200" y="1775191"/>
            <a:ext cx="4419600" cy="4625609"/>
          </a:xfrm>
        </p:spPr>
        <p:txBody>
          <a:bodyPr>
            <a:normAutofit fontScale="85000" lnSpcReduction="20000"/>
          </a:bodyPr>
          <a:lstStyle/>
          <a:p>
            <a:r>
              <a:rPr lang="en-US" dirty="0" smtClean="0"/>
              <a:t>A hierarchy is unbalanced if it has dimension branches containing varying numbers of levels. </a:t>
            </a:r>
          </a:p>
          <a:p>
            <a:r>
              <a:rPr lang="en-US" dirty="0" smtClean="0"/>
              <a:t>Parent-child dimensions support unbalanced hierarchies.</a:t>
            </a:r>
          </a:p>
          <a:p>
            <a:r>
              <a:rPr lang="en-US" dirty="0" smtClean="0"/>
              <a:t>An unbalanced hierarchy has levels that have a consistent parent-child relationship, but have a logically inconsistent level. </a:t>
            </a:r>
          </a:p>
          <a:p>
            <a:r>
              <a:rPr lang="en-US" dirty="0" smtClean="0"/>
              <a:t>Example: an organization chart.</a:t>
            </a:r>
            <a:endParaRPr lang="en-US" dirty="0"/>
          </a:p>
        </p:txBody>
      </p:sp>
      <p:pic>
        <p:nvPicPr>
          <p:cNvPr id="19458" name="Picture 2"/>
          <p:cNvPicPr>
            <a:picLocks noChangeAspect="1" noChangeArrowheads="1"/>
          </p:cNvPicPr>
          <p:nvPr/>
        </p:nvPicPr>
        <p:blipFill>
          <a:blip r:embed="rId2" cstate="print"/>
          <a:srcRect/>
          <a:stretch>
            <a:fillRect/>
          </a:stretch>
        </p:blipFill>
        <p:spPr bwMode="auto">
          <a:xfrm>
            <a:off x="5181600" y="1676400"/>
            <a:ext cx="3718848" cy="4114800"/>
          </a:xfrm>
          <a:prstGeom prst="rect">
            <a:avLst/>
          </a:prstGeom>
          <a:noFill/>
          <a:ln w="9525">
            <a:noFill/>
            <a:miter lim="800000"/>
            <a:headEnd/>
            <a:tailEnd/>
          </a:ln>
        </p:spPr>
      </p:pic>
    </p:spTree>
    <p:extLst>
      <p:ext uri="{BB962C8B-B14F-4D97-AF65-F5344CB8AC3E}">
        <p14:creationId xmlns:p14="http://schemas.microsoft.com/office/powerpoint/2010/main" val="41075846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a:t>
            </a:r>
            <a:r>
              <a:rPr lang="en-US" dirty="0" smtClean="0"/>
              <a:t>Hierarchical Unbalanced </a:t>
            </a:r>
            <a:r>
              <a:rPr lang="en-US" dirty="0" smtClean="0"/>
              <a:t>Dimension</a:t>
            </a:r>
            <a:endParaRPr lang="en-US" dirty="0"/>
          </a:p>
        </p:txBody>
      </p:sp>
      <p:pic>
        <p:nvPicPr>
          <p:cNvPr id="26626" name="Picture 2"/>
          <p:cNvPicPr>
            <a:picLocks noChangeAspect="1" noChangeArrowheads="1"/>
          </p:cNvPicPr>
          <p:nvPr/>
        </p:nvPicPr>
        <p:blipFill>
          <a:blip r:embed="rId2" cstate="print"/>
          <a:srcRect/>
          <a:stretch>
            <a:fillRect/>
          </a:stretch>
        </p:blipFill>
        <p:spPr bwMode="auto">
          <a:xfrm>
            <a:off x="1500188" y="1762125"/>
            <a:ext cx="6143625" cy="4105275"/>
          </a:xfrm>
          <a:prstGeom prst="rect">
            <a:avLst/>
          </a:prstGeom>
          <a:noFill/>
          <a:ln w="9525">
            <a:noFill/>
            <a:miter lim="800000"/>
            <a:headEnd/>
            <a:tailEnd/>
          </a:ln>
        </p:spPr>
      </p:pic>
    </p:spTree>
    <p:extLst>
      <p:ext uri="{BB962C8B-B14F-4D97-AF65-F5344CB8AC3E}">
        <p14:creationId xmlns:p14="http://schemas.microsoft.com/office/powerpoint/2010/main" val="61517825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Pointers</a:t>
            </a:r>
            <a:endParaRPr lang="en-US" dirty="0"/>
          </a:p>
        </p:txBody>
      </p:sp>
      <p:sp>
        <p:nvSpPr>
          <p:cNvPr id="3" name="Content Placeholder 2"/>
          <p:cNvSpPr>
            <a:spLocks noGrp="1"/>
          </p:cNvSpPr>
          <p:nvPr>
            <p:ph idx="1"/>
          </p:nvPr>
        </p:nvSpPr>
        <p:spPr>
          <a:xfrm>
            <a:off x="457200" y="5334000"/>
            <a:ext cx="8229600" cy="1066800"/>
          </a:xfrm>
        </p:spPr>
        <p:txBody>
          <a:bodyPr>
            <a:normAutofit/>
          </a:bodyPr>
          <a:lstStyle/>
          <a:p>
            <a:r>
              <a:rPr lang="en-US" dirty="0" smtClean="0"/>
              <a:t>SQL Query very hard or impossible to </a:t>
            </a:r>
            <a:r>
              <a:rPr lang="en-US" dirty="0" smtClean="0"/>
              <a:t>implement</a:t>
            </a:r>
            <a:r>
              <a:rPr lang="en-US" dirty="0"/>
              <a:t> </a:t>
            </a:r>
            <a:r>
              <a:rPr lang="en-US" dirty="0" smtClean="0"/>
              <a:t>with standard SQL.</a:t>
            </a:r>
            <a:endParaRPr lang="en-US" dirty="0"/>
          </a:p>
        </p:txBody>
      </p:sp>
      <p:pic>
        <p:nvPicPr>
          <p:cNvPr id="20482" name="Picture 2"/>
          <p:cNvPicPr>
            <a:picLocks noChangeAspect="1" noChangeArrowheads="1"/>
          </p:cNvPicPr>
          <p:nvPr/>
        </p:nvPicPr>
        <p:blipFill>
          <a:blip r:embed="rId2" cstate="print"/>
          <a:srcRect/>
          <a:stretch>
            <a:fillRect/>
          </a:stretch>
        </p:blipFill>
        <p:spPr bwMode="auto">
          <a:xfrm>
            <a:off x="862013" y="1809750"/>
            <a:ext cx="7419975" cy="3238500"/>
          </a:xfrm>
          <a:prstGeom prst="rect">
            <a:avLst/>
          </a:prstGeom>
          <a:noFill/>
          <a:ln w="9525">
            <a:noFill/>
            <a:miter lim="800000"/>
            <a:headEnd/>
            <a:tailEnd/>
          </a:ln>
        </p:spPr>
      </p:pic>
    </p:spTree>
    <p:extLst>
      <p:ext uri="{BB962C8B-B14F-4D97-AF65-F5344CB8AC3E}">
        <p14:creationId xmlns:p14="http://schemas.microsoft.com/office/powerpoint/2010/main" val="217434212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a Bridge Table</a:t>
            </a:r>
            <a:endParaRPr lang="en-US" dirty="0"/>
          </a:p>
        </p:txBody>
      </p:sp>
      <p:pic>
        <p:nvPicPr>
          <p:cNvPr id="21506" name="Picture 2"/>
          <p:cNvPicPr>
            <a:picLocks noChangeAspect="1" noChangeArrowheads="1"/>
          </p:cNvPicPr>
          <p:nvPr/>
        </p:nvPicPr>
        <p:blipFill>
          <a:blip r:embed="rId2" cstate="print"/>
          <a:srcRect/>
          <a:stretch>
            <a:fillRect/>
          </a:stretch>
        </p:blipFill>
        <p:spPr bwMode="auto">
          <a:xfrm>
            <a:off x="661988" y="1804988"/>
            <a:ext cx="7820025" cy="3248025"/>
          </a:xfrm>
          <a:prstGeom prst="rect">
            <a:avLst/>
          </a:prstGeom>
          <a:noFill/>
          <a:ln w="9525">
            <a:noFill/>
            <a:miter lim="800000"/>
            <a:headEnd/>
            <a:tailEnd/>
          </a:ln>
        </p:spPr>
      </p:pic>
    </p:spTree>
    <p:extLst>
      <p:ext uri="{BB962C8B-B14F-4D97-AF65-F5344CB8AC3E}">
        <p14:creationId xmlns:p14="http://schemas.microsoft.com/office/powerpoint/2010/main" val="60345546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the Bridge Table</a:t>
            </a:r>
            <a:endParaRPr lang="en-US" dirty="0"/>
          </a:p>
        </p:txBody>
      </p:sp>
      <p:sp>
        <p:nvSpPr>
          <p:cNvPr id="3" name="Content Placeholder 2"/>
          <p:cNvSpPr>
            <a:spLocks noGrp="1"/>
          </p:cNvSpPr>
          <p:nvPr>
            <p:ph idx="1"/>
          </p:nvPr>
        </p:nvSpPr>
        <p:spPr>
          <a:xfrm>
            <a:off x="457200" y="1268760"/>
            <a:ext cx="8229600" cy="4876800"/>
          </a:xfrm>
        </p:spPr>
        <p:txBody>
          <a:bodyPr>
            <a:normAutofit/>
          </a:bodyPr>
          <a:lstStyle/>
          <a:p>
            <a:r>
              <a:rPr lang="en-US" sz="2800" dirty="0" smtClean="0"/>
              <a:t>Other tables are unchanged!</a:t>
            </a:r>
          </a:p>
          <a:p>
            <a:r>
              <a:rPr lang="en-US" sz="2800" dirty="0" smtClean="0"/>
              <a:t>Optional, needed to support u. </a:t>
            </a:r>
            <a:r>
              <a:rPr lang="en-US" sz="2800" dirty="0" smtClean="0"/>
              <a:t>hierarchies</a:t>
            </a:r>
          </a:p>
          <a:p>
            <a:r>
              <a:rPr lang="en-US" sz="2800" dirty="0" smtClean="0"/>
              <a:t>Contains all the path from each parent to each of each child</a:t>
            </a:r>
            <a:endParaRPr lang="en-US" sz="2800" dirty="0" smtClean="0"/>
          </a:p>
          <a:p>
            <a:pPr marL="118872" indent="0">
              <a:buNone/>
            </a:pPr>
            <a:endParaRPr lang="en-US" sz="2800" dirty="0"/>
          </a:p>
        </p:txBody>
      </p:sp>
      <p:pic>
        <p:nvPicPr>
          <p:cNvPr id="22530" name="Picture 2"/>
          <p:cNvPicPr>
            <a:picLocks noChangeAspect="1" noChangeArrowheads="1"/>
          </p:cNvPicPr>
          <p:nvPr/>
        </p:nvPicPr>
        <p:blipFill>
          <a:blip r:embed="rId2" cstate="print"/>
          <a:srcRect/>
          <a:stretch>
            <a:fillRect/>
          </a:stretch>
        </p:blipFill>
        <p:spPr bwMode="auto">
          <a:xfrm>
            <a:off x="228600" y="3284984"/>
            <a:ext cx="4234178" cy="3004736"/>
          </a:xfrm>
          <a:prstGeom prst="rect">
            <a:avLst/>
          </a:prstGeom>
          <a:noFill/>
          <a:ln w="9525">
            <a:noFill/>
            <a:miter lim="800000"/>
            <a:headEnd/>
            <a:tailEnd/>
          </a:ln>
        </p:spPr>
      </p:pic>
      <p:pic>
        <p:nvPicPr>
          <p:cNvPr id="22531" name="Picture 3"/>
          <p:cNvPicPr>
            <a:picLocks noChangeAspect="1" noChangeArrowheads="1"/>
          </p:cNvPicPr>
          <p:nvPr/>
        </p:nvPicPr>
        <p:blipFill>
          <a:blip r:embed="rId3" cstate="print"/>
          <a:srcRect/>
          <a:stretch>
            <a:fillRect/>
          </a:stretch>
        </p:blipFill>
        <p:spPr bwMode="auto">
          <a:xfrm>
            <a:off x="4724400" y="3933056"/>
            <a:ext cx="4191000" cy="2095500"/>
          </a:xfrm>
          <a:prstGeom prst="rect">
            <a:avLst/>
          </a:prstGeom>
          <a:noFill/>
          <a:ln w="9525">
            <a:noFill/>
            <a:miter lim="800000"/>
            <a:headEnd/>
            <a:tailEnd/>
          </a:ln>
        </p:spPr>
      </p:pic>
    </p:spTree>
    <p:extLst>
      <p:ext uri="{BB962C8B-B14F-4D97-AF65-F5344CB8AC3E}">
        <p14:creationId xmlns:p14="http://schemas.microsoft.com/office/powerpoint/2010/main" val="3219400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r>
              <a:rPr lang="en-US" dirty="0"/>
              <a:t>What is Dimensional </a:t>
            </a:r>
            <a:r>
              <a:rPr lang="en-US" dirty="0" smtClean="0"/>
              <a:t>Modeling?</a:t>
            </a:r>
            <a:endParaRPr lang="en-US" dirty="0"/>
          </a:p>
        </p:txBody>
      </p:sp>
      <p:sp>
        <p:nvSpPr>
          <p:cNvPr id="104451" name="Rectangle 3"/>
          <p:cNvSpPr>
            <a:spLocks noGrp="1" noChangeArrowheads="1"/>
          </p:cNvSpPr>
          <p:nvPr>
            <p:ph idx="1"/>
          </p:nvPr>
        </p:nvSpPr>
        <p:spPr/>
        <p:txBody>
          <a:bodyPr>
            <a:normAutofit/>
          </a:bodyPr>
          <a:lstStyle/>
          <a:p>
            <a:pPr>
              <a:lnSpc>
                <a:spcPct val="90000"/>
              </a:lnSpc>
            </a:pPr>
            <a:r>
              <a:rPr lang="en-US" sz="2400" dirty="0"/>
              <a:t>DM is a logical design technique that seeks to present the data in a standard, intuitive framework that allows for high-performance access. </a:t>
            </a:r>
          </a:p>
          <a:p>
            <a:pPr>
              <a:lnSpc>
                <a:spcPct val="90000"/>
              </a:lnSpc>
            </a:pPr>
            <a:r>
              <a:rPr lang="en-US" sz="2400" dirty="0"/>
              <a:t>Can be implemented using a relational or </a:t>
            </a:r>
            <a:r>
              <a:rPr lang="en-US" sz="2400" dirty="0" smtClean="0"/>
              <a:t>a DBMS</a:t>
            </a:r>
            <a:endParaRPr lang="en-US" sz="2400" dirty="0"/>
          </a:p>
          <a:p>
            <a:pPr>
              <a:lnSpc>
                <a:spcPct val="90000"/>
              </a:lnSpc>
            </a:pPr>
            <a:r>
              <a:rPr lang="en-US" sz="2400" dirty="0"/>
              <a:t>Every dimensional model is composed of one table with a multipart key, called the fact table, and a set of smaller tables called dimension tables. </a:t>
            </a:r>
          </a:p>
          <a:p>
            <a:pPr>
              <a:lnSpc>
                <a:spcPct val="90000"/>
              </a:lnSpc>
            </a:pPr>
            <a:r>
              <a:rPr lang="en-US" sz="2400" dirty="0"/>
              <a:t>Each dimension table has a single-part primary key that corresponds exactly to one of the components of the multipart key in the fact table. </a:t>
            </a:r>
          </a:p>
          <a:p>
            <a:pPr>
              <a:lnSpc>
                <a:spcPct val="90000"/>
              </a:lnSpc>
            </a:pPr>
            <a:r>
              <a:rPr lang="en-US" sz="2400" dirty="0"/>
              <a:t>This characteristic "star-like" structure is often called a star join. The term star join dates back to the earliest days of relational databases. </a:t>
            </a:r>
          </a:p>
        </p:txBody>
      </p:sp>
      <p:sp>
        <p:nvSpPr>
          <p:cNvPr id="6" name="Slide Number Placeholder 5"/>
          <p:cNvSpPr>
            <a:spLocks noGrp="1"/>
          </p:cNvSpPr>
          <p:nvPr>
            <p:ph type="sldNum" sz="quarter" idx="12"/>
          </p:nvPr>
        </p:nvSpPr>
        <p:spPr/>
        <p:txBody>
          <a:bodyPr/>
          <a:lstStyle/>
          <a:p>
            <a:fld id="{F225B33E-9EC4-43A4-9DCB-E5C0FDD70F28}" type="slidenum">
              <a:rPr lang="en-US"/>
              <a:pPr/>
              <a:t>8</a:t>
            </a:fld>
            <a:endParaRPr lang="en-US"/>
          </a:p>
        </p:txBody>
      </p:sp>
    </p:spTree>
    <p:extLst>
      <p:ext uri="{BB962C8B-B14F-4D97-AF65-F5344CB8AC3E}">
        <p14:creationId xmlns:p14="http://schemas.microsoft.com/office/powerpoint/2010/main" val="259312188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 Descending Hierarchy</a:t>
            </a:r>
            <a:endParaRPr lang="en-US" dirty="0"/>
          </a:p>
        </p:txBody>
      </p:sp>
      <p:pic>
        <p:nvPicPr>
          <p:cNvPr id="25602" name="Picture 2"/>
          <p:cNvPicPr>
            <a:picLocks noGrp="1" noChangeAspect="1" noChangeArrowheads="1"/>
          </p:cNvPicPr>
          <p:nvPr>
            <p:ph idx="1"/>
          </p:nvPr>
        </p:nvPicPr>
        <p:blipFill>
          <a:blip r:embed="rId2" cstate="print"/>
          <a:stretch>
            <a:fillRect/>
          </a:stretch>
        </p:blipFill>
        <p:spPr bwMode="auto">
          <a:xfrm>
            <a:off x="604837" y="2579712"/>
            <a:ext cx="7934325" cy="3657600"/>
          </a:xfrm>
          <a:prstGeom prst="rect">
            <a:avLst/>
          </a:prstGeom>
          <a:noFill/>
          <a:ln w="9525">
            <a:noFill/>
            <a:miter lim="800000"/>
            <a:headEnd/>
            <a:tailEnd/>
          </a:ln>
        </p:spPr>
      </p:pic>
      <p:sp>
        <p:nvSpPr>
          <p:cNvPr id="5" name="Rectangle 4"/>
          <p:cNvSpPr/>
          <p:nvPr/>
        </p:nvSpPr>
        <p:spPr>
          <a:xfrm>
            <a:off x="533400" y="1292567"/>
            <a:ext cx="8077200" cy="1200329"/>
          </a:xfrm>
          <a:prstGeom prst="rect">
            <a:avLst/>
          </a:prstGeom>
        </p:spPr>
        <p:txBody>
          <a:bodyPr wrap="square">
            <a:spAutoFit/>
          </a:bodyPr>
          <a:lstStyle/>
          <a:p>
            <a:r>
              <a:rPr lang="en-US" sz="2400" dirty="0" smtClean="0"/>
              <a:t>If we </a:t>
            </a:r>
            <a:r>
              <a:rPr lang="en-US" sz="2400" dirty="0"/>
              <a:t>want to find the total sales revenue during January </a:t>
            </a:r>
            <a:r>
              <a:rPr lang="en-US" sz="2400" dirty="0" smtClean="0"/>
              <a:t>2005 for </a:t>
            </a:r>
            <a:r>
              <a:rPr lang="en-US" sz="2400" dirty="0"/>
              <a:t>Employee 2 and all its junior employees (Employee 4, Employee 5, and Employee 7).</a:t>
            </a:r>
          </a:p>
        </p:txBody>
      </p:sp>
    </p:spTree>
    <p:extLst>
      <p:ext uri="{BB962C8B-B14F-4D97-AF65-F5344CB8AC3E}">
        <p14:creationId xmlns:p14="http://schemas.microsoft.com/office/powerpoint/2010/main" val="354172263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 Ascending Hierarchy</a:t>
            </a:r>
            <a:endParaRPr lang="en-US" dirty="0"/>
          </a:p>
        </p:txBody>
      </p:sp>
      <p:pic>
        <p:nvPicPr>
          <p:cNvPr id="24578" name="Picture 2"/>
          <p:cNvPicPr>
            <a:picLocks noChangeAspect="1" noChangeArrowheads="1"/>
          </p:cNvPicPr>
          <p:nvPr/>
        </p:nvPicPr>
        <p:blipFill>
          <a:blip r:embed="rId2" cstate="print"/>
          <a:srcRect/>
          <a:stretch>
            <a:fillRect/>
          </a:stretch>
        </p:blipFill>
        <p:spPr bwMode="auto">
          <a:xfrm>
            <a:off x="590550" y="2852936"/>
            <a:ext cx="7962900" cy="3476625"/>
          </a:xfrm>
          <a:prstGeom prst="rect">
            <a:avLst/>
          </a:prstGeom>
          <a:noFill/>
          <a:ln w="9525">
            <a:noFill/>
            <a:miter lim="800000"/>
            <a:headEnd/>
            <a:tailEnd/>
          </a:ln>
        </p:spPr>
      </p:pic>
      <p:sp>
        <p:nvSpPr>
          <p:cNvPr id="5" name="Rectangle 4"/>
          <p:cNvSpPr/>
          <p:nvPr/>
        </p:nvSpPr>
        <p:spPr>
          <a:xfrm>
            <a:off x="609600" y="1484784"/>
            <a:ext cx="7772400" cy="1200329"/>
          </a:xfrm>
          <a:prstGeom prst="rect">
            <a:avLst/>
          </a:prstGeom>
        </p:spPr>
        <p:txBody>
          <a:bodyPr wrap="square">
            <a:spAutoFit/>
          </a:bodyPr>
          <a:lstStyle/>
          <a:p>
            <a:r>
              <a:rPr lang="en-US" sz="2400" dirty="0" smtClean="0"/>
              <a:t>If we </a:t>
            </a:r>
            <a:r>
              <a:rPr lang="en-US" sz="2400" dirty="0"/>
              <a:t>want to find out the total sales revenue during </a:t>
            </a:r>
            <a:r>
              <a:rPr lang="en-US" sz="2400" dirty="0" smtClean="0"/>
              <a:t>January 2005 </a:t>
            </a:r>
            <a:r>
              <a:rPr lang="en-US" sz="2400" dirty="0"/>
              <a:t>for Employee 6 </a:t>
            </a:r>
            <a:r>
              <a:rPr lang="en-US" sz="2400" dirty="0" smtClean="0"/>
              <a:t>and </a:t>
            </a:r>
            <a:r>
              <a:rPr lang="en-US" sz="2400" dirty="0"/>
              <a:t>all its senior </a:t>
            </a:r>
            <a:r>
              <a:rPr lang="en-US" sz="2400" dirty="0" smtClean="0"/>
              <a:t>employees (Employee </a:t>
            </a:r>
            <a:r>
              <a:rPr lang="en-US" sz="2400" dirty="0"/>
              <a:t>3 and Employee 1).</a:t>
            </a:r>
          </a:p>
        </p:txBody>
      </p:sp>
    </p:spTree>
    <p:extLst>
      <p:ext uri="{BB962C8B-B14F-4D97-AF65-F5344CB8AC3E}">
        <p14:creationId xmlns:p14="http://schemas.microsoft.com/office/powerpoint/2010/main" val="276238630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Descending/Ascending  - Cont.</a:t>
            </a:r>
            <a:endParaRPr lang="en-US" dirty="0"/>
          </a:p>
        </p:txBody>
      </p:sp>
      <p:pic>
        <p:nvPicPr>
          <p:cNvPr id="23554" name="Picture 2"/>
          <p:cNvPicPr>
            <a:picLocks noChangeAspect="1" noChangeArrowheads="1"/>
          </p:cNvPicPr>
          <p:nvPr/>
        </p:nvPicPr>
        <p:blipFill>
          <a:blip r:embed="rId2" cstate="print"/>
          <a:srcRect/>
          <a:stretch>
            <a:fillRect/>
          </a:stretch>
        </p:blipFill>
        <p:spPr bwMode="auto">
          <a:xfrm>
            <a:off x="381001" y="1679782"/>
            <a:ext cx="8000999" cy="4216192"/>
          </a:xfrm>
          <a:prstGeom prst="rect">
            <a:avLst/>
          </a:prstGeom>
          <a:noFill/>
          <a:ln w="9525">
            <a:noFill/>
            <a:miter lim="800000"/>
            <a:headEnd/>
            <a:tailEnd/>
          </a:ln>
        </p:spPr>
      </p:pic>
    </p:spTree>
    <p:extLst>
      <p:ext uri="{BB962C8B-B14F-4D97-AF65-F5344CB8AC3E}">
        <p14:creationId xmlns:p14="http://schemas.microsoft.com/office/powerpoint/2010/main" val="3433187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914400" y="296863"/>
            <a:ext cx="7793038" cy="617537"/>
          </a:xfrm>
        </p:spPr>
        <p:txBody>
          <a:bodyPr>
            <a:normAutofit/>
          </a:bodyPr>
          <a:lstStyle/>
          <a:p>
            <a:r>
              <a:rPr lang="en-US"/>
              <a:t>Dimensional Model Example</a:t>
            </a:r>
          </a:p>
        </p:txBody>
      </p:sp>
      <p:sp>
        <p:nvSpPr>
          <p:cNvPr id="6" name="Slide Number Placeholder 4"/>
          <p:cNvSpPr>
            <a:spLocks noGrp="1"/>
          </p:cNvSpPr>
          <p:nvPr>
            <p:ph type="sldNum" sz="quarter" idx="12"/>
          </p:nvPr>
        </p:nvSpPr>
        <p:spPr/>
        <p:txBody>
          <a:bodyPr/>
          <a:lstStyle/>
          <a:p>
            <a:fld id="{6ED50F86-216E-4B7B-BE7D-E1EF6C08688E}" type="slidenum">
              <a:rPr lang="en-US"/>
              <a:pPr/>
              <a:t>9</a:t>
            </a:fld>
            <a:endParaRPr lang="en-US"/>
          </a:p>
        </p:txBody>
      </p:sp>
      <p:pic>
        <p:nvPicPr>
          <p:cNvPr id="105475" name="Picture 3" descr="H:\LanDocuments\INFO418\Other Stuff\9708d152.gif"/>
          <p:cNvPicPr>
            <a:picLocks noChangeAspect="1" noChangeArrowheads="1"/>
          </p:cNvPicPr>
          <p:nvPr/>
        </p:nvPicPr>
        <p:blipFill>
          <a:blip r:embed="rId2" cstate="print"/>
          <a:srcRect/>
          <a:stretch>
            <a:fillRect/>
          </a:stretch>
        </p:blipFill>
        <p:spPr bwMode="auto">
          <a:xfrm>
            <a:off x="1676400" y="1412776"/>
            <a:ext cx="5519553" cy="4945033"/>
          </a:xfrm>
          <a:prstGeom prst="rect">
            <a:avLst/>
          </a:prstGeom>
          <a:noFill/>
        </p:spPr>
      </p:pic>
    </p:spTree>
    <p:extLst>
      <p:ext uri="{BB962C8B-B14F-4D97-AF65-F5344CB8AC3E}">
        <p14:creationId xmlns:p14="http://schemas.microsoft.com/office/powerpoint/2010/main" val="3485651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NDRC Template">
  <a:themeElements>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FFFF00"/>
        </a:accent1>
        <a:accent2>
          <a:srgbClr val="333399"/>
        </a:accent2>
        <a:accent3>
          <a:srgbClr val="FFFFFF"/>
        </a:accent3>
        <a:accent4>
          <a:srgbClr val="000000"/>
        </a:accent4>
        <a:accent5>
          <a:srgbClr val="FFFF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FFFF00"/>
        </a:accent1>
        <a:accent2>
          <a:srgbClr val="FF0090"/>
        </a:accent2>
        <a:accent3>
          <a:srgbClr val="FFFFFF"/>
        </a:accent3>
        <a:accent4>
          <a:srgbClr val="000000"/>
        </a:accent4>
        <a:accent5>
          <a:srgbClr val="FFFFAA"/>
        </a:accent5>
        <a:accent6>
          <a:srgbClr val="E70082"/>
        </a:accent6>
        <a:hlink>
          <a:srgbClr val="A6A6A6"/>
        </a:hlink>
        <a:folHlink>
          <a:srgbClr val="99CC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000000"/>
        </a:accent1>
        <a:accent2>
          <a:srgbClr val="FFFF00"/>
        </a:accent2>
        <a:accent3>
          <a:srgbClr val="FFFFFF"/>
        </a:accent3>
        <a:accent4>
          <a:srgbClr val="000000"/>
        </a:accent4>
        <a:accent5>
          <a:srgbClr val="AAAAAA"/>
        </a:accent5>
        <a:accent6>
          <a:srgbClr val="E7E700"/>
        </a:accent6>
        <a:hlink>
          <a:srgbClr val="FF0090"/>
        </a:hlink>
        <a:folHlink>
          <a:srgbClr val="A6A6A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NDRC Document" ma:contentTypeID="0x01010067DD71A3E2A05543A829DA82727911F90077C82967715ED94B96AD0B60EC67406A" ma:contentTypeVersion="25" ma:contentTypeDescription="This is the default template for NDRC document." ma:contentTypeScope="" ma:versionID="975fd59ca4815150fd9994aab2aebd8d">
  <xsd:schema xmlns:xsd="http://www.w3.org/2001/XMLSchema" xmlns:p="http://schemas.microsoft.com/office/2006/metadata/properties" targetNamespace="http://schemas.microsoft.com/office/2006/metadata/properties" ma:root="true" ma:fieldsID="ddd02c06f875442d2d8e0c0357ce414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59CE32C-DA76-40C8-A133-90BBA7D7558F}">
  <ds:schemaRefs>
    <ds:schemaRef ds:uri="http://schemas.microsoft.com/sharepoint/v3/contenttype/forms"/>
  </ds:schemaRefs>
</ds:datastoreItem>
</file>

<file path=customXml/itemProps2.xml><?xml version="1.0" encoding="utf-8"?>
<ds:datastoreItem xmlns:ds="http://schemas.openxmlformats.org/officeDocument/2006/customXml" ds:itemID="{B621B16E-042D-454A-BA04-BEC5DDB2B281}">
  <ds:schemaRefs>
    <ds:schemaRef ds:uri="http://schemas.microsoft.com/office/2006/metadata/properties"/>
  </ds:schemaRefs>
</ds:datastoreItem>
</file>

<file path=customXml/itemProps3.xml><?xml version="1.0" encoding="utf-8"?>
<ds:datastoreItem xmlns:ds="http://schemas.openxmlformats.org/officeDocument/2006/customXml" ds:itemID="{2EFA0D13-7183-4503-AA10-815D0BE334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NDRC Template</Template>
  <TotalTime>45920</TotalTime>
  <Words>3746</Words>
  <Application>Microsoft Office PowerPoint</Application>
  <PresentationFormat>On-screen Show (4:3)</PresentationFormat>
  <Paragraphs>355</Paragraphs>
  <Slides>82</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82</vt:i4>
      </vt:variant>
    </vt:vector>
  </HeadingPairs>
  <TitlesOfParts>
    <vt:vector size="84" baseType="lpstr">
      <vt:lpstr>NDRC Template</vt:lpstr>
      <vt:lpstr>Visio</vt:lpstr>
      <vt:lpstr>Advanced Databases Lecture 6: Dimensional Modelling, Conversion from ER to Star Schema </vt:lpstr>
      <vt:lpstr>Topics</vt:lpstr>
      <vt:lpstr>PowerPoint Presentation</vt:lpstr>
      <vt:lpstr>Why Dimensional Data Warehouses?</vt:lpstr>
      <vt:lpstr>Dimensional Data Warehouse Architecture</vt:lpstr>
      <vt:lpstr>Northwind Database Model – Relational Format</vt:lpstr>
      <vt:lpstr>Northwind Database – Star Schema – Orders </vt:lpstr>
      <vt:lpstr>What is Dimensional Modeling?</vt:lpstr>
      <vt:lpstr>Dimensional Model Example</vt:lpstr>
      <vt:lpstr>Dimensional Schema </vt:lpstr>
      <vt:lpstr>Dimensional Model:  Fact Tables</vt:lpstr>
      <vt:lpstr>Dimensional Model: Fact Tables</vt:lpstr>
      <vt:lpstr>Dimensional Model:  Dimension Tables</vt:lpstr>
      <vt:lpstr>Terminology</vt:lpstr>
      <vt:lpstr>Star Schema</vt:lpstr>
      <vt:lpstr>Benefits</vt:lpstr>
      <vt:lpstr>Modeling Design Process</vt:lpstr>
      <vt:lpstr>Step 1 - Identify the B. Process</vt:lpstr>
      <vt:lpstr>Step 2 - Identify the Grain</vt:lpstr>
      <vt:lpstr>Step 3 - Identify the Dimensions</vt:lpstr>
      <vt:lpstr>Step 4 - Identify the Facts</vt:lpstr>
      <vt:lpstr>PowerPoint Presentation</vt:lpstr>
      <vt:lpstr>Entity Relationship Modeling: Review</vt:lpstr>
      <vt:lpstr>Relational Normal Form</vt:lpstr>
      <vt:lpstr>ER Model Example</vt:lpstr>
      <vt:lpstr>Drawbacks to Relational Data Structures </vt:lpstr>
      <vt:lpstr>ER model issues </vt:lpstr>
      <vt:lpstr>Dimensional Model vs ER model</vt:lpstr>
      <vt:lpstr>Dimensional Model vs ER model</vt:lpstr>
      <vt:lpstr>Dimensional Model vs ER model</vt:lpstr>
      <vt:lpstr>DM Strengths</vt:lpstr>
      <vt:lpstr>DM Strengths</vt:lpstr>
      <vt:lpstr>DM Strengths</vt:lpstr>
      <vt:lpstr>DM Strengths</vt:lpstr>
      <vt:lpstr>DM Strengths</vt:lpstr>
      <vt:lpstr>ER vs DM – Final Points</vt:lpstr>
      <vt:lpstr>PowerPoint Presentation</vt:lpstr>
      <vt:lpstr>ER/DM Conversion</vt:lpstr>
      <vt:lpstr>Identify BP</vt:lpstr>
      <vt:lpstr>Many-to-Many</vt:lpstr>
      <vt:lpstr>Transaction Tables</vt:lpstr>
      <vt:lpstr>Transactional / Non Transactional</vt:lpstr>
      <vt:lpstr>Denormalization</vt:lpstr>
      <vt:lpstr>Date and Time</vt:lpstr>
      <vt:lpstr>Example of ER/DM Conversion</vt:lpstr>
      <vt:lpstr>Identify BP – Retail Sales</vt:lpstr>
      <vt:lpstr>Transaction-Based Table, Many to Many</vt:lpstr>
      <vt:lpstr>Fact Table</vt:lpstr>
      <vt:lpstr>Dimensions Denormlization</vt:lpstr>
      <vt:lpstr>Customers</vt:lpstr>
      <vt:lpstr>Product</vt:lpstr>
      <vt:lpstr>Suppliers</vt:lpstr>
      <vt:lpstr>Employee</vt:lpstr>
      <vt:lpstr>Store</vt:lpstr>
      <vt:lpstr>Final Star Schema</vt:lpstr>
      <vt:lpstr>Date and Time Identification</vt:lpstr>
      <vt:lpstr>Final Schema</vt:lpstr>
      <vt:lpstr>Grain</vt:lpstr>
      <vt:lpstr>Grain</vt:lpstr>
      <vt:lpstr>Grain and DB Size</vt:lpstr>
      <vt:lpstr>One or many fact tables?</vt:lpstr>
      <vt:lpstr>Different Fact Tables</vt:lpstr>
      <vt:lpstr>Transaction Fact Table</vt:lpstr>
      <vt:lpstr>Transaction Table Example</vt:lpstr>
      <vt:lpstr>Periodic Fact Table</vt:lpstr>
      <vt:lpstr>Periodic Fact Table Example</vt:lpstr>
      <vt:lpstr>Accumulating Fact Table</vt:lpstr>
      <vt:lpstr>Accumulating Fact Table / Example</vt:lpstr>
      <vt:lpstr>Accumulating Fact Table / Example</vt:lpstr>
      <vt:lpstr>Comparison of Fact Tables /1</vt:lpstr>
      <vt:lpstr>PowerPoint Presentation</vt:lpstr>
      <vt:lpstr>PowerPoint Presentation</vt:lpstr>
      <vt:lpstr>Hierarchical Dimensions</vt:lpstr>
      <vt:lpstr>Balanced Hierarchy</vt:lpstr>
      <vt:lpstr>Unbalanced Hierarchy</vt:lpstr>
      <vt:lpstr>Example of Hierarchical Unbalanced Dimension</vt:lpstr>
      <vt:lpstr>Recursive Pointers</vt:lpstr>
      <vt:lpstr>Insert a Bridge Table</vt:lpstr>
      <vt:lpstr>Inside the Bridge Table</vt:lpstr>
      <vt:lpstr>SQL – Descending Hierarchy</vt:lpstr>
      <vt:lpstr>SQL – Ascending Hierarchy</vt:lpstr>
      <vt:lpstr>Descending/Ascending  -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Haystack</dc:title>
  <dc:creator>kquinn</dc:creator>
  <cp:lastModifiedBy>Pierpaolo Dondio</cp:lastModifiedBy>
  <cp:revision>432</cp:revision>
  <cp:lastPrinted>1601-01-01T00:00:00Z</cp:lastPrinted>
  <dcterms:created xsi:type="dcterms:W3CDTF">2010-08-13T08:18:53Z</dcterms:created>
  <dcterms:modified xsi:type="dcterms:W3CDTF">2012-11-13T10:22:10Z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