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7.xml"/><Relationship Id="rId22" Type="http://schemas.openxmlformats.org/officeDocument/2006/relationships/font" Target="fonts/MavenPro-regular.fntdata"/><Relationship Id="rId10" Type="http://schemas.openxmlformats.org/officeDocument/2006/relationships/slide" Target="slides/slide6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19" Type="http://schemas.openxmlformats.org/officeDocument/2006/relationships/font" Target="fonts/Nunito-bold.fntdata"/><Relationship Id="rId6" Type="http://schemas.openxmlformats.org/officeDocument/2006/relationships/slide" Target="slides/slide2.xml"/><Relationship Id="rId18" Type="http://schemas.openxmlformats.org/officeDocument/2006/relationships/font" Target="fonts/Nuni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f998fa005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f998fa005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f998fa005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f998fa005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f998fa005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f998fa005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f998fa005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f998fa005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1f998fa005_0_1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1f998fa005_0_1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1f998fa005_0_1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1f998fa005_0_1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f998fa005_0_1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1f998fa005_0_1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f998fa005_0_1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1f998fa005_0_1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Buzz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Data Analytics Team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32550" y="994975"/>
            <a:ext cx="5857800" cy="29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0" lang="en" sz="1300"/>
              <a:t>Project recap</a:t>
            </a:r>
            <a:endParaRPr b="0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0" lang="en" sz="1300"/>
              <a:t>Problem</a:t>
            </a:r>
            <a:endParaRPr b="0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0" lang="en" sz="1300"/>
              <a:t>Analytics Team</a:t>
            </a:r>
            <a:endParaRPr b="0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0" lang="en" sz="1300"/>
              <a:t>Process</a:t>
            </a:r>
            <a:endParaRPr b="0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0" lang="en" sz="1300"/>
              <a:t>Insights</a:t>
            </a:r>
            <a:endParaRPr b="0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0" lang="en" sz="1300"/>
              <a:t>Conclusion</a:t>
            </a:r>
            <a:endParaRPr b="0"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Recap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Problems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Big data that has not been analyzed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Guidance to ensure a smooth IPO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Lack of experienced human resources</a:t>
            </a:r>
            <a:endParaRPr/>
          </a:p>
        </p:txBody>
      </p:sp>
      <p:sp>
        <p:nvSpPr>
          <p:cNvPr id="290" name="Google Shape;290;p15"/>
          <p:cNvSpPr txBox="1"/>
          <p:nvPr>
            <p:ph idx="2" type="body"/>
          </p:nvPr>
        </p:nvSpPr>
        <p:spPr>
          <a:xfrm>
            <a:off x="4903650" y="1990050"/>
            <a:ext cx="3649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Objectives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Audit big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Recommendations for a successful IPO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Top 5 categories with the largest popularity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 Team</a:t>
            </a:r>
            <a:endParaRPr/>
          </a:p>
        </p:txBody>
      </p:sp>
      <p:sp>
        <p:nvSpPr>
          <p:cNvPr id="296" name="Google Shape;296;p16"/>
          <p:cNvSpPr txBox="1"/>
          <p:nvPr/>
        </p:nvSpPr>
        <p:spPr>
          <a:xfrm>
            <a:off x="1152325" y="3547275"/>
            <a:ext cx="240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ANDREW FLEMING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Nunito"/>
                <a:ea typeface="Nunito"/>
                <a:cs typeface="Nunito"/>
                <a:sym typeface="Nunito"/>
              </a:rPr>
              <a:t>Chief Technology Architect</a:t>
            </a:r>
            <a:endParaRPr i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6"/>
          <p:cNvSpPr/>
          <p:nvPr/>
        </p:nvSpPr>
        <p:spPr>
          <a:xfrm>
            <a:off x="1254875" y="1650125"/>
            <a:ext cx="2196300" cy="18972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6"/>
          <p:cNvSpPr/>
          <p:nvPr/>
        </p:nvSpPr>
        <p:spPr>
          <a:xfrm>
            <a:off x="3952500" y="1650125"/>
            <a:ext cx="2196300" cy="18972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6"/>
          <p:cNvSpPr txBox="1"/>
          <p:nvPr/>
        </p:nvSpPr>
        <p:spPr>
          <a:xfrm>
            <a:off x="3849900" y="3547275"/>
            <a:ext cx="240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MARCUS ROMPTON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Nunito"/>
                <a:ea typeface="Nunito"/>
                <a:cs typeface="Nunito"/>
                <a:sym typeface="Nunito"/>
              </a:rPr>
              <a:t>Senior Principal</a:t>
            </a:r>
            <a:endParaRPr i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6"/>
          <p:cNvSpPr/>
          <p:nvPr/>
        </p:nvSpPr>
        <p:spPr>
          <a:xfrm>
            <a:off x="6573925" y="1650125"/>
            <a:ext cx="2196300" cy="18972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6"/>
          <p:cNvSpPr txBox="1"/>
          <p:nvPr/>
        </p:nvSpPr>
        <p:spPr>
          <a:xfrm>
            <a:off x="6471325" y="3547275"/>
            <a:ext cx="240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MACIE NGUYEN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Nunito"/>
                <a:ea typeface="Nunito"/>
                <a:cs typeface="Nunito"/>
                <a:sym typeface="Nunito"/>
              </a:rPr>
              <a:t>Data Analyst</a:t>
            </a:r>
            <a:endParaRPr i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grpSp>
        <p:nvGrpSpPr>
          <p:cNvPr id="307" name="Google Shape;307;p17"/>
          <p:cNvGrpSpPr/>
          <p:nvPr/>
        </p:nvGrpSpPr>
        <p:grpSpPr>
          <a:xfrm>
            <a:off x="0" y="2028189"/>
            <a:ext cx="2214600" cy="3217636"/>
            <a:chOff x="0" y="1189989"/>
            <a:chExt cx="2214600" cy="3217636"/>
          </a:xfrm>
        </p:grpSpPr>
        <p:sp>
          <p:nvSpPr>
            <p:cNvPr id="308" name="Google Shape;308;p17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9" name="Google Shape;309;p17"/>
            <p:cNvSpPr txBox="1"/>
            <p:nvPr/>
          </p:nvSpPr>
          <p:spPr>
            <a:xfrm>
              <a:off x="2950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Data Understanding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0" name="Google Shape;310;p17"/>
          <p:cNvGrpSpPr/>
          <p:nvPr/>
        </p:nvGrpSpPr>
        <p:grpSpPr>
          <a:xfrm>
            <a:off x="1838325" y="2027975"/>
            <a:ext cx="2064000" cy="3217850"/>
            <a:chOff x="1838325" y="1189775"/>
            <a:chExt cx="2064000" cy="3217850"/>
          </a:xfrm>
        </p:grpSpPr>
        <p:sp>
          <p:nvSpPr>
            <p:cNvPr id="311" name="Google Shape;311;p17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2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2" name="Google Shape;312;p17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Data Cleaning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3" name="Google Shape;313;p17"/>
          <p:cNvGrpSpPr/>
          <p:nvPr/>
        </p:nvGrpSpPr>
        <p:grpSpPr>
          <a:xfrm>
            <a:off x="3516750" y="2027975"/>
            <a:ext cx="2064000" cy="3217850"/>
            <a:chOff x="3516750" y="1189775"/>
            <a:chExt cx="2064000" cy="3217850"/>
          </a:xfrm>
        </p:grpSpPr>
        <p:sp>
          <p:nvSpPr>
            <p:cNvPr id="314" name="Google Shape;314;p17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3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5" name="Google Shape;315;p17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Data Modelling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6" name="Google Shape;316;p17"/>
          <p:cNvGrpSpPr/>
          <p:nvPr/>
        </p:nvGrpSpPr>
        <p:grpSpPr>
          <a:xfrm>
            <a:off x="6874025" y="2027975"/>
            <a:ext cx="2064000" cy="3217850"/>
            <a:chOff x="6874025" y="1189775"/>
            <a:chExt cx="2064000" cy="3217850"/>
          </a:xfrm>
        </p:grpSpPr>
        <p:sp>
          <p:nvSpPr>
            <p:cNvPr id="317" name="Google Shape;317;p17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5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8" name="Google Shape;318;p17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Data Visualizations &amp; Recommendations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9" name="Google Shape;319;p17"/>
          <p:cNvGrpSpPr/>
          <p:nvPr/>
        </p:nvGrpSpPr>
        <p:grpSpPr>
          <a:xfrm>
            <a:off x="5195350" y="2027975"/>
            <a:ext cx="2064000" cy="3217850"/>
            <a:chOff x="5195350" y="1189775"/>
            <a:chExt cx="2064000" cy="3217850"/>
          </a:xfrm>
        </p:grpSpPr>
        <p:sp>
          <p:nvSpPr>
            <p:cNvPr id="320" name="Google Shape;320;p17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4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1" name="Google Shape;321;p17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Data Analysis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"/>
          <p:cNvSpPr txBox="1"/>
          <p:nvPr>
            <p:ph type="title"/>
          </p:nvPr>
        </p:nvSpPr>
        <p:spPr>
          <a:xfrm>
            <a:off x="1083825" y="772725"/>
            <a:ext cx="14820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327" name="Google Shape;327;p18"/>
          <p:cNvSpPr txBox="1"/>
          <p:nvPr>
            <p:ph idx="1" type="body"/>
          </p:nvPr>
        </p:nvSpPr>
        <p:spPr>
          <a:xfrm>
            <a:off x="1083825" y="2712300"/>
            <a:ext cx="16464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Unique Categories</a:t>
            </a:r>
            <a:endParaRPr/>
          </a:p>
        </p:txBody>
      </p:sp>
      <p:sp>
        <p:nvSpPr>
          <p:cNvPr id="328" name="Google Shape;328;p18"/>
          <p:cNvSpPr txBox="1"/>
          <p:nvPr>
            <p:ph type="title"/>
          </p:nvPr>
        </p:nvSpPr>
        <p:spPr>
          <a:xfrm>
            <a:off x="2858750" y="772725"/>
            <a:ext cx="26433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1897</a:t>
            </a:r>
            <a:endParaRPr/>
          </a:p>
        </p:txBody>
      </p:sp>
      <p:sp>
        <p:nvSpPr>
          <p:cNvPr id="329" name="Google Shape;329;p18"/>
          <p:cNvSpPr txBox="1"/>
          <p:nvPr>
            <p:ph idx="1" type="body"/>
          </p:nvPr>
        </p:nvSpPr>
        <p:spPr>
          <a:xfrm>
            <a:off x="3357200" y="2712225"/>
            <a:ext cx="16464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Reactions to Animal Posts</a:t>
            </a:r>
            <a:endParaRPr/>
          </a:p>
        </p:txBody>
      </p:sp>
      <p:sp>
        <p:nvSpPr>
          <p:cNvPr id="330" name="Google Shape;330;p18"/>
          <p:cNvSpPr txBox="1"/>
          <p:nvPr>
            <p:ph idx="1" type="body"/>
          </p:nvPr>
        </p:nvSpPr>
        <p:spPr>
          <a:xfrm>
            <a:off x="6189225" y="2698025"/>
            <a:ext cx="16464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Month with the most posts</a:t>
            </a:r>
            <a:endParaRPr/>
          </a:p>
        </p:txBody>
      </p:sp>
      <p:sp>
        <p:nvSpPr>
          <p:cNvPr id="331" name="Google Shape;331;p18"/>
          <p:cNvSpPr txBox="1"/>
          <p:nvPr>
            <p:ph type="title"/>
          </p:nvPr>
        </p:nvSpPr>
        <p:spPr>
          <a:xfrm>
            <a:off x="5651950" y="772800"/>
            <a:ext cx="26433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900"/>
              <a:t>January</a:t>
            </a:r>
            <a:endParaRPr sz="4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575" y="818800"/>
            <a:ext cx="4346029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9"/>
          <p:cNvSpPr txBox="1"/>
          <p:nvPr/>
        </p:nvSpPr>
        <p:spPr>
          <a:xfrm>
            <a:off x="767775" y="4188225"/>
            <a:ext cx="77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Nunito"/>
                <a:ea typeface="Nunito"/>
                <a:cs typeface="Nunito"/>
                <a:sym typeface="Nunito"/>
              </a:rPr>
              <a:t>Figure 1</a:t>
            </a:r>
            <a:endParaRPr i="1"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113" y="719138"/>
            <a:ext cx="4295775" cy="3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0"/>
          <p:cNvSpPr txBox="1"/>
          <p:nvPr/>
        </p:nvSpPr>
        <p:spPr>
          <a:xfrm>
            <a:off x="2357300" y="4512975"/>
            <a:ext cx="436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Nunito"/>
                <a:ea typeface="Nunito"/>
                <a:cs typeface="Nunito"/>
                <a:sym typeface="Nunito"/>
              </a:rPr>
              <a:t>Figure 2</a:t>
            </a:r>
            <a:endParaRPr i="1"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49" name="Google Shape;349;p21"/>
          <p:cNvSpPr txBox="1"/>
          <p:nvPr>
            <p:ph idx="1" type="body"/>
          </p:nvPr>
        </p:nvSpPr>
        <p:spPr>
          <a:xfrm>
            <a:off x="1303800" y="1228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Animal and Science are the two most popular category =&gt; User enjoy real-life and factual content.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Food is common theme with the top 5 categories with “Healthy Eating” ranking the highest =&gt; Collaborate with healthy food brand to boost user engagement.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1"/>
          <p:cNvSpPr txBox="1"/>
          <p:nvPr>
            <p:ph type="title"/>
          </p:nvPr>
        </p:nvSpPr>
        <p:spPr>
          <a:xfrm>
            <a:off x="1303800" y="25100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351" name="Google Shape;351;p21"/>
          <p:cNvSpPr txBox="1"/>
          <p:nvPr/>
        </p:nvSpPr>
        <p:spPr>
          <a:xfrm>
            <a:off x="1425800" y="3222550"/>
            <a:ext cx="650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Take a large scale production analysis for real-time understanding.</a:t>
            </a:r>
            <a:endParaRPr sz="13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