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7" r:id="rId2"/>
    <p:sldId id="256" r:id="rId3"/>
    <p:sldId id="260" r:id="rId4"/>
    <p:sldId id="258" r:id="rId5"/>
    <p:sldId id="259" r:id="rId6"/>
  </p:sldIdLst>
  <p:sldSz cx="5327650" cy="7559675"/>
  <p:notesSz cx="6858000" cy="9144000"/>
  <p:defaultTextStyle>
    <a:defPPr>
      <a:defRPr lang="en-US"/>
    </a:defPPr>
    <a:lvl1pPr marL="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351450" rtl="0" eaLnBrk="1" latinLnBrk="0" hangingPunct="1">
      <a:defRPr sz="13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56900-53CD-4F05-8A09-57F6FC314F09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388-478F-4C4E-91F2-0433C059D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895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tw-dresden.de/kiss-mi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634418" y="697816"/>
            <a:ext cx="419500" cy="41209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74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358204" y="1468321"/>
            <a:ext cx="4603170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1686416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3679352" y="1468322"/>
            <a:ext cx="0" cy="395165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49" y="7072600"/>
            <a:ext cx="1464326" cy="24725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3651905"/>
            <a:ext cx="5327650" cy="25993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374" b="1" dirty="0"/>
              <a:t>Veröffentlicht</a:t>
            </a:r>
            <a:r>
              <a:rPr lang="de-DE" sz="1374" b="1" baseline="0" dirty="0"/>
              <a:t> unter CC BY SA</a:t>
            </a:r>
          </a:p>
          <a:p>
            <a:pPr algn="ctr"/>
            <a:endParaRPr lang="de-DE" sz="1374" b="0" baseline="0" dirty="0"/>
          </a:p>
          <a:p>
            <a:pPr algn="ctr"/>
            <a:r>
              <a:rPr lang="de-DE" sz="1374" b="0" dirty="0"/>
              <a:t>Dieses Werk ist unter einer Creative </a:t>
            </a:r>
            <a:r>
              <a:rPr lang="de-DE" sz="1374" b="0" dirty="0" err="1"/>
              <a:t>Commons</a:t>
            </a:r>
            <a:r>
              <a:rPr lang="de-DE" sz="1374" b="0" dirty="0"/>
              <a:t> Lizenz vom Typ Namensnennung - Weitergabe unter gleichen Bedingungen 4.0 International zugänglich. Um eine Kopie dieser Lizenz einzusehen, konsultieren </a:t>
            </a:r>
            <a:r>
              <a:rPr lang="de-DE" sz="1374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sz="1374" b="0" dirty="0"/>
              <a:t>wenden Sie sich brieflich an Creative </a:t>
            </a:r>
            <a:r>
              <a:rPr lang="de-DE" sz="1374" b="0" dirty="0" err="1"/>
              <a:t>Commons</a:t>
            </a:r>
            <a:r>
              <a:rPr lang="de-DE" sz="1374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1" y="5517088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47" y="5518361"/>
            <a:ext cx="609159" cy="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95" y="5523149"/>
            <a:ext cx="604286" cy="5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248970" y="226508"/>
            <a:ext cx="4830056" cy="3181160"/>
          </a:xfrm>
        </p:spPr>
        <p:txBody>
          <a:bodyPr/>
          <a:lstStyle>
            <a:lvl1pPr>
              <a:defRPr sz="1068"/>
            </a:lvl1pPr>
            <a:lvl2pPr>
              <a:defRPr sz="1068"/>
            </a:lvl2pPr>
            <a:lvl3pPr>
              <a:defRPr sz="1068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366276" y="7039448"/>
            <a:ext cx="1246105" cy="34603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FE119D-4CBE-400E-AF18-F4744FCB254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95" y="6922191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36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92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712557" y="7221283"/>
            <a:ext cx="1902536" cy="20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3" dirty="0">
                <a:hlinkClick r:id="rId2"/>
              </a:rPr>
              <a:t>https://www.htw-dresden.de/kiss-mint</a:t>
            </a:r>
            <a:endParaRPr lang="de-DE" sz="763" dirty="0"/>
          </a:p>
        </p:txBody>
      </p:sp>
    </p:spTree>
    <p:extLst>
      <p:ext uri="{BB962C8B-B14F-4D97-AF65-F5344CB8AC3E}">
        <p14:creationId xmlns:p14="http://schemas.microsoft.com/office/powerpoint/2010/main" val="17854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6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9F69-2EBA-4449-A568-4BDE987D048B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0E03-F0E4-4EB4-AFB9-B41C61AF3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3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png"/><Relationship Id="rId4" Type="http://schemas.openxmlformats.org/officeDocument/2006/relationships/image" Target="../media/image35.jpe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75538" y="6366879"/>
            <a:ext cx="4798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Mithilfe der Motorensteuerung kann die </a:t>
            </a:r>
            <a:br>
              <a:rPr lang="de-DE" sz="1000" dirty="0"/>
            </a:br>
            <a:r>
              <a:rPr lang="de-DE" sz="1000" dirty="0" err="1"/>
              <a:t>Lüftergeschwindigkeit</a:t>
            </a:r>
            <a:r>
              <a:rPr lang="de-DE" sz="1000" dirty="0"/>
              <a:t> beeinflusst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Motorgeschwindigkeit wird in % angegeben (0-100%)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Bei der </a:t>
            </a:r>
            <a:r>
              <a:rPr lang="de-DE" sz="1000" dirty="0" err="1"/>
              <a:t>Lüftergeschwindigkeit</a:t>
            </a:r>
            <a:r>
              <a:rPr lang="de-DE" sz="1000" dirty="0"/>
              <a:t> ist die Wirkung umgekehrt, je niedriger die eingestellte Geschwindigkeit, desto höher ist die Drehzahl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699" y="2153033"/>
            <a:ext cx="1511019" cy="113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3456506"/>
            <a:ext cx="1511019" cy="113326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3466353"/>
            <a:ext cx="1511019" cy="1132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4" y="2156217"/>
            <a:ext cx="1511019" cy="11335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90" y="4759637"/>
            <a:ext cx="1511019" cy="113326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9" y="4764342"/>
            <a:ext cx="1511019" cy="113342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830122" y="2118251"/>
            <a:ext cx="1516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Anschließen der    </a:t>
            </a:r>
            <a:br>
              <a:rPr lang="de-DE" sz="1000" b="1" dirty="0"/>
            </a:br>
            <a:r>
              <a:rPr lang="de-DE" sz="1000" b="1" dirty="0"/>
              <a:t>&lt; Lüfter an eine </a:t>
            </a:r>
            <a:br>
              <a:rPr lang="de-DE" sz="1000" b="1" dirty="0"/>
            </a:br>
            <a:r>
              <a:rPr lang="de-DE" sz="1000" b="1" dirty="0"/>
              <a:t>   Spannungsversorgung:</a:t>
            </a:r>
          </a:p>
          <a:p>
            <a:r>
              <a:rPr lang="de-DE" sz="1000" dirty="0"/>
              <a:t>   Rot zu Rot (+ Pol)</a:t>
            </a:r>
          </a:p>
          <a:p>
            <a:r>
              <a:rPr lang="de-DE" sz="1000" dirty="0"/>
              <a:t>   Schwarz zu Blau (- Pol)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806070" y="3456506"/>
            <a:ext cx="165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&lt; </a:t>
            </a:r>
            <a:r>
              <a:rPr lang="de-DE" sz="1000" b="1" dirty="0" err="1"/>
              <a:t>Lüfteranschluss</a:t>
            </a:r>
            <a:br>
              <a:rPr lang="de-DE" sz="1000" b="1" dirty="0"/>
            </a:br>
            <a:r>
              <a:rPr lang="de-DE" sz="1000" b="1" dirty="0"/>
              <a:t>   ohne Steuerleitung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744715" y="1291968"/>
            <a:ext cx="1311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/>
              <a:t>Anschließen der </a:t>
            </a:r>
            <a:r>
              <a:rPr lang="de-DE" sz="1000" b="1" dirty="0" err="1"/>
              <a:t>Lüftersteuerung</a:t>
            </a:r>
            <a:r>
              <a:rPr lang="de-DE" sz="1000" b="1" dirty="0"/>
              <a:t> und der „– Pol“ (Masse) an den </a:t>
            </a:r>
            <a:r>
              <a:rPr lang="de-DE" sz="1000" b="1" dirty="0" err="1"/>
              <a:t>Calliope</a:t>
            </a:r>
            <a:endParaRPr lang="de-DE" sz="1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99744" y="190312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der </a:t>
            </a:r>
            <a:r>
              <a:rPr lang="de-DE" sz="2137" b="1" dirty="0" err="1"/>
              <a:t>Lüftersteuerung</a:t>
            </a:r>
            <a:endParaRPr lang="de-DE" sz="2137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43403" y="593084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</a:t>
            </a:r>
            <a:r>
              <a:rPr lang="de-DE" sz="2137" b="1" dirty="0" err="1"/>
              <a:t>Calliope</a:t>
            </a:r>
            <a:endParaRPr lang="de-DE" sz="2137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8" y="6427193"/>
            <a:ext cx="1449381" cy="300390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778628" y="4771870"/>
            <a:ext cx="1752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  verbinden mehrere in        </a:t>
            </a:r>
            <a:br>
              <a:rPr lang="de-DE" sz="1000" b="1" dirty="0"/>
            </a:br>
            <a:r>
              <a:rPr lang="de-DE" sz="1000" b="1" dirty="0"/>
              <a:t>&lt; Reihe geschalteter Lüfter &gt;</a:t>
            </a:r>
          </a:p>
          <a:p>
            <a:endParaRPr lang="de-DE" sz="1000" b="1" dirty="0"/>
          </a:p>
          <a:p>
            <a:r>
              <a:rPr lang="de-DE" sz="1000" b="1" dirty="0"/>
              <a:t>   (mit und ohne </a:t>
            </a:r>
            <a:r>
              <a:rPr lang="de-DE" sz="1000" b="1" dirty="0" err="1"/>
              <a:t>Steu</a:t>
            </a:r>
            <a:r>
              <a:rPr lang="de-DE" sz="1000" b="1" dirty="0"/>
              <a:t>-</a:t>
            </a:r>
            <a:br>
              <a:rPr lang="de-DE" sz="1000" b="1" dirty="0"/>
            </a:br>
            <a:r>
              <a:rPr lang="de-DE" sz="1000" b="1" dirty="0"/>
              <a:t>    </a:t>
            </a:r>
            <a:r>
              <a:rPr lang="de-DE" sz="1000" b="1" dirty="0" err="1"/>
              <a:t>erungssignal</a:t>
            </a:r>
            <a:r>
              <a:rPr lang="de-DE" sz="1000" b="1" dirty="0"/>
              <a:t> Möglich)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806070" y="4035640"/>
            <a:ext cx="1657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 err="1"/>
              <a:t>Lüfteranschluss</a:t>
            </a:r>
            <a:r>
              <a:rPr lang="de-DE" sz="1000" b="1" dirty="0"/>
              <a:t> &gt;</a:t>
            </a:r>
            <a:br>
              <a:rPr lang="de-DE" sz="1000" b="1" dirty="0"/>
            </a:br>
            <a:r>
              <a:rPr lang="de-DE" sz="1000" b="1" dirty="0"/>
              <a:t>mit Steuerleitung   ﻿</a:t>
            </a:r>
          </a:p>
          <a:p>
            <a:pPr algn="r"/>
            <a:r>
              <a:rPr lang="de-DE" sz="1000" b="1" dirty="0"/>
              <a:t>(gelbes Kabel)  ﻿</a:t>
            </a:r>
          </a:p>
        </p:txBody>
      </p:sp>
      <p:sp>
        <p:nvSpPr>
          <p:cNvPr id="19" name="Rechteck 18"/>
          <p:cNvSpPr/>
          <p:nvPr/>
        </p:nvSpPr>
        <p:spPr>
          <a:xfrm>
            <a:off x="299744" y="641029"/>
            <a:ext cx="3300714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1" y="938957"/>
            <a:ext cx="1043977" cy="78320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56" y="938957"/>
            <a:ext cx="1043977" cy="78320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4" y="938958"/>
            <a:ext cx="1043977" cy="783200"/>
          </a:xfrm>
          <a:prstGeom prst="rect">
            <a:avLst/>
          </a:prstGeom>
        </p:spPr>
      </p:pic>
      <p:sp>
        <p:nvSpPr>
          <p:cNvPr id="26" name="Textfeld 25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Netzteil</a:t>
            </a:r>
            <a:endParaRPr lang="de-DE" sz="1068" dirty="0"/>
          </a:p>
        </p:txBody>
      </p:sp>
      <p:sp>
        <p:nvSpPr>
          <p:cNvPr id="27" name="Textfeld 26"/>
          <p:cNvSpPr txBox="1"/>
          <p:nvPr/>
        </p:nvSpPr>
        <p:spPr>
          <a:xfrm>
            <a:off x="1522278" y="1755250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Lüfterkabel</a:t>
            </a:r>
            <a:endParaRPr lang="de-DE" sz="1068" dirty="0"/>
          </a:p>
        </p:txBody>
      </p:sp>
      <p:sp>
        <p:nvSpPr>
          <p:cNvPr id="28" name="Textfeld 27"/>
          <p:cNvSpPr txBox="1"/>
          <p:nvPr/>
        </p:nvSpPr>
        <p:spPr>
          <a:xfrm>
            <a:off x="2608451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Lüfter</a:t>
            </a:r>
            <a:endParaRPr lang="de-DE" sz="1068" dirty="0"/>
          </a:p>
        </p:txBody>
      </p:sp>
    </p:spTree>
    <p:extLst>
      <p:ext uri="{BB962C8B-B14F-4D97-AF65-F5344CB8AC3E}">
        <p14:creationId xmlns:p14="http://schemas.microsoft.com/office/powerpoint/2010/main" val="30032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3" r="3327" b="39549"/>
          <a:stretch/>
        </p:blipFill>
        <p:spPr>
          <a:xfrm>
            <a:off x="2795675" y="3697050"/>
            <a:ext cx="2389251" cy="1739826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Ultraschallsensors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861541" y="2419294"/>
            <a:ext cx="2363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Die Anschlussbuchse und der Stecker sind verdrehungssicher konstruiert. </a:t>
            </a:r>
          </a:p>
          <a:p>
            <a:r>
              <a:rPr lang="de-DE" sz="1000" b="1" dirty="0"/>
              <a:t>Aus der Beschriftung geht hervor, dass: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Weiß nicht angeschlossen </a:t>
            </a:r>
            <a:br>
              <a:rPr lang="de-DE" sz="1000" dirty="0"/>
            </a:br>
            <a:r>
              <a:rPr lang="de-DE" sz="1000" dirty="0"/>
              <a:t>(NC – not </a:t>
            </a:r>
            <a:r>
              <a:rPr lang="de-DE" sz="1000" dirty="0" err="1"/>
              <a:t>connectet</a:t>
            </a:r>
            <a:r>
              <a:rPr lang="de-DE" sz="1000" dirty="0"/>
              <a:t>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Gelb das Signalkabel ist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 dem </a:t>
            </a:r>
            <a:r>
              <a:rPr lang="de-DE" sz="1000" b="1" dirty="0" err="1"/>
              <a:t>Calliope</a:t>
            </a:r>
            <a:r>
              <a:rPr lang="de-DE" sz="1000" b="1" dirty="0"/>
              <a:t> kann der Anschluss ebenfalls nur in einer Richtung eingesteckt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Anschluss des Kabels in die Buchse A1 oberhalb des B-Knopfes (da dieser analoge Signale verarbeiten kann)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Wie in der Abbildung oben zu sehen, ist das gelbe Kabel das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Das Signal liegt also am PIN C16 an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Ultraschallsensors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3584" y="5918221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das Grove-Modul zu nutzen, muss zuerst das Paket </a:t>
            </a:r>
            <a:br>
              <a:rPr lang="de-DE" sz="1000" dirty="0"/>
            </a:br>
            <a:r>
              <a:rPr lang="de-DE" sz="1000" dirty="0"/>
              <a:t>hinzugefügt werden </a:t>
            </a:r>
            <a:br>
              <a:rPr lang="de-DE" sz="1000" dirty="0"/>
            </a:br>
            <a:r>
              <a:rPr lang="de-DE" sz="1000" dirty="0"/>
              <a:t>(Fortgeschritten – Paket hinzufügen – Grove)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Anschließend wird unter der Motorensteuerung ein </a:t>
            </a:r>
            <a:br>
              <a:rPr lang="de-DE" sz="1000" dirty="0"/>
            </a:br>
            <a:r>
              <a:rPr lang="de-DE" sz="1000" dirty="0"/>
              <a:t>neuer Blockbereich eingeblendet.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Hier gibt es die Möglichkeit den </a:t>
            </a:r>
            <a:br>
              <a:rPr lang="de-DE" sz="1000" dirty="0"/>
            </a:br>
            <a:r>
              <a:rPr lang="de-DE" sz="1000" dirty="0"/>
              <a:t>Sensorwert des Ultraschallsensors</a:t>
            </a:r>
            <a:br>
              <a:rPr lang="de-DE" sz="1000" dirty="0"/>
            </a:br>
            <a:r>
              <a:rPr lang="de-DE" sz="1000" dirty="0"/>
              <a:t>abzufragen.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5979686"/>
            <a:ext cx="1318165" cy="41677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85" y="6396459"/>
            <a:ext cx="1318165" cy="20838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23" y="6837962"/>
            <a:ext cx="2031027" cy="18365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3" y="2131202"/>
            <a:ext cx="2210505" cy="1657484"/>
          </a:xfrm>
          <a:prstGeom prst="rect">
            <a:avLst/>
          </a:prstGeom>
        </p:spPr>
      </p:pic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10" y="938093"/>
            <a:ext cx="1043977" cy="7832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9" y="938120"/>
            <a:ext cx="1043977" cy="783204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436106" y="1751745"/>
            <a:ext cx="821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Gorve</a:t>
            </a:r>
            <a:r>
              <a:rPr lang="de-DE" sz="1000" dirty="0"/>
              <a:t>-Kabel</a:t>
            </a:r>
            <a:endParaRPr lang="de-DE" sz="1068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06" y="655463"/>
            <a:ext cx="2315843" cy="1736882"/>
          </a:xfrm>
          <a:prstGeom prst="rect">
            <a:avLst/>
          </a:prstGeom>
        </p:spPr>
      </p:pic>
      <p:sp>
        <p:nvSpPr>
          <p:cNvPr id="34" name="Textfeld 33"/>
          <p:cNvSpPr txBox="1"/>
          <p:nvPr/>
        </p:nvSpPr>
        <p:spPr>
          <a:xfrm>
            <a:off x="1400092" y="1755250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Ultraschallsensor</a:t>
            </a:r>
            <a:endParaRPr lang="de-DE" sz="1068" dirty="0"/>
          </a:p>
        </p:txBody>
      </p:sp>
      <p:sp>
        <p:nvSpPr>
          <p:cNvPr id="19" name="Ellipse 18"/>
          <p:cNvSpPr/>
          <p:nvPr/>
        </p:nvSpPr>
        <p:spPr>
          <a:xfrm>
            <a:off x="3780085" y="1361632"/>
            <a:ext cx="387837" cy="2264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4043151" y="2038378"/>
            <a:ext cx="100646" cy="339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907939" y="7046349"/>
            <a:ext cx="1701" cy="25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027850" y="4434197"/>
            <a:ext cx="386607" cy="86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Infrarotsensors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2799208" y="1715820"/>
            <a:ext cx="2363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Der Sensor besitzt drei Anschlüsse: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GND auch Ground oder Masse(-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VCC (Spannungsversorgung, +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OUT hier mit gelben Signalkabel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In diesem Beispiel verbindet des rote Kabel VCC (am Sensor) mit den 3,3V des </a:t>
            </a:r>
            <a:r>
              <a:rPr lang="de-DE" sz="1000" dirty="0" err="1"/>
              <a:t>Calliope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orangene Kabel bildet die Masse Verbindung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und das Gelbe Signalkabel verbindet OUT und C5 des </a:t>
            </a:r>
            <a:r>
              <a:rPr lang="de-DE" sz="1000" dirty="0" err="1"/>
              <a:t>Calliope</a:t>
            </a:r>
            <a:r>
              <a:rPr lang="de-DE" sz="1000" dirty="0"/>
              <a:t>. 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277172" y="3929761"/>
            <a:ext cx="250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Aufgepasst wird dieser Sensor an die 26 polige Anschlussleiste angesteckt muss auf darauf geachtet werden, dass VCC und GND nicht vertauscht werden!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b="1" dirty="0"/>
              <a:t>Die Jumper-Kabel können direkt in die Pins gesteckt werden (sind dann aber sehr lose) wir empfehlen vorab eine </a:t>
            </a:r>
            <a:r>
              <a:rPr lang="de-DE" sz="1000" b="1" dirty="0" err="1"/>
              <a:t>Buchsenleiste</a:t>
            </a:r>
            <a:r>
              <a:rPr lang="de-DE" sz="1000" b="1" dirty="0"/>
              <a:t> aufzulöten.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endParaRPr lang="de-DE" sz="1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40713" y="547034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Infrarotsensors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31271" y="5826114"/>
            <a:ext cx="4798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Um den Infrarotsensor nutzen zu können muss die „Anziehungskraft“ an diesem Pin „nach oben“ gezogen werden. </a:t>
            </a:r>
          </a:p>
          <a:p>
            <a:r>
              <a:rPr lang="de-DE" sz="1000" dirty="0"/>
              <a:t>       Dies ist im erweiterten Bereich unter Pins zu finden.</a:t>
            </a:r>
          </a:p>
          <a:p>
            <a:endParaRPr lang="de-DE" sz="1000" dirty="0"/>
          </a:p>
          <a:p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der Sensoren erfolgt über den Baustein digitale Werte auslesen  </a:t>
            </a:r>
            <a:br>
              <a:rPr lang="de-DE" sz="1000" dirty="0"/>
            </a:br>
            <a:endParaRPr lang="de-DE" sz="1000" dirty="0"/>
          </a:p>
        </p:txBody>
      </p:sp>
      <p:sp>
        <p:nvSpPr>
          <p:cNvPr id="23" name="Ellipse 22"/>
          <p:cNvSpPr/>
          <p:nvPr/>
        </p:nvSpPr>
        <p:spPr>
          <a:xfrm rot="2095642">
            <a:off x="1508086" y="2396611"/>
            <a:ext cx="363349" cy="3654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sp>
        <p:nvSpPr>
          <p:cNvPr id="32" name="Rechteck 31"/>
          <p:cNvSpPr/>
          <p:nvPr/>
        </p:nvSpPr>
        <p:spPr>
          <a:xfrm>
            <a:off x="299744" y="640123"/>
            <a:ext cx="2197846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22702" y="1622152"/>
            <a:ext cx="96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Jumper-Kabel</a:t>
            </a:r>
          </a:p>
          <a:p>
            <a:pPr algn="ctr"/>
            <a:r>
              <a:rPr lang="de-DE" sz="1000" dirty="0"/>
              <a:t>Male/ </a:t>
            </a:r>
            <a:r>
              <a:rPr lang="de-DE" sz="1000" dirty="0" err="1"/>
              <a:t>Female</a:t>
            </a:r>
            <a:endParaRPr lang="de-DE" sz="1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310017" y="1672585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Infrarotsensor</a:t>
            </a:r>
            <a:endParaRPr lang="de-DE" sz="1068" dirty="0"/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1689760" y="2126003"/>
            <a:ext cx="154170" cy="181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2C668E8E-2CA5-4076-9240-7D665CA8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24" y="3714526"/>
            <a:ext cx="2505235" cy="15390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3568B8-BACB-43CB-AD0D-088261BA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17" y="6027215"/>
            <a:ext cx="2784948" cy="1751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7FC528C-1D66-4008-A647-69273177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87" b="11279"/>
          <a:stretch/>
        </p:blipFill>
        <p:spPr>
          <a:xfrm>
            <a:off x="3015727" y="6817344"/>
            <a:ext cx="1943538" cy="19002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283D64-7BF3-408F-B9FD-2611314E5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710" y="6214097"/>
            <a:ext cx="1131173" cy="3565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C441B0-B800-4CD1-A54A-467E7EFC81B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r="30515" b="23059"/>
          <a:stretch/>
        </p:blipFill>
        <p:spPr>
          <a:xfrm rot="5400000">
            <a:off x="3487145" y="-168260"/>
            <a:ext cx="865779" cy="25790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BA4A766-CF32-44B9-82A2-761A136F8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t="39959" r="12135" b="30912"/>
          <a:stretch/>
        </p:blipFill>
        <p:spPr>
          <a:xfrm rot="10800000">
            <a:off x="1255792" y="1058413"/>
            <a:ext cx="1205951" cy="4392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2E5FEA-0BD4-4F79-991F-2AF24E626A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" r="28400" b="13118"/>
          <a:stretch/>
        </p:blipFill>
        <p:spPr>
          <a:xfrm>
            <a:off x="388857" y="846743"/>
            <a:ext cx="841346" cy="82121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1B0681E-1B88-4B1E-886F-343AEF4BBD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8" b="17990"/>
          <a:stretch/>
        </p:blipFill>
        <p:spPr>
          <a:xfrm>
            <a:off x="303731" y="2062727"/>
            <a:ext cx="2241514" cy="1875223"/>
          </a:xfrm>
          <a:prstGeom prst="rect">
            <a:avLst/>
          </a:prstGeom>
        </p:spPr>
      </p:pic>
      <p:cxnSp>
        <p:nvCxnSpPr>
          <p:cNvPr id="36" name="Gerade Verbindung mit Pfeil 35"/>
          <p:cNvCxnSpPr>
            <a:cxnSpLocks/>
          </p:cNvCxnSpPr>
          <p:nvPr/>
        </p:nvCxnSpPr>
        <p:spPr>
          <a:xfrm flipV="1">
            <a:off x="388857" y="3247292"/>
            <a:ext cx="313107" cy="268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</p:cNvCxnSpPr>
          <p:nvPr/>
        </p:nvCxnSpPr>
        <p:spPr>
          <a:xfrm flipH="1" flipV="1">
            <a:off x="805913" y="3159209"/>
            <a:ext cx="136196" cy="282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EA1D82C-85F8-48F8-969A-B769389F69C2}"/>
              </a:ext>
            </a:extLst>
          </p:cNvPr>
          <p:cNvCxnSpPr>
            <a:cxnSpLocks/>
          </p:cNvCxnSpPr>
          <p:nvPr/>
        </p:nvCxnSpPr>
        <p:spPr>
          <a:xfrm flipH="1" flipV="1">
            <a:off x="1000992" y="3174895"/>
            <a:ext cx="181262" cy="4065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91B97BD-3BFA-411F-A247-8072E271ECF4}"/>
              </a:ext>
            </a:extLst>
          </p:cNvPr>
          <p:cNvSpPr txBox="1"/>
          <p:nvPr/>
        </p:nvSpPr>
        <p:spPr>
          <a:xfrm>
            <a:off x="804027" y="3362588"/>
            <a:ext cx="276163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BDA3FF5-25D6-4D02-99F9-381C35230906}"/>
              </a:ext>
            </a:extLst>
          </p:cNvPr>
          <p:cNvSpPr txBox="1"/>
          <p:nvPr/>
        </p:nvSpPr>
        <p:spPr>
          <a:xfrm>
            <a:off x="269273" y="3396023"/>
            <a:ext cx="313106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-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6687345-2A90-4383-9CF5-07BFEAF22713}"/>
              </a:ext>
            </a:extLst>
          </p:cNvPr>
          <p:cNvSpPr txBox="1"/>
          <p:nvPr/>
        </p:nvSpPr>
        <p:spPr>
          <a:xfrm>
            <a:off x="1069090" y="3559216"/>
            <a:ext cx="508473" cy="305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FF00"/>
                </a:solidFill>
              </a:rPr>
              <a:t>OUT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E3E9CF3-BAE3-4361-90DF-69DDC2272B98}"/>
              </a:ext>
            </a:extLst>
          </p:cNvPr>
          <p:cNvSpPr txBox="1"/>
          <p:nvPr/>
        </p:nvSpPr>
        <p:spPr>
          <a:xfrm>
            <a:off x="90015" y="6802172"/>
            <a:ext cx="15997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/>
              <a:t>Hinweis: </a:t>
            </a:r>
            <a:r>
              <a:rPr lang="de-DE" sz="1000" dirty="0"/>
              <a:t>Durch das Loch passen M3 Schrauben um den Sensor an einem Roboter zu montieren. </a:t>
            </a:r>
          </a:p>
        </p:txBody>
      </p:sp>
    </p:spTree>
    <p:extLst>
      <p:ext uri="{BB962C8B-B14F-4D97-AF65-F5344CB8AC3E}">
        <p14:creationId xmlns:p14="http://schemas.microsoft.com/office/powerpoint/2010/main" val="8400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99744" y="222031"/>
            <a:ext cx="4798506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Montage des Servomotors</a:t>
            </a:r>
          </a:p>
        </p:txBody>
      </p:sp>
      <p:sp>
        <p:nvSpPr>
          <p:cNvPr id="5" name="Rechteck 4"/>
          <p:cNvSpPr/>
          <p:nvPr/>
        </p:nvSpPr>
        <p:spPr>
          <a:xfrm>
            <a:off x="299743" y="640123"/>
            <a:ext cx="4798507" cy="1349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056" b="1" dirty="0"/>
              <a:t>Benötigte Teile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3425" y="1743128"/>
            <a:ext cx="1148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Servo</a:t>
            </a:r>
            <a:r>
              <a:rPr lang="de-DE" sz="1000" dirty="0"/>
              <a:t>-Signalkabel</a:t>
            </a:r>
            <a:endParaRPr lang="de-DE" sz="1050" dirty="0"/>
          </a:p>
        </p:txBody>
      </p:sp>
      <p:sp>
        <p:nvSpPr>
          <p:cNvPr id="9" name="Textfeld 8"/>
          <p:cNvSpPr txBox="1"/>
          <p:nvPr/>
        </p:nvSpPr>
        <p:spPr>
          <a:xfrm>
            <a:off x="1546816" y="1741171"/>
            <a:ext cx="1097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Servomotor</a:t>
            </a:r>
            <a:endParaRPr lang="de-DE" sz="1068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8" y="923067"/>
            <a:ext cx="1043977" cy="783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8" y="923067"/>
            <a:ext cx="1043977" cy="7832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" y="923067"/>
            <a:ext cx="1043977" cy="78320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04" y="923067"/>
            <a:ext cx="1043977" cy="78320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2722070" y="1742196"/>
            <a:ext cx="1149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Versorgungskabel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47888" y="1749474"/>
            <a:ext cx="104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Batteriepack</a:t>
            </a:r>
            <a:endParaRPr lang="de-DE" sz="1068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1" y="3878548"/>
            <a:ext cx="2101992" cy="157693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60345" r="44615" b="1785"/>
          <a:stretch/>
        </p:blipFill>
        <p:spPr>
          <a:xfrm>
            <a:off x="2496887" y="3198856"/>
            <a:ext cx="2505238" cy="115510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94"/>
          <a:stretch/>
        </p:blipFill>
        <p:spPr>
          <a:xfrm>
            <a:off x="301376" y="2055809"/>
            <a:ext cx="2105611" cy="135702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>
            <a:off x="2383742" y="434929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br>
              <a:rPr lang="de-DE" sz="1000" dirty="0"/>
            </a:br>
            <a:r>
              <a:rPr lang="de-DE" sz="1000" dirty="0"/>
              <a:t>an den Pin „P1“ (da dieser analoge Werte einstellen kann)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 mit </a:t>
            </a:r>
            <a:br>
              <a:rPr lang="de-DE" sz="1000" dirty="0"/>
            </a:br>
            <a:r>
              <a:rPr lang="de-DE" sz="1000" dirty="0"/>
              <a:t>dem „-“ Pin des </a:t>
            </a:r>
            <a:r>
              <a:rPr lang="de-DE" sz="1000" dirty="0" err="1"/>
              <a:t>Calliope</a:t>
            </a:r>
            <a:r>
              <a:rPr lang="de-DE" sz="1000" dirty="0"/>
              <a:t> verbinden </a:t>
            </a:r>
            <a:br>
              <a:rPr lang="de-DE" sz="1000" dirty="0"/>
            </a:br>
            <a:r>
              <a:rPr lang="de-DE" sz="1000" dirty="0"/>
              <a:t>[Anschluss damit die der Minuspol das gleiche negative Potential hat]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340506" y="2831850"/>
            <a:ext cx="428108" cy="21682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H="1">
            <a:off x="1818940" y="2110665"/>
            <a:ext cx="406714" cy="3532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 rot="19993581">
            <a:off x="265537" y="2558499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Servo</a:t>
            </a:r>
            <a:endParaRPr lang="de-DE" sz="1068" dirty="0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 rot="19084285">
            <a:off x="1561906" y="1977825"/>
            <a:ext cx="1006154" cy="25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8" dirty="0" err="1">
                <a:solidFill>
                  <a:srgbClr val="FF0000"/>
                </a:solidFill>
              </a:rPr>
              <a:t>Calliope</a:t>
            </a:r>
            <a:endParaRPr lang="de-DE" sz="1068" dirty="0">
              <a:solidFill>
                <a:srgbClr val="FF000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340505" y="4421466"/>
            <a:ext cx="155510" cy="40423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3853555" y="3921243"/>
            <a:ext cx="464218" cy="42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6"/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3000042" y="3690720"/>
            <a:ext cx="418879" cy="35676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40713" y="5497756"/>
            <a:ext cx="5316568" cy="421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37" b="1" dirty="0"/>
              <a:t>Die Programmierung des Servomotors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31011" y="5897790"/>
            <a:ext cx="479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Unter „Fortgeschrittene“ im Bereich Pins findet sich</a:t>
            </a:r>
            <a:br>
              <a:rPr lang="de-DE" sz="1000" dirty="0"/>
            </a:br>
            <a:r>
              <a:rPr lang="de-DE" sz="1000" dirty="0"/>
              <a:t>die Funktion für die Steuerung eines Servomotors 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Mit der Funktion folgender Funktion</a:t>
            </a:r>
            <a:br>
              <a:rPr lang="de-DE" sz="1000" dirty="0"/>
            </a:br>
            <a:r>
              <a:rPr lang="de-DE" sz="1000" dirty="0"/>
              <a:t>„schreibe </a:t>
            </a:r>
            <a:r>
              <a:rPr lang="de-DE" sz="1000" dirty="0" err="1"/>
              <a:t>Servo</a:t>
            </a:r>
            <a:r>
              <a:rPr lang="de-DE" sz="1000" dirty="0"/>
              <a:t> an Pin [P1] auf [180]“ </a:t>
            </a:r>
            <a:br>
              <a:rPr lang="de-DE" sz="1000" dirty="0"/>
            </a:br>
            <a:r>
              <a:rPr lang="de-DE" sz="1000" dirty="0"/>
              <a:t>kann ein beliebiger Winkel an den </a:t>
            </a:r>
            <a:r>
              <a:rPr lang="de-DE" sz="1000" dirty="0" err="1"/>
              <a:t>Servo</a:t>
            </a:r>
            <a:r>
              <a:rPr lang="de-DE" sz="1000" dirty="0"/>
              <a:t> gesendet werden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Der Programmcode wartet nicht auf das erreichen der Position</a:t>
            </a:r>
            <a:br>
              <a:rPr lang="de-DE" sz="1000" dirty="0"/>
            </a:br>
            <a:r>
              <a:rPr lang="de-DE" sz="1000" dirty="0"/>
              <a:t>aus diesem Grund wird nach dem Senden des Winkels eine Pause benötigt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Das auslesen des eingestellten Winkels ist nicht möglich (Speichern des Winkels)</a:t>
            </a:r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81" y="5898288"/>
            <a:ext cx="1209860" cy="382529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53" y="6322955"/>
            <a:ext cx="1856038" cy="218631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83" y="6676042"/>
            <a:ext cx="978931" cy="193848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432362" y="2019864"/>
            <a:ext cx="2665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Das Signalkabel und das Batterie-Pack-Verbindungskabel entsprechend ihrer Farbcodierung an den </a:t>
            </a:r>
            <a:r>
              <a:rPr lang="de-DE" sz="1000" b="1" dirty="0" err="1"/>
              <a:t>Servo</a:t>
            </a:r>
            <a:r>
              <a:rPr lang="de-DE" sz="1000" b="1" dirty="0"/>
              <a:t>-Motor anschließen:</a:t>
            </a:r>
            <a:endParaRPr lang="de-DE" sz="1000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Signalkable für das einstellen des Winkels</a:t>
            </a:r>
            <a:endParaRPr lang="de-DE" sz="1000" b="1" dirty="0"/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Schwarz Masse/</a:t>
            </a:r>
            <a:r>
              <a:rPr lang="de-DE" sz="1000" dirty="0" err="1"/>
              <a:t>Ground</a:t>
            </a:r>
            <a:r>
              <a:rPr lang="de-DE" sz="1000" dirty="0"/>
              <a:t> (- Pol)</a:t>
            </a:r>
          </a:p>
          <a:p>
            <a:pPr marL="218056" indent="-218056">
              <a:buFont typeface="Arial" panose="020B0604020202020204" pitchFamily="34" charset="0"/>
              <a:buChar char="•"/>
            </a:pPr>
            <a:r>
              <a:rPr lang="de-DE" sz="1000" dirty="0"/>
              <a:t>Rot VCC (+ Pol)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03" y="3442622"/>
            <a:ext cx="2217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Anschließen des Signalkabels und des Minus-Pols an den </a:t>
            </a:r>
            <a:r>
              <a:rPr lang="de-DE" sz="1000" b="1" dirty="0" err="1"/>
              <a:t>Calliope</a:t>
            </a:r>
            <a:r>
              <a:rPr lang="de-DE" sz="1000" b="1" dirty="0"/>
              <a:t>: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702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3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409</Words>
  <Application>Microsoft Office PowerPoint</Application>
  <PresentationFormat>Benutzerdefiniert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54</cp:revision>
  <dcterms:created xsi:type="dcterms:W3CDTF">2018-09-12T10:50:39Z</dcterms:created>
  <dcterms:modified xsi:type="dcterms:W3CDTF">2020-01-14T09:38:45Z</dcterms:modified>
</cp:coreProperties>
</file>