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7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0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5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E980-3383-4622-8624-CB42A9705A03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7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://creativecommons.org/licenses/by-sa/4.0/" TargetMode="External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9" Type="http://schemas.openxmlformats.org/officeDocument/2006/relationships/image" Target="../media/image26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49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4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hyperlink" Target="https://www.htw-dresden.de/kiss-mint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0" Type="http://schemas.openxmlformats.org/officeDocument/2006/relationships/image" Target="../media/image1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hyperlink" Target="http://creativecommons.org/licenses/by-sa/4.0/" TargetMode="External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hyperlink" Target="https://www.htw-dresden.de/kiss-mint" TargetMode="Externa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2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5151255" y="501990"/>
            <a:ext cx="1870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Einmaliges Ausführen</a:t>
            </a:r>
          </a:p>
          <a:p>
            <a:endParaRPr lang="de-DE" sz="1200" dirty="0"/>
          </a:p>
          <a:p>
            <a:r>
              <a:rPr lang="de-DE" sz="1200" dirty="0"/>
              <a:t>Dauerhaft wiederholen</a:t>
            </a:r>
          </a:p>
          <a:p>
            <a:endParaRPr lang="de-DE" sz="1200" dirty="0"/>
          </a:p>
          <a:p>
            <a:r>
              <a:rPr lang="de-DE" sz="1200" dirty="0"/>
              <a:t>Pausieren</a:t>
            </a:r>
          </a:p>
          <a:p>
            <a:endParaRPr lang="de-DE" sz="1200" dirty="0"/>
          </a:p>
          <a:p>
            <a:r>
              <a:rPr lang="de-DE" sz="1200" dirty="0"/>
              <a:t>RGB-LED Farbe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Zeige ein Bild/Symbol</a:t>
            </a:r>
          </a:p>
          <a:p>
            <a:br>
              <a:rPr lang="de-DE" sz="1200" dirty="0"/>
            </a:br>
            <a:br>
              <a:rPr lang="de-DE" sz="1200" dirty="0"/>
            </a:br>
            <a:br>
              <a:rPr lang="de-DE" sz="1200" dirty="0"/>
            </a:br>
            <a:r>
              <a:rPr lang="de-DE" sz="1200" dirty="0"/>
              <a:t>Texte oder Zahlen in Laufschrift ausgeben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Calliope</a:t>
            </a:r>
            <a:r>
              <a:rPr lang="de-DE" sz="2800" dirty="0"/>
              <a:t> programmieren für Beginner</a:t>
            </a:r>
          </a:p>
        </p:txBody>
      </p:sp>
      <p:sp>
        <p:nvSpPr>
          <p:cNvPr id="18" name="Inhaltsplatzhalter 3"/>
          <p:cNvSpPr>
            <a:spLocks noGrp="1"/>
          </p:cNvSpPr>
          <p:nvPr/>
        </p:nvSpPr>
        <p:spPr>
          <a:xfrm>
            <a:off x="184013" y="1265370"/>
            <a:ext cx="3234120" cy="626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Öffne im Web-Browser </a:t>
            </a:r>
            <a:r>
              <a:rPr lang="de-DE" b="1" dirty="0"/>
              <a:t>makecode.calliope.cc/</a:t>
            </a:r>
            <a:r>
              <a:rPr lang="de-DE" b="1" dirty="0" err="1"/>
              <a:t>beta</a:t>
            </a:r>
            <a:endParaRPr lang="de-DE" b="1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de-DE" b="1" dirty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Wähle nun einen Namen für das Programm, z.B. «</a:t>
            </a:r>
            <a:r>
              <a:rPr lang="de-DE" dirty="0" err="1"/>
              <a:t>mein_Code</a:t>
            </a:r>
            <a:r>
              <a:rPr lang="de-DE" dirty="0"/>
              <a:t>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Die Erstellung des Beispielcodes 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Hello</a:t>
            </a:r>
            <a:r>
              <a:rPr lang="de-DE" dirty="0"/>
              <a:t> World“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Klicke auf «Herunterladen» und speichere die Datei «mini-</a:t>
            </a:r>
            <a:r>
              <a:rPr lang="de-DE" dirty="0" err="1"/>
              <a:t>mein_Code.hex</a:t>
            </a:r>
            <a:r>
              <a:rPr lang="de-DE" dirty="0"/>
              <a:t>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Schließe den </a:t>
            </a:r>
            <a:r>
              <a:rPr lang="de-DE" dirty="0" err="1"/>
              <a:t>Calliope</a:t>
            </a:r>
            <a:r>
              <a:rPr lang="de-DE" dirty="0"/>
              <a:t> über das USB-Kabel an.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Öffne den Datei-Explorer (</a:t>
            </a:r>
            <a:r>
              <a:rPr lang="de-DE" dirty="0" err="1"/>
              <a:t>Win</a:t>
            </a:r>
            <a:r>
              <a:rPr lang="de-DE" dirty="0"/>
              <a:t>) oder Finder (Mac) und ziehe die gespeicherte Datei auf das Laufwerk «MINI».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Solange das Programm auf den </a:t>
            </a:r>
            <a:r>
              <a:rPr lang="de-DE" dirty="0" err="1"/>
              <a:t>Calliope</a:t>
            </a:r>
            <a:r>
              <a:rPr lang="de-DE" dirty="0"/>
              <a:t> hochgeladen wird, blinkt ein gelbes Licht auf der Vorderseite. Das Programm startet anschließend von selbst.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5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Bei jeder Änderung des Programms muss es neu auf den </a:t>
            </a:r>
            <a:r>
              <a:rPr lang="de-DE" dirty="0" err="1"/>
              <a:t>Calliope</a:t>
            </a:r>
            <a:r>
              <a:rPr lang="de-DE" dirty="0"/>
              <a:t> hochgeladen werden (Schritt 4 - 7 wiederholen).</a:t>
            </a:r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 bwMode="auto">
          <a:xfrm>
            <a:off x="3324358" y="3343628"/>
            <a:ext cx="1596378" cy="2209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Ellipse 21"/>
          <p:cNvSpPr/>
          <p:nvPr/>
        </p:nvSpPr>
        <p:spPr>
          <a:xfrm>
            <a:off x="4196205" y="3795879"/>
            <a:ext cx="771304" cy="2994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369411" y="5186122"/>
            <a:ext cx="463942" cy="2521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24" name="Gerade Verbindung mit Pfeil 23"/>
          <p:cNvCxnSpPr>
            <a:endCxn id="23" idx="6"/>
          </p:cNvCxnSpPr>
          <p:nvPr/>
        </p:nvCxnSpPr>
        <p:spPr>
          <a:xfrm flipH="1">
            <a:off x="3833353" y="4095331"/>
            <a:ext cx="674639" cy="12168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fik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661680"/>
            <a:ext cx="1441524" cy="165108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866985"/>
            <a:ext cx="1365320" cy="165108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272785"/>
            <a:ext cx="857294" cy="165108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072290"/>
            <a:ext cx="1041454" cy="165108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2" y="8676295"/>
            <a:ext cx="857294" cy="50167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90" y="4774411"/>
            <a:ext cx="1162110" cy="476274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982006"/>
            <a:ext cx="1155759" cy="387370"/>
          </a:xfrm>
          <a:prstGeom prst="rect">
            <a:avLst/>
          </a:prstGeom>
        </p:spPr>
      </p:pic>
      <p:pic>
        <p:nvPicPr>
          <p:cNvPr id="94" name="Grafik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92" y="2405010"/>
            <a:ext cx="1358970" cy="387370"/>
          </a:xfrm>
          <a:prstGeom prst="rect">
            <a:avLst/>
          </a:prstGeom>
        </p:spPr>
      </p:pic>
      <p:sp>
        <p:nvSpPr>
          <p:cNvPr id="101" name="Textfeld 100"/>
          <p:cNvSpPr txBox="1"/>
          <p:nvPr/>
        </p:nvSpPr>
        <p:spPr>
          <a:xfrm>
            <a:off x="5146883" y="7945702"/>
            <a:ext cx="187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Schalte eine LED in Matrix</a:t>
            </a:r>
          </a:p>
          <a:p>
            <a:endParaRPr lang="de-DE" sz="1200" dirty="0"/>
          </a:p>
          <a:p>
            <a:r>
              <a:rPr lang="de-DE" sz="1200" dirty="0"/>
              <a:t>Ein</a:t>
            </a:r>
          </a:p>
          <a:p>
            <a:endParaRPr lang="de-DE" sz="1200" dirty="0"/>
          </a:p>
          <a:p>
            <a:r>
              <a:rPr lang="de-DE" sz="1200" dirty="0"/>
              <a:t>Aus</a:t>
            </a:r>
          </a:p>
          <a:p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9412285" y="3362877"/>
            <a:ext cx="187015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/>
              <a:t>Wert abrufen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Wert festlegen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Wert um X ändern</a:t>
            </a:r>
          </a:p>
        </p:txBody>
      </p:sp>
      <p:pic>
        <p:nvPicPr>
          <p:cNvPr id="103" name="Grafik 10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554593"/>
            <a:ext cx="1403422" cy="387370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412285" y="762742"/>
            <a:ext cx="187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Sensormesswerte abrufen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Bei Eingaben ausführen</a:t>
            </a:r>
            <a:br>
              <a:rPr lang="de-DE" sz="1200" dirty="0"/>
            </a:br>
            <a:r>
              <a:rPr lang="de-DE" sz="1200" dirty="0"/>
              <a:t>(Eventhandler)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9431027" y="4812392"/>
            <a:ext cx="1731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Wiederhole alles in diesem Block 4 mal</a:t>
            </a:r>
          </a:p>
          <a:p>
            <a:endParaRPr lang="de-DE" sz="1200" dirty="0"/>
          </a:p>
          <a:p>
            <a:r>
              <a:rPr lang="de-DE" sz="1200" dirty="0"/>
              <a:t>Wiederhole solange bis Index den Wert 4 erreicht (erhöhe in jedem Durchlauf um 1)</a:t>
            </a:r>
          </a:p>
          <a:p>
            <a:endParaRPr lang="de-DE" sz="1200" dirty="0"/>
          </a:p>
          <a:p>
            <a:r>
              <a:rPr lang="de-DE" sz="1200" dirty="0"/>
              <a:t>Wiederhole alles in diesem Block bis Logik nicht mehr „wahr“ ist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8882961" y="7313142"/>
            <a:ext cx="2532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Wenn Logik-Ausdruck wahr ist, führe „dann“-Zweig (Block) aus. Alternativ führe „ansonsten“-Zweig (Block) aus.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/>
              <a:t>Logik-Ausdruck: Vergleiche 2 Werte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r>
              <a:rPr lang="de-DE" sz="1200" dirty="0"/>
              <a:t>Logik-Ausdruck: Überprüfe ob beide oder einer der beiden Teil-Ausdrücke wahr sind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5119843" y="6919207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Motor mit X % der Maximalgeschwindigkeit drehen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5137291" y="4152699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Zufällige Zahl zw. 0 und X</a:t>
            </a:r>
          </a:p>
          <a:p>
            <a:endParaRPr lang="de-DE" sz="1200" dirty="0"/>
          </a:p>
          <a:p>
            <a:r>
              <a:rPr lang="de-DE" sz="1200" dirty="0"/>
              <a:t>Standardoperationen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5159813" y="5412137"/>
            <a:ext cx="1870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Spiele Note</a:t>
            </a:r>
          </a:p>
          <a:p>
            <a:endParaRPr lang="de-DE" sz="1200" dirty="0"/>
          </a:p>
          <a:p>
            <a:r>
              <a:rPr lang="de-DE" sz="1200" dirty="0"/>
              <a:t>Setze Geschwindigkeit</a:t>
            </a:r>
          </a:p>
          <a:p>
            <a:endParaRPr lang="de-DE" sz="1200" dirty="0"/>
          </a:p>
          <a:p>
            <a:r>
              <a:rPr lang="de-DE" sz="1200" dirty="0"/>
              <a:t>Spiele Frequenz </a:t>
            </a:r>
          </a:p>
        </p:txBody>
      </p:sp>
      <p:sp>
        <p:nvSpPr>
          <p:cNvPr id="2" name="Rechteck 1"/>
          <p:cNvSpPr/>
          <p:nvPr/>
        </p:nvSpPr>
        <p:spPr>
          <a:xfrm>
            <a:off x="137713" y="1153804"/>
            <a:ext cx="4982130" cy="8176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 Produktion im Rahmen des KISS-MINT-Projektes (</a:t>
            </a:r>
            <a:r>
              <a:rPr lang="de-DE" sz="900" dirty="0">
                <a:hlinkClick r:id="rId12"/>
              </a:rPr>
              <a:t>https://www.htw-dresden.de/kiss-mint</a:t>
            </a:r>
            <a:r>
              <a:rPr lang="de-DE" sz="900" dirty="0"/>
              <a:t>) an der HTW Dresden, gefördert durch die TÜV-Süd Stiftung. 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Veröffentlicht unter CC BY SA (</a:t>
            </a:r>
            <a:r>
              <a:rPr lang="de-DE" sz="900" dirty="0">
                <a:hlinkClick r:id="rId13"/>
              </a:rPr>
              <a:t>http://creativecommons.org/licenses/by-sa/4.0/</a:t>
            </a:r>
            <a:r>
              <a:rPr lang="de-DE" sz="900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805C09-DC21-42D5-A24F-21E9BF5330C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95" r="6784"/>
          <a:stretch/>
        </p:blipFill>
        <p:spPr>
          <a:xfrm>
            <a:off x="551577" y="5594854"/>
            <a:ext cx="4145475" cy="3699705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DC8E1C43-DC45-4335-AB02-5F57FE728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8132" y="2842069"/>
            <a:ext cx="1625677" cy="290300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FE3C46AB-8919-4F62-9619-710D43BFB8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74816" y="1212511"/>
            <a:ext cx="1322880" cy="8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DA332F8F-38E7-4419-8F01-3ED0AA743E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08550" y="1970895"/>
            <a:ext cx="1236382" cy="6278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326B7F64-02E1-4011-AB7E-7DAD5F79D3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02" y="62677"/>
            <a:ext cx="1638595" cy="312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EC0C3475-AC93-409D-A69E-D9B33788EE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41" y="49702"/>
            <a:ext cx="1638595" cy="312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6EADC186-0E38-4DFB-A46A-47FF8929D9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01" y="4937343"/>
            <a:ext cx="1638596" cy="3205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2" name="Grafik 111">
            <a:extLst>
              <a:ext uri="{FF2B5EF4-FFF2-40B4-BE49-F238E27FC236}">
                <a16:creationId xmlns:a16="http://schemas.microsoft.com/office/drawing/2014/main" id="{CDDA04D5-786F-41ED-8374-7D9A3CBF1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01" y="7531637"/>
            <a:ext cx="1638595" cy="320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DC366ACD-7523-43CC-9630-361580BA77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44" y="4378792"/>
            <a:ext cx="1638595" cy="321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8567ABDB-9937-40C3-A765-C9C60711C4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91" y="6961481"/>
            <a:ext cx="1638594" cy="320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41367D2A-65BC-4050-9C06-C79EC45159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03" y="3743192"/>
            <a:ext cx="1638594" cy="319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7D06BBE3-6C56-4E4D-9372-400533D6C48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42" y="2933070"/>
            <a:ext cx="1638594" cy="329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DD276522-9A28-46FF-BB4E-3F6F3E6738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03" y="6585913"/>
            <a:ext cx="1638594" cy="320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CED649F9-2BA1-4274-93D4-214713CC2984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23143"/>
          <a:stretch/>
        </p:blipFill>
        <p:spPr>
          <a:xfrm>
            <a:off x="6865069" y="4135016"/>
            <a:ext cx="2495245" cy="321398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D2DB345E-8A38-4237-A92A-84E01D15354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23865" y="4515180"/>
            <a:ext cx="1084122" cy="343076"/>
          </a:xfrm>
          <a:prstGeom prst="rect">
            <a:avLst/>
          </a:prstGeom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2A96BB5E-95B7-4243-A675-0019C7AAAEA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29935" y="3673338"/>
            <a:ext cx="1305838" cy="292574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12D7CF80-054F-44FF-8961-5B0670C0DDC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482485" y="3435582"/>
            <a:ext cx="850755" cy="218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5F15D-43D7-4193-B90A-B25D851256D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34" y="412941"/>
            <a:ext cx="758606" cy="492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DF82D3-6DDA-4C23-BFB0-7E2805930B5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17" y="659380"/>
            <a:ext cx="745286" cy="4842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CCD119-767D-4C54-A690-A69AB910533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04" y="1180683"/>
            <a:ext cx="1135818" cy="3075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F5693D8-95B3-4EAF-96B8-F545936EDD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9" y="1554816"/>
            <a:ext cx="1522889" cy="3200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D99BB5C-3AEE-48D1-9B01-A1D3F96768F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61" y="1991911"/>
            <a:ext cx="709324" cy="9421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C5B6DF2-C44A-4E8F-82A4-A1787C1AFBE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1" y="2191397"/>
            <a:ext cx="1172159" cy="40473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A14357D-1A26-4884-A732-3D1F62808DB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09" y="3051068"/>
            <a:ext cx="1182526" cy="3718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4034EEE-FD90-4689-A7AB-90235A5734C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71" y="3279531"/>
            <a:ext cx="1030863" cy="39038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E71B01-DC20-42A5-B063-4075B796FBC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19" y="5391087"/>
            <a:ext cx="2287242" cy="32749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B55B96E-325C-47E9-9541-BE110A723A8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67" y="5743347"/>
            <a:ext cx="1911448" cy="36939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01FFC4F-278D-40E5-BF39-52064D4A5C2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00" y="6156571"/>
            <a:ext cx="1478817" cy="30446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5C882D1-8343-4F67-BF2F-48048D93F46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02" y="7005649"/>
            <a:ext cx="1478817" cy="364240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A84E50DA-584A-4516-84A8-9996CBD0A7A3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1546461" y="7352109"/>
            <a:ext cx="724145" cy="674449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B83B873C-BF67-4B70-A91D-85DD6C4F22B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1405821" y="8380808"/>
            <a:ext cx="860682" cy="203268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A55412F6-D0E4-433C-B84A-59C1AE18C201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358813" y="8155560"/>
            <a:ext cx="921287" cy="224850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14279E87-07BA-4FE4-861E-0869E9AA0F7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1099751" y="5474049"/>
            <a:ext cx="1280363" cy="604689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FF3E52DA-4EE1-47FA-BEAA-6E4566B0263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079287" y="6293386"/>
            <a:ext cx="829246" cy="51873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6AB00C37-AFD3-407A-8897-5F75D1D4062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2" y="8265782"/>
            <a:ext cx="1274544" cy="343573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C3380A6F-6A08-4A90-95EF-7D12CB594FA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9" y="8627432"/>
            <a:ext cx="127652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4659374" y="745566"/>
            <a:ext cx="1598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Eine Zeile per USB an den PC schicken</a:t>
            </a:r>
          </a:p>
          <a:p>
            <a:endParaRPr lang="de-DE" sz="1200" dirty="0"/>
          </a:p>
          <a:p>
            <a:r>
              <a:rPr lang="de-DE" sz="1200" dirty="0"/>
              <a:t>Eine Zahl per USB an den PC schicken</a:t>
            </a:r>
          </a:p>
          <a:p>
            <a:endParaRPr lang="de-DE" sz="1200" dirty="0"/>
          </a:p>
          <a:p>
            <a:r>
              <a:rPr lang="de-DE" sz="1200" dirty="0"/>
              <a:t>Eine Zeichenkette per USB vom PC empfangen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Calliope</a:t>
            </a:r>
            <a:r>
              <a:rPr lang="de-DE" sz="2800" dirty="0"/>
              <a:t> programmieren für Fortgeschrittene</a:t>
            </a:r>
          </a:p>
        </p:txBody>
      </p:sp>
      <p:sp>
        <p:nvSpPr>
          <p:cNvPr id="18" name="Inhaltsplatzhalter 3"/>
          <p:cNvSpPr>
            <a:spLocks noGrp="1"/>
          </p:cNvSpPr>
          <p:nvPr/>
        </p:nvSpPr>
        <p:spPr>
          <a:xfrm>
            <a:off x="253469" y="6072687"/>
            <a:ext cx="3418737" cy="3226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Hinzufügen weiterer Pakete (Am Beispiel des Grove Ultraschallsensor)</a:t>
            </a:r>
          </a:p>
          <a:p>
            <a:pPr lvl="0"/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Öffnen des Fortgeschrittenen-Bereiches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Auswählen des Feldes Erweiterungen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In der Bildschirmmitte werden die Pakete angezeigt, welche dem Editor hinzugefügt werden können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Auswählen des gesuchten Paktes 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Im Blockbereich sollte eine neue Menü-Option entstehen in dem die benötigten Blöcke zu finden sind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41384" y="1573404"/>
            <a:ext cx="1734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Messen von Eingangs-strömen an Pin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Verteilung eines Eingangswertes auf einen Ausgangswert</a:t>
            </a:r>
          </a:p>
          <a:p>
            <a:endParaRPr lang="de-DE" sz="1200" dirty="0"/>
          </a:p>
          <a:p>
            <a:endParaRPr lang="de-DE" sz="800" dirty="0"/>
          </a:p>
          <a:p>
            <a:r>
              <a:rPr lang="de-DE" sz="1200" dirty="0"/>
              <a:t>Einstellen des </a:t>
            </a:r>
            <a:r>
              <a:rPr lang="de-DE" sz="1200" dirty="0" err="1"/>
              <a:t>Servo</a:t>
            </a:r>
            <a:r>
              <a:rPr lang="de-DE" sz="1200" dirty="0"/>
              <a:t>-motors auf einen Winkel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137712" y="3799401"/>
            <a:ext cx="1913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Füge einen Wert an einer bestimmen Stelle ein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Verändern eines Wertes in der Liste an einer bestimmen Position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Rufe den einen bestimmten Wert aus der Liste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Entferne einen Wert aus einer Liste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4656835" y="3028504"/>
            <a:ext cx="205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 Zeichenkette erstellen</a:t>
            </a:r>
          </a:p>
          <a:p>
            <a:endParaRPr lang="de-DE" sz="1200" dirty="0"/>
          </a:p>
          <a:p>
            <a:r>
              <a:rPr lang="de-DE" sz="1200" dirty="0"/>
              <a:t>Zusammenfügen von einzelnen Elementen zu einer Zeichenkette</a:t>
            </a:r>
          </a:p>
        </p:txBody>
      </p:sp>
      <p:sp>
        <p:nvSpPr>
          <p:cNvPr id="2" name="Rechteck 1"/>
          <p:cNvSpPr/>
          <p:nvPr/>
        </p:nvSpPr>
        <p:spPr>
          <a:xfrm>
            <a:off x="137712" y="5966431"/>
            <a:ext cx="12455543" cy="333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022781" y="5971747"/>
            <a:ext cx="126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1.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5515262" y="5969681"/>
            <a:ext cx="13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2.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1071189" y="5974895"/>
            <a:ext cx="128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5.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8202378" y="5974895"/>
            <a:ext cx="1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3./4.</a:t>
            </a:r>
          </a:p>
        </p:txBody>
      </p:sp>
      <p:sp>
        <p:nvSpPr>
          <p:cNvPr id="43" name="Rechteck 42"/>
          <p:cNvSpPr/>
          <p:nvPr/>
        </p:nvSpPr>
        <p:spPr>
          <a:xfrm>
            <a:off x="9213448" y="100362"/>
            <a:ext cx="3379807" cy="571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9213446" y="117579"/>
            <a:ext cx="337980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Einhalten von Grenzwerten</a:t>
            </a:r>
          </a:p>
          <a:p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Bei Überschreitung von Grenzwerten (z.B. maximal 100% Motorgeschwindigkeit) kann es zu merkwürdigen Ergebnissen kommen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Verhindern von nicht definierten Werten bzw. Wertebereichüberschreitungen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  <a:p>
            <a:r>
              <a:rPr lang="de-DE" sz="1200" dirty="0"/>
              <a:t>Möglichkeiten: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Abfragen des aktuellen Wertes und setzen eines neuen Wertes:</a:t>
            </a: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Arbeiten mit Maximal- und Minimal-Wertfunktionen (Mathematik </a:t>
            </a:r>
            <a:r>
              <a:rPr lang="de-DE" sz="1200" dirty="0">
                <a:sym typeface="Wingdings" panose="05000000000000000000" pitchFamily="2" charset="2"/>
              </a:rPr>
              <a:t> Mehr)</a:t>
            </a:r>
            <a:endParaRPr lang="de-DE" sz="1200" dirty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/>
              <a:t>Unteren Grenzwert nicht unterschreiten</a:t>
            </a:r>
            <a:br>
              <a:rPr lang="de-DE" sz="1100" dirty="0"/>
            </a:br>
            <a:r>
              <a:rPr lang="de-DE" sz="1100" dirty="0"/>
              <a:t>(</a:t>
            </a:r>
            <a:r>
              <a:rPr lang="de-DE" sz="1100" dirty="0" err="1"/>
              <a:t>akutellerWert</a:t>
            </a:r>
            <a:r>
              <a:rPr lang="de-DE" sz="1100" dirty="0"/>
              <a:t> = -1; untere Grenze = 0</a:t>
            </a:r>
            <a:br>
              <a:rPr lang="de-DE" sz="1100" dirty="0"/>
            </a:br>
            <a:r>
              <a:rPr lang="de-DE" sz="1100" dirty="0"/>
              <a:t>der maximale Wert der beiden Zahlen ist der untere Grenzwert mit 0, dieser wird von der Maximalwertfunktion zurückgegeben)</a:t>
            </a:r>
          </a:p>
          <a:p>
            <a:pPr marL="685800" lvl="1" indent="-228600">
              <a:buFont typeface="+mj-lt"/>
              <a:buAutoNum type="arabicPeriod"/>
            </a:pPr>
            <a:endParaRPr lang="de-DE" sz="500" dirty="0"/>
          </a:p>
          <a:p>
            <a:pPr marL="685800" lvl="1" indent="-228600">
              <a:buFont typeface="+mj-lt"/>
              <a:buAutoNum type="arabicPeriod"/>
            </a:pPr>
            <a:endParaRPr lang="de-DE" sz="500" dirty="0"/>
          </a:p>
          <a:p>
            <a:pPr marL="685800" lvl="1" indent="-228600">
              <a:buFont typeface="+mj-lt"/>
              <a:buAutoNum type="arabicPeriod"/>
            </a:pPr>
            <a:endParaRPr lang="de-DE" sz="1100" dirty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/>
              <a:t>Oberen Grenzwert nicht überschreiten</a:t>
            </a:r>
            <a:br>
              <a:rPr lang="de-DE" sz="1100" dirty="0"/>
            </a:br>
            <a:r>
              <a:rPr lang="de-DE" sz="1100" dirty="0"/>
              <a:t>(analog  Unterer Grenzwert)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627952" y="4898929"/>
            <a:ext cx="239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Der kleiner der beiden Werte wird ausgewählt</a:t>
            </a:r>
          </a:p>
          <a:p>
            <a:endParaRPr lang="de-DE" sz="1200" dirty="0"/>
          </a:p>
          <a:p>
            <a:r>
              <a:rPr lang="de-DE" sz="1200" dirty="0"/>
              <a:t>Der größere der beiden Werte wird ausgewählt</a:t>
            </a:r>
          </a:p>
          <a:p>
            <a:endParaRPr lang="de-DE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 Produktion im Rahmen des KISS-MINT-Projektes (</a:t>
            </a:r>
            <a:r>
              <a:rPr lang="de-DE" sz="900" dirty="0">
                <a:hlinkClick r:id="rId2"/>
              </a:rPr>
              <a:t>https://www.htw-dresden.de/kiss-mint</a:t>
            </a:r>
            <a:r>
              <a:rPr lang="de-DE" sz="900" dirty="0"/>
              <a:t>) an der HTW Dresden, gefördert durch die TÜV-Süd Stiftung. 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Veröffentlicht unter CC BY SA (</a:t>
            </a:r>
            <a:r>
              <a:rPr lang="de-DE" sz="900" dirty="0">
                <a:hlinkClick r:id="rId3"/>
              </a:rPr>
              <a:t>http://creativecommons.org/licenses/by-sa/4.0/</a:t>
            </a:r>
            <a:r>
              <a:rPr lang="de-DE" sz="900" dirty="0"/>
              <a:t>)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4AA91646-05DB-44FC-B2BC-AA34D1DB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6" y="4255322"/>
            <a:ext cx="1638594" cy="319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3CA5C7-7AB0-4CB2-AEAC-11EA5BBF1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40" y="3446794"/>
            <a:ext cx="1638594" cy="32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D7BC999-E1DC-41E4-BE32-0DA9A5287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40" y="1202114"/>
            <a:ext cx="1638594" cy="3224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CD7C7E4-E13D-4E70-A981-8E30E428A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68" y="371719"/>
            <a:ext cx="1636387" cy="317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D4F6775-ED01-4545-A242-EBCAF4C15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61" y="2547064"/>
            <a:ext cx="1638594" cy="319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AD50AA63-E102-47F8-A633-213F82D2F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0563" y="3002580"/>
            <a:ext cx="560021" cy="379091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16533017-D9A8-43F8-A602-FB0AA98FF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5270" y="4999685"/>
            <a:ext cx="1895392" cy="333425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20DAAC71-909D-4180-8E09-320C29FDD8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1898" y="1907191"/>
            <a:ext cx="2084136" cy="558790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CDDE99C4-3FE9-4B42-8E62-36C585A96D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2505" y="1397606"/>
            <a:ext cx="1409478" cy="332335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5E3AE2F-D85F-419A-A300-021BDD2972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4404" y="802365"/>
            <a:ext cx="2158302" cy="476597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5F850B36-2563-4B02-8D64-0E26AF9E04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9894" y="3760692"/>
            <a:ext cx="2182821" cy="3152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8AEB9C-56B1-4F93-B5B1-827E2BD5C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0917" t="985" r="10710" b="4636"/>
          <a:stretch/>
        </p:blipFill>
        <p:spPr>
          <a:xfrm>
            <a:off x="4003997" y="6268470"/>
            <a:ext cx="1355757" cy="2934417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974046" y="8831528"/>
            <a:ext cx="1337821" cy="310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2F2FDE-456C-4A9B-923B-34D59357F10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6832" t="9708" r="14230" b="9708"/>
          <a:stretch/>
        </p:blipFill>
        <p:spPr>
          <a:xfrm>
            <a:off x="5430875" y="6263733"/>
            <a:ext cx="1692569" cy="2890345"/>
          </a:xfrm>
          <a:prstGeom prst="rect">
            <a:avLst/>
          </a:prstGeom>
        </p:spPr>
      </p:pic>
      <p:sp>
        <p:nvSpPr>
          <p:cNvPr id="70" name="Abgerundetes Rechteck 69"/>
          <p:cNvSpPr/>
          <p:nvPr/>
        </p:nvSpPr>
        <p:spPr>
          <a:xfrm>
            <a:off x="5450662" y="8829224"/>
            <a:ext cx="1502963" cy="3129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E840481-AF91-494C-811B-D2B93EF7B3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6554" y="6263733"/>
            <a:ext cx="3605972" cy="2937773"/>
          </a:xfrm>
          <a:prstGeom prst="rect">
            <a:avLst/>
          </a:prstGeom>
        </p:spPr>
      </p:pic>
      <p:sp>
        <p:nvSpPr>
          <p:cNvPr id="80" name="Abgerundetes Rechteck 79"/>
          <p:cNvSpPr/>
          <p:nvPr/>
        </p:nvSpPr>
        <p:spPr>
          <a:xfrm>
            <a:off x="8592715" y="7872072"/>
            <a:ext cx="1123505" cy="13365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4635B8F-AD44-4AA1-9C09-87B235BE8A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087" r="3824" b="1648"/>
          <a:stretch/>
        </p:blipFill>
        <p:spPr>
          <a:xfrm>
            <a:off x="10922527" y="6302686"/>
            <a:ext cx="1368590" cy="2905923"/>
          </a:xfrm>
          <a:prstGeom prst="rect">
            <a:avLst/>
          </a:prstGeom>
        </p:spPr>
      </p:pic>
      <p:sp>
        <p:nvSpPr>
          <p:cNvPr id="81" name="Abgerundetes Rechteck 80"/>
          <p:cNvSpPr/>
          <p:nvPr/>
        </p:nvSpPr>
        <p:spPr>
          <a:xfrm>
            <a:off x="10922527" y="8958942"/>
            <a:ext cx="1368590" cy="2496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25DC656-CDFA-4710-9E0F-1435F40450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28" y="5052380"/>
            <a:ext cx="1895699" cy="6034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5BFD933-2C99-4E88-9810-D7D1D81594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88426" y="2040988"/>
            <a:ext cx="2467857" cy="15191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B128AE1-8E7B-41DD-BC78-B6D6A51BE6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93758" y="4764962"/>
            <a:ext cx="2900024" cy="2874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DF22344-38D2-419D-B26C-A42A80493C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94051" y="5406176"/>
            <a:ext cx="2862232" cy="3036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E3A87F7-3D6D-46B4-A33B-FC22ED6AB2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26" y="1964507"/>
            <a:ext cx="1380161" cy="96011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94351C0-1335-46EF-815A-70EF4964A4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8" y="3028269"/>
            <a:ext cx="2218761" cy="3148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5FCA21E-8B27-4828-B41D-3855D883FA0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62" y="1616559"/>
            <a:ext cx="1834744" cy="27429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AA019F5-35C3-4312-8F59-D130C24194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39" y="5527477"/>
            <a:ext cx="2048087" cy="3291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63D0FCA-5636-470A-A749-46DD3803E04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50" y="3873984"/>
            <a:ext cx="2229899" cy="3114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4C5EC2B-7E95-42AB-A8B6-94F4C14D907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39" y="4476370"/>
            <a:ext cx="2291744" cy="2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Microsoft Office PowerPoint</Application>
  <PresentationFormat>A3-Papier (297 x 420 mm)</PresentationFormat>
  <Paragraphs>128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52</cp:revision>
  <dcterms:created xsi:type="dcterms:W3CDTF">2018-08-20T15:12:11Z</dcterms:created>
  <dcterms:modified xsi:type="dcterms:W3CDTF">2020-07-22T08:51:14Z</dcterms:modified>
</cp:coreProperties>
</file>