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7" r:id="rId2"/>
    <p:sldId id="256" r:id="rId3"/>
    <p:sldId id="258" r:id="rId4"/>
    <p:sldId id="263" r:id="rId5"/>
    <p:sldId id="264" r:id="rId6"/>
    <p:sldId id="260" r:id="rId7"/>
    <p:sldId id="265" r:id="rId8"/>
    <p:sldId id="266" r:id="rId9"/>
    <p:sldId id="261" r:id="rId10"/>
    <p:sldId id="259" r:id="rId11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2699BF"/>
    <a:srgbClr val="0F3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22.07.2020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18.jpe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8.jpeg"/><Relationship Id="rId7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11" Type="http://schemas.openxmlformats.org/officeDocument/2006/relationships/image" Target="../media/image44.png"/><Relationship Id="rId5" Type="http://schemas.openxmlformats.org/officeDocument/2006/relationships/image" Target="../media/image45.jpeg"/><Relationship Id="rId10" Type="http://schemas.openxmlformats.org/officeDocument/2006/relationships/image" Target="../media/image43.png"/><Relationship Id="rId4" Type="http://schemas.openxmlformats.org/officeDocument/2006/relationships/image" Target="../media/image39.jpe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image" Target="../media/image61.png"/><Relationship Id="rId4" Type="http://schemas.openxmlformats.org/officeDocument/2006/relationships/image" Target="../media/image57.jpe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64.jpeg"/><Relationship Id="rId10" Type="http://schemas.openxmlformats.org/officeDocument/2006/relationships/image" Target="../media/image61.png"/><Relationship Id="rId4" Type="http://schemas.openxmlformats.org/officeDocument/2006/relationships/image" Target="../media/image56.jpe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7.jpeg"/><Relationship Id="rId7" Type="http://schemas.openxmlformats.org/officeDocument/2006/relationships/image" Target="../media/image57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69.png"/><Relationship Id="rId10" Type="http://schemas.openxmlformats.org/officeDocument/2006/relationships/image" Target="../media/image61.png"/><Relationship Id="rId4" Type="http://schemas.openxmlformats.org/officeDocument/2006/relationships/image" Target="../media/image68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Mithilfe der Motorensteuerung kann die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Lüftergeschwindigkeit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beeinflusst werden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Motorgeschwindigkeit wird in % angegeben (0-100%)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 der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Lüftergeschwindigkeit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Anschließen der    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Lüfter an eine 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Spannungsversorgung:</a:t>
            </a:r>
          </a:p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Rot zu Rot (+ Pol)</a:t>
            </a:r>
          </a:p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Lüfteranschluss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Anschließen der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Lüftersteuerung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und der „– Pol“ (Masse) an den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Calliope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Montage der </a:t>
            </a:r>
            <a:r>
              <a:rPr kumimoji="0" lang="de-DE" sz="213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Lüftersteuerung</a:t>
            </a:r>
            <a:endParaRPr kumimoji="0" lang="de-DE" sz="213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Programmierung des </a:t>
            </a:r>
            <a:r>
              <a:rPr kumimoji="0" lang="de-DE" sz="213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Calliope</a:t>
            </a:r>
            <a:endParaRPr kumimoji="0" lang="de-DE" sz="213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verbinden mehrere in        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Reihe geschalteter Lüfter &gt;</a:t>
            </a:r>
          </a:p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(mit und ohne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Steu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erungssignal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Lüfteranschluss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</a:t>
            </a:r>
            <a:b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Steuerleitung   ﻿</a:t>
            </a:r>
          </a:p>
          <a:p>
            <a:pPr marL="0" marR="0" lvl="0" indent="0" algn="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Netzteil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Lüfterkabel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Lüfter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F5ED5C-E447-446D-8676-F7645AE368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0890" y="6479650"/>
            <a:ext cx="1372795" cy="3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Anschlussbuchse und der Stecker sind verdrehungssicher konstruiert. </a:t>
            </a:r>
          </a:p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 der Beschriftung geht hervor, dass: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Schwarz Masse/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(- Pol)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Rot VCC (+ Pol)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Weiß nicht angeschlossen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(NC – not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connectet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 dem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Calliope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kann der Anschluss ebenfalls nur in einer Richtung eingesteckt werden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Anschluss des Kabels in die Buchse A1 oberhalb des B-Knopfes (da dieser analoge Signale verarbeiten kann) 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Wie in der Abbildung oben zu sehen, ist das gelbe Kabel das Signalkabel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 das Grove-Modul zu nutzen, muss zuerst das Paket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hinzugefügt werden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(Fortgeschritten – Erweiterungen– Grove)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Anschließend wird unter der Motorensteuerung ein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neuer Blockbereich eingeblendet.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Hier gibt es die Möglichkeit den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Sensorwert des Ultraschallsensors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abzufragen.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42351" y="2305646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Gorve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-Kabel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Ultraschallsensor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1785328" y="2072956"/>
            <a:ext cx="0" cy="200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Grafik 24">
            <a:extLst>
              <a:ext uri="{FF2B5EF4-FFF2-40B4-BE49-F238E27FC236}">
                <a16:creationId xmlns:a16="http://schemas.microsoft.com/office/drawing/2014/main" id="{75976005-33C2-499D-9ACF-845E73ACB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6098" y="6825852"/>
            <a:ext cx="2208549" cy="313341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AC0E6A5-37B0-4728-80B9-1406174F0A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55" y="6153602"/>
            <a:ext cx="1329240" cy="290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FEEDFB1-D59C-4D1A-85B6-0B78C7BA04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55" y="5840962"/>
            <a:ext cx="1329240" cy="285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E8FFB56-5070-42F9-A3F7-6F88A6478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0655" y="6472813"/>
            <a:ext cx="1329239" cy="290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-Signalkabel</a:t>
            </a:r>
            <a:endParaRPr kumimoji="0" lang="de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Servomotor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Batteriepack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Signalkable für das einstellen des Winkels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den Pin „P1“ (da dieser analoge Werte einstellen kann)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Schwarz Masse/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(- Pol) mit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 „-“ Pin des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Calliope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verbinden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68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68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Calliope</a:t>
            </a:r>
            <a:endParaRPr kumimoji="0" lang="de-DE" sz="1068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2" y="5425234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3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Unter „Fortgeschrittene“ im Bereich Pins findet sich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 Funktion für die Steuerung eines Servomotors 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der Funktion folgender Funktion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„setze Winkel von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Pin [P1] auf [180]“ 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kann ein beliebiger Winkel an den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gesendet werden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Programmcode wartet nicht auf das erreichen der Position</a:t>
            </a:r>
            <a:b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 diesem Grund wird nach dem Senden des Winkels eine Pause benötigt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 auslesen des eingestellten Winkels ist nicht möglich (daher Speichern des Winkels in einer Variable)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 Signalkabel und das Batterie-Pack-Verbindungskabel entsprechend ihrer Farbcodierung an den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Servo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-Motor anschließen: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Signalkable für das einstellen des Winkels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Schwarz Masse/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Ground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(- Pol)</a:t>
            </a:r>
          </a:p>
          <a:p>
            <a:pPr marL="218056" marR="0" lvl="0" indent="-218056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51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Anschließen des Signalkabels und des Minus-Pols an den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Calliope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9CF7559-F65D-4B0C-ACEC-2DBC592EED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90" y="6272357"/>
            <a:ext cx="2030299" cy="2881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23971C2-9D13-4BE7-A306-C78694F993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33" y="7166956"/>
            <a:ext cx="1260887" cy="34137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6F641A1-6ACF-4A38-8B6E-3775A83790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5" y="6031720"/>
            <a:ext cx="998638" cy="214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8B10A15-D179-40F7-9D07-C0439DC250EB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73" y="5779383"/>
            <a:ext cx="997200" cy="21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90F1CD-D0DE-4639-BC73-085335EC8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2" t="9304" r="19222" b="27147"/>
          <a:stretch/>
        </p:blipFill>
        <p:spPr>
          <a:xfrm rot="16200000">
            <a:off x="2854553" y="948373"/>
            <a:ext cx="1767192" cy="1814659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eines Micro/Neopixel-Rings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65914" y="2800802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connectet)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436604" y="2042574"/>
            <a:ext cx="939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Neopixel-Ring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5ACDD788-4740-4EEC-92B9-7D41C80B34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9" t="25862" r="34353" b="31169"/>
          <a:stretch/>
        </p:blipFill>
        <p:spPr>
          <a:xfrm>
            <a:off x="1440447" y="1223041"/>
            <a:ext cx="939554" cy="7957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0EED8E7-2EC5-4C2C-A612-E00FE4D53993}"/>
              </a:ext>
            </a:extLst>
          </p:cNvPr>
          <p:cNvCxnSpPr>
            <a:cxnSpLocks/>
          </p:cNvCxnSpPr>
          <p:nvPr/>
        </p:nvCxnSpPr>
        <p:spPr>
          <a:xfrm flipH="1">
            <a:off x="3947529" y="2605538"/>
            <a:ext cx="379202" cy="53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F94AFF5-65F9-4B0E-8010-20BE6F513EDE}"/>
              </a:ext>
            </a:extLst>
          </p:cNvPr>
          <p:cNvSpPr txBox="1"/>
          <p:nvPr/>
        </p:nvSpPr>
        <p:spPr>
          <a:xfrm>
            <a:off x="4223616" y="2440804"/>
            <a:ext cx="524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62DA70E-A0F6-4AD8-80A0-EBB2C8091571}"/>
              </a:ext>
            </a:extLst>
          </p:cNvPr>
          <p:cNvSpPr txBox="1"/>
          <p:nvPr/>
        </p:nvSpPr>
        <p:spPr>
          <a:xfrm>
            <a:off x="2858521" y="1861655"/>
            <a:ext cx="52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</a:t>
            </a:r>
          </a:p>
          <a:p>
            <a:r>
              <a:rPr lang="de-DE" sz="800" b="1" dirty="0"/>
              <a:t> (- Pol)</a:t>
            </a:r>
            <a:endParaRPr lang="de-DE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AA20FB5-EE41-43C6-8A45-C3452ED6B079}"/>
              </a:ext>
            </a:extLst>
          </p:cNvPr>
          <p:cNvCxnSpPr>
            <a:cxnSpLocks/>
          </p:cNvCxnSpPr>
          <p:nvPr/>
        </p:nvCxnSpPr>
        <p:spPr>
          <a:xfrm>
            <a:off x="3620655" y="1351448"/>
            <a:ext cx="345118" cy="7093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6E0B1AED-0290-46F9-8D26-256845D9D0D5}"/>
              </a:ext>
            </a:extLst>
          </p:cNvPr>
          <p:cNvSpPr txBox="1"/>
          <p:nvPr/>
        </p:nvSpPr>
        <p:spPr>
          <a:xfrm>
            <a:off x="2855756" y="119374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FF00"/>
                </a:solidFill>
              </a:rPr>
              <a:t>Gelb Signalkabel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1EA811E-F528-4709-B219-FDD273EA9993}"/>
              </a:ext>
            </a:extLst>
          </p:cNvPr>
          <p:cNvCxnSpPr>
            <a:cxnSpLocks/>
          </p:cNvCxnSpPr>
          <p:nvPr/>
        </p:nvCxnSpPr>
        <p:spPr>
          <a:xfrm>
            <a:off x="3233738" y="2095500"/>
            <a:ext cx="154781" cy="130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73052A0-277D-4400-A9FB-C460A77EA3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788" t="14859" b="36525"/>
          <a:stretch/>
        </p:blipFill>
        <p:spPr>
          <a:xfrm>
            <a:off x="1482720" y="5886014"/>
            <a:ext cx="1216277" cy="7822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851951-BCEE-4A49-BF46-EBAA56B0D29D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2" y="5886014"/>
            <a:ext cx="1008000" cy="21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6D4131-B20A-4486-8DD3-DD494745D617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2" y="6144208"/>
            <a:ext cx="1008000" cy="21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CD2AE52-2B58-4A5A-AD90-228B38F131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515" y="6818220"/>
            <a:ext cx="5092963" cy="386196"/>
          </a:xfrm>
          <a:prstGeom prst="rect">
            <a:avLst/>
          </a:prstGeom>
        </p:spPr>
      </p:pic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96FE415-E683-4971-89EF-F6CAF0AC640E}"/>
              </a:ext>
            </a:extLst>
          </p:cNvPr>
          <p:cNvCxnSpPr>
            <a:cxnSpLocks/>
          </p:cNvCxnSpPr>
          <p:nvPr/>
        </p:nvCxnSpPr>
        <p:spPr>
          <a:xfrm flipV="1">
            <a:off x="3625146" y="4923692"/>
            <a:ext cx="286220" cy="37807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3188E72-BF41-4B44-BB8C-4D4CC099BA94}"/>
              </a:ext>
            </a:extLst>
          </p:cNvPr>
          <p:cNvCxnSpPr>
            <a:cxnSpLocks/>
          </p:cNvCxnSpPr>
          <p:nvPr/>
        </p:nvCxnSpPr>
        <p:spPr>
          <a:xfrm flipH="1">
            <a:off x="2500830" y="6668218"/>
            <a:ext cx="316806" cy="21434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Grafik 40">
            <a:extLst>
              <a:ext uri="{FF2B5EF4-FFF2-40B4-BE49-F238E27FC236}">
                <a16:creationId xmlns:a16="http://schemas.microsoft.com/office/drawing/2014/main" id="{83BF08B3-4C9E-46CD-9C78-563B741F8B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2174" y="5852918"/>
            <a:ext cx="1418881" cy="375512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ADCDC607-4A55-4291-8639-98B9B60C76F5}"/>
              </a:ext>
            </a:extLst>
          </p:cNvPr>
          <p:cNvSpPr txBox="1"/>
          <p:nvPr/>
        </p:nvSpPr>
        <p:spPr>
          <a:xfrm>
            <a:off x="3276139" y="6174919"/>
            <a:ext cx="2039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Nach jeder Änderung der Anzeige muss mit dem Block „</a:t>
            </a:r>
            <a:r>
              <a:rPr lang="de-DE" sz="1000" dirty="0" err="1"/>
              <a:t>strip</a:t>
            </a:r>
            <a:r>
              <a:rPr lang="de-DE" sz="1000" dirty="0"/>
              <a:t>“ anzeigen dies aktualisiert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43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t="-1" r="3327" b="48670"/>
          <a:stretch/>
        </p:blipFill>
        <p:spPr>
          <a:xfrm>
            <a:off x="2787274" y="4032567"/>
            <a:ext cx="2389251" cy="1477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7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Montage und Programmierung einer Micro/Neopixel-Matrix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59369" y="2608756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Anschlüsse müssen an die entsprechend beschrifteten Pins angeschlossen werden 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Masse/Ground/GND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VCC/Power/5V DC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Gelb ist das Signalkabel (Data Input)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82039" y="4050574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25" y="236277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15928" y="262818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0526" y="972108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82039" y="1963580"/>
            <a:ext cx="119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-Kabel-</a:t>
            </a:r>
            <a:r>
              <a:rPr lang="de-DE" sz="1000" dirty="0" err="1"/>
              <a:t>Female</a:t>
            </a:r>
            <a:r>
              <a:rPr lang="de-DE" sz="1000" dirty="0"/>
              <a:t>-Jumper</a:t>
            </a:r>
            <a:endParaRPr lang="de-DE" sz="1068" dirty="0"/>
          </a:p>
        </p:txBody>
      </p:sp>
      <p:sp>
        <p:nvSpPr>
          <p:cNvPr id="34" name="Textfeld 33"/>
          <p:cNvSpPr txBox="1"/>
          <p:nvPr/>
        </p:nvSpPr>
        <p:spPr>
          <a:xfrm>
            <a:off x="1383712" y="2049264"/>
            <a:ext cx="105058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Neopixel-Matrix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97602" y="2357573"/>
            <a:ext cx="154170" cy="18119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3BAC164-AD3C-4683-850F-52A801B72A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4" t="6725" r="12634" b="12344"/>
          <a:stretch/>
        </p:blipFill>
        <p:spPr>
          <a:xfrm>
            <a:off x="390305" y="1225331"/>
            <a:ext cx="939555" cy="793496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46F99906-91BA-47CE-8DE6-760451248BE6}"/>
              </a:ext>
            </a:extLst>
          </p:cNvPr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Micro-/</a:t>
            </a:r>
            <a:r>
              <a:rPr lang="de-DE" sz="2137" b="1" dirty="0" err="1"/>
              <a:t>Neopixel</a:t>
            </a:r>
            <a:endParaRPr lang="de-DE" sz="2137" b="1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793D1F4-0E11-4F92-A092-2156CBAA59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t="10272" r="24822" b="14343"/>
          <a:stretch/>
        </p:blipFill>
        <p:spPr>
          <a:xfrm rot="5400000">
            <a:off x="1512367" y="1151736"/>
            <a:ext cx="793496" cy="93955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3B116E-2BD0-4475-825C-529C7D6E8F4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2" t="17399" r="32234" b="3796"/>
          <a:stretch/>
        </p:blipFill>
        <p:spPr>
          <a:xfrm rot="5400000">
            <a:off x="3063613" y="640160"/>
            <a:ext cx="1602326" cy="2281238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A8D88A91-E75B-4B02-9074-FD4B18EBDF5F}"/>
              </a:ext>
            </a:extLst>
          </p:cNvPr>
          <p:cNvSpPr/>
          <p:nvPr/>
        </p:nvSpPr>
        <p:spPr>
          <a:xfrm>
            <a:off x="4002647" y="1659692"/>
            <a:ext cx="387837" cy="386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1867A59-39D8-4DD5-8075-CC5BA5DD9D24}"/>
              </a:ext>
            </a:extLst>
          </p:cNvPr>
          <p:cNvCxnSpPr>
            <a:cxnSpLocks/>
          </p:cNvCxnSpPr>
          <p:nvPr/>
        </p:nvCxnSpPr>
        <p:spPr>
          <a:xfrm>
            <a:off x="4327704" y="1145090"/>
            <a:ext cx="42110" cy="36559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3E95A5D-2BE7-4867-BAD2-2B13AB3B5C4A}"/>
              </a:ext>
            </a:extLst>
          </p:cNvPr>
          <p:cNvSpPr txBox="1"/>
          <p:nvPr/>
        </p:nvSpPr>
        <p:spPr>
          <a:xfrm>
            <a:off x="4173112" y="954283"/>
            <a:ext cx="105561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C000"/>
                </a:solidFill>
              </a:rPr>
              <a:t>Gelb Signalkabel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2D02AAC-DA6F-4B1B-AA57-C8BC9EE3ACFB}"/>
              </a:ext>
            </a:extLst>
          </p:cNvPr>
          <p:cNvSpPr txBox="1"/>
          <p:nvPr/>
        </p:nvSpPr>
        <p:spPr>
          <a:xfrm>
            <a:off x="2807241" y="1169727"/>
            <a:ext cx="67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GND (- Pol)</a:t>
            </a:r>
            <a:endParaRPr lang="de-DE" dirty="0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5748CFF-9B22-4BAA-8780-C0A4F8B7AD9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480080" y="1277449"/>
            <a:ext cx="563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0317744-090E-4970-80D8-BE27FC7FD154}"/>
              </a:ext>
            </a:extLst>
          </p:cNvPr>
          <p:cNvSpPr txBox="1"/>
          <p:nvPr/>
        </p:nvSpPr>
        <p:spPr>
          <a:xfrm>
            <a:off x="2805823" y="1044724"/>
            <a:ext cx="81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FF0000"/>
                </a:solidFill>
              </a:rPr>
              <a:t>Rot VCC (+ Pol)</a:t>
            </a:r>
            <a:endParaRPr lang="de-DE" b="1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CFB35CC-58BF-4401-801B-3C0CAC057E5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625146" y="1152446"/>
            <a:ext cx="4610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Grafik 40">
            <a:extLst>
              <a:ext uri="{FF2B5EF4-FFF2-40B4-BE49-F238E27FC236}">
                <a16:creationId xmlns:a16="http://schemas.microsoft.com/office/drawing/2014/main" id="{1891CD7C-AEBE-485C-9F67-1F52343DE0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788" t="14859" b="36525"/>
          <a:stretch/>
        </p:blipFill>
        <p:spPr>
          <a:xfrm>
            <a:off x="1482720" y="5886014"/>
            <a:ext cx="1216277" cy="7822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5CAB318-D2DC-483C-9F42-5E51C6F353A3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2" y="5886014"/>
            <a:ext cx="1008000" cy="21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CC0A31A-45B4-44EA-8880-052C974FF0F7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2" y="6144208"/>
            <a:ext cx="1008000" cy="21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FF197B2-4A74-4902-83B2-B5A5DA9B9D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515" y="6818220"/>
            <a:ext cx="5092963" cy="386196"/>
          </a:xfrm>
          <a:prstGeom prst="rect">
            <a:avLst/>
          </a:prstGeom>
        </p:spPr>
      </p:pic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165A260-890F-43FF-9CE4-50B0A54D8E8F}"/>
              </a:ext>
            </a:extLst>
          </p:cNvPr>
          <p:cNvCxnSpPr>
            <a:cxnSpLocks/>
          </p:cNvCxnSpPr>
          <p:nvPr/>
        </p:nvCxnSpPr>
        <p:spPr>
          <a:xfrm flipV="1">
            <a:off x="3625146" y="4951077"/>
            <a:ext cx="253175" cy="35068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8BD5BC52-BFF1-49EE-A9B6-CC99F632B129}"/>
              </a:ext>
            </a:extLst>
          </p:cNvPr>
          <p:cNvCxnSpPr>
            <a:cxnSpLocks/>
          </p:cNvCxnSpPr>
          <p:nvPr/>
        </p:nvCxnSpPr>
        <p:spPr>
          <a:xfrm flipH="1">
            <a:off x="2434298" y="6668218"/>
            <a:ext cx="383338" cy="26891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96410BD7-613A-4A81-AED7-8E53B93775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2174" y="5852918"/>
            <a:ext cx="1418881" cy="3755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9232DCA-FD55-4CDC-84B6-724C6A61409C}"/>
              </a:ext>
            </a:extLst>
          </p:cNvPr>
          <p:cNvSpPr txBox="1"/>
          <p:nvPr/>
        </p:nvSpPr>
        <p:spPr>
          <a:xfrm>
            <a:off x="3276139" y="6174919"/>
            <a:ext cx="2039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Nach jeder Änderung der Anzeige muss mit dem Block „</a:t>
            </a:r>
            <a:r>
              <a:rPr lang="de-DE" sz="1000" dirty="0" err="1"/>
              <a:t>strip</a:t>
            </a:r>
            <a:r>
              <a:rPr lang="de-DE" sz="1000" dirty="0"/>
              <a:t>“ anzeigen dies aktualisiert werden.</a:t>
            </a:r>
          </a:p>
        </p:txBody>
      </p:sp>
    </p:spTree>
    <p:extLst>
      <p:ext uri="{BB962C8B-B14F-4D97-AF65-F5344CB8AC3E}">
        <p14:creationId xmlns:p14="http://schemas.microsoft.com/office/powerpoint/2010/main" val="271854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BBE6FF84-7C35-40B7-9193-922DF21E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6612241"/>
            <a:ext cx="2158906" cy="36433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628D5F8-0767-48DB-82D7-2EF0D139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02" y="6001581"/>
            <a:ext cx="3076015" cy="36889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193859" cy="183535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532048" y="1996880"/>
            <a:ext cx="26774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r>
              <a:rPr lang="de-DE" sz="1000" b="1" dirty="0"/>
              <a:t>Anschlüsse werden wie folgt verbunden: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rote Kabel VCC (am Sensor) wird in den 3,3V des </a:t>
            </a:r>
            <a:r>
              <a:rPr lang="de-DE" sz="1000" dirty="0" err="1"/>
              <a:t>Calliope</a:t>
            </a:r>
            <a:r>
              <a:rPr lang="de-DE" sz="1000" dirty="0"/>
              <a:t> gesteckt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Gelbe Signalkabel verbindet OUT und den C5-Kontakt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46049" y="4011456"/>
            <a:ext cx="25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Achtung! beim anschließen darauf achten, dass + und – korrekt angeschlossen sind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mit einer aufgelöteten </a:t>
            </a:r>
            <a:r>
              <a:rPr lang="de-DE" sz="1000" b="1" dirty="0" err="1"/>
              <a:t>Buchsenleiste</a:t>
            </a:r>
            <a:r>
              <a:rPr lang="de-DE" sz="1000" b="1" dirty="0"/>
              <a:t> halten diese fester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286523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5388" y="5690163"/>
            <a:ext cx="4798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Aus dem Bereich „mehr“ werden folgende Befehle </a:t>
            </a:r>
            <a:br>
              <a:rPr lang="de-DE" sz="1000" dirty="0"/>
            </a:br>
            <a:r>
              <a:rPr lang="de-DE" sz="1000" dirty="0"/>
              <a:t>von Pins benötigt: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</a:t>
            </a:r>
            <a:br>
              <a:rPr lang="de-DE" sz="1000" dirty="0"/>
            </a:br>
            <a:r>
              <a:rPr lang="de-DE" sz="1000" dirty="0"/>
              <a:t>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62473" y="169185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574" y="3750817"/>
            <a:ext cx="2505235" cy="15390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22152" r="12135" b="10145"/>
          <a:stretch/>
        </p:blipFill>
        <p:spPr>
          <a:xfrm rot="10800000">
            <a:off x="1443223" y="846741"/>
            <a:ext cx="936000" cy="792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t="1673" r="21756" b="11445"/>
          <a:stretch/>
        </p:blipFill>
        <p:spPr>
          <a:xfrm>
            <a:off x="388856" y="846743"/>
            <a:ext cx="936000" cy="795359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accent4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2630523" y="1585952"/>
            <a:ext cx="2579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*</a:t>
            </a:r>
            <a:r>
              <a:rPr lang="de-DE" sz="1000" b="1" dirty="0"/>
              <a:t> </a:t>
            </a:r>
            <a:r>
              <a:rPr lang="de-DE" sz="1000" dirty="0"/>
              <a:t>Mit einem Schraubendreher kann die Empfindlichkeit eingestellt werden.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88F466-9D1E-4DA9-BFF4-3F59AF6DB5B3}"/>
              </a:ext>
            </a:extLst>
          </p:cNvPr>
          <p:cNvSpPr/>
          <p:nvPr/>
        </p:nvSpPr>
        <p:spPr>
          <a:xfrm>
            <a:off x="3251910" y="846743"/>
            <a:ext cx="414926" cy="3546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7BCF5B-2CFE-4614-8A04-77CBA0F59E79}"/>
              </a:ext>
            </a:extLst>
          </p:cNvPr>
          <p:cNvSpPr txBox="1"/>
          <p:nvPr/>
        </p:nvSpPr>
        <p:spPr>
          <a:xfrm>
            <a:off x="3502356" y="698761"/>
            <a:ext cx="295564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094C608-C88A-43FC-B565-4085E14C059C}"/>
              </a:ext>
            </a:extLst>
          </p:cNvPr>
          <p:cNvSpPr/>
          <p:nvPr/>
        </p:nvSpPr>
        <p:spPr>
          <a:xfrm>
            <a:off x="2666607" y="4924055"/>
            <a:ext cx="162000" cy="1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010291-4BBE-4DC2-BD3C-2FE3E22C5650}"/>
              </a:ext>
            </a:extLst>
          </p:cNvPr>
          <p:cNvSpPr/>
          <p:nvPr/>
        </p:nvSpPr>
        <p:spPr>
          <a:xfrm>
            <a:off x="3547108" y="3840272"/>
            <a:ext cx="72000" cy="7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689BC4C-7625-426A-8748-C36A05CB0B24}"/>
              </a:ext>
            </a:extLst>
          </p:cNvPr>
          <p:cNvSpPr/>
          <p:nvPr/>
        </p:nvSpPr>
        <p:spPr>
          <a:xfrm>
            <a:off x="3294420" y="392308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37859D1-F973-4DE0-841B-8ABC70EB04DC}"/>
              </a:ext>
            </a:extLst>
          </p:cNvPr>
          <p:cNvSpPr/>
          <p:nvPr/>
        </p:nvSpPr>
        <p:spPr>
          <a:xfrm>
            <a:off x="3295487" y="3838517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598D591-5AF7-4307-8AC1-1E508B667A7B}"/>
              </a:ext>
            </a:extLst>
          </p:cNvPr>
          <p:cNvSpPr/>
          <p:nvPr/>
        </p:nvSpPr>
        <p:spPr>
          <a:xfrm>
            <a:off x="2666607" y="5105030"/>
            <a:ext cx="162000" cy="1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D1D75842-18C8-4E10-91BA-204D0CA9154A}"/>
              </a:ext>
            </a:extLst>
          </p:cNvPr>
          <p:cNvSpPr/>
          <p:nvPr/>
        </p:nvSpPr>
        <p:spPr>
          <a:xfrm>
            <a:off x="3207944" y="4924055"/>
            <a:ext cx="162000" cy="16200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BE2DE2B-6AB9-45B9-ABC5-C62ED27B65CC}"/>
              </a:ext>
            </a:extLst>
          </p:cNvPr>
          <p:cNvSpPr/>
          <p:nvPr/>
        </p:nvSpPr>
        <p:spPr>
          <a:xfrm>
            <a:off x="2349562" y="6677042"/>
            <a:ext cx="364972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B997C63-81BB-4F44-B10A-34DE3D767613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53" y="6001986"/>
            <a:ext cx="1080000" cy="25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87E28F3-734E-4578-9C3B-B7A5A3A38B9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53" y="5697153"/>
            <a:ext cx="1080000" cy="25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8" name="Ellipse 47">
            <a:extLst>
              <a:ext uri="{FF2B5EF4-FFF2-40B4-BE49-F238E27FC236}">
                <a16:creationId xmlns:a16="http://schemas.microsoft.com/office/drawing/2014/main" id="{A73B2553-9884-4116-B0B5-CB0BDBD0FE8E}"/>
              </a:ext>
            </a:extLst>
          </p:cNvPr>
          <p:cNvSpPr/>
          <p:nvPr/>
        </p:nvSpPr>
        <p:spPr>
          <a:xfrm>
            <a:off x="2003995" y="6063656"/>
            <a:ext cx="364972" cy="239048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 dirty="0"/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E1EC02-AC65-4D21-892A-CC55A6376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58" t="-7924" r="6820" b="7924"/>
          <a:stretch/>
        </p:blipFill>
        <p:spPr>
          <a:xfrm>
            <a:off x="-488475" y="5738935"/>
            <a:ext cx="5579129" cy="354987"/>
          </a:xfrm>
          <a:prstGeom prst="rect">
            <a:avLst/>
          </a:prstGeom>
        </p:spPr>
      </p:pic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Des Weiteren sind die Motoren A und B an das </a:t>
            </a:r>
            <a:r>
              <a:rPr lang="de-DE" sz="1000" dirty="0" err="1"/>
              <a:t>Motorenshield</a:t>
            </a:r>
            <a:r>
              <a:rPr lang="de-DE" sz="1000" dirty="0"/>
              <a:t> wie folgt anzuschließen: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Vin oder VCC = + Pol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GND = – Pol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H-Brücke und DC-Motoren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36678" y="843001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862789" y="796083"/>
            <a:ext cx="792000" cy="943144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  <a:p>
            <a:endParaRPr lang="de-DE" sz="900" dirty="0"/>
          </a:p>
          <a:p>
            <a:r>
              <a:rPr lang="de-DE" sz="900" dirty="0"/>
              <a:t>Eine Besonderheit bietet das Modul mit dem L298N IC hier muss auch der GND mit dem – Pol des </a:t>
            </a:r>
            <a:r>
              <a:rPr lang="de-DE" sz="900" dirty="0" err="1"/>
              <a:t>Calliope</a:t>
            </a:r>
            <a:r>
              <a:rPr lang="de-DE" sz="900" dirty="0"/>
              <a:t> verbunden werden</a:t>
            </a:r>
          </a:p>
          <a:p>
            <a:endParaRPr lang="de-DE" sz="9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15AED1-48B4-4169-93FF-9171765E74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6" t="40237" r="39926" b="37694"/>
          <a:stretch/>
        </p:blipFill>
        <p:spPr>
          <a:xfrm>
            <a:off x="1731897" y="843001"/>
            <a:ext cx="943145" cy="792000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71DAC2DF-5E80-4647-A96D-C47287AC4009}"/>
              </a:ext>
            </a:extLst>
          </p:cNvPr>
          <p:cNvSpPr txBox="1"/>
          <p:nvPr/>
        </p:nvSpPr>
        <p:spPr>
          <a:xfrm>
            <a:off x="1646696" y="1605208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</a:t>
            </a:r>
          </a:p>
          <a:p>
            <a:pPr algn="ctr"/>
            <a:r>
              <a:rPr lang="de-DE" sz="1000" dirty="0"/>
              <a:t>(L293D)</a:t>
            </a:r>
            <a:endParaRPr lang="de-DE" sz="1068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-149470" y="4924665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2168552" y="5320788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38648" y="6055310"/>
            <a:ext cx="4708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Block ermöglicht es die Motoren A und B separat oder A+B gleichzeitig anzusteuern.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20BF1E9-BC11-4E49-A0CA-400052E560A2}"/>
              </a:ext>
            </a:extLst>
          </p:cNvPr>
          <p:cNvSpPr txBox="1"/>
          <p:nvPr/>
        </p:nvSpPr>
        <p:spPr>
          <a:xfrm>
            <a:off x="3688308" y="1683276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DC54C3-5F98-4A26-98D4-73FDC461346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17994" r="21513" b="26433"/>
          <a:stretch/>
        </p:blipFill>
        <p:spPr>
          <a:xfrm>
            <a:off x="2937081" y="837382"/>
            <a:ext cx="672017" cy="78678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1961B43A-797C-467C-AB74-235194305C4F}"/>
              </a:ext>
            </a:extLst>
          </p:cNvPr>
          <p:cNvSpPr txBox="1"/>
          <p:nvPr/>
        </p:nvSpPr>
        <p:spPr>
          <a:xfrm>
            <a:off x="2669595" y="1605208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(L298N)</a:t>
            </a:r>
            <a:endParaRPr lang="de-DE" sz="1068" dirty="0"/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2004983" y="5646867"/>
            <a:ext cx="296107" cy="236905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16A8DCD6-6D00-4717-AEE7-24B6BFD37AFB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7" y="5329166"/>
            <a:ext cx="1008000" cy="21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05449D4-5EB5-460B-86B3-A4763AF537BF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7" y="5579725"/>
            <a:ext cx="1008000" cy="21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28097BA-CC00-484E-8144-3BA608345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635" y="6221654"/>
            <a:ext cx="1447316" cy="2637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CE03A1-A8CD-4FDE-BD32-F2AEB5D57C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7763" y="6688020"/>
            <a:ext cx="2301090" cy="3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15827562-B6F0-47FE-BB87-698115E02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58" t="-7924" r="6820" b="7924"/>
          <a:stretch/>
        </p:blipFill>
        <p:spPr>
          <a:xfrm>
            <a:off x="-480879" y="5368089"/>
            <a:ext cx="5579129" cy="354987"/>
          </a:xfrm>
          <a:prstGeom prst="rect">
            <a:avLst/>
          </a:prstGeom>
        </p:spPr>
      </p:pic>
      <p:sp>
        <p:nvSpPr>
          <p:cNvPr id="90" name="Textfeld 89">
            <a:extLst>
              <a:ext uri="{FF2B5EF4-FFF2-40B4-BE49-F238E27FC236}">
                <a16:creationId xmlns:a16="http://schemas.microsoft.com/office/drawing/2014/main" id="{A5147B69-71AA-4F80-8507-5542A9138A48}"/>
              </a:ext>
            </a:extLst>
          </p:cNvPr>
          <p:cNvSpPr txBox="1"/>
          <p:nvPr/>
        </p:nvSpPr>
        <p:spPr>
          <a:xfrm>
            <a:off x="390141" y="1986232"/>
            <a:ext cx="2049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Auf den </a:t>
            </a:r>
            <a:r>
              <a:rPr lang="de-DE" sz="1000" dirty="0" err="1"/>
              <a:t>Motorshield‘s</a:t>
            </a:r>
            <a:r>
              <a:rPr lang="de-DE" sz="1000" dirty="0"/>
              <a:t> sind die Anschlüsse beschriftet und müssen wie folgt verbunden werden: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IN1 = P0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IN2 = 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IN3 = 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IN4 = P3</a:t>
            </a:r>
          </a:p>
          <a:p>
            <a:r>
              <a:rPr lang="de-DE" sz="1000" dirty="0"/>
              <a:t>Der Schrittmotor kann verdrehungssicher am Darlington Array angeschlossen werden oder an der Doppel H-Brücke wie auf der Platine aufgemalt.</a:t>
            </a:r>
          </a:p>
          <a:p>
            <a:r>
              <a:rPr lang="de-DE" sz="1000" dirty="0"/>
              <a:t>Je nach Modul ist </a:t>
            </a:r>
            <a:r>
              <a:rPr lang="de-DE" sz="1000" dirty="0" err="1"/>
              <a:t>Vcc</a:t>
            </a:r>
            <a:r>
              <a:rPr lang="de-DE" sz="1000" dirty="0"/>
              <a:t> (Anschluss 5V Logik) schon mit +5V verbunden daher hier </a:t>
            </a:r>
            <a:r>
              <a:rPr lang="de-DE" sz="1000" dirty="0">
                <a:solidFill>
                  <a:srgbClr val="FF0000"/>
                </a:solidFill>
              </a:rPr>
              <a:t>NICHT!! </a:t>
            </a:r>
            <a:r>
              <a:rPr lang="de-DE" sz="1000" dirty="0"/>
              <a:t>den </a:t>
            </a:r>
            <a:r>
              <a:rPr lang="de-DE" sz="1000" dirty="0" err="1"/>
              <a:t>Calliope</a:t>
            </a:r>
            <a:r>
              <a:rPr lang="de-DE" sz="1000" dirty="0"/>
              <a:t> anschließen.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Schrittmotoren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3A1AFAC-58C8-4B76-984B-3024AEFD718C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7474D8-9024-48F7-92FB-024E6D483D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7" t="35750" r="36709" b="33941"/>
          <a:stretch/>
        </p:blipFill>
        <p:spPr>
          <a:xfrm>
            <a:off x="1584425" y="868833"/>
            <a:ext cx="943145" cy="791024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4B277C7-6A52-4817-BB75-F4F5C7EC3B6B}"/>
              </a:ext>
            </a:extLst>
          </p:cNvPr>
          <p:cNvSpPr txBox="1"/>
          <p:nvPr/>
        </p:nvSpPr>
        <p:spPr>
          <a:xfrm>
            <a:off x="1525194" y="1607641"/>
            <a:ext cx="1097499" cy="41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Darlington Array</a:t>
            </a:r>
          </a:p>
          <a:p>
            <a:pPr algn="ctr"/>
            <a:r>
              <a:rPr lang="de-DE" sz="1000" dirty="0"/>
              <a:t>(ULN 2003)</a:t>
            </a:r>
            <a:endParaRPr lang="de-DE" sz="1068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4514E9C-734A-463E-8DE8-7E04D3F06A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6" t="36187" r="34099" b="33669"/>
          <a:stretch/>
        </p:blipFill>
        <p:spPr>
          <a:xfrm>
            <a:off x="509854" y="875585"/>
            <a:ext cx="952022" cy="7920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56DD4E8-AA8F-4976-930B-2187003A8F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2952" y="796681"/>
            <a:ext cx="785735" cy="935683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5B21E71-176E-4851-9818-E4E3AAFEEDA2}"/>
              </a:ext>
            </a:extLst>
          </p:cNvPr>
          <p:cNvSpPr txBox="1"/>
          <p:nvPr/>
        </p:nvSpPr>
        <p:spPr>
          <a:xfrm>
            <a:off x="433751" y="160764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Doppel H-Brücke (L293D)</a:t>
            </a:r>
            <a:endParaRPr lang="de-DE" sz="1068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3" t="60179" r="21364"/>
          <a:stretch/>
        </p:blipFill>
        <p:spPr>
          <a:xfrm>
            <a:off x="2439107" y="2046481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0376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894670" y="3388754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0729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894670" y="3201659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39217" y="2079909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39217" y="216560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48959" y="2165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51340" y="2077336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08814" y="3453256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10094" y="3001195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879901" y="345097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881180" y="3006183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2439107" y="3696783"/>
            <a:ext cx="24984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722767D-41F9-48B3-A8F9-3F9762E4B617}"/>
              </a:ext>
            </a:extLst>
          </p:cNvPr>
          <p:cNvSpPr txBox="1"/>
          <p:nvPr/>
        </p:nvSpPr>
        <p:spPr>
          <a:xfrm>
            <a:off x="40713" y="453890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Schrittmotors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AC07802-DDA6-41F3-B4C2-5C638A228F04}"/>
              </a:ext>
            </a:extLst>
          </p:cNvPr>
          <p:cNvCxnSpPr>
            <a:cxnSpLocks/>
          </p:cNvCxnSpPr>
          <p:nvPr/>
        </p:nvCxnSpPr>
        <p:spPr>
          <a:xfrm flipH="1">
            <a:off x="1752600" y="5219359"/>
            <a:ext cx="185793" cy="290854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D2C8D03-51FB-4419-BBD6-809D02299D70}"/>
              </a:ext>
            </a:extLst>
          </p:cNvPr>
          <p:cNvSpPr txBox="1"/>
          <p:nvPr/>
        </p:nvSpPr>
        <p:spPr>
          <a:xfrm>
            <a:off x="1958588" y="5016686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7B81954C-0203-4131-8DC2-FF8618B2946B}"/>
              </a:ext>
            </a:extLst>
          </p:cNvPr>
          <p:cNvSpPr txBox="1"/>
          <p:nvPr/>
        </p:nvSpPr>
        <p:spPr>
          <a:xfrm>
            <a:off x="349705" y="5727938"/>
            <a:ext cx="470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SchrittMotor</a:t>
            </a:r>
            <a:r>
              <a:rPr lang="de-DE" sz="900" dirty="0"/>
              <a:t> Richtung (Vor) Schritte (0)“ kann dem angeschlossenen Motor die Richtung und die Anzahl der Schritte vorgegeben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Der Schrittmotor kann eine beliebige Anzahl von Schritten in beide Richtungen bewegt werden. Bei einem Motor 28BYJ-48 entsprechen i.d.R. 513 Schritte einer Umdrehung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5D9F43-E924-4AE1-AC54-99CC371B3EAC}"/>
              </a:ext>
            </a:extLst>
          </p:cNvPr>
          <p:cNvSpPr txBox="1"/>
          <p:nvPr/>
        </p:nvSpPr>
        <p:spPr>
          <a:xfrm>
            <a:off x="3774069" y="169204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  <a:endParaRPr lang="de-DE" sz="1068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09CB7B-0975-44D6-B1D3-16BB3EDE54F2}"/>
              </a:ext>
            </a:extLst>
          </p:cNvPr>
          <p:cNvSpPr txBox="1"/>
          <p:nvPr/>
        </p:nvSpPr>
        <p:spPr>
          <a:xfrm>
            <a:off x="2639024" y="1597951"/>
            <a:ext cx="109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Schrittmotor 28BYJ-48</a:t>
            </a:r>
            <a:endParaRPr lang="de-DE" sz="1068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B3360-A13B-44B0-AA0E-5F2B4B32982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5" t="35506" r="15751" b="28532"/>
          <a:stretch/>
        </p:blipFill>
        <p:spPr>
          <a:xfrm>
            <a:off x="2722780" y="865027"/>
            <a:ext cx="1012348" cy="791024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4F03A9BF-5EAD-44F6-A51A-A0A61FE87773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3" y="4908686"/>
            <a:ext cx="1008000" cy="21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DAA4B2B-7D51-4403-8625-36C7DA6329B8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3" y="5159245"/>
            <a:ext cx="1008000" cy="21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13D9CD65-73DF-4320-BE44-2D8A82D80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8657" y="5833935"/>
            <a:ext cx="1447316" cy="26370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EBEB8FB-4157-4D4F-8244-4C7CF53369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9498" y="6466602"/>
            <a:ext cx="2858316" cy="4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501B2A15-420B-439A-8E62-8F2E59539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758" t="-7924" r="6820" b="7924"/>
          <a:stretch/>
        </p:blipFill>
        <p:spPr>
          <a:xfrm>
            <a:off x="-515006" y="6242470"/>
            <a:ext cx="5579129" cy="354987"/>
          </a:xfrm>
          <a:prstGeom prst="rect">
            <a:avLst/>
          </a:prstGeom>
        </p:spPr>
      </p:pic>
      <p:sp>
        <p:nvSpPr>
          <p:cNvPr id="85" name="Rechteck 84">
            <a:extLst>
              <a:ext uri="{FF2B5EF4-FFF2-40B4-BE49-F238E27FC236}">
                <a16:creationId xmlns:a16="http://schemas.microsoft.com/office/drawing/2014/main" id="{EE42C421-EC12-4287-AD93-2E69955853E7}"/>
              </a:ext>
            </a:extLst>
          </p:cNvPr>
          <p:cNvSpPr/>
          <p:nvPr/>
        </p:nvSpPr>
        <p:spPr>
          <a:xfrm>
            <a:off x="396000" y="617286"/>
            <a:ext cx="459689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Do </a:t>
            </a:r>
            <a:r>
              <a:rPr lang="de-DE" sz="2137" b="1" dirty="0" err="1"/>
              <a:t>It</a:t>
            </a:r>
            <a:r>
              <a:rPr lang="de-DE" sz="2137" b="1" dirty="0"/>
              <a:t> </a:t>
            </a:r>
            <a:r>
              <a:rPr lang="de-DE" sz="2137" b="1" dirty="0" err="1"/>
              <a:t>Yourself</a:t>
            </a:r>
            <a:r>
              <a:rPr lang="de-DE" sz="2137" b="1" dirty="0"/>
              <a:t> H-Brücke am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8E250FA-63B2-477F-B0F8-2B76E01072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7" t="18120" r="15930" b="33942"/>
          <a:stretch/>
        </p:blipFill>
        <p:spPr>
          <a:xfrm>
            <a:off x="1997425" y="849986"/>
            <a:ext cx="1308355" cy="792000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86659BAA-FAF9-4166-BA26-27024CEBAE2D}"/>
              </a:ext>
            </a:extLst>
          </p:cNvPr>
          <p:cNvSpPr txBox="1"/>
          <p:nvPr/>
        </p:nvSpPr>
        <p:spPr>
          <a:xfrm>
            <a:off x="2145697" y="1649624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Steckbrett</a:t>
            </a:r>
            <a:endParaRPr lang="de-DE" sz="106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6F86DE3-419A-4A40-B0DF-DC853D541346}"/>
              </a:ext>
            </a:extLst>
          </p:cNvPr>
          <p:cNvSpPr txBox="1"/>
          <p:nvPr/>
        </p:nvSpPr>
        <p:spPr>
          <a:xfrm>
            <a:off x="3775529" y="160260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Kabel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54C8413-1D0C-4B88-BBC0-F59CF01B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28" y="851058"/>
            <a:ext cx="945695" cy="792000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B8DB5938-8D14-4B90-BD67-4A3727F44AB5}"/>
              </a:ext>
            </a:extLst>
          </p:cNvPr>
          <p:cNvSpPr txBox="1"/>
          <p:nvPr/>
        </p:nvSpPr>
        <p:spPr>
          <a:xfrm>
            <a:off x="641224" y="1633112"/>
            <a:ext cx="7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L293D IC</a:t>
            </a:r>
            <a:endParaRPr lang="de-DE" sz="1068" dirty="0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7491FAD-50A2-4C17-8981-B3449215F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816"/>
          <a:stretch/>
        </p:blipFill>
        <p:spPr>
          <a:xfrm>
            <a:off x="2502252" y="2016299"/>
            <a:ext cx="2206110" cy="1086370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19C2362D-F4CF-42BB-9815-2F5DD3296FC7}"/>
              </a:ext>
            </a:extLst>
          </p:cNvPr>
          <p:cNvSpPr txBox="1"/>
          <p:nvPr/>
        </p:nvSpPr>
        <p:spPr>
          <a:xfrm>
            <a:off x="3132652" y="3144868"/>
            <a:ext cx="109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Auszug aus dem Datenblatt des L293D</a:t>
            </a:r>
            <a:endParaRPr lang="de-DE" sz="1068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ABB08F-126A-476D-B3CC-E78EE623F60F}"/>
              </a:ext>
            </a:extLst>
          </p:cNvPr>
          <p:cNvSpPr txBox="1"/>
          <p:nvPr/>
        </p:nvSpPr>
        <p:spPr>
          <a:xfrm>
            <a:off x="4643595" y="2360956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B</a:t>
            </a:r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474F36ED-2BF8-414D-80C6-668AC5E32983}"/>
              </a:ext>
            </a:extLst>
          </p:cNvPr>
          <p:cNvSpPr/>
          <p:nvPr/>
        </p:nvSpPr>
        <p:spPr>
          <a:xfrm>
            <a:off x="4027055" y="2364509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354EF14-C9FB-4DCC-AF75-F5B88DCDA772}"/>
              </a:ext>
            </a:extLst>
          </p:cNvPr>
          <p:cNvSpPr/>
          <p:nvPr/>
        </p:nvSpPr>
        <p:spPr>
          <a:xfrm flipV="1">
            <a:off x="3996775" y="2696159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D7D9E21-CF7B-4204-8227-4BA78656B41C}"/>
              </a:ext>
            </a:extLst>
          </p:cNvPr>
          <p:cNvSpPr txBox="1"/>
          <p:nvPr/>
        </p:nvSpPr>
        <p:spPr>
          <a:xfrm>
            <a:off x="1889255" y="2348977"/>
            <a:ext cx="743499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>
                <a:solidFill>
                  <a:srgbClr val="00B050"/>
                </a:solidFill>
              </a:rPr>
              <a:t>Anschluss Motor A</a:t>
            </a:r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19FB024-E252-4FE1-B4F1-95D59A64B367}"/>
              </a:ext>
            </a:extLst>
          </p:cNvPr>
          <p:cNvSpPr/>
          <p:nvPr/>
        </p:nvSpPr>
        <p:spPr>
          <a:xfrm rot="10800000">
            <a:off x="2455523" y="2687030"/>
            <a:ext cx="743499" cy="60623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B8511042-F438-4139-8694-6ADB227D9D22}"/>
              </a:ext>
            </a:extLst>
          </p:cNvPr>
          <p:cNvSpPr/>
          <p:nvPr/>
        </p:nvSpPr>
        <p:spPr>
          <a:xfrm rot="10800000" flipV="1">
            <a:off x="2455523" y="2364173"/>
            <a:ext cx="743499" cy="66856"/>
          </a:xfrm>
          <a:custGeom>
            <a:avLst/>
            <a:gdLst>
              <a:gd name="connsiteX0" fmla="*/ 0 w 988290"/>
              <a:gd name="connsiteY0" fmla="*/ 0 h 304800"/>
              <a:gd name="connsiteX1" fmla="*/ 822036 w 988290"/>
              <a:gd name="connsiteY1" fmla="*/ 27709 h 304800"/>
              <a:gd name="connsiteX2" fmla="*/ 988290 w 9882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290" h="304800">
                <a:moveTo>
                  <a:pt x="0" y="0"/>
                </a:moveTo>
                <a:lnTo>
                  <a:pt x="822036" y="27709"/>
                </a:lnTo>
                <a:cubicBezTo>
                  <a:pt x="986751" y="78509"/>
                  <a:pt x="963660" y="247842"/>
                  <a:pt x="988290" y="30480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2936231-2225-4927-B82C-32D87B765FDA}"/>
              </a:ext>
            </a:extLst>
          </p:cNvPr>
          <p:cNvSpPr txBox="1"/>
          <p:nvPr/>
        </p:nvSpPr>
        <p:spPr>
          <a:xfrm>
            <a:off x="2955623" y="2134028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4CD7884-C61B-43A8-A149-8328CB51BA27}"/>
              </a:ext>
            </a:extLst>
          </p:cNvPr>
          <p:cNvSpPr txBox="1"/>
          <p:nvPr/>
        </p:nvSpPr>
        <p:spPr>
          <a:xfrm>
            <a:off x="2962125" y="272937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F1F1AD9-3130-4205-89F0-D6B5E47890D8}"/>
              </a:ext>
            </a:extLst>
          </p:cNvPr>
          <p:cNvSpPr txBox="1"/>
          <p:nvPr/>
        </p:nvSpPr>
        <p:spPr>
          <a:xfrm>
            <a:off x="3996775" y="2157550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AEE076-593A-4C1B-AED1-3B26C34E752D}"/>
              </a:ext>
            </a:extLst>
          </p:cNvPr>
          <p:cNvSpPr txBox="1"/>
          <p:nvPr/>
        </p:nvSpPr>
        <p:spPr>
          <a:xfrm>
            <a:off x="4024760" y="2751957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7042ACD-EEC2-4E50-96C3-D09C19CC907D}"/>
              </a:ext>
            </a:extLst>
          </p:cNvPr>
          <p:cNvSpPr txBox="1"/>
          <p:nvPr/>
        </p:nvSpPr>
        <p:spPr>
          <a:xfrm>
            <a:off x="2261004" y="3015532"/>
            <a:ext cx="131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Motor (max. 35V)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9DEB6C-B38B-4E33-9D0F-5016B85E3BA1}"/>
              </a:ext>
            </a:extLst>
          </p:cNvPr>
          <p:cNvSpPr txBox="1"/>
          <p:nvPr/>
        </p:nvSpPr>
        <p:spPr>
          <a:xfrm>
            <a:off x="3997190" y="1947657"/>
            <a:ext cx="11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Spannungsversorgung Logik 3,3V – 7V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A570F18-8984-4B10-8B61-5EC40C67513F}"/>
              </a:ext>
            </a:extLst>
          </p:cNvPr>
          <p:cNvSpPr txBox="1"/>
          <p:nvPr/>
        </p:nvSpPr>
        <p:spPr>
          <a:xfrm>
            <a:off x="4041649" y="2934284"/>
            <a:ext cx="122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Die Pins EN1,2 und EN3,4 kann mittels PWM Signal die Motorgeschwindigkeit gedrosselt werden. Wir verbinden Vcc1 mit +5V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573D0C82-A037-4906-8FD5-55095ADA4A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3" t="60179" r="21364"/>
          <a:stretch/>
        </p:blipFill>
        <p:spPr>
          <a:xfrm>
            <a:off x="2486296" y="3832480"/>
            <a:ext cx="2552701" cy="1563430"/>
          </a:xfrm>
          <a:prstGeom prst="rect">
            <a:avLst/>
          </a:prstGeom>
        </p:spPr>
      </p:pic>
      <p:sp>
        <p:nvSpPr>
          <p:cNvPr id="77" name="Ellipse 76">
            <a:extLst>
              <a:ext uri="{FF2B5EF4-FFF2-40B4-BE49-F238E27FC236}">
                <a16:creationId xmlns:a16="http://schemas.microsoft.com/office/drawing/2014/main" id="{8D0BEE72-F553-4E95-B39B-B990E487A055}"/>
              </a:ext>
            </a:extLst>
          </p:cNvPr>
          <p:cNvSpPr/>
          <p:nvPr/>
        </p:nvSpPr>
        <p:spPr>
          <a:xfrm>
            <a:off x="275094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94B8301-4C80-4D1D-8444-D4B95F10DDCB}"/>
              </a:ext>
            </a:extLst>
          </p:cNvPr>
          <p:cNvSpPr/>
          <p:nvPr/>
        </p:nvSpPr>
        <p:spPr>
          <a:xfrm>
            <a:off x="2941859" y="5174753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9B7D147-870B-4A3D-BE90-C3BC0FCBA99B}"/>
              </a:ext>
            </a:extLst>
          </p:cNvPr>
          <p:cNvSpPr/>
          <p:nvPr/>
        </p:nvSpPr>
        <p:spPr>
          <a:xfrm>
            <a:off x="275447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8522EAA-35F4-48C4-B53B-5F81EFA5D11D}"/>
              </a:ext>
            </a:extLst>
          </p:cNvPr>
          <p:cNvSpPr/>
          <p:nvPr/>
        </p:nvSpPr>
        <p:spPr>
          <a:xfrm>
            <a:off x="2941859" y="4987658"/>
            <a:ext cx="120345" cy="124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6CBF0E5-B83D-4978-9ABF-9F5BE251C7ED}"/>
              </a:ext>
            </a:extLst>
          </p:cNvPr>
          <p:cNvSpPr/>
          <p:nvPr/>
        </p:nvSpPr>
        <p:spPr>
          <a:xfrm>
            <a:off x="3386406" y="3865908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091C2EA-7E80-41DB-8D0E-1883DB09189E}"/>
              </a:ext>
            </a:extLst>
          </p:cNvPr>
          <p:cNvSpPr/>
          <p:nvPr/>
        </p:nvSpPr>
        <p:spPr>
          <a:xfrm>
            <a:off x="3386406" y="395160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9669EF8-B112-4C3B-BB83-AE9234AFEA68}"/>
              </a:ext>
            </a:extLst>
          </p:cNvPr>
          <p:cNvSpPr/>
          <p:nvPr/>
        </p:nvSpPr>
        <p:spPr>
          <a:xfrm>
            <a:off x="3296148" y="3951604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D6F6515-53C2-478D-A163-32FF4D5F68A4}"/>
              </a:ext>
            </a:extLst>
          </p:cNvPr>
          <p:cNvSpPr/>
          <p:nvPr/>
        </p:nvSpPr>
        <p:spPr>
          <a:xfrm>
            <a:off x="3298529" y="3863335"/>
            <a:ext cx="48263" cy="50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E2F3757-9ED0-4401-883E-171F7B796FFE}"/>
              </a:ext>
            </a:extLst>
          </p:cNvPr>
          <p:cNvSpPr txBox="1"/>
          <p:nvPr/>
        </p:nvSpPr>
        <p:spPr>
          <a:xfrm>
            <a:off x="2556003" y="5239255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7D26503-81A5-4E73-881D-818E27621F9C}"/>
              </a:ext>
            </a:extLst>
          </p:cNvPr>
          <p:cNvSpPr txBox="1"/>
          <p:nvPr/>
        </p:nvSpPr>
        <p:spPr>
          <a:xfrm>
            <a:off x="2557283" y="4787194"/>
            <a:ext cx="377154" cy="24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IN2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39EA8CA-5128-470E-85D2-EDDED5B1EB04}"/>
              </a:ext>
            </a:extLst>
          </p:cNvPr>
          <p:cNvSpPr txBox="1"/>
          <p:nvPr/>
        </p:nvSpPr>
        <p:spPr>
          <a:xfrm>
            <a:off x="2927090" y="523697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IN3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7E9E7DA-23D6-4962-9304-0F4C91F33281}"/>
              </a:ext>
            </a:extLst>
          </p:cNvPr>
          <p:cNvSpPr txBox="1"/>
          <p:nvPr/>
        </p:nvSpPr>
        <p:spPr>
          <a:xfrm>
            <a:off x="2928369" y="4792182"/>
            <a:ext cx="367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IN4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0C07377-12E0-40E6-A94E-B639A2A7D896}"/>
              </a:ext>
            </a:extLst>
          </p:cNvPr>
          <p:cNvSpPr txBox="1"/>
          <p:nvPr/>
        </p:nvSpPr>
        <p:spPr>
          <a:xfrm>
            <a:off x="192090" y="4888891"/>
            <a:ext cx="21783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Hinweis:</a:t>
            </a:r>
          </a:p>
          <a:p>
            <a:r>
              <a:rPr lang="de-DE" sz="900" dirty="0"/>
              <a:t>Sollte etwas nicht funktionieren oder der Chip heiß werden trenne sofort die Verbindung zum </a:t>
            </a:r>
            <a:r>
              <a:rPr lang="de-DE" sz="900" dirty="0" err="1"/>
              <a:t>Calliope</a:t>
            </a:r>
            <a:r>
              <a:rPr lang="de-DE" sz="900" dirty="0"/>
              <a:t> und der Batterie!</a:t>
            </a:r>
          </a:p>
          <a:p>
            <a:r>
              <a:rPr lang="de-DE" sz="900" dirty="0"/>
              <a:t>Lass dir bei einem solchen Problem helfen.</a:t>
            </a:r>
          </a:p>
        </p:txBody>
      </p:sp>
      <p:pic>
        <p:nvPicPr>
          <p:cNvPr id="92" name="Grafik 91">
            <a:extLst>
              <a:ext uri="{FF2B5EF4-FFF2-40B4-BE49-F238E27FC236}">
                <a16:creationId xmlns:a16="http://schemas.microsoft.com/office/drawing/2014/main" id="{687A645A-EF29-4310-B4A3-2420546420A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5" t="1373" r="14346" b="10642"/>
          <a:stretch/>
        </p:blipFill>
        <p:spPr>
          <a:xfrm rot="5400000">
            <a:off x="3928278" y="769391"/>
            <a:ext cx="792000" cy="943144"/>
          </a:xfrm>
          <a:prstGeom prst="rect">
            <a:avLst/>
          </a:prstGeom>
        </p:spPr>
      </p:pic>
      <p:sp>
        <p:nvSpPr>
          <p:cNvPr id="110" name="Textfeld 109">
            <a:extLst>
              <a:ext uri="{FF2B5EF4-FFF2-40B4-BE49-F238E27FC236}">
                <a16:creationId xmlns:a16="http://schemas.microsoft.com/office/drawing/2014/main" id="{E905847E-7DF3-4B90-B4C3-40BD02EBE248}"/>
              </a:ext>
            </a:extLst>
          </p:cNvPr>
          <p:cNvSpPr txBox="1"/>
          <p:nvPr/>
        </p:nvSpPr>
        <p:spPr>
          <a:xfrm>
            <a:off x="-52417" y="5560631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DC-Motors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20FD002-693B-44C2-B705-955086F0E6E1}"/>
              </a:ext>
            </a:extLst>
          </p:cNvPr>
          <p:cNvCxnSpPr>
            <a:cxnSpLocks/>
          </p:cNvCxnSpPr>
          <p:nvPr/>
        </p:nvCxnSpPr>
        <p:spPr>
          <a:xfrm flipH="1">
            <a:off x="2055443" y="6258145"/>
            <a:ext cx="144848" cy="213363"/>
          </a:xfrm>
          <a:prstGeom prst="straightConnector1">
            <a:avLst/>
          </a:prstGeom>
          <a:ln w="28575">
            <a:solidFill>
              <a:srgbClr val="F99B1C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AD760B6-B047-4BCD-8AD9-4BC8D876FB98}"/>
              </a:ext>
            </a:extLst>
          </p:cNvPr>
          <p:cNvSpPr txBox="1"/>
          <p:nvPr/>
        </p:nvSpPr>
        <p:spPr>
          <a:xfrm>
            <a:off x="2176273" y="5949301"/>
            <a:ext cx="277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F99B1C"/>
                </a:solidFill>
              </a:rPr>
              <a:t>Link zum Motorpaket:</a:t>
            </a:r>
          </a:p>
          <a:p>
            <a:r>
              <a:rPr lang="de-DE" sz="900" dirty="0">
                <a:solidFill>
                  <a:srgbClr val="F99B1C"/>
                </a:solidFill>
              </a:rPr>
              <a:t>https://github.com/r00b1nh00d/KISS-MINT-MOTOR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540D8AB-4433-4F3B-8BB8-BC3F938801FC}"/>
              </a:ext>
            </a:extLst>
          </p:cNvPr>
          <p:cNvSpPr txBox="1"/>
          <p:nvPr/>
        </p:nvSpPr>
        <p:spPr>
          <a:xfrm>
            <a:off x="232050" y="6507291"/>
            <a:ext cx="47081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Es sollte unter Motor ein neuer Blockbereich mit dem Namen </a:t>
            </a:r>
            <a:br>
              <a:rPr lang="de-DE" sz="900" dirty="0"/>
            </a:br>
            <a:r>
              <a:rPr lang="de-DE" sz="900" dirty="0"/>
              <a:t>„</a:t>
            </a:r>
            <a:r>
              <a:rPr lang="de-DE" sz="900" dirty="0" err="1"/>
              <a:t>KissMintMotor</a:t>
            </a:r>
            <a:r>
              <a:rPr lang="de-DE" sz="900" dirty="0"/>
              <a:t>“ auftauchen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/>
              <a:t>Mithilfe der Funktion „</a:t>
            </a:r>
            <a:r>
              <a:rPr lang="de-DE" sz="900" dirty="0" err="1"/>
              <a:t>DigitalMotor</a:t>
            </a:r>
            <a:r>
              <a:rPr lang="de-DE" sz="900" dirty="0"/>
              <a:t> Motor A Richtung vor“ kann dem angeschlossenen Motor die Richtung angegeben werden.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72A7CDF-64C1-483A-8189-3D58BBA268E9}"/>
              </a:ext>
            </a:extLst>
          </p:cNvPr>
          <p:cNvSpPr txBox="1"/>
          <p:nvPr/>
        </p:nvSpPr>
        <p:spPr>
          <a:xfrm>
            <a:off x="203450" y="1931278"/>
            <a:ext cx="20493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Hier wird der Chip in die Mitte des Steckbretts gesteckt, sodass erstmal keine der Beinchen miteinander verbunden sind. </a:t>
            </a:r>
          </a:p>
          <a:p>
            <a:r>
              <a:rPr lang="de-DE" sz="1000" dirty="0"/>
              <a:t>Jetzt können 1,2EN und 3,4EN </a:t>
            </a:r>
          </a:p>
          <a:p>
            <a:r>
              <a:rPr lang="de-DE" sz="1000" dirty="0"/>
              <a:t>mit Vcc1 und dem + Pol am </a:t>
            </a:r>
            <a:r>
              <a:rPr lang="de-DE" sz="1000" dirty="0" err="1"/>
              <a:t>Calliope</a:t>
            </a:r>
            <a:r>
              <a:rPr lang="de-DE" sz="1000" dirty="0"/>
              <a:t> verbunden werden. Die Pins 1A,2A,3A,4A werden mit den Pins P0,P1,P2,P3 am </a:t>
            </a:r>
            <a:r>
              <a:rPr lang="de-DE" sz="1000" dirty="0" err="1"/>
              <a:t>Calliope</a:t>
            </a:r>
            <a:r>
              <a:rPr lang="de-DE" sz="1000" dirty="0"/>
              <a:t> verbunden. An die Anschlüsse 1Y und 2Y kommt der erste Motor, an die Anschlüsse 3Y und 4Y kommt ein zweiter Motor. Nun wird noch eine Batteriespannung zw. 5V und 12V mit dem + Pol an Vcc2 und mit dem – Pol an einen der </a:t>
            </a:r>
            <a:r>
              <a:rPr lang="de-DE" sz="1000" dirty="0" err="1"/>
              <a:t>Grounds</a:t>
            </a:r>
            <a:r>
              <a:rPr lang="de-DE" sz="1000" dirty="0"/>
              <a:t> angeschlossen. Zu guter Letzt wird noch einer der Ground-Pins mit dem – Pol des </a:t>
            </a:r>
            <a:r>
              <a:rPr lang="de-DE" sz="1000" dirty="0" err="1"/>
              <a:t>Calliope</a:t>
            </a:r>
            <a:r>
              <a:rPr lang="de-DE" sz="1000" dirty="0"/>
              <a:t> verbunden.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733175D2-57DE-4CB8-AFED-7AF4D07BC336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7" y="5883947"/>
            <a:ext cx="1008000" cy="216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52C44D46-F0B1-4EB3-9E27-72A1C652672E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7" y="6134506"/>
            <a:ext cx="1008000" cy="21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10EAD8BA-8B1E-42CA-B3C2-3D4BC1C121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7006" y="6608127"/>
            <a:ext cx="1447316" cy="263706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E701754E-4AC8-4886-B158-792D4CC987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2507" y="7103246"/>
            <a:ext cx="1724093" cy="2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1200</Words>
  <Application>Microsoft Office PowerPoint</Application>
  <PresentationFormat>Benutzerdefiniert</PresentationFormat>
  <Paragraphs>217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109</cp:revision>
  <dcterms:created xsi:type="dcterms:W3CDTF">2018-09-12T10:50:39Z</dcterms:created>
  <dcterms:modified xsi:type="dcterms:W3CDTF">2020-07-22T11:43:20Z</dcterms:modified>
</cp:coreProperties>
</file>