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6" r:id="rId2"/>
    <p:sldId id="256" r:id="rId3"/>
    <p:sldId id="257" r:id="rId4"/>
    <p:sldId id="258" r:id="rId5"/>
    <p:sldId id="259" r:id="rId6"/>
    <p:sldId id="260" r:id="rId7"/>
    <p:sldId id="261" r:id="rId8"/>
    <p:sldId id="262" r:id="rId9"/>
    <p:sldId id="293" r:id="rId10"/>
    <p:sldId id="294" r:id="rId11"/>
    <p:sldId id="295" r:id="rId12"/>
    <p:sldId id="263" r:id="rId13"/>
    <p:sldId id="297" r:id="rId14"/>
    <p:sldId id="298" r:id="rId15"/>
    <p:sldId id="299"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87" d="100"/>
          <a:sy n="87" d="100"/>
        </p:scale>
        <p:origin x="1908"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21.01.2019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smtClean="0"/>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21.01.2019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smtClean="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smtClean="0"/>
              <a:t>Aufgabentext</a:t>
            </a:r>
            <a:endParaRPr lang="de-DE" dirty="0"/>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smtClean="0"/>
              <a:t>Challenge</a:t>
            </a:r>
            <a:endParaRPr lang="de-DE" b="1" dirty="0"/>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smtClean="0"/>
              <a:t>Schwierigkeitsgrad</a:t>
            </a:r>
            <a:endParaRPr lang="de-DE" dirty="0"/>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smtClean="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smtClean="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8" name="Grafik 17"/>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861115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smtClean="0"/>
              <a:t>Aufgabe</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21.01.2019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smtClean="0">
                <a:latin typeface="+mn-lt"/>
              </a:rPr>
              <a:t>Lösung</a:t>
            </a:r>
            <a:endParaRPr lang="de-DE" sz="3600" b="1" dirty="0">
              <a:latin typeface="+mn-lt"/>
            </a:endParaRP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smtClean="0"/>
              <a:t>Verwendete Befehlsgruppen</a:t>
            </a:r>
            <a:endParaRPr lang="de-DE" sz="1200" dirty="0"/>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smtClean="0"/>
              <a:t>Code</a:t>
            </a:r>
            <a:endParaRPr lang="de-DE" sz="1600" b="1" dirty="0"/>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
        <p:nvSpPr>
          <p:cNvPr id="15" name="Textfeld 14"/>
          <p:cNvSpPr txBox="1"/>
          <p:nvPr userDrawn="1"/>
        </p:nvSpPr>
        <p:spPr>
          <a:xfrm>
            <a:off x="2033534" y="9314293"/>
            <a:ext cx="2449033" cy="261610"/>
          </a:xfrm>
          <a:prstGeom prst="rect">
            <a:avLst/>
          </a:prstGeom>
          <a:noFill/>
        </p:spPr>
        <p:txBody>
          <a:bodyPr wrap="square" rtlCol="0">
            <a:spAutoFit/>
          </a:bodyPr>
          <a:lstStyle/>
          <a:p>
            <a:pPr algn="ctr"/>
            <a:r>
              <a:rPr lang="de-DE" sz="1100" dirty="0" smtClean="0">
                <a:hlinkClick r:id="rId2"/>
              </a:rPr>
              <a:t>https://www.htw-dresden.de/kiss-mint</a:t>
            </a:r>
            <a:endParaRPr lang="de-DE" sz="1100" dirty="0" smtClean="0"/>
          </a:p>
        </p:txBody>
      </p:sp>
    </p:spTree>
    <p:extLst>
      <p:ext uri="{BB962C8B-B14F-4D97-AF65-F5344CB8AC3E}">
        <p14:creationId xmlns:p14="http://schemas.microsoft.com/office/powerpoint/2010/main" val="3045631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smtClean="0"/>
              <a:t>Titelmasterformat durch Klicken bearbeiten</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21.01.2019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smtClean="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smtClean="0"/>
              <a:t>Formatvorlagen des Textmasters bearbeiten</a:t>
            </a:r>
            <a:endParaRPr lang="de-DE" dirty="0"/>
          </a:p>
        </p:txBody>
      </p:sp>
      <p:sp>
        <p:nvSpPr>
          <p:cNvPr id="9" name="Textfeld 8"/>
          <p:cNvSpPr txBox="1"/>
          <p:nvPr userDrawn="1"/>
        </p:nvSpPr>
        <p:spPr>
          <a:xfrm>
            <a:off x="2033534" y="9314293"/>
            <a:ext cx="2449033" cy="261610"/>
          </a:xfrm>
          <a:prstGeom prst="rect">
            <a:avLst/>
          </a:prstGeom>
          <a:noFill/>
        </p:spPr>
        <p:txBody>
          <a:bodyPr wrap="square" rtlCol="0">
            <a:spAutoFit/>
          </a:bodyPr>
          <a:lstStyle/>
          <a:p>
            <a:pPr algn="ctr"/>
            <a:r>
              <a:rPr lang="de-DE" sz="1100" dirty="0" smtClean="0">
                <a:hlinkClick r:id="rId2"/>
              </a:rPr>
              <a:t>https://www.htw-dresden.de/kiss-mint</a:t>
            </a:r>
            <a:endParaRPr lang="de-DE" sz="1100" dirty="0" smtClean="0"/>
          </a:p>
        </p:txBody>
      </p:sp>
    </p:spTree>
    <p:extLst>
      <p:ext uri="{BB962C8B-B14F-4D97-AF65-F5344CB8AC3E}">
        <p14:creationId xmlns:p14="http://schemas.microsoft.com/office/powerpoint/2010/main" val="4239960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smtClean="0"/>
              <a:t>Veröffentlicht</a:t>
            </a:r>
            <a:r>
              <a:rPr lang="de-DE" b="1" baseline="0" dirty="0" smtClean="0"/>
              <a:t> unter CC BY SA</a:t>
            </a:r>
          </a:p>
          <a:p>
            <a:pPr algn="ctr"/>
            <a:endParaRPr lang="de-DE" b="0" baseline="0" dirty="0" smtClean="0"/>
          </a:p>
          <a:p>
            <a:pPr algn="ctr"/>
            <a:r>
              <a:rPr lang="de-DE" b="0" dirty="0" smtClean="0"/>
              <a:t>Dieses Werk ist unter einer Creative </a:t>
            </a:r>
            <a:r>
              <a:rPr lang="de-DE" b="0" dirty="0" err="1" smtClean="0"/>
              <a:t>Commons</a:t>
            </a:r>
            <a:r>
              <a:rPr lang="de-DE" b="0" dirty="0" smtClean="0"/>
              <a:t> Lizenz vom Typ Namensnennung - Weitergabe unter gleichen Bedingungen 4.0 International zugänglich. Um eine Kopie dieser Lizenz einzusehen, konsultieren </a:t>
            </a:r>
            <a:r>
              <a:rPr lang="de-DE" b="0" dirty="0" smtClean="0">
                <a:solidFill>
                  <a:schemeClr val="bg1"/>
                </a:solidFill>
              </a:rPr>
              <a:t>Sie http://creativecommons.org/licenses/by-sa/4.0/ oder </a:t>
            </a:r>
            <a:r>
              <a:rPr lang="de-DE" b="0" dirty="0" smtClean="0"/>
              <a:t>wenden Sie sich brieflich an Creative </a:t>
            </a:r>
            <a:r>
              <a:rPr lang="de-DE" b="0" dirty="0" err="1" smtClean="0"/>
              <a:t>Commons</a:t>
            </a:r>
            <a:r>
              <a:rPr lang="de-DE" b="0" dirty="0" smtClean="0"/>
              <a:t>, Postfach 1866, Mountain View, California, 94042, USA.</a:t>
            </a:r>
            <a:endParaRPr lang="de-DE" b="0" dirty="0"/>
          </a:p>
        </p:txBody>
      </p:sp>
      <p:pic>
        <p:nvPicPr>
          <p:cNvPr id="1027" name="Picture 3" descr="https://creativecommons.org/images/deed/attribution_icon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9" name="Grafik 18"/>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22748664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smtClean="0"/>
              <a:t>Titelmasterformat durch Klicken bearbeiten</a:t>
            </a:r>
            <a:endParaRPr lang="de-DE" dirty="0"/>
          </a:p>
        </p:txBody>
      </p:sp>
      <p:sp>
        <p:nvSpPr>
          <p:cNvPr id="3" name="Datumsplatzhalter 2"/>
          <p:cNvSpPr>
            <a:spLocks noGrp="1"/>
          </p:cNvSpPr>
          <p:nvPr>
            <p:ph type="dt" sz="half" idx="10"/>
          </p:nvPr>
        </p:nvSpPr>
        <p:spPr/>
        <p:txBody>
          <a:bodyPr/>
          <a:lstStyle/>
          <a:p>
            <a:fld id="{FC9269F9-6F79-4414-A84E-D81C6C443C37}" type="datetimeFigureOut">
              <a:rPr lang="de-DE" smtClean="0"/>
              <a:t>21.01.2019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smtClean="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smtClean="0"/>
              <a:t>Formatvorlagen des Textmasters bearbeiten</a:t>
            </a:r>
            <a:endParaRPr lang="de-DE" dirty="0"/>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smtClean="0"/>
              <a:t>Legende</a:t>
            </a:r>
            <a:endParaRPr lang="de-DE" dirty="0"/>
          </a:p>
        </p:txBody>
      </p:sp>
    </p:spTree>
    <p:extLst>
      <p:ext uri="{BB962C8B-B14F-4D97-AF65-F5344CB8AC3E}">
        <p14:creationId xmlns:p14="http://schemas.microsoft.com/office/powerpoint/2010/main" val="28141539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21.01.2019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21.01.2019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5.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pPr algn="ctr"/>
            <a:r>
              <a:rPr lang="de-DE" dirty="0" smtClean="0"/>
              <a:t>Aufgaben für </a:t>
            </a:r>
            <a:br>
              <a:rPr lang="de-DE" dirty="0" smtClean="0"/>
            </a:br>
            <a:r>
              <a:rPr lang="de-DE" dirty="0" smtClean="0"/>
              <a:t>Messen </a:t>
            </a:r>
            <a:r>
              <a:rPr lang="de-DE" dirty="0"/>
              <a:t>– </a:t>
            </a:r>
            <a:r>
              <a:rPr lang="de-DE" dirty="0" smtClean="0"/>
              <a:t>Steuern – Regeln </a:t>
            </a:r>
            <a:endParaRPr lang="de-DE" dirty="0"/>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a:t>
            </a:r>
            <a:r>
              <a:rPr lang="de-DE" dirty="0" smtClean="0"/>
              <a:t>schreiben</a:t>
            </a:r>
            <a:r>
              <a:rPr lang="de-DE" dirty="0"/>
              <a:t/>
            </a:r>
            <a:br>
              <a:rPr lang="de-DE" dirty="0"/>
            </a:b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smtClean="0"/>
              <a:t>Jedes Projekt startet mit einem Beispiel-Code im Arbeitsbereich. Diesen löst man, indem man den (umfassenden)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smtClean="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smtClean="0"/>
              <a:t>Anschließend wiederholen wir das gleiche noch einmal mit dem Block „zeige Zeichenfolge“ aus dem Bereich „Grundlagen“</a:t>
            </a:r>
            <a:endParaRPr lang="de-DE" sz="1400" dirty="0"/>
          </a:p>
          <a:p>
            <a:pPr marL="228600" indent="-228600">
              <a:buFont typeface="+mj-lt"/>
              <a:buAutoNum type="arabicPeriod"/>
            </a:pP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33" y="4076240"/>
            <a:ext cx="5926079" cy="4905151"/>
          </a:xfrm>
          <a:prstGeom prst="rect">
            <a:avLst/>
          </a:prstGeom>
        </p:spPr>
      </p:pic>
    </p:spTree>
    <p:extLst>
      <p:ext uri="{BB962C8B-B14F-4D97-AF65-F5344CB8AC3E}">
        <p14:creationId xmlns:p14="http://schemas.microsoft.com/office/powerpoint/2010/main" val="525361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a:t>
            </a:r>
            <a:r>
              <a:rPr lang="de-DE" dirty="0" smtClean="0"/>
              <a:t>schreiben</a:t>
            </a:r>
            <a:r>
              <a:rPr lang="de-DE" dirty="0"/>
              <a:t/>
            </a:r>
            <a:br>
              <a:rPr lang="de-DE" dirty="0"/>
            </a:b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smtClean="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smtClean="0"/>
              <a:t>Schreibe in den Textbereich des Blockes „zeige Zeichenfolge“ folgenden Text: „</a:t>
            </a:r>
            <a:r>
              <a:rPr lang="de-DE" sz="1400" dirty="0" err="1" smtClean="0"/>
              <a:t>Hello</a:t>
            </a:r>
            <a:r>
              <a:rPr lang="de-DE" sz="1400" dirty="0" smtClean="0"/>
              <a:t> World!“</a:t>
            </a:r>
          </a:p>
          <a:p>
            <a:pPr marL="228600" lvl="0" indent="-228600">
              <a:buFont typeface="+mj-lt"/>
              <a:buAutoNum type="arabicPeriod"/>
            </a:pPr>
            <a:endParaRPr lang="de-DE" sz="1400" dirty="0"/>
          </a:p>
          <a:p>
            <a:pPr marL="228600" lvl="0" indent="-228600">
              <a:buFont typeface="+mj-lt"/>
              <a:buAutoNum type="arabicPeriod"/>
            </a:pPr>
            <a:r>
              <a:rPr lang="de-DE" sz="1400" dirty="0" smtClean="0"/>
              <a:t>Das Programm ist fertig und kann im „Vorschau &amp; Simulationsbereich“ auf der linken Seite angeschaut werden. Durch einen Klick auf den Knopf A wird die Laufschrift aktiviert.</a:t>
            </a:r>
            <a:endParaRPr lang="de-DE" sz="1400" dirty="0"/>
          </a:p>
          <a:p>
            <a:pPr marL="228600" indent="-228600">
              <a:buFont typeface="+mj-lt"/>
              <a:buAutoNum type="arabicPeriod"/>
            </a:pPr>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4" y="4082959"/>
            <a:ext cx="5918512" cy="4898887"/>
          </a:xfrm>
          <a:prstGeom prst="rect">
            <a:avLst/>
          </a:prstGeom>
        </p:spPr>
      </p:pic>
    </p:spTree>
    <p:extLst>
      <p:ext uri="{BB962C8B-B14F-4D97-AF65-F5344CB8AC3E}">
        <p14:creationId xmlns:p14="http://schemas.microsoft.com/office/powerpoint/2010/main" val="1453808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 </a:t>
            </a:r>
            <a:r>
              <a:rPr lang="de-DE" sz="1400" dirty="0"/>
              <a:t>in </a:t>
            </a:r>
            <a:r>
              <a:rPr lang="de-DE" sz="1400" dirty="0" smtClean="0"/>
              <a:t/>
            </a:r>
            <a:br>
              <a:rPr lang="de-DE" sz="1400" dirty="0" smtClean="0"/>
            </a:br>
            <a:r>
              <a:rPr lang="de-DE" sz="1400" dirty="0" smtClean="0"/>
              <a:t>Web-Browser.</a:t>
            </a:r>
          </a:p>
          <a:p>
            <a:pPr marL="228600" lvl="0" indent="-228600">
              <a:buFont typeface="+mj-lt"/>
              <a:buAutoNum type="arabicPeriod"/>
            </a:pPr>
            <a:endParaRPr lang="de-DE" sz="1400" dirty="0"/>
          </a:p>
          <a:p>
            <a:pPr marL="228600" lvl="0" indent="-228600">
              <a:buFont typeface="+mj-lt"/>
              <a:buAutoNum type="arabicPeriod"/>
            </a:pPr>
            <a:r>
              <a:rPr lang="de-DE" sz="1400" dirty="0" smtClean="0"/>
              <a:t>Die Erstellung des Beispielcodes </a:t>
            </a:r>
            <a:br>
              <a:rPr lang="de-DE" sz="1400" dirty="0" smtClean="0"/>
            </a:br>
            <a:r>
              <a:rPr lang="de-DE" sz="1400" dirty="0" smtClean="0"/>
              <a:t>„</a:t>
            </a:r>
            <a:r>
              <a:rPr lang="de-DE" sz="1400" dirty="0" err="1" smtClean="0"/>
              <a:t>Hello</a:t>
            </a:r>
            <a:r>
              <a:rPr lang="de-DE" sz="1400" dirty="0" smtClean="0"/>
              <a:t> World“ haben wir im vorherigen Kapitel behandelt.</a:t>
            </a:r>
          </a:p>
          <a:p>
            <a:pPr marL="228600" lvl="0" indent="-228600">
              <a:buFont typeface="+mj-lt"/>
              <a:buAutoNum type="arabicPeriod"/>
            </a:pPr>
            <a:endParaRPr lang="de-DE" sz="1400" dirty="0"/>
          </a:p>
          <a:p>
            <a:pPr marL="228600" lvl="0" indent="-228600">
              <a:buFont typeface="+mj-lt"/>
              <a:buAutoNum type="arabicPeriod"/>
            </a:pPr>
            <a:r>
              <a:rPr lang="de-DE" sz="1400" dirty="0"/>
              <a:t>Wähle </a:t>
            </a:r>
            <a:r>
              <a:rPr lang="de-DE" sz="1400" dirty="0" smtClean="0"/>
              <a:t>nun einen </a:t>
            </a:r>
            <a:r>
              <a:rPr lang="de-DE" sz="1400" dirty="0"/>
              <a:t>Namen für das Programm, z.B. «</a:t>
            </a:r>
            <a:r>
              <a:rPr lang="de-DE" sz="1400" dirty="0" err="1"/>
              <a:t>mein_Code</a:t>
            </a:r>
            <a:r>
              <a:rPr lang="de-DE" sz="1400" dirty="0"/>
              <a:t>».</a:t>
            </a:r>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smtClean="0"/>
              <a:t>».</a:t>
            </a:r>
          </a:p>
          <a:p>
            <a:pPr marL="228600" indent="-228600">
              <a:buFont typeface="+mj-lt"/>
              <a:buAutoNum type="arabicPeriod"/>
            </a:pPr>
            <a:endParaRPr lang="de-DE" sz="1400" dirty="0" smtClean="0"/>
          </a:p>
          <a:p>
            <a:pPr marL="228600" indent="-228600">
              <a:buFont typeface="+mj-lt"/>
              <a:buAutoNum type="arabicPeriod"/>
            </a:pPr>
            <a:r>
              <a:rPr lang="de-DE" sz="1400" dirty="0" smtClean="0"/>
              <a:t>Schließe </a:t>
            </a:r>
            <a:r>
              <a:rPr lang="de-DE" sz="1400" dirty="0"/>
              <a:t>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6" name="Grafik 5"/>
          <p:cNvPicPr/>
          <p:nvPr/>
        </p:nvPicPr>
        <p:blipFill>
          <a:blip r:embed="rId2">
            <a:extLst>
              <a:ext uri="{28A0092B-C50C-407E-A947-70E740481C1C}">
                <a14:useLocalDpi xmlns:a14="http://schemas.microsoft.com/office/drawing/2010/main" val="0"/>
              </a:ext>
            </a:extLst>
          </a:blip>
          <a:stretch>
            <a:fillRect/>
          </a:stretch>
        </p:blipFill>
        <p:spPr>
          <a:xfrm>
            <a:off x="4087259" y="3676111"/>
            <a:ext cx="2152650" cy="373380"/>
          </a:xfrm>
          <a:prstGeom prst="rect">
            <a:avLst/>
          </a:prstGeom>
        </p:spPr>
      </p:pic>
      <p:pic>
        <p:nvPicPr>
          <p:cNvPr id="7" name="Grafik 6"/>
          <p:cNvPicPr/>
          <p:nvPr/>
        </p:nvPicPr>
        <p:blipFill>
          <a:blip r:embed="rId3" cstate="print">
            <a:extLst>
              <a:ext uri="{28A0092B-C50C-407E-A947-70E740481C1C}">
                <a14:useLocalDpi xmlns:a14="http://schemas.microsoft.com/office/drawing/2010/main" val="0"/>
              </a:ext>
            </a:extLst>
          </a:blip>
          <a:stretch>
            <a:fillRect/>
          </a:stretch>
        </p:blipFill>
        <p:spPr>
          <a:xfrm>
            <a:off x="4087259" y="4401197"/>
            <a:ext cx="1684655" cy="406400"/>
          </a:xfrm>
          <a:prstGeom prst="rect">
            <a:avLst/>
          </a:prstGeom>
        </p:spPr>
      </p:pic>
      <p:pic>
        <p:nvPicPr>
          <p:cNvPr id="8" name="Grafik 7"/>
          <p:cNvPicPr/>
          <p:nvPr/>
        </p:nvPicPr>
        <p:blipFill rotWithShape="1">
          <a:blip r:embed="rId4"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411" y="2085975"/>
            <a:ext cx="3258329" cy="714837"/>
          </a:xfrm>
          <a:prstGeom prst="rect">
            <a:avLst/>
          </a:prstGeom>
        </p:spPr>
      </p:pic>
    </p:spTree>
    <p:extLst>
      <p:ext uri="{BB962C8B-B14F-4D97-AF65-F5344CB8AC3E}">
        <p14:creationId xmlns:p14="http://schemas.microsoft.com/office/powerpoint/2010/main" val="49206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Calliope</a:t>
            </a:r>
            <a:r>
              <a:rPr lang="de-DE" dirty="0" smtClean="0"/>
              <a:t> </a:t>
            </a:r>
            <a:r>
              <a:rPr lang="de-DE" dirty="0" err="1" smtClean="0"/>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smtClean="0"/>
              <a:t>Stückliste:</a:t>
            </a:r>
          </a:p>
          <a:p>
            <a:pPr marL="171450" indent="-171450">
              <a:buFont typeface="Arial" panose="020B0604020202020204" pitchFamily="34" charset="0"/>
              <a:buChar char="•"/>
            </a:pPr>
            <a:r>
              <a:rPr lang="de-DE" dirty="0" err="1" smtClean="0"/>
              <a:t>Calliope</a:t>
            </a:r>
            <a:r>
              <a:rPr lang="de-DE" dirty="0" smtClean="0"/>
              <a:t> (in Hülle)</a:t>
            </a:r>
          </a:p>
          <a:p>
            <a:pPr marL="171450" indent="-171450">
              <a:buFont typeface="Arial" panose="020B0604020202020204" pitchFamily="34" charset="0"/>
              <a:buChar char="•"/>
            </a:pPr>
            <a:r>
              <a:rPr lang="de-DE" dirty="0" smtClean="0"/>
              <a:t>USB-Kabel</a:t>
            </a:r>
          </a:p>
          <a:p>
            <a:pPr marL="171450" indent="-171450">
              <a:buFont typeface="Arial" panose="020B0604020202020204" pitchFamily="34" charset="0"/>
              <a:buChar char="•"/>
            </a:pPr>
            <a:r>
              <a:rPr lang="de-DE" dirty="0" smtClean="0"/>
              <a:t>Batteriepack mit 2 AAA Batterien</a:t>
            </a:r>
          </a:p>
          <a:p>
            <a:pPr marL="171450" indent="-171450">
              <a:buFont typeface="Arial" panose="020B0604020202020204" pitchFamily="34" charset="0"/>
              <a:buChar char="•"/>
            </a:pPr>
            <a:r>
              <a:rPr lang="de-DE" dirty="0" smtClean="0"/>
              <a:t>Bedienungsanleitung</a:t>
            </a:r>
          </a:p>
          <a:p>
            <a:pPr marL="171450" indent="-171450">
              <a:buFont typeface="Arial" panose="020B0604020202020204" pitchFamily="34" charset="0"/>
              <a:buChar char="•"/>
            </a:pPr>
            <a:r>
              <a:rPr lang="de-DE" dirty="0" smtClean="0"/>
              <a:t>Box </a:t>
            </a:r>
            <a:endParaRPr lang="de-DE"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Kurzanleitungen Standardbefehle</a:t>
            </a:r>
            <a:endParaRPr lang="de-DE" dirty="0"/>
          </a:p>
        </p:txBody>
      </p:sp>
      <p:sp>
        <p:nvSpPr>
          <p:cNvPr id="3" name="Textplatzhalter 2"/>
          <p:cNvSpPr>
            <a:spLocks noGrp="1"/>
          </p:cNvSpPr>
          <p:nvPr>
            <p:ph type="body" sz="quarter" idx="13"/>
          </p:nvPr>
        </p:nvSpPr>
        <p:spPr/>
        <p:txBody>
          <a:bodyPr/>
          <a:lstStyle/>
          <a:p>
            <a:endParaRPr lang="de-DE"/>
          </a:p>
        </p:txBody>
      </p:sp>
      <p:pic>
        <p:nvPicPr>
          <p:cNvPr id="6" name="Inhaltsplatzhalt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0753" y="1389847"/>
            <a:ext cx="3198259" cy="3609975"/>
          </a:xfrm>
        </p:spPr>
      </p:pic>
      <p:sp>
        <p:nvSpPr>
          <p:cNvPr id="7" name="Textfeld 6"/>
          <p:cNvSpPr txBox="1"/>
          <p:nvPr/>
        </p:nvSpPr>
        <p:spPr>
          <a:xfrm>
            <a:off x="3689012" y="1351747"/>
            <a:ext cx="2845138" cy="4031873"/>
          </a:xfrm>
          <a:prstGeom prst="rect">
            <a:avLst/>
          </a:prstGeom>
          <a:noFill/>
        </p:spPr>
        <p:txBody>
          <a:bodyPr wrap="square" rtlCol="0">
            <a:spAutoFit/>
          </a:bodyPr>
          <a:lstStyle/>
          <a:p>
            <a:r>
              <a:rPr lang="de-DE" sz="2000" dirty="0" smtClean="0"/>
              <a:t>Grundlagen:</a:t>
            </a:r>
          </a:p>
          <a:p>
            <a:pPr marL="285750" indent="-285750">
              <a:buFont typeface="Arial" panose="020B0604020202020204" pitchFamily="34" charset="0"/>
              <a:buChar char="•"/>
            </a:pPr>
            <a:r>
              <a:rPr lang="de-DE" sz="1600" dirty="0" smtClean="0"/>
              <a:t>LED-Matrix</a:t>
            </a:r>
            <a:br>
              <a:rPr lang="de-DE" sz="1600" dirty="0" smtClean="0"/>
            </a:br>
            <a:r>
              <a:rPr lang="de-DE" sz="1600" dirty="0" smtClean="0"/>
              <a:t>(Lauftext, Symbole, Zahlen)</a:t>
            </a:r>
          </a:p>
          <a:p>
            <a:pPr marL="285750" indent="-285750">
              <a:buFont typeface="Arial" panose="020B0604020202020204" pitchFamily="34" charset="0"/>
              <a:buChar char="•"/>
            </a:pPr>
            <a:r>
              <a:rPr lang="de-DE" sz="1600" dirty="0" smtClean="0"/>
              <a:t>RGB-LED</a:t>
            </a:r>
          </a:p>
          <a:p>
            <a:pPr marL="285750" indent="-285750">
              <a:buFont typeface="Arial" panose="020B0604020202020204" pitchFamily="34" charset="0"/>
              <a:buChar char="•"/>
            </a:pPr>
            <a:r>
              <a:rPr lang="de-DE" sz="1600" dirty="0" smtClean="0"/>
              <a:t>Pause</a:t>
            </a:r>
          </a:p>
          <a:p>
            <a:pPr marL="285750" indent="-285750">
              <a:buFont typeface="Arial" panose="020B0604020202020204" pitchFamily="34" charset="0"/>
              <a:buChar char="•"/>
            </a:pPr>
            <a:r>
              <a:rPr lang="de-DE" sz="1600" dirty="0" smtClean="0"/>
              <a:t>Dauerhaft</a:t>
            </a:r>
          </a:p>
          <a:p>
            <a:r>
              <a:rPr lang="de-DE" sz="2000" dirty="0" smtClean="0"/>
              <a:t>Eingabe:</a:t>
            </a:r>
          </a:p>
          <a:p>
            <a:pPr marL="285750" indent="-285750">
              <a:buFont typeface="Arial" panose="020B0604020202020204" pitchFamily="34" charset="0"/>
              <a:buChar char="•"/>
            </a:pPr>
            <a:r>
              <a:rPr lang="de-DE" sz="1600" dirty="0" smtClean="0"/>
              <a:t>Event-Handler</a:t>
            </a:r>
          </a:p>
          <a:p>
            <a:pPr marL="285750" indent="-285750">
              <a:buFont typeface="Arial" panose="020B0604020202020204" pitchFamily="34" charset="0"/>
              <a:buChar char="•"/>
            </a:pPr>
            <a:r>
              <a:rPr lang="de-DE" sz="1600" dirty="0" err="1" smtClean="0"/>
              <a:t>Sensorenwerte</a:t>
            </a:r>
            <a:endParaRPr lang="de-DE" sz="1600" dirty="0" smtClean="0"/>
          </a:p>
          <a:p>
            <a:r>
              <a:rPr lang="de-DE" sz="2000" dirty="0" smtClean="0"/>
              <a:t>Musik:</a:t>
            </a:r>
          </a:p>
          <a:p>
            <a:pPr marL="285750" indent="-285750">
              <a:buFont typeface="Arial" panose="020B0604020202020204" pitchFamily="34" charset="0"/>
              <a:buChar char="•"/>
            </a:pPr>
            <a:r>
              <a:rPr lang="de-DE" sz="1600" dirty="0" smtClean="0"/>
              <a:t>Noten</a:t>
            </a:r>
          </a:p>
          <a:p>
            <a:pPr marL="285750" indent="-285750">
              <a:buFont typeface="Arial" panose="020B0604020202020204" pitchFamily="34" charset="0"/>
              <a:buChar char="•"/>
            </a:pPr>
            <a:r>
              <a:rPr lang="de-DE" sz="1600" dirty="0" smtClean="0"/>
              <a:t>Beatgeschwindigkeit</a:t>
            </a:r>
          </a:p>
          <a:p>
            <a:r>
              <a:rPr lang="de-DE" sz="2000" dirty="0"/>
              <a:t>LED:</a:t>
            </a:r>
          </a:p>
          <a:p>
            <a:pPr marL="285750" indent="-285750">
              <a:buFont typeface="Arial" panose="020B0604020202020204" pitchFamily="34" charset="0"/>
              <a:buChar char="•"/>
            </a:pPr>
            <a:r>
              <a:rPr lang="de-DE" sz="1600" dirty="0"/>
              <a:t>Sonderfunktionen </a:t>
            </a:r>
            <a:r>
              <a:rPr lang="de-DE" sz="1600" dirty="0" smtClean="0"/>
              <a:t>LED-Matrix</a:t>
            </a:r>
            <a:endParaRPr lang="de-DE" sz="1600" dirty="0"/>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smtClean="0"/>
              <a:t>Schleifen:</a:t>
            </a:r>
          </a:p>
          <a:p>
            <a:pPr marL="285750" indent="-285750">
              <a:buFont typeface="Arial" panose="020B0604020202020204" pitchFamily="34" charset="0"/>
              <a:buChar char="•"/>
            </a:pPr>
            <a:r>
              <a:rPr lang="de-DE" sz="1600" dirty="0" smtClean="0"/>
              <a:t>Wiederholung von Programmteilen</a:t>
            </a:r>
          </a:p>
          <a:p>
            <a:r>
              <a:rPr lang="de-DE" sz="2000" dirty="0" smtClean="0"/>
              <a:t>Logik:</a:t>
            </a:r>
          </a:p>
          <a:p>
            <a:pPr marL="285750" indent="-285750">
              <a:buFont typeface="Arial" panose="020B0604020202020204" pitchFamily="34" charset="0"/>
              <a:buChar char="•"/>
            </a:pPr>
            <a:r>
              <a:rPr lang="de-DE" sz="1600" dirty="0" smtClean="0"/>
              <a:t>Vergleiche und andere Wahrheitsüberprüfungen</a:t>
            </a:r>
          </a:p>
          <a:p>
            <a:pPr marL="285750" indent="-285750">
              <a:buFont typeface="Arial" panose="020B0604020202020204" pitchFamily="34" charset="0"/>
              <a:buChar char="•"/>
            </a:pPr>
            <a:r>
              <a:rPr lang="de-DE" sz="1600" dirty="0" smtClean="0"/>
              <a:t>Wenn-Dann-Funktionen</a:t>
            </a:r>
          </a:p>
          <a:p>
            <a:r>
              <a:rPr lang="de-DE" sz="2000" dirty="0" smtClean="0"/>
              <a:t>Variablen</a:t>
            </a:r>
          </a:p>
          <a:p>
            <a:pPr marL="285750" indent="-285750">
              <a:buFont typeface="Arial" panose="020B0604020202020204" pitchFamily="34" charset="0"/>
              <a:buChar char="•"/>
            </a:pPr>
            <a:r>
              <a:rPr lang="de-DE" sz="1600" dirty="0" smtClean="0"/>
              <a:t>Funktionen rund um Platzhalter/Parameter</a:t>
            </a:r>
          </a:p>
          <a:p>
            <a:r>
              <a:rPr lang="de-DE" sz="2000" dirty="0" smtClean="0"/>
              <a:t>Mathematik:</a:t>
            </a:r>
          </a:p>
          <a:p>
            <a:pPr marL="285750" indent="-285750">
              <a:buFont typeface="Arial" panose="020B0604020202020204" pitchFamily="34" charset="0"/>
              <a:buChar char="•"/>
            </a:pPr>
            <a:r>
              <a:rPr lang="de-DE" sz="1600" dirty="0" smtClean="0"/>
              <a:t>Rechenfunktionen</a:t>
            </a:r>
          </a:p>
          <a:p>
            <a:r>
              <a:rPr lang="de-DE" sz="2000" dirty="0" smtClean="0"/>
              <a:t>Funk:</a:t>
            </a:r>
          </a:p>
          <a:p>
            <a:pPr marL="285750" indent="-285750">
              <a:buFont typeface="Arial" panose="020B0604020202020204" pitchFamily="34" charset="0"/>
              <a:buChar char="•"/>
            </a:pPr>
            <a:r>
              <a:rPr lang="de-DE" sz="1600" dirty="0" smtClean="0"/>
              <a:t>Bluetooth</a:t>
            </a:r>
          </a:p>
          <a:p>
            <a:r>
              <a:rPr lang="de-DE" sz="2000" dirty="0" smtClean="0"/>
              <a:t>Motoren:</a:t>
            </a:r>
          </a:p>
          <a:p>
            <a:pPr marL="285750" indent="-285750">
              <a:buFont typeface="Arial" panose="020B0604020202020204" pitchFamily="34" charset="0"/>
              <a:buChar char="•"/>
            </a:pPr>
            <a:r>
              <a:rPr lang="de-DE" sz="1600" dirty="0" smtClean="0"/>
              <a:t>Einstellung der Geschwindigkeit und Richtung der Antriebe</a:t>
            </a:r>
          </a:p>
          <a:p>
            <a:endParaRPr lang="de-DE" sz="16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56900"/>
            <a:ext cx="1727289" cy="273064"/>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52" y="7608791"/>
            <a:ext cx="1727289" cy="273064"/>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6" y="1433915"/>
            <a:ext cx="1727289" cy="273064"/>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687" y="4550310"/>
            <a:ext cx="1727289" cy="273064"/>
          </a:xfrm>
          <a:prstGeom prst="rect">
            <a:avLst/>
          </a:prstGeom>
        </p:spPr>
      </p:pic>
      <p:pic>
        <p:nvPicPr>
          <p:cNvPr id="13" name="Grafik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5734164"/>
            <a:ext cx="1727289" cy="273064"/>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7062204"/>
            <a:ext cx="1727289" cy="273064"/>
          </a:xfrm>
          <a:prstGeom prst="rect">
            <a:avLst/>
          </a:prstGeom>
        </p:spPr>
      </p:pic>
      <p:pic>
        <p:nvPicPr>
          <p:cNvPr id="15" name="Grafik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8173864"/>
            <a:ext cx="1727289" cy="273064"/>
          </a:xfrm>
          <a:prstGeom prst="rect">
            <a:avLst/>
          </a:prstGeom>
        </p:spPr>
      </p:pic>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5687" y="3742536"/>
            <a:ext cx="1727289" cy="273064"/>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417" y="5181467"/>
            <a:ext cx="1727289" cy="273064"/>
          </a:xfrm>
          <a:prstGeom prst="rect">
            <a:avLst/>
          </a:prstGeom>
        </p:spPr>
      </p:pic>
      <p:pic>
        <p:nvPicPr>
          <p:cNvPr id="18" name="Grafik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753" y="6508148"/>
            <a:ext cx="1727289" cy="273064"/>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a:t>
            </a:r>
            <a:r>
              <a:rPr lang="de-DE" sz="1600" b="1" dirty="0" smtClean="0"/>
              <a:t>Idee</a:t>
            </a:r>
          </a:p>
          <a:p>
            <a:pPr marL="0" indent="0">
              <a:buNone/>
            </a:pPr>
            <a:r>
              <a:rPr lang="de-DE" dirty="0" err="1"/>
              <a:t>Calliope</a:t>
            </a:r>
            <a:r>
              <a:rPr lang="de-DE" dirty="0"/>
              <a:t> </a:t>
            </a:r>
            <a:r>
              <a:rPr lang="de-DE" dirty="0" smtClean="0"/>
              <a:t>mini Challenge-Cards</a:t>
            </a:r>
          </a:p>
          <a:p>
            <a:pPr marL="0" indent="0">
              <a:buNone/>
            </a:pPr>
            <a:r>
              <a:rPr lang="de-DE" dirty="0" err="1"/>
              <a:t>Physical</a:t>
            </a:r>
            <a:r>
              <a:rPr lang="de-DE" dirty="0"/>
              <a:t> Computing </a:t>
            </a:r>
            <a:r>
              <a:rPr lang="de-DE" dirty="0" smtClean="0"/>
              <a:t>–Meistere </a:t>
            </a:r>
            <a:r>
              <a:rPr lang="de-DE" dirty="0"/>
              <a:t>die </a:t>
            </a:r>
            <a:r>
              <a:rPr lang="de-DE" dirty="0" err="1"/>
              <a:t>Challenges</a:t>
            </a:r>
            <a:r>
              <a:rPr lang="de-DE" dirty="0"/>
              <a:t> und erlebe, wie man die </a:t>
            </a:r>
            <a:r>
              <a:rPr lang="de-DE" dirty="0" smtClean="0"/>
              <a:t>physische und </a:t>
            </a:r>
            <a:r>
              <a:rPr lang="de-DE" dirty="0"/>
              <a:t>virtuelle Welt verbindet.</a:t>
            </a:r>
          </a:p>
          <a:p>
            <a:pPr marL="0" indent="0">
              <a:buNone/>
            </a:pPr>
            <a:r>
              <a:rPr lang="de-DE" dirty="0" smtClean="0"/>
              <a:t>Pädagogische Hochschule Zürich</a:t>
            </a:r>
            <a:br>
              <a:rPr lang="de-DE" dirty="0" smtClean="0"/>
            </a:br>
            <a:endParaRPr lang="de-DE" dirty="0" smtClean="0"/>
          </a:p>
          <a:p>
            <a:pPr marL="0" indent="0">
              <a:buNone/>
            </a:pPr>
            <a:r>
              <a:rPr lang="de-DE" sz="1600" dirty="0">
                <a:hlinkClick r:id="rId2"/>
              </a:rPr>
              <a:t>https://</a:t>
            </a:r>
            <a:r>
              <a:rPr lang="de-DE" sz="1600" dirty="0" smtClean="0">
                <a:hlinkClick r:id="rId2"/>
              </a:rPr>
              <a:t>phzh.ch/globalassets/phzh.ch/medienbildung/dokumente/kurs-highlights_calliope-karten.pdf</a:t>
            </a:r>
            <a:r>
              <a:rPr lang="de-DE" sz="1600" dirty="0" smtClean="0"/>
              <a:t> </a:t>
            </a:r>
            <a:endParaRPr lang="de-DE" sz="1600" dirty="0"/>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smtClean="0"/>
              <a:t>Inhalt</a:t>
            </a:r>
            <a:endParaRPr lang="de-DE" b="1" dirty="0"/>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smtClean="0"/>
              <a:t>Grundlagen</a:t>
            </a:r>
          </a:p>
          <a:p>
            <a:endParaRPr lang="de-DE" sz="1400" b="1" dirty="0"/>
          </a:p>
          <a:p>
            <a:pPr marL="285750" indent="-285750">
              <a:buFont typeface="Symbol" panose="05050102010706020507" pitchFamily="18" charset="2"/>
              <a:buChar char="-"/>
            </a:pPr>
            <a:r>
              <a:rPr lang="de-DE" sz="1400" dirty="0" smtClean="0"/>
              <a:t>Der </a:t>
            </a:r>
            <a:r>
              <a:rPr lang="de-DE" sz="1400" dirty="0" err="1" smtClean="0"/>
              <a:t>Calliope</a:t>
            </a:r>
            <a:endParaRPr lang="de-DE" sz="1400" dirty="0" smtClean="0"/>
          </a:p>
          <a:p>
            <a:pPr marL="285750" indent="-285750">
              <a:buFont typeface="Symbol" panose="05050102010706020507" pitchFamily="18" charset="2"/>
              <a:buChar char="-"/>
            </a:pPr>
            <a:r>
              <a:rPr lang="de-DE" sz="1400" dirty="0" smtClean="0"/>
              <a:t>Ausstattung</a:t>
            </a:r>
          </a:p>
          <a:p>
            <a:pPr marL="285750" indent="-285750">
              <a:buFont typeface="Symbol" panose="05050102010706020507" pitchFamily="18" charset="2"/>
              <a:buChar char="-"/>
            </a:pPr>
            <a:r>
              <a:rPr lang="de-DE" sz="1400" dirty="0" smtClean="0"/>
              <a:t>Eingangs- und Ausgangssignale</a:t>
            </a:r>
          </a:p>
          <a:p>
            <a:pPr marL="285750" indent="-285750">
              <a:buFont typeface="Symbol" panose="05050102010706020507" pitchFamily="18" charset="2"/>
              <a:buChar char="-"/>
            </a:pPr>
            <a:r>
              <a:rPr lang="de-DE" sz="1400" dirty="0" smtClean="0"/>
              <a:t>Analoger/Digitaler Input und Output</a:t>
            </a:r>
          </a:p>
          <a:p>
            <a:pPr marL="285750" indent="-285750">
              <a:buFont typeface="Symbol" panose="05050102010706020507" pitchFamily="18" charset="2"/>
              <a:buChar char="-"/>
            </a:pPr>
            <a:r>
              <a:rPr lang="de-DE" sz="1400" dirty="0" smtClean="0"/>
              <a:t>Zubehör</a:t>
            </a:r>
          </a:p>
          <a:p>
            <a:pPr marL="285750" indent="-285750">
              <a:buFont typeface="Symbol" panose="05050102010706020507" pitchFamily="18" charset="2"/>
              <a:buChar char="-"/>
            </a:pPr>
            <a:r>
              <a:rPr lang="de-DE" sz="1400" dirty="0" smtClean="0"/>
              <a:t>Ein Programm für den </a:t>
            </a:r>
            <a:r>
              <a:rPr lang="de-DE" sz="1400" dirty="0" err="1" smtClean="0"/>
              <a:t>Calliope</a:t>
            </a:r>
            <a:r>
              <a:rPr lang="de-DE" sz="1400" dirty="0" smtClean="0"/>
              <a:t> schreiben</a:t>
            </a:r>
          </a:p>
          <a:p>
            <a:pPr marL="285750" indent="-285750">
              <a:buFont typeface="Symbol" panose="05050102010706020507" pitchFamily="18" charset="2"/>
              <a:buChar char="-"/>
            </a:pPr>
            <a:r>
              <a:rPr lang="de-DE" sz="1400" dirty="0" smtClean="0"/>
              <a:t>Ein Programm auf den </a:t>
            </a:r>
            <a:r>
              <a:rPr lang="de-DE" sz="1400" dirty="0" err="1" smtClean="0"/>
              <a:t>Calliope</a:t>
            </a:r>
            <a:r>
              <a:rPr lang="de-DE" sz="1400" dirty="0" smtClean="0"/>
              <a:t> hochladen</a:t>
            </a:r>
          </a:p>
          <a:p>
            <a:pPr marL="285750" indent="-285750">
              <a:buFont typeface="Symbol" panose="05050102010706020507" pitchFamily="18" charset="2"/>
              <a:buChar char="-"/>
            </a:pPr>
            <a:endParaRPr lang="de-DE" sz="1400" dirty="0"/>
          </a:p>
          <a:p>
            <a:endParaRPr lang="de-DE" sz="1400" dirty="0" smtClean="0"/>
          </a:p>
          <a:p>
            <a:endParaRPr lang="de-DE" sz="1400" dirty="0" smtClean="0"/>
          </a:p>
          <a:p>
            <a:r>
              <a:rPr lang="de-DE" sz="1400" b="1" dirty="0" err="1" smtClean="0"/>
              <a:t>Challenges</a:t>
            </a:r>
            <a:endParaRPr lang="de-DE" sz="1400" b="1" dirty="0" smtClean="0"/>
          </a:p>
          <a:p>
            <a:endParaRPr lang="de-DE" sz="1400" dirty="0"/>
          </a:p>
          <a:p>
            <a:pPr marL="342900" indent="-342900">
              <a:lnSpc>
                <a:spcPct val="100000"/>
              </a:lnSpc>
              <a:buFont typeface="+mj-lt"/>
              <a:buAutoNum type="arabicPeriod"/>
            </a:pPr>
            <a:r>
              <a:rPr lang="de-DE" sz="1400" dirty="0" err="1" smtClean="0"/>
              <a:t>Hello</a:t>
            </a:r>
            <a:r>
              <a:rPr lang="de-DE" sz="1400" dirty="0" smtClean="0"/>
              <a:t> World!</a:t>
            </a:r>
          </a:p>
          <a:p>
            <a:pPr marL="342900" indent="-342900">
              <a:lnSpc>
                <a:spcPct val="100000"/>
              </a:lnSpc>
              <a:buFont typeface="+mj-lt"/>
              <a:buAutoNum type="arabicPeriod"/>
            </a:pPr>
            <a:r>
              <a:rPr lang="de-DE" sz="1400" dirty="0" smtClean="0"/>
              <a:t>Tasten und RGB-LED</a:t>
            </a:r>
          </a:p>
          <a:p>
            <a:pPr marL="342900" indent="-342900">
              <a:lnSpc>
                <a:spcPct val="100000"/>
              </a:lnSpc>
              <a:buFont typeface="+mj-lt"/>
              <a:buAutoNum type="arabicPeriod"/>
            </a:pPr>
            <a:r>
              <a:rPr lang="de-DE" sz="1400" dirty="0" smtClean="0"/>
              <a:t>Ventilator</a:t>
            </a:r>
          </a:p>
          <a:p>
            <a:pPr marL="342900" indent="-342900">
              <a:lnSpc>
                <a:spcPct val="100000"/>
              </a:lnSpc>
              <a:buFont typeface="+mj-lt"/>
              <a:buAutoNum type="arabicPeriod"/>
            </a:pPr>
            <a:r>
              <a:rPr lang="de-DE" sz="1400" dirty="0" err="1" smtClean="0"/>
              <a:t>Terimin</a:t>
            </a:r>
            <a:endParaRPr lang="de-DE" sz="1400" dirty="0" smtClean="0"/>
          </a:p>
          <a:p>
            <a:pPr marL="342900" indent="-342900">
              <a:lnSpc>
                <a:spcPct val="100000"/>
              </a:lnSpc>
              <a:buFont typeface="+mj-lt"/>
              <a:buAutoNum type="arabicPeriod"/>
            </a:pPr>
            <a:r>
              <a:rPr lang="de-DE" sz="1400" dirty="0" smtClean="0"/>
              <a:t>Klickzähler</a:t>
            </a:r>
          </a:p>
          <a:p>
            <a:pPr marL="342900" indent="-342900">
              <a:lnSpc>
                <a:spcPct val="100000"/>
              </a:lnSpc>
              <a:buFont typeface="+mj-lt"/>
              <a:buAutoNum type="arabicPeriod"/>
            </a:pPr>
            <a:r>
              <a:rPr lang="de-DE" sz="1400" dirty="0" smtClean="0"/>
              <a:t>Stoppuhr</a:t>
            </a:r>
          </a:p>
          <a:p>
            <a:pPr marL="342900" indent="-342900">
              <a:lnSpc>
                <a:spcPct val="100000"/>
              </a:lnSpc>
              <a:buFont typeface="+mj-lt"/>
              <a:buAutoNum type="arabicPeriod"/>
            </a:pPr>
            <a:r>
              <a:rPr lang="de-DE" sz="1400" dirty="0" smtClean="0"/>
              <a:t>Kleines 1x1</a:t>
            </a:r>
          </a:p>
          <a:p>
            <a:pPr marL="342900" indent="-342900">
              <a:lnSpc>
                <a:spcPct val="100000"/>
              </a:lnSpc>
              <a:buFont typeface="+mj-lt"/>
              <a:buAutoNum type="arabicPeriod"/>
            </a:pPr>
            <a:r>
              <a:rPr lang="de-DE" sz="1400" dirty="0" smtClean="0"/>
              <a:t>Entfernungsmesser</a:t>
            </a:r>
          </a:p>
          <a:p>
            <a:pPr marL="342900" indent="-342900">
              <a:lnSpc>
                <a:spcPct val="100000"/>
              </a:lnSpc>
              <a:buFont typeface="+mj-lt"/>
              <a:buAutoNum type="arabicPeriod"/>
            </a:pPr>
            <a:r>
              <a:rPr lang="de-DE" sz="1400" dirty="0" smtClean="0"/>
              <a:t>Radar</a:t>
            </a:r>
          </a:p>
          <a:p>
            <a:pPr marL="342900" indent="-342900">
              <a:lnSpc>
                <a:spcPct val="100000"/>
              </a:lnSpc>
              <a:buFont typeface="+mj-lt"/>
              <a:buAutoNum type="arabicPeriod"/>
            </a:pPr>
            <a:r>
              <a:rPr lang="de-DE" sz="1400" dirty="0" smtClean="0"/>
              <a:t>Fliegender Ball</a:t>
            </a:r>
            <a:endParaRPr lang="de-DE" sz="1400" dirty="0"/>
          </a:p>
          <a:p>
            <a:endParaRPr lang="de-DE" sz="1400" dirty="0" smtClean="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t>
            </a:r>
            <a:r>
              <a:rPr lang="de-DE" dirty="0" err="1" smtClean="0"/>
              <a:t>Calliope</a:t>
            </a:r>
            <a:r>
              <a:rPr lang="de-DE" dirty="0" smtClean="0"/>
              <a:t> Mini</a:t>
            </a: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a:t>
            </a:r>
            <a:r>
              <a:rPr lang="de-DE" dirty="0" smtClean="0"/>
              <a:t>erleben, </a:t>
            </a:r>
            <a:r>
              <a:rPr lang="de-DE" dirty="0"/>
              <a:t>die dahinterstecken. Sie sollen die ersten Schritte im Programmieren lernen und Technologien kreativ nutzen.</a:t>
            </a:r>
          </a:p>
          <a:p>
            <a:r>
              <a:rPr lang="de-DE" dirty="0"/>
              <a:t>Um diese zu </a:t>
            </a:r>
            <a:r>
              <a:rPr lang="de-DE" dirty="0" smtClean="0"/>
              <a:t>ermöglichen, </a:t>
            </a:r>
            <a:r>
              <a:rPr lang="de-DE" dirty="0"/>
              <a:t>besitzt der </a:t>
            </a:r>
            <a:r>
              <a:rPr lang="de-DE" dirty="0" err="1"/>
              <a:t>Calliope</a:t>
            </a:r>
            <a:r>
              <a:rPr lang="de-DE" dirty="0"/>
              <a:t> Mini schon einiges an </a:t>
            </a:r>
            <a:r>
              <a:rPr lang="de-DE" dirty="0" smtClean="0"/>
              <a:t>Ausstattung, </a:t>
            </a:r>
            <a:r>
              <a:rPr lang="de-DE" dirty="0"/>
              <a:t>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Der </a:t>
            </a:r>
            <a:r>
              <a:rPr lang="de-DE" dirty="0" err="1" smtClean="0"/>
              <a:t>Calliope</a:t>
            </a:r>
            <a:r>
              <a:rPr lang="de-DE" dirty="0" smtClean="0"/>
              <a:t> Mini</a:t>
            </a:r>
            <a:endParaRPr lang="de-DE" dirty="0"/>
          </a:p>
        </p:txBody>
      </p:sp>
      <p:sp>
        <p:nvSpPr>
          <p:cNvPr id="6" name="Textplatzhalter 5"/>
          <p:cNvSpPr>
            <a:spLocks noGrp="1"/>
          </p:cNvSpPr>
          <p:nvPr>
            <p:ph type="body" sz="quarter" idx="13"/>
          </p:nvPr>
        </p:nvSpPr>
        <p:spPr/>
        <p:txBody>
          <a:bodyPr/>
          <a:lstStyle/>
          <a:p>
            <a:r>
              <a:rPr lang="de-DE" dirty="0" smtClean="0"/>
              <a:t>Grundlagen</a:t>
            </a:r>
            <a:endParaRPr lang="de-DE" dirty="0"/>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a:t>
            </a:r>
            <a:r>
              <a:rPr lang="de-DE" b="1" dirty="0" smtClean="0">
                <a:solidFill>
                  <a:schemeClr val="accent1">
                    <a:lumMod val="75000"/>
                  </a:schemeClr>
                </a:solidFill>
              </a:rPr>
              <a:t>(liefern Eingangssignale</a:t>
            </a:r>
            <a:r>
              <a:rPr lang="de-DE" b="1" dirty="0">
                <a:solidFill>
                  <a:schemeClr val="accent1">
                    <a:lumMod val="75000"/>
                  </a:schemeClr>
                </a:solidFill>
              </a:rPr>
              <a:t>)</a:t>
            </a:r>
          </a:p>
          <a:p>
            <a:pPr lvl="0"/>
            <a:r>
              <a:rPr lang="de-DE" b="1" dirty="0">
                <a:solidFill>
                  <a:srgbClr val="FF0000"/>
                </a:solidFill>
              </a:rPr>
              <a:t>Aktoren </a:t>
            </a:r>
            <a:r>
              <a:rPr lang="de-DE" b="1" dirty="0" smtClean="0">
                <a:solidFill>
                  <a:srgbClr val="FF0000"/>
                </a:solidFill>
              </a:rPr>
              <a:t>(verarbeiten Ausgangssignale</a:t>
            </a:r>
            <a:r>
              <a:rPr lang="de-DE" b="1" dirty="0">
                <a:solidFill>
                  <a:srgbClr val="FF0000"/>
                </a:solidFill>
              </a:rPr>
              <a:t>)</a:t>
            </a:r>
          </a:p>
          <a:p>
            <a:pPr lvl="0"/>
            <a:r>
              <a:rPr lang="de-DE" b="1" dirty="0">
                <a:solidFill>
                  <a:schemeClr val="accent6">
                    <a:lumMod val="75000"/>
                  </a:schemeClr>
                </a:solidFill>
              </a:rPr>
              <a:t>Sonstiges oder sowohl Sensor als auch </a:t>
            </a:r>
            <a:r>
              <a:rPr lang="de-DE" b="1" dirty="0" smtClean="0">
                <a:solidFill>
                  <a:schemeClr val="accent6">
                    <a:lumMod val="75000"/>
                  </a:schemeClr>
                </a:solidFill>
              </a:rPr>
              <a:t>Aktor</a:t>
            </a:r>
            <a:endParaRPr lang="de-DE" b="1" dirty="0">
              <a:solidFill>
                <a:schemeClr val="accent6">
                  <a:lumMod val="75000"/>
                </a:schemeClr>
              </a:solidFill>
            </a:endParaRP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smtClean="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smtClean="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t>
            </a:r>
            <a:r>
              <a:rPr lang="de-DE" dirty="0" err="1" smtClean="0"/>
              <a:t>Calliope</a:t>
            </a:r>
            <a:r>
              <a:rPr lang="de-DE" dirty="0" smtClean="0"/>
              <a:t> Mini</a:t>
            </a: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r>
              <a:rPr lang="de-DE" dirty="0"/>
              <a:t/>
            </a:r>
            <a:br>
              <a:rPr lang="de-DE" dirty="0"/>
            </a:br>
            <a:r>
              <a:rPr lang="de-DE" dirty="0"/>
              <a:t>VCC (+) und GND (-) nie direkt Verbinden (Kurzschluss</a:t>
            </a:r>
            <a:r>
              <a:rPr lang="de-DE" dirty="0" smtClean="0"/>
              <a:t>!)</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smtClean="0"/>
              <a:t>Grundlagen</a:t>
            </a:r>
            <a:endParaRPr lang="de-DE" dirty="0"/>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2114422731"/>
              </p:ext>
            </p:extLst>
          </p:nvPr>
        </p:nvGraphicFramePr>
        <p:xfrm>
          <a:off x="469899" y="2651723"/>
          <a:ext cx="5918201" cy="453332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smtClean="0">
                        <a:effectLst/>
                      </a:endParaRPr>
                    </a:p>
                    <a:p>
                      <a:pPr algn="ctr">
                        <a:lnSpc>
                          <a:spcPct val="107000"/>
                        </a:lnSpc>
                        <a:spcAft>
                          <a:spcPts val="0"/>
                        </a:spcAft>
                      </a:pPr>
                      <a:endParaRPr lang="de-DE" sz="1600" dirty="0" smtClean="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425092"/>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smtClean="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a:t>
            </a:r>
            <a:r>
              <a:rPr lang="de-DE" dirty="0" smtClean="0"/>
              <a:t>Output</a:t>
            </a: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smtClean="0"/>
              <a:t>Bei </a:t>
            </a:r>
            <a:r>
              <a:rPr lang="de-DE" dirty="0"/>
              <a:t>einem analogen Input liefert der Sensor Messdaten mit einem kontinuierlichen Wertebereich. Beim Kompass ist dies beispielsweise ein Wertebereich von 1° bis 360°. Ein analoger Input wie der Kompass kann also 360 verschiedene Werte messen. Ein analoger Output hat ebenfalls einen kontinuierlichen Wertebereich.</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r>
              <a:rPr lang="de-DE" sz="1600" b="1" dirty="0"/>
              <a:t>Digitales Signal</a:t>
            </a:r>
            <a:endParaRPr lang="de-DE" sz="1600" dirty="0"/>
          </a:p>
          <a:p>
            <a:r>
              <a:rPr lang="de-DE" dirty="0" smtClean="0"/>
              <a:t>Der </a:t>
            </a:r>
            <a:r>
              <a:rPr lang="de-DE" dirty="0"/>
              <a:t>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Zubehör</a:t>
            </a: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2002664" y="4043045"/>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39406" y="2200512"/>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9406" y="6214743"/>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50316" y="2195512"/>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50316" y="6214744"/>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61794" y="6471285"/>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60169" y="1771650"/>
            <a:ext cx="2094865" cy="1439545"/>
          </a:xfrm>
          <a:prstGeom prst="rect">
            <a:avLst/>
          </a:prstGeom>
        </p:spPr>
      </p:pic>
      <p:sp>
        <p:nvSpPr>
          <p:cNvPr id="4" name="Textfeld 3"/>
          <p:cNvSpPr txBox="1"/>
          <p:nvPr/>
        </p:nvSpPr>
        <p:spPr>
          <a:xfrm>
            <a:off x="666794" y="3650564"/>
            <a:ext cx="1085378" cy="338554"/>
          </a:xfrm>
          <a:prstGeom prst="rect">
            <a:avLst/>
          </a:prstGeom>
          <a:noFill/>
        </p:spPr>
        <p:txBody>
          <a:bodyPr wrap="square" rtlCol="0">
            <a:spAutoFit/>
          </a:bodyPr>
          <a:lstStyle/>
          <a:p>
            <a:r>
              <a:rPr lang="de-DE" sz="1600" b="1" dirty="0" smtClean="0"/>
              <a:t>USB-Kable</a:t>
            </a:r>
            <a:endParaRPr lang="de-DE" sz="1600" b="1" dirty="0"/>
          </a:p>
        </p:txBody>
      </p:sp>
      <p:sp>
        <p:nvSpPr>
          <p:cNvPr id="12" name="Textfeld 11"/>
          <p:cNvSpPr txBox="1"/>
          <p:nvPr/>
        </p:nvSpPr>
        <p:spPr>
          <a:xfrm>
            <a:off x="2509092" y="3201271"/>
            <a:ext cx="1839816" cy="584775"/>
          </a:xfrm>
          <a:prstGeom prst="rect">
            <a:avLst/>
          </a:prstGeom>
          <a:noFill/>
        </p:spPr>
        <p:txBody>
          <a:bodyPr wrap="square" rtlCol="0">
            <a:spAutoFit/>
          </a:bodyPr>
          <a:lstStyle/>
          <a:p>
            <a:pPr algn="ctr"/>
            <a:r>
              <a:rPr lang="de-DE" sz="1600" b="1" dirty="0" smtClean="0"/>
              <a:t>Ultraschall-Entfernungsmesser</a:t>
            </a:r>
            <a:endParaRPr lang="de-DE" sz="1600" b="1" dirty="0"/>
          </a:p>
        </p:txBody>
      </p:sp>
      <p:sp>
        <p:nvSpPr>
          <p:cNvPr id="13" name="Textfeld 12"/>
          <p:cNvSpPr txBox="1"/>
          <p:nvPr/>
        </p:nvSpPr>
        <p:spPr>
          <a:xfrm>
            <a:off x="4678665" y="364738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63035" y="5868670"/>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5" y="7654288"/>
            <a:ext cx="1558055" cy="338554"/>
          </a:xfrm>
          <a:prstGeom prst="rect">
            <a:avLst/>
          </a:prstGeom>
        </p:spPr>
        <p:txBody>
          <a:bodyPr wrap="none">
            <a:spAutoFit/>
          </a:bodyPr>
          <a:lstStyle/>
          <a:p>
            <a:r>
              <a:rPr lang="de-DE" sz="1600" b="1" dirty="0" smtClean="0"/>
              <a:t>RC-</a:t>
            </a:r>
            <a:r>
              <a:rPr lang="de-DE" sz="1600" b="1" dirty="0" err="1" smtClean="0"/>
              <a:t>Servo</a:t>
            </a:r>
            <a:r>
              <a:rPr lang="de-DE" sz="1600" b="1" dirty="0" smtClean="0"/>
              <a:t>-Motor</a:t>
            </a:r>
            <a:endParaRPr lang="de-DE" sz="1600" b="1" dirty="0"/>
          </a:p>
        </p:txBody>
      </p:sp>
      <p:sp>
        <p:nvSpPr>
          <p:cNvPr id="16" name="Rechteck 15"/>
          <p:cNvSpPr/>
          <p:nvPr/>
        </p:nvSpPr>
        <p:spPr>
          <a:xfrm>
            <a:off x="694951" y="7667422"/>
            <a:ext cx="1029064" cy="338554"/>
          </a:xfrm>
          <a:prstGeom prst="rect">
            <a:avLst/>
          </a:prstGeom>
        </p:spPr>
        <p:txBody>
          <a:bodyPr wrap="none">
            <a:spAutoFit/>
          </a:bodyPr>
          <a:lstStyle/>
          <a:p>
            <a:r>
              <a:rPr lang="de-DE" sz="1600" b="1" dirty="0" smtClean="0"/>
              <a:t>DC-Motor</a:t>
            </a:r>
            <a:endParaRPr lang="de-DE" sz="1600" b="1" dirty="0"/>
          </a:p>
        </p:txBody>
      </p:sp>
      <p:sp>
        <p:nvSpPr>
          <p:cNvPr id="17" name="Textfeld 16"/>
          <p:cNvSpPr txBox="1"/>
          <p:nvPr/>
        </p:nvSpPr>
        <p:spPr>
          <a:xfrm>
            <a:off x="2653986" y="9369815"/>
            <a:ext cx="1500057" cy="338554"/>
          </a:xfrm>
          <a:prstGeom prst="rect">
            <a:avLst/>
          </a:prstGeom>
          <a:noFill/>
        </p:spPr>
        <p:txBody>
          <a:bodyPr wrap="square" rtlCol="0">
            <a:spAutoFit/>
          </a:bodyPr>
          <a:lstStyle/>
          <a:p>
            <a:pPr algn="ctr"/>
            <a:r>
              <a:rPr lang="de-DE" sz="1600" b="1" dirty="0" smtClean="0"/>
              <a:t>Fliegender Ball</a:t>
            </a:r>
            <a:endParaRPr lang="de-DE" sz="1600" b="1" dirty="0"/>
          </a:p>
        </p:txBody>
      </p:sp>
    </p:spTree>
    <p:extLst>
      <p:ext uri="{BB962C8B-B14F-4D97-AF65-F5344CB8AC3E}">
        <p14:creationId xmlns:p14="http://schemas.microsoft.com/office/powerpoint/2010/main" val="923275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a:t>
            </a:r>
            <a:r>
              <a:rPr lang="de-DE" dirty="0" smtClean="0"/>
              <a:t>schreiben</a:t>
            </a:r>
            <a:r>
              <a:rPr lang="de-DE" dirty="0"/>
              <a:t/>
            </a:r>
            <a:br>
              <a:rPr lang="de-DE" dirty="0"/>
            </a:br>
            <a:endParaRPr lang="de-DE" dirty="0"/>
          </a:p>
        </p:txBody>
      </p:sp>
      <p:sp>
        <p:nvSpPr>
          <p:cNvPr id="3" name="Textplatzhalter 2"/>
          <p:cNvSpPr>
            <a:spLocks noGrp="1"/>
          </p:cNvSpPr>
          <p:nvPr>
            <p:ph type="body" sz="quarter" idx="13"/>
          </p:nvPr>
        </p:nvSpPr>
        <p:spPr/>
        <p:txBody>
          <a:bodyPr/>
          <a:lstStyle/>
          <a:p>
            <a:r>
              <a:rPr lang="de-DE" dirty="0" smtClean="0"/>
              <a:t>Grundlagen</a:t>
            </a:r>
            <a:endParaRPr lang="de-DE" dirty="0"/>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 </a:t>
            </a:r>
            <a:r>
              <a:rPr lang="de-DE" sz="1400" dirty="0"/>
              <a:t>in </a:t>
            </a:r>
            <a:r>
              <a:rPr lang="de-DE" sz="1400" dirty="0" smtClean="0"/>
              <a:t>Web-Browser.</a:t>
            </a:r>
          </a:p>
          <a:p>
            <a:pPr marL="228600" lvl="0" indent="-228600">
              <a:buFont typeface="+mj-lt"/>
              <a:buAutoNum type="arabicPeriod"/>
            </a:pPr>
            <a:endParaRPr lang="de-DE" sz="1400" dirty="0" smtClean="0"/>
          </a:p>
          <a:p>
            <a:pPr marL="228600" lvl="0" indent="-228600">
              <a:buFont typeface="+mj-lt"/>
              <a:buAutoNum type="arabicPeriod"/>
            </a:pPr>
            <a:r>
              <a:rPr lang="de-DE" sz="1400" dirty="0" smtClean="0"/>
              <a:t>Der PXT-Editor teilt sich in 3 Bereiche </a:t>
            </a:r>
          </a:p>
          <a:p>
            <a:pPr marL="742950" lvl="1" indent="-400050">
              <a:buFont typeface="+mj-lt"/>
              <a:buAutoNum type="romanUcPeriod"/>
            </a:pPr>
            <a:r>
              <a:rPr lang="de-DE" sz="1400" dirty="0" smtClean="0"/>
              <a:t>Voransicht &amp; Simulation (hier sieht man eine Simulation des Programmes ohne es vorher auf den </a:t>
            </a:r>
            <a:r>
              <a:rPr lang="de-DE" sz="1400" dirty="0" err="1" smtClean="0"/>
              <a:t>Calliope</a:t>
            </a:r>
            <a:r>
              <a:rPr lang="de-DE" sz="1400" dirty="0" smtClean="0"/>
              <a:t> Mini laden zu müssen)</a:t>
            </a:r>
          </a:p>
          <a:p>
            <a:pPr marL="742950" lvl="1" indent="-400050">
              <a:buFont typeface="+mj-lt"/>
              <a:buAutoNum type="romanUcPeriod"/>
            </a:pPr>
            <a:r>
              <a:rPr lang="de-DE" sz="1400" dirty="0" smtClean="0"/>
              <a:t>Blockbereich (hier findet man die Programmblöcke mit denen man ein Programm schreiben kann)</a:t>
            </a:r>
          </a:p>
          <a:p>
            <a:pPr marL="742950" lvl="1" indent="-400050">
              <a:buFont typeface="+mj-lt"/>
              <a:buAutoNum type="romanUcPeriod"/>
            </a:pPr>
            <a:r>
              <a:rPr lang="de-DE" sz="1400" dirty="0" smtClean="0"/>
              <a:t>Arbeitsbereich (hier schreibt man das Programm in dem man die Programmblöcke zusammenschiebt)</a:t>
            </a:r>
            <a:endParaRPr lang="de-DE" sz="1400" dirty="0"/>
          </a:p>
          <a:p>
            <a:pPr marL="228600" indent="-228600">
              <a:buFont typeface="+mj-lt"/>
              <a:buAutoNum type="arabicPeriod"/>
            </a:pPr>
            <a:endParaRPr lang="de-DE" dirty="0"/>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4082958"/>
            <a:ext cx="5918512" cy="4898888"/>
          </a:xfrm>
          <a:prstGeom prst="rect">
            <a:avLst/>
          </a:prstGeom>
        </p:spPr>
      </p:pic>
    </p:spTree>
    <p:extLst>
      <p:ext uri="{BB962C8B-B14F-4D97-AF65-F5344CB8AC3E}">
        <p14:creationId xmlns:p14="http://schemas.microsoft.com/office/powerpoint/2010/main" val="3625129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732</Words>
  <Application>Microsoft Office PowerPoint</Application>
  <PresentationFormat>A4-Papier (210 x 297 mm)</PresentationFormat>
  <Paragraphs>224</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Arial Black</vt:lpstr>
      <vt:lpstr>Calibri</vt:lpstr>
      <vt:lpstr>Calibri Light</vt:lpstr>
      <vt:lpstr>Symbol</vt:lpstr>
      <vt:lpstr>Times New Roman</vt:lpstr>
      <vt:lpstr>Office</vt:lpstr>
      <vt:lpstr>Aufgaben für  Messen – Steuern – Regeln </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Martin Schmidt</cp:lastModifiedBy>
  <cp:revision>67</cp:revision>
  <dcterms:created xsi:type="dcterms:W3CDTF">2018-08-08T08:03:39Z</dcterms:created>
  <dcterms:modified xsi:type="dcterms:W3CDTF">2019-01-21T15:49:43Z</dcterms:modified>
</cp:coreProperties>
</file>