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6" r:id="rId2"/>
    <p:sldId id="256" r:id="rId3"/>
    <p:sldId id="257" r:id="rId4"/>
    <p:sldId id="258" r:id="rId5"/>
    <p:sldId id="259" r:id="rId6"/>
    <p:sldId id="260" r:id="rId7"/>
    <p:sldId id="261" r:id="rId8"/>
    <p:sldId id="262" r:id="rId9"/>
    <p:sldId id="293" r:id="rId10"/>
    <p:sldId id="294" r:id="rId11"/>
    <p:sldId id="295" r:id="rId12"/>
    <p:sldId id="263" r:id="rId13"/>
    <p:sldId id="297" r:id="rId14"/>
    <p:sldId id="298" r:id="rId15"/>
    <p:sldId id="299"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11.12.2019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11.12.2019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1" name="Grafik 20">
            <a:extLst>
              <a:ext uri="{FF2B5EF4-FFF2-40B4-BE49-F238E27FC236}">
                <a16:creationId xmlns:a16="http://schemas.microsoft.com/office/drawing/2014/main" id="{201110CD-1943-45AE-BFE0-4A57F9A02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2" name="Grafik 21">
            <a:extLst>
              <a:ext uri="{FF2B5EF4-FFF2-40B4-BE49-F238E27FC236}">
                <a16:creationId xmlns:a16="http://schemas.microsoft.com/office/drawing/2014/main" id="{7C0DE73A-F1E0-490E-90B8-734A69ED22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3" name="Grafik 22">
            <a:extLst>
              <a:ext uri="{FF2B5EF4-FFF2-40B4-BE49-F238E27FC236}">
                <a16:creationId xmlns:a16="http://schemas.microsoft.com/office/drawing/2014/main" id="{45163052-819B-4190-9D29-E655ABF8AC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4" name="Grafik 23">
            <a:extLst>
              <a:ext uri="{FF2B5EF4-FFF2-40B4-BE49-F238E27FC236}">
                <a16:creationId xmlns:a16="http://schemas.microsoft.com/office/drawing/2014/main" id="{A9FDA7D6-70C5-4287-936C-B5CF99A9D30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11.12.2019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pic>
        <p:nvPicPr>
          <p:cNvPr id="17" name="Grafik 16">
            <a:extLst>
              <a:ext uri="{FF2B5EF4-FFF2-40B4-BE49-F238E27FC236}">
                <a16:creationId xmlns:a16="http://schemas.microsoft.com/office/drawing/2014/main" id="{7D83F2C0-D465-445C-BA0C-7FAFCD99C6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9" name="Grafik 18">
            <a:extLst>
              <a:ext uri="{FF2B5EF4-FFF2-40B4-BE49-F238E27FC236}">
                <a16:creationId xmlns:a16="http://schemas.microsoft.com/office/drawing/2014/main" id="{C4E352EA-8429-4E14-BAF8-AB749297D80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AAB60F7B-4F37-4458-A0BF-425254A2482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C15E7347-FD7F-4B13-849D-F68CDFEE0B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11.12.2019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pic>
        <p:nvPicPr>
          <p:cNvPr id="11" name="Grafik 10">
            <a:extLst>
              <a:ext uri="{FF2B5EF4-FFF2-40B4-BE49-F238E27FC236}">
                <a16:creationId xmlns:a16="http://schemas.microsoft.com/office/drawing/2014/main" id="{97CDFA75-B720-4984-BAF7-D9FD781CBD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738EA23F-9AE5-4F6E-AD41-48AC8E0120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30C6B51D-526D-4B53-A56E-0201A8D689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13F5FE99-95E8-4D27-9232-29568C9FB8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04D06512-3B88-4B2E-86E6-8B362D06D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0" name="Grafik 19">
            <a:extLst>
              <a:ext uri="{FF2B5EF4-FFF2-40B4-BE49-F238E27FC236}">
                <a16:creationId xmlns:a16="http://schemas.microsoft.com/office/drawing/2014/main" id="{BCB86E87-69AC-42B1-87A0-B7CDEA0B2EE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F792E20D-A8D9-4D6B-A34D-468D7081DCA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15868057-F9E3-4CA6-9F1C-16A3D5734EF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274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11.12.2019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pic>
        <p:nvPicPr>
          <p:cNvPr id="10" name="Grafik 9">
            <a:extLst>
              <a:ext uri="{FF2B5EF4-FFF2-40B4-BE49-F238E27FC236}">
                <a16:creationId xmlns:a16="http://schemas.microsoft.com/office/drawing/2014/main" id="{929F06D2-91F7-4F6C-AABA-F794103B54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92DEE985-B4C7-414D-B766-FD111D7E7C4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DAE7A89C-3957-4558-9C7E-62FA43E8BA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5" name="Grafik 14">
            <a:extLst>
              <a:ext uri="{FF2B5EF4-FFF2-40B4-BE49-F238E27FC236}">
                <a16:creationId xmlns:a16="http://schemas.microsoft.com/office/drawing/2014/main" id="{B7FB9A39-7D1B-4EDC-BA2F-AF1683CC0A5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11.12.2019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11.12.2019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5FA4F015-B96C-4418-8363-6EEF29AED65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C7D9AD58-EFF3-4ABE-8705-15CD902437AE}"/>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C28CA386-88C1-46EF-A73B-01DF29D4186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020C2C32-FD21-40E9-8D26-E6EF0A13935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5.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pPr algn="ctr"/>
            <a:r>
              <a:rPr lang="de-DE" dirty="0"/>
              <a:t>Aufgaben für </a:t>
            </a:r>
            <a:br>
              <a:rPr lang="de-DE" dirty="0"/>
            </a:br>
            <a:r>
              <a:rPr lang="de-DE" dirty="0"/>
              <a:t>Messen – Steuern – Regeln </a:t>
            </a:r>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Jedes Projekt startet mit einem Beispiel-Code im Arbeitsbereich. Diesen löst man, indem man den (umfassenden)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a:t>Anschließend wiederholen wir das gleiche noch einmal mit dem Block „zeige Zeichenfolge“ aus dem Bereich „Grundlagen“</a:t>
            </a:r>
          </a:p>
          <a:p>
            <a:pPr marL="228600" indent="-228600">
              <a:buFont typeface="+mj-lt"/>
              <a:buAutoNum type="arabicPeriod"/>
            </a:pP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33" y="4076240"/>
            <a:ext cx="5926079" cy="4905151"/>
          </a:xfrm>
          <a:prstGeom prst="rect">
            <a:avLst/>
          </a:prstGeom>
        </p:spPr>
      </p:pic>
    </p:spTree>
    <p:extLst>
      <p:ext uri="{BB962C8B-B14F-4D97-AF65-F5344CB8AC3E}">
        <p14:creationId xmlns:p14="http://schemas.microsoft.com/office/powerpoint/2010/main" val="5253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a:t>Schreibe in den Textbereich des Blockes „zeige Zeichenfolge“ folgenden Text: „</a:t>
            </a:r>
            <a:r>
              <a:rPr lang="de-DE" sz="1400" dirty="0" err="1"/>
              <a:t>Hello</a:t>
            </a:r>
            <a:r>
              <a:rPr lang="de-DE" sz="1400" dirty="0"/>
              <a:t> World!“</a:t>
            </a:r>
          </a:p>
          <a:p>
            <a:pPr marL="228600" lvl="0" indent="-228600">
              <a:buFont typeface="+mj-lt"/>
              <a:buAutoNum type="arabicPeriod"/>
            </a:pPr>
            <a:endParaRPr lang="de-DE" sz="1400" dirty="0"/>
          </a:p>
          <a:p>
            <a:pPr marL="228600" lvl="0" indent="-228600">
              <a:buFont typeface="+mj-lt"/>
              <a:buAutoNum type="arabicPeriod"/>
            </a:pPr>
            <a:r>
              <a:rPr lang="de-DE" sz="1400" dirty="0"/>
              <a:t>Das Programm ist fertig und kann im „Vorschau &amp; Simulationsbereich“ auf der linken Seite angeschaut werden. Durch einen Klick auf den Knopf A wird die Laufschrift aktiviert.</a:t>
            </a:r>
          </a:p>
          <a:p>
            <a:pPr marL="228600" indent="-228600">
              <a:buFont typeface="+mj-lt"/>
              <a:buAutoNum type="arabicPeriod"/>
            </a:pPr>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4" y="4082959"/>
            <a:ext cx="5918512" cy="4898887"/>
          </a:xfrm>
          <a:prstGeom prst="rect">
            <a:avLst/>
          </a:prstGeom>
        </p:spPr>
      </p:pic>
    </p:spTree>
    <p:extLst>
      <p:ext uri="{BB962C8B-B14F-4D97-AF65-F5344CB8AC3E}">
        <p14:creationId xmlns:p14="http://schemas.microsoft.com/office/powerpoint/2010/main" val="145380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 </a:t>
            </a:r>
            <a:r>
              <a:rPr lang="de-DE" sz="1400" dirty="0"/>
              <a:t>im </a:t>
            </a:r>
            <a:br>
              <a:rPr lang="de-DE" sz="1400" dirty="0"/>
            </a:br>
            <a:r>
              <a:rPr lang="de-DE" sz="1400" dirty="0"/>
              <a:t>Web-Browser.</a:t>
            </a:r>
          </a:p>
          <a:p>
            <a:pPr marL="228600" lvl="0" indent="-228600">
              <a:buFont typeface="+mj-lt"/>
              <a:buAutoNum type="arabicPeriod"/>
            </a:pPr>
            <a:endParaRPr lang="de-DE" sz="1400" dirty="0"/>
          </a:p>
          <a:p>
            <a:pPr marL="228600" lvl="0" indent="-228600">
              <a:buFont typeface="+mj-lt"/>
              <a:buAutoNum type="arabicPeriod"/>
            </a:pPr>
            <a:r>
              <a:rPr lang="de-DE" sz="1400" dirty="0"/>
              <a:t>Die Erstellung des Beispielcodes </a:t>
            </a:r>
            <a:br>
              <a:rPr lang="de-DE" sz="1400" dirty="0"/>
            </a:br>
            <a:r>
              <a:rPr lang="de-DE" sz="1400" dirty="0"/>
              <a:t>„</a:t>
            </a:r>
            <a:r>
              <a:rPr lang="de-DE" sz="1400" dirty="0" err="1"/>
              <a:t>Hello</a:t>
            </a:r>
            <a:r>
              <a:rPr lang="de-DE" sz="1400" dirty="0"/>
              <a:t> World“ haben wir im vorherigen Kapitel behandelt.</a:t>
            </a:r>
          </a:p>
          <a:p>
            <a:pPr marL="228600" lvl="0" indent="-228600">
              <a:buFont typeface="+mj-lt"/>
              <a:buAutoNum type="arabicPeriod"/>
            </a:pPr>
            <a:endParaRPr lang="de-DE" sz="1400" dirty="0"/>
          </a:p>
          <a:p>
            <a:pPr marL="228600" lvl="0" indent="-228600">
              <a:buFont typeface="+mj-lt"/>
              <a:buAutoNum type="arabicPeriod"/>
            </a:pPr>
            <a:r>
              <a:rPr lang="de-DE" sz="1400" dirty="0"/>
              <a:t>Wähle nun einen Namen für das Programm, z.B. «</a:t>
            </a:r>
            <a:r>
              <a:rPr lang="de-DE" sz="1400" dirty="0" err="1"/>
              <a:t>mein_Code</a:t>
            </a:r>
            <a:r>
              <a:rPr lang="de-DE" sz="1400" dirty="0"/>
              <a:t>».</a:t>
            </a:r>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a:t>».</a:t>
            </a:r>
          </a:p>
          <a:p>
            <a:pPr marL="228600" indent="-228600">
              <a:buFont typeface="+mj-lt"/>
              <a:buAutoNum type="arabicPeriod"/>
            </a:pPr>
            <a:endParaRPr lang="de-DE" sz="1400" dirty="0"/>
          </a:p>
          <a:p>
            <a:pPr marL="228600" indent="-228600">
              <a:buFont typeface="+mj-lt"/>
              <a:buAutoNum type="arabicPeriod"/>
            </a:pPr>
            <a:r>
              <a:rPr lang="de-DE" sz="1400" dirty="0"/>
              <a:t>Schließe 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Programmes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6" name="Grafik 5"/>
          <p:cNvPicPr/>
          <p:nvPr/>
        </p:nvPicPr>
        <p:blipFill>
          <a:blip r:embed="rId2">
            <a:extLst>
              <a:ext uri="{28A0092B-C50C-407E-A947-70E740481C1C}">
                <a14:useLocalDpi xmlns:a14="http://schemas.microsoft.com/office/drawing/2010/main" val="0"/>
              </a:ext>
            </a:extLst>
          </a:blip>
          <a:stretch>
            <a:fillRect/>
          </a:stretch>
        </p:blipFill>
        <p:spPr>
          <a:xfrm>
            <a:off x="4087259" y="3676111"/>
            <a:ext cx="2152650" cy="373380"/>
          </a:xfrm>
          <a:prstGeom prst="rect">
            <a:avLst/>
          </a:prstGeom>
        </p:spPr>
      </p:pic>
      <p:pic>
        <p:nvPicPr>
          <p:cNvPr id="7" name="Grafik 6"/>
          <p:cNvPicPr/>
          <p:nvPr/>
        </p:nvPicPr>
        <p:blipFill>
          <a:blip r:embed="rId3" cstate="print">
            <a:extLst>
              <a:ext uri="{28A0092B-C50C-407E-A947-70E740481C1C}">
                <a14:useLocalDpi xmlns:a14="http://schemas.microsoft.com/office/drawing/2010/main" val="0"/>
              </a:ext>
            </a:extLst>
          </a:blip>
          <a:stretch>
            <a:fillRect/>
          </a:stretch>
        </p:blipFill>
        <p:spPr>
          <a:xfrm>
            <a:off x="4087259" y="4401197"/>
            <a:ext cx="1684655" cy="406400"/>
          </a:xfrm>
          <a:prstGeom prst="rect">
            <a:avLst/>
          </a:prstGeom>
        </p:spPr>
      </p:pic>
      <p:pic>
        <p:nvPicPr>
          <p:cNvPr id="8" name="Grafik 7"/>
          <p:cNvPicPr/>
          <p:nvPr/>
        </p:nvPicPr>
        <p:blipFill rotWithShape="1">
          <a:blip r:embed="rId4"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411" y="2085975"/>
            <a:ext cx="3258329" cy="714837"/>
          </a:xfrm>
          <a:prstGeom prst="rect">
            <a:avLst/>
          </a:prstGeom>
        </p:spPr>
      </p:pic>
    </p:spTree>
    <p:extLst>
      <p:ext uri="{BB962C8B-B14F-4D97-AF65-F5344CB8AC3E}">
        <p14:creationId xmlns:p14="http://schemas.microsoft.com/office/powerpoint/2010/main" val="49206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Calliope</a:t>
            </a:r>
            <a:r>
              <a:rPr lang="de-DE" dirty="0"/>
              <a:t> </a:t>
            </a:r>
            <a:r>
              <a:rPr lang="de-DE" dirty="0" err="1"/>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a:t>Stückliste:</a:t>
            </a:r>
          </a:p>
          <a:p>
            <a:pPr marL="171450" indent="-171450">
              <a:buFont typeface="Arial" panose="020B0604020202020204" pitchFamily="34" charset="0"/>
              <a:buChar char="•"/>
            </a:pPr>
            <a:r>
              <a:rPr lang="de-DE" dirty="0" err="1"/>
              <a:t>Calliope</a:t>
            </a:r>
            <a:r>
              <a:rPr lang="de-DE" dirty="0"/>
              <a:t> (in Hülle)</a:t>
            </a:r>
          </a:p>
          <a:p>
            <a:pPr marL="171450" indent="-171450">
              <a:buFont typeface="Arial" panose="020B0604020202020204" pitchFamily="34" charset="0"/>
              <a:buChar char="•"/>
            </a:pPr>
            <a:r>
              <a:rPr lang="de-DE" dirty="0"/>
              <a:t>USB-Kabel</a:t>
            </a:r>
          </a:p>
          <a:p>
            <a:pPr marL="171450" indent="-171450">
              <a:buFont typeface="Arial" panose="020B0604020202020204" pitchFamily="34" charset="0"/>
              <a:buChar char="•"/>
            </a:pPr>
            <a:r>
              <a:rPr lang="de-DE" dirty="0"/>
              <a:t>Batteriepack mit 2 AAA Batterien</a:t>
            </a:r>
          </a:p>
          <a:p>
            <a:pPr marL="171450" indent="-171450">
              <a:buFont typeface="Arial" panose="020B0604020202020204" pitchFamily="34" charset="0"/>
              <a:buChar char="•"/>
            </a:pPr>
            <a:r>
              <a:rPr lang="de-DE" dirty="0"/>
              <a:t>Bedienungsanleitung</a:t>
            </a:r>
          </a:p>
          <a:p>
            <a:pPr marL="171450" indent="-171450">
              <a:buFont typeface="Arial" panose="020B0604020202020204" pitchFamily="34" charset="0"/>
              <a:buChar char="•"/>
            </a:pPr>
            <a:r>
              <a:rPr lang="de-DE" dirty="0"/>
              <a:t>Box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Kurzanleitungen Standardbefehle</a:t>
            </a:r>
          </a:p>
        </p:txBody>
      </p:sp>
      <p:sp>
        <p:nvSpPr>
          <p:cNvPr id="3" name="Textplatzhalter 2"/>
          <p:cNvSpPr>
            <a:spLocks noGrp="1"/>
          </p:cNvSpPr>
          <p:nvPr>
            <p:ph type="body" sz="quarter" idx="13"/>
          </p:nvPr>
        </p:nvSpPr>
        <p:spPr/>
        <p:txBody>
          <a:bodyPr/>
          <a:lstStyle/>
          <a:p>
            <a:endParaRPr lang="de-DE"/>
          </a:p>
        </p:txBody>
      </p:sp>
      <p:pic>
        <p:nvPicPr>
          <p:cNvPr id="6" name="Inhaltsplatzhalt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0753" y="1389847"/>
            <a:ext cx="3198259" cy="3609975"/>
          </a:xfrm>
        </p:spPr>
      </p:pic>
      <p:sp>
        <p:nvSpPr>
          <p:cNvPr id="7" name="Textfeld 6"/>
          <p:cNvSpPr txBox="1"/>
          <p:nvPr/>
        </p:nvSpPr>
        <p:spPr>
          <a:xfrm>
            <a:off x="3689012" y="1351747"/>
            <a:ext cx="2845138" cy="4031873"/>
          </a:xfrm>
          <a:prstGeom prst="rect">
            <a:avLst/>
          </a:prstGeom>
          <a:noFill/>
        </p:spPr>
        <p:txBody>
          <a:bodyPr wrap="square" rtlCol="0">
            <a:spAutoFit/>
          </a:bodyPr>
          <a:lstStyle/>
          <a:p>
            <a:r>
              <a:rPr lang="de-DE" sz="2000" dirty="0"/>
              <a:t>Grundlagen:</a:t>
            </a:r>
          </a:p>
          <a:p>
            <a:pPr marL="285750" indent="-285750">
              <a:buFont typeface="Arial" panose="020B0604020202020204" pitchFamily="34" charset="0"/>
              <a:buChar char="•"/>
            </a:pPr>
            <a:r>
              <a:rPr lang="de-DE" sz="1600" dirty="0"/>
              <a:t>LED-Matrix</a:t>
            </a:r>
            <a:br>
              <a:rPr lang="de-DE" sz="1600" dirty="0"/>
            </a:br>
            <a:r>
              <a:rPr lang="de-DE" sz="1600" dirty="0"/>
              <a:t>(Lauftext, Symbole, Zahlen)</a:t>
            </a:r>
          </a:p>
          <a:p>
            <a:pPr marL="285750" indent="-285750">
              <a:buFont typeface="Arial" panose="020B0604020202020204" pitchFamily="34" charset="0"/>
              <a:buChar char="•"/>
            </a:pPr>
            <a:r>
              <a:rPr lang="de-DE" sz="1600" dirty="0"/>
              <a:t>RGB-LED</a:t>
            </a:r>
          </a:p>
          <a:p>
            <a:pPr marL="285750" indent="-285750">
              <a:buFont typeface="Arial" panose="020B0604020202020204" pitchFamily="34" charset="0"/>
              <a:buChar char="•"/>
            </a:pPr>
            <a:r>
              <a:rPr lang="de-DE" sz="1600" dirty="0"/>
              <a:t>Pause</a:t>
            </a:r>
          </a:p>
          <a:p>
            <a:pPr marL="285750" indent="-285750">
              <a:buFont typeface="Arial" panose="020B0604020202020204" pitchFamily="34" charset="0"/>
              <a:buChar char="•"/>
            </a:pPr>
            <a:r>
              <a:rPr lang="de-DE" sz="1600" dirty="0"/>
              <a:t>Dauerhaft</a:t>
            </a:r>
          </a:p>
          <a:p>
            <a:r>
              <a:rPr lang="de-DE" sz="2000" dirty="0"/>
              <a:t>Eingabe:</a:t>
            </a:r>
          </a:p>
          <a:p>
            <a:pPr marL="285750" indent="-285750">
              <a:buFont typeface="Arial" panose="020B0604020202020204" pitchFamily="34" charset="0"/>
              <a:buChar char="•"/>
            </a:pPr>
            <a:r>
              <a:rPr lang="de-DE" sz="1600" dirty="0"/>
              <a:t>Event-Handler</a:t>
            </a:r>
          </a:p>
          <a:p>
            <a:pPr marL="285750" indent="-285750">
              <a:buFont typeface="Arial" panose="020B0604020202020204" pitchFamily="34" charset="0"/>
              <a:buChar char="•"/>
            </a:pPr>
            <a:r>
              <a:rPr lang="de-DE" sz="1600" dirty="0"/>
              <a:t>Sensorwerte</a:t>
            </a:r>
          </a:p>
          <a:p>
            <a:r>
              <a:rPr lang="de-DE" sz="2000" dirty="0"/>
              <a:t>Musik:</a:t>
            </a:r>
          </a:p>
          <a:p>
            <a:pPr marL="285750" indent="-285750">
              <a:buFont typeface="Arial" panose="020B0604020202020204" pitchFamily="34" charset="0"/>
              <a:buChar char="•"/>
            </a:pPr>
            <a:r>
              <a:rPr lang="de-DE" sz="1600" dirty="0"/>
              <a:t>Noten</a:t>
            </a:r>
          </a:p>
          <a:p>
            <a:pPr marL="285750" indent="-285750">
              <a:buFont typeface="Arial" panose="020B0604020202020204" pitchFamily="34" charset="0"/>
              <a:buChar char="•"/>
            </a:pPr>
            <a:r>
              <a:rPr lang="de-DE" sz="1600" dirty="0"/>
              <a:t>Beatgeschwindigkeit</a:t>
            </a:r>
          </a:p>
          <a:p>
            <a:r>
              <a:rPr lang="de-DE" sz="2000" dirty="0"/>
              <a:t>LED:</a:t>
            </a:r>
          </a:p>
          <a:p>
            <a:pPr marL="285750" indent="-285750">
              <a:buFont typeface="Arial" panose="020B0604020202020204" pitchFamily="34" charset="0"/>
              <a:buChar char="•"/>
            </a:pPr>
            <a:r>
              <a:rPr lang="de-DE" sz="1600" dirty="0"/>
              <a:t>Sonderfunktionen LED-Matrix</a:t>
            </a:r>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a:t>Schleifen:</a:t>
            </a:r>
          </a:p>
          <a:p>
            <a:pPr marL="285750" indent="-285750">
              <a:buFont typeface="Arial" panose="020B0604020202020204" pitchFamily="34" charset="0"/>
              <a:buChar char="•"/>
            </a:pPr>
            <a:r>
              <a:rPr lang="de-DE" sz="1600" dirty="0"/>
              <a:t>Wiederholung von Programmteilen</a:t>
            </a:r>
          </a:p>
          <a:p>
            <a:r>
              <a:rPr lang="de-DE" sz="2000" dirty="0"/>
              <a:t>Logik:</a:t>
            </a:r>
          </a:p>
          <a:p>
            <a:pPr marL="285750" indent="-285750">
              <a:buFont typeface="Arial" panose="020B0604020202020204" pitchFamily="34" charset="0"/>
              <a:buChar char="•"/>
            </a:pPr>
            <a:r>
              <a:rPr lang="de-DE" sz="1600" dirty="0"/>
              <a:t>Vergleiche und andere Wahrheitsüberprüfungen</a:t>
            </a:r>
          </a:p>
          <a:p>
            <a:pPr marL="285750" indent="-285750">
              <a:buFont typeface="Arial" panose="020B0604020202020204" pitchFamily="34" charset="0"/>
              <a:buChar char="•"/>
            </a:pPr>
            <a:r>
              <a:rPr lang="de-DE" sz="1600" dirty="0"/>
              <a:t>Wenn-Dann-Funktionen</a:t>
            </a:r>
          </a:p>
          <a:p>
            <a:r>
              <a:rPr lang="de-DE" sz="2000" dirty="0"/>
              <a:t>Variablen</a:t>
            </a:r>
          </a:p>
          <a:p>
            <a:pPr marL="285750" indent="-285750">
              <a:buFont typeface="Arial" panose="020B0604020202020204" pitchFamily="34" charset="0"/>
              <a:buChar char="•"/>
            </a:pPr>
            <a:r>
              <a:rPr lang="de-DE" sz="1600" dirty="0"/>
              <a:t>Funktionen rund um Platzhalter/Parameter</a:t>
            </a:r>
          </a:p>
          <a:p>
            <a:r>
              <a:rPr lang="de-DE" sz="2000" dirty="0"/>
              <a:t>Mathematik:</a:t>
            </a:r>
          </a:p>
          <a:p>
            <a:pPr marL="285750" indent="-285750">
              <a:buFont typeface="Arial" panose="020B0604020202020204" pitchFamily="34" charset="0"/>
              <a:buChar char="•"/>
            </a:pPr>
            <a:r>
              <a:rPr lang="de-DE" sz="1600" dirty="0"/>
              <a:t>Rechenfunktionen</a:t>
            </a:r>
          </a:p>
          <a:p>
            <a:r>
              <a:rPr lang="de-DE" sz="2000" dirty="0"/>
              <a:t>Funk:</a:t>
            </a:r>
          </a:p>
          <a:p>
            <a:pPr marL="285750" indent="-285750">
              <a:buFont typeface="Arial" panose="020B0604020202020204" pitchFamily="34" charset="0"/>
              <a:buChar char="•"/>
            </a:pPr>
            <a:r>
              <a:rPr lang="de-DE" sz="1600" dirty="0"/>
              <a:t>Bluetooth</a:t>
            </a:r>
          </a:p>
          <a:p>
            <a:r>
              <a:rPr lang="de-DE" sz="2000" dirty="0"/>
              <a:t>Motoren:</a:t>
            </a:r>
          </a:p>
          <a:p>
            <a:pPr marL="285750" indent="-285750">
              <a:buFont typeface="Arial" panose="020B0604020202020204" pitchFamily="34" charset="0"/>
              <a:buChar char="•"/>
            </a:pPr>
            <a:r>
              <a:rPr lang="de-DE" sz="1600" dirty="0"/>
              <a:t>Einstellung der Geschwindigkeit und Richtung der Antriebe</a:t>
            </a:r>
          </a:p>
          <a:p>
            <a:endParaRPr lang="de-DE" sz="16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56900"/>
            <a:ext cx="1727289" cy="273064"/>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52" y="7608791"/>
            <a:ext cx="1727289" cy="273064"/>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6" y="1433915"/>
            <a:ext cx="1727289" cy="273064"/>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687" y="4550310"/>
            <a:ext cx="1727289" cy="273064"/>
          </a:xfrm>
          <a:prstGeom prst="rect">
            <a:avLst/>
          </a:prstGeom>
        </p:spPr>
      </p:pic>
      <p:pic>
        <p:nvPicPr>
          <p:cNvPr id="13" name="Grafik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5734164"/>
            <a:ext cx="1727289" cy="273064"/>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7062204"/>
            <a:ext cx="1727289" cy="273064"/>
          </a:xfrm>
          <a:prstGeom prst="rect">
            <a:avLst/>
          </a:prstGeom>
        </p:spPr>
      </p:pic>
      <p:pic>
        <p:nvPicPr>
          <p:cNvPr id="15" name="Grafik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8173864"/>
            <a:ext cx="1727289" cy="273064"/>
          </a:xfrm>
          <a:prstGeom prst="rect">
            <a:avLst/>
          </a:prstGeom>
        </p:spPr>
      </p:pic>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5687" y="3742536"/>
            <a:ext cx="1727289" cy="273064"/>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417" y="5181467"/>
            <a:ext cx="1727289" cy="273064"/>
          </a:xfrm>
          <a:prstGeom prst="rect">
            <a:avLst/>
          </a:prstGeom>
        </p:spPr>
      </p:pic>
      <p:pic>
        <p:nvPicPr>
          <p:cNvPr id="18" name="Grafik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753" y="6508148"/>
            <a:ext cx="1727289" cy="273064"/>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err="1"/>
              <a:t>Calliope</a:t>
            </a:r>
            <a:r>
              <a:rPr lang="de-DE" dirty="0"/>
              <a:t> mini Challenge-Cards</a:t>
            </a:r>
          </a:p>
          <a:p>
            <a:pPr marL="0" indent="0">
              <a:buNone/>
            </a:pPr>
            <a:r>
              <a:rPr lang="de-DE" dirty="0" err="1"/>
              <a:t>Physical</a:t>
            </a:r>
            <a:r>
              <a:rPr lang="de-DE" dirty="0"/>
              <a:t> Computing –Meistere die </a:t>
            </a:r>
            <a:r>
              <a:rPr lang="de-DE" dirty="0" err="1"/>
              <a:t>Challenges</a:t>
            </a:r>
            <a:r>
              <a:rPr lang="de-DE" dirty="0"/>
              <a:t> und erlebe, wie man die physische und virtuelle Welt verbindet.</a:t>
            </a:r>
          </a:p>
          <a:p>
            <a:pPr marL="0" indent="0">
              <a:buNone/>
            </a:pPr>
            <a:r>
              <a:rPr lang="de-DE" dirty="0"/>
              <a:t>Pädagogische Hochschule Zürich</a:t>
            </a:r>
            <a:br>
              <a:rPr lang="de-DE" dirty="0"/>
            </a:br>
            <a:endParaRPr lang="de-DE" dirty="0"/>
          </a:p>
          <a:p>
            <a:pPr marL="0" indent="0">
              <a:buNone/>
            </a:pPr>
            <a:r>
              <a:rPr lang="de-DE" sz="1600" dirty="0">
                <a:hlinkClick r:id="rId2"/>
              </a:rPr>
              <a:t>https://phzh.ch/globalassets/phzh.ch/medienbildung/dokumente/kurs-highlights_calliope-karten.pdf</a:t>
            </a:r>
            <a:r>
              <a:rPr lang="de-DE" sz="1600" dirty="0"/>
              <a:t> </a:t>
            </a:r>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a:t>Inhalt</a:t>
            </a:r>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a:t>Grundlagen</a:t>
            </a:r>
          </a:p>
          <a:p>
            <a:endParaRPr lang="de-DE" sz="1400" b="1" dirty="0"/>
          </a:p>
          <a:p>
            <a:pPr marL="285750" indent="-285750">
              <a:buFont typeface="Symbol" panose="05050102010706020507" pitchFamily="18" charset="2"/>
              <a:buChar char="-"/>
            </a:pPr>
            <a:r>
              <a:rPr lang="de-DE" sz="1400" dirty="0"/>
              <a:t>Der </a:t>
            </a:r>
            <a:r>
              <a:rPr lang="de-DE" sz="1400" dirty="0" err="1"/>
              <a:t>Calliope</a:t>
            </a:r>
            <a:endParaRPr lang="de-DE" sz="1400" dirty="0"/>
          </a:p>
          <a:p>
            <a:pPr marL="285750" indent="-285750">
              <a:buFont typeface="Symbol" panose="05050102010706020507" pitchFamily="18" charset="2"/>
              <a:buChar char="-"/>
            </a:pPr>
            <a:r>
              <a:rPr lang="de-DE" sz="1400" dirty="0"/>
              <a:t>Ausstattung</a:t>
            </a:r>
          </a:p>
          <a:p>
            <a:pPr marL="285750" indent="-285750">
              <a:buFont typeface="Symbol" panose="05050102010706020507" pitchFamily="18" charset="2"/>
              <a:buChar char="-"/>
            </a:pPr>
            <a:r>
              <a:rPr lang="de-DE" sz="1400" dirty="0"/>
              <a:t>Eingangs- und Ausgangssignale</a:t>
            </a:r>
          </a:p>
          <a:p>
            <a:pPr marL="285750" indent="-285750">
              <a:buFont typeface="Symbol" panose="05050102010706020507" pitchFamily="18" charset="2"/>
              <a:buChar char="-"/>
            </a:pPr>
            <a:r>
              <a:rPr lang="de-DE" sz="1400" dirty="0"/>
              <a:t>Analoger/Digitaler Input und Output</a:t>
            </a:r>
          </a:p>
          <a:p>
            <a:pPr marL="285750" indent="-285750">
              <a:buFont typeface="Symbol" panose="05050102010706020507" pitchFamily="18" charset="2"/>
              <a:buChar char="-"/>
            </a:pPr>
            <a:r>
              <a:rPr lang="de-DE" sz="1400" dirty="0"/>
              <a:t>Zubehör</a:t>
            </a:r>
          </a:p>
          <a:p>
            <a:pPr marL="285750" indent="-285750">
              <a:buFont typeface="Symbol" panose="05050102010706020507" pitchFamily="18" charset="2"/>
              <a:buChar char="-"/>
            </a:pPr>
            <a:r>
              <a:rPr lang="de-DE" sz="1400" dirty="0"/>
              <a:t>Ein Programm für den </a:t>
            </a:r>
            <a:r>
              <a:rPr lang="de-DE" sz="1400" dirty="0" err="1"/>
              <a:t>Calliope</a:t>
            </a:r>
            <a:r>
              <a:rPr lang="de-DE" sz="1400" dirty="0"/>
              <a:t> schreiben</a:t>
            </a:r>
          </a:p>
          <a:p>
            <a:pPr marL="285750" indent="-285750">
              <a:buFont typeface="Symbol" panose="05050102010706020507" pitchFamily="18" charset="2"/>
              <a:buChar char="-"/>
            </a:pPr>
            <a:r>
              <a:rPr lang="de-DE" sz="1400" dirty="0"/>
              <a:t>Ein Programm auf den </a:t>
            </a:r>
            <a:r>
              <a:rPr lang="de-DE" sz="1400" dirty="0" err="1"/>
              <a:t>Calliope</a:t>
            </a:r>
            <a:r>
              <a:rPr lang="de-DE" sz="1400" dirty="0"/>
              <a:t> hochladen</a:t>
            </a:r>
          </a:p>
          <a:p>
            <a:pPr marL="285750" indent="-285750">
              <a:buFont typeface="Symbol" panose="05050102010706020507" pitchFamily="18" charset="2"/>
              <a:buChar char="-"/>
            </a:pPr>
            <a:endParaRPr lang="de-DE" sz="1400" dirty="0"/>
          </a:p>
          <a:p>
            <a:endParaRPr lang="de-DE" sz="1400" dirty="0"/>
          </a:p>
          <a:p>
            <a:endParaRPr lang="de-DE" sz="1400" dirty="0"/>
          </a:p>
          <a:p>
            <a:r>
              <a:rPr lang="de-DE" sz="1400" b="1" dirty="0" err="1"/>
              <a:t>Challenges</a:t>
            </a:r>
            <a:endParaRPr lang="de-DE" sz="1400" b="1" dirty="0"/>
          </a:p>
          <a:p>
            <a:endParaRPr lang="de-DE" sz="1400" dirty="0"/>
          </a:p>
          <a:p>
            <a:pPr marL="342900" indent="-342900">
              <a:lnSpc>
                <a:spcPct val="100000"/>
              </a:lnSpc>
              <a:buFont typeface="+mj-lt"/>
              <a:buAutoNum type="arabicPeriod"/>
            </a:pPr>
            <a:r>
              <a:rPr lang="de-DE" sz="1400" dirty="0" err="1"/>
              <a:t>Hello</a:t>
            </a:r>
            <a:r>
              <a:rPr lang="de-DE" sz="1400" dirty="0"/>
              <a:t> World!</a:t>
            </a:r>
          </a:p>
          <a:p>
            <a:pPr marL="342900" indent="-342900">
              <a:lnSpc>
                <a:spcPct val="100000"/>
              </a:lnSpc>
              <a:buFont typeface="+mj-lt"/>
              <a:buAutoNum type="arabicPeriod"/>
            </a:pPr>
            <a:r>
              <a:rPr lang="de-DE" sz="1400" dirty="0"/>
              <a:t>Tasten und RGB-LED</a:t>
            </a:r>
          </a:p>
          <a:p>
            <a:pPr marL="342900" indent="-342900">
              <a:lnSpc>
                <a:spcPct val="100000"/>
              </a:lnSpc>
              <a:buFont typeface="+mj-lt"/>
              <a:buAutoNum type="arabicPeriod"/>
            </a:pPr>
            <a:r>
              <a:rPr lang="de-DE" sz="1400" dirty="0"/>
              <a:t>Ventilator</a:t>
            </a:r>
          </a:p>
          <a:p>
            <a:pPr marL="342900" indent="-342900">
              <a:lnSpc>
                <a:spcPct val="100000"/>
              </a:lnSpc>
              <a:buFont typeface="+mj-lt"/>
              <a:buAutoNum type="arabicPeriod"/>
            </a:pPr>
            <a:r>
              <a:rPr lang="de-DE" sz="1400" dirty="0" err="1"/>
              <a:t>Terimin</a:t>
            </a:r>
            <a:endParaRPr lang="de-DE" sz="1400" dirty="0"/>
          </a:p>
          <a:p>
            <a:pPr marL="342900" indent="-342900">
              <a:lnSpc>
                <a:spcPct val="100000"/>
              </a:lnSpc>
              <a:buFont typeface="+mj-lt"/>
              <a:buAutoNum type="arabicPeriod"/>
            </a:pPr>
            <a:r>
              <a:rPr lang="de-DE" sz="1400" dirty="0"/>
              <a:t>Klickzähler</a:t>
            </a:r>
          </a:p>
          <a:p>
            <a:pPr marL="342900" indent="-342900">
              <a:lnSpc>
                <a:spcPct val="100000"/>
              </a:lnSpc>
              <a:buFont typeface="+mj-lt"/>
              <a:buAutoNum type="arabicPeriod"/>
            </a:pPr>
            <a:r>
              <a:rPr lang="de-DE" sz="1400" dirty="0"/>
              <a:t>Stoppuhr</a:t>
            </a:r>
          </a:p>
          <a:p>
            <a:pPr marL="342900" indent="-342900">
              <a:lnSpc>
                <a:spcPct val="100000"/>
              </a:lnSpc>
              <a:buFont typeface="+mj-lt"/>
              <a:buAutoNum type="arabicPeriod"/>
            </a:pPr>
            <a:r>
              <a:rPr lang="de-DE" sz="1400" dirty="0"/>
              <a:t>Kleines 1x1</a:t>
            </a:r>
          </a:p>
          <a:p>
            <a:pPr marL="342900" indent="-342900">
              <a:lnSpc>
                <a:spcPct val="100000"/>
              </a:lnSpc>
              <a:buFont typeface="+mj-lt"/>
              <a:buAutoNum type="arabicPeriod"/>
            </a:pPr>
            <a:r>
              <a:rPr lang="de-DE" sz="1400" dirty="0"/>
              <a:t>Entfernungsmesser</a:t>
            </a:r>
          </a:p>
          <a:p>
            <a:pPr marL="342900" indent="-342900">
              <a:lnSpc>
                <a:spcPct val="100000"/>
              </a:lnSpc>
              <a:buFont typeface="+mj-lt"/>
              <a:buAutoNum type="arabicPeriod"/>
            </a:pPr>
            <a:r>
              <a:rPr lang="de-DE" sz="1400" dirty="0"/>
              <a:t>Radar</a:t>
            </a:r>
          </a:p>
          <a:p>
            <a:pPr marL="342900" indent="-342900">
              <a:lnSpc>
                <a:spcPct val="100000"/>
              </a:lnSpc>
              <a:buFont typeface="+mj-lt"/>
              <a:buAutoNum type="arabicPeriod"/>
            </a:pPr>
            <a:r>
              <a:rPr lang="de-DE" sz="1400" dirty="0"/>
              <a:t>Fliegender Ball</a:t>
            </a:r>
          </a:p>
          <a:p>
            <a:endParaRPr lang="de-DE" sz="1400" dirty="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erleben, die dahinterstecken. Sie sollen die ersten Schritte im Programmieren lernen und Technologien kreativ nutzen.</a:t>
            </a:r>
          </a:p>
          <a:p>
            <a:r>
              <a:rPr lang="de-DE" dirty="0"/>
              <a:t>Um diese zu ermöglichen, besitzt der </a:t>
            </a:r>
            <a:r>
              <a:rPr lang="de-DE" dirty="0" err="1"/>
              <a:t>Calliope</a:t>
            </a:r>
            <a:r>
              <a:rPr lang="de-DE" dirty="0"/>
              <a:t> Mini schon einiges an Ausstattung, 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Der </a:t>
            </a:r>
            <a:r>
              <a:rPr lang="de-DE" dirty="0" err="1"/>
              <a:t>Calliope</a:t>
            </a:r>
            <a:r>
              <a:rPr lang="de-DE" dirty="0"/>
              <a:t> Mini</a:t>
            </a:r>
          </a:p>
        </p:txBody>
      </p:sp>
      <p:sp>
        <p:nvSpPr>
          <p:cNvPr id="6" name="Textplatzhalter 5"/>
          <p:cNvSpPr>
            <a:spLocks noGrp="1"/>
          </p:cNvSpPr>
          <p:nvPr>
            <p:ph type="body" sz="quarter" idx="13"/>
          </p:nvPr>
        </p:nvSpPr>
        <p:spPr/>
        <p:txBody>
          <a:bodyPr/>
          <a:lstStyle/>
          <a:p>
            <a:r>
              <a:rPr lang="de-DE" dirty="0"/>
              <a:t>Grundlagen</a:t>
            </a:r>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br>
              <a:rPr lang="de-DE" dirty="0"/>
            </a:br>
            <a:r>
              <a:rPr lang="de-DE" dirty="0"/>
              <a:t>VCC (+) und GND (-) nie direkt Verbinden (Kurzschluss!)</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a:t>Grundlagen</a:t>
            </a:r>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1439311298"/>
              </p:ext>
            </p:extLst>
          </p:nvPr>
        </p:nvGraphicFramePr>
        <p:xfrm>
          <a:off x="469899" y="2651723"/>
          <a:ext cx="5918201" cy="445967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a:effectLst/>
                      </a:endParaRPr>
                    </a:p>
                    <a:p>
                      <a:pPr algn="ctr">
                        <a:lnSpc>
                          <a:spcPct val="107000"/>
                        </a:lnSpc>
                        <a:spcAft>
                          <a:spcPts val="0"/>
                        </a:spcAft>
                      </a:pPr>
                      <a:endParaRPr lang="de-DE" sz="1600" dirty="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189386"/>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Output</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a:t>Bei einem analogen Input liefert der Sensor Messdaten mit einem kontinuierlichen Wertebereich. Beim Kompass ist dies beispielsweise ein Wertebereich von 1° bis 360°. So kann zu jeder Zeit der Kompass abgelesen werden bzw. mit einer Lupe könnte man auch beliebig viele Zwischenwerte ablesen. Ein analoger Output hat ebenfalls einen kontinuierlichen Wertebereich.</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sz="1600" b="1" dirty="0"/>
              <a:t>Digitales Signal</a:t>
            </a:r>
            <a:endParaRPr lang="de-DE" sz="1600" dirty="0"/>
          </a:p>
          <a:p>
            <a:r>
              <a:rPr lang="de-DE" dirty="0"/>
              <a:t>Der 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Zubehör</a:t>
            </a:r>
          </a:p>
        </p:txBody>
      </p:sp>
      <p:sp>
        <p:nvSpPr>
          <p:cNvPr id="3" name="Textplatzhalter 2"/>
          <p:cNvSpPr>
            <a:spLocks noGrp="1"/>
          </p:cNvSpPr>
          <p:nvPr>
            <p:ph type="body" sz="quarter" idx="13"/>
          </p:nvPr>
        </p:nvSpPr>
        <p:spPr/>
        <p:txBody>
          <a:bodyPr/>
          <a:lstStyle/>
          <a:p>
            <a:r>
              <a:rPr lang="de-DE" dirty="0"/>
              <a:t>Grundlagen</a:t>
            </a:r>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1947309" y="3544206"/>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78665" y="1906315"/>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7499" y="5565695"/>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08225" y="1906315"/>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04415" y="5565696"/>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06121" y="5797238"/>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56581" y="1324021"/>
            <a:ext cx="2094865" cy="1439545"/>
          </a:xfrm>
          <a:prstGeom prst="rect">
            <a:avLst/>
          </a:prstGeom>
        </p:spPr>
      </p:pic>
      <p:sp>
        <p:nvSpPr>
          <p:cNvPr id="4" name="Textfeld 3"/>
          <p:cNvSpPr txBox="1"/>
          <p:nvPr/>
        </p:nvSpPr>
        <p:spPr>
          <a:xfrm>
            <a:off x="624703" y="3409115"/>
            <a:ext cx="1085378" cy="338554"/>
          </a:xfrm>
          <a:prstGeom prst="rect">
            <a:avLst/>
          </a:prstGeom>
          <a:noFill/>
        </p:spPr>
        <p:txBody>
          <a:bodyPr wrap="square" rtlCol="0">
            <a:spAutoFit/>
          </a:bodyPr>
          <a:lstStyle/>
          <a:p>
            <a:r>
              <a:rPr lang="de-DE" sz="1600" b="1" dirty="0"/>
              <a:t>USB-Kable</a:t>
            </a:r>
          </a:p>
        </p:txBody>
      </p:sp>
      <p:sp>
        <p:nvSpPr>
          <p:cNvPr id="12" name="Textfeld 11"/>
          <p:cNvSpPr txBox="1"/>
          <p:nvPr/>
        </p:nvSpPr>
        <p:spPr>
          <a:xfrm>
            <a:off x="2482704" y="2763566"/>
            <a:ext cx="1839816" cy="584775"/>
          </a:xfrm>
          <a:prstGeom prst="rect">
            <a:avLst/>
          </a:prstGeom>
          <a:noFill/>
        </p:spPr>
        <p:txBody>
          <a:bodyPr wrap="square" rtlCol="0">
            <a:spAutoFit/>
          </a:bodyPr>
          <a:lstStyle/>
          <a:p>
            <a:pPr algn="ctr"/>
            <a:r>
              <a:rPr lang="de-DE" sz="1600" b="1" dirty="0"/>
              <a:t>Ultraschall-Entfernungsmesser</a:t>
            </a:r>
          </a:p>
        </p:txBody>
      </p:sp>
      <p:sp>
        <p:nvSpPr>
          <p:cNvPr id="13" name="Textfeld 12"/>
          <p:cNvSpPr txBox="1"/>
          <p:nvPr/>
        </p:nvSpPr>
        <p:spPr>
          <a:xfrm>
            <a:off x="4757184" y="340911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84434" y="5396419"/>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3" y="7031827"/>
            <a:ext cx="1558055" cy="338554"/>
          </a:xfrm>
          <a:prstGeom prst="rect">
            <a:avLst/>
          </a:prstGeom>
        </p:spPr>
        <p:txBody>
          <a:bodyPr wrap="none">
            <a:spAutoFit/>
          </a:bodyPr>
          <a:lstStyle/>
          <a:p>
            <a:r>
              <a:rPr lang="de-DE" sz="1600" b="1" dirty="0"/>
              <a:t>RC-</a:t>
            </a:r>
            <a:r>
              <a:rPr lang="de-DE" sz="1600" b="1" dirty="0" err="1"/>
              <a:t>Servo</a:t>
            </a:r>
            <a:r>
              <a:rPr lang="de-DE" sz="1600" b="1" dirty="0"/>
              <a:t>-Motor</a:t>
            </a:r>
          </a:p>
        </p:txBody>
      </p:sp>
      <p:sp>
        <p:nvSpPr>
          <p:cNvPr id="16" name="Rechteck 15"/>
          <p:cNvSpPr/>
          <p:nvPr/>
        </p:nvSpPr>
        <p:spPr>
          <a:xfrm>
            <a:off x="650955" y="7068021"/>
            <a:ext cx="1029064" cy="338554"/>
          </a:xfrm>
          <a:prstGeom prst="rect">
            <a:avLst/>
          </a:prstGeom>
        </p:spPr>
        <p:txBody>
          <a:bodyPr wrap="none">
            <a:spAutoFit/>
          </a:bodyPr>
          <a:lstStyle/>
          <a:p>
            <a:r>
              <a:rPr lang="de-DE" sz="1600" b="1" dirty="0"/>
              <a:t>DC-Motor</a:t>
            </a:r>
          </a:p>
        </p:txBody>
      </p:sp>
      <p:sp>
        <p:nvSpPr>
          <p:cNvPr id="17" name="Textfeld 16"/>
          <p:cNvSpPr txBox="1"/>
          <p:nvPr/>
        </p:nvSpPr>
        <p:spPr>
          <a:xfrm>
            <a:off x="2678971" y="8700671"/>
            <a:ext cx="1500057" cy="338554"/>
          </a:xfrm>
          <a:prstGeom prst="rect">
            <a:avLst/>
          </a:prstGeom>
          <a:noFill/>
        </p:spPr>
        <p:txBody>
          <a:bodyPr wrap="square" rtlCol="0">
            <a:spAutoFit/>
          </a:bodyPr>
          <a:lstStyle/>
          <a:p>
            <a:pPr algn="ctr"/>
            <a:r>
              <a:rPr lang="de-DE" sz="1600" b="1" dirty="0"/>
              <a:t>Fliegender Ball</a:t>
            </a:r>
          </a:p>
        </p:txBody>
      </p:sp>
    </p:spTree>
    <p:extLst>
      <p:ext uri="{BB962C8B-B14F-4D97-AF65-F5344CB8AC3E}">
        <p14:creationId xmlns:p14="http://schemas.microsoft.com/office/powerpoint/2010/main" val="92327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 </a:t>
            </a:r>
            <a:r>
              <a:rPr lang="de-DE" sz="1400" dirty="0"/>
              <a:t>in Web-Browser.</a:t>
            </a:r>
          </a:p>
          <a:p>
            <a:pPr marL="228600" lvl="0" indent="-228600">
              <a:buFont typeface="+mj-lt"/>
              <a:buAutoNum type="arabicPeriod"/>
            </a:pPr>
            <a:endParaRPr lang="de-DE" sz="1400" dirty="0"/>
          </a:p>
          <a:p>
            <a:pPr marL="228600" lvl="0" indent="-228600">
              <a:buFont typeface="+mj-lt"/>
              <a:buAutoNum type="arabicPeriod"/>
            </a:pPr>
            <a:r>
              <a:rPr lang="de-DE" sz="1400" dirty="0"/>
              <a:t>Der PXT-Editor teilt sich in 3 Bereiche </a:t>
            </a:r>
          </a:p>
          <a:p>
            <a:pPr marL="742950" lvl="1" indent="-400050">
              <a:buFont typeface="+mj-lt"/>
              <a:buAutoNum type="romanUcPeriod"/>
            </a:pPr>
            <a:r>
              <a:rPr lang="de-DE" sz="1400" dirty="0"/>
              <a:t>Voransicht &amp; Simulation (hier sieht man eine Simulation des Programmes ohne es vorher auf den </a:t>
            </a:r>
            <a:r>
              <a:rPr lang="de-DE" sz="1400" dirty="0" err="1"/>
              <a:t>Calliope</a:t>
            </a:r>
            <a:r>
              <a:rPr lang="de-DE" sz="1400" dirty="0"/>
              <a:t> Mini laden zu müssen)</a:t>
            </a:r>
          </a:p>
          <a:p>
            <a:pPr marL="742950" lvl="1" indent="-400050">
              <a:buFont typeface="+mj-lt"/>
              <a:buAutoNum type="romanUcPeriod"/>
            </a:pPr>
            <a:r>
              <a:rPr lang="de-DE" sz="1400" dirty="0"/>
              <a:t>Blockbereich (hier findet man die Programmblöcke mit denen man ein Programm schreiben kann)</a:t>
            </a:r>
          </a:p>
          <a:p>
            <a:pPr marL="742950" lvl="1" indent="-400050">
              <a:buFont typeface="+mj-lt"/>
              <a:buAutoNum type="romanUcPeriod"/>
            </a:pPr>
            <a:r>
              <a:rPr lang="de-DE" sz="1400" dirty="0"/>
              <a:t>Arbeitsbereich (hier schreibt man das Programm in dem man die Programmblöcke zusammenschiebt)</a:t>
            </a:r>
          </a:p>
          <a:p>
            <a:pPr marL="228600" indent="-228600">
              <a:buFont typeface="+mj-lt"/>
              <a:buAutoNum type="arabicPeriod"/>
            </a:pPr>
            <a:endParaRPr lang="de-DE" dirty="0"/>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4082958"/>
            <a:ext cx="5918512" cy="4898888"/>
          </a:xfrm>
          <a:prstGeom prst="rect">
            <a:avLst/>
          </a:prstGeom>
        </p:spPr>
      </p:pic>
    </p:spTree>
    <p:extLst>
      <p:ext uri="{BB962C8B-B14F-4D97-AF65-F5344CB8AC3E}">
        <p14:creationId xmlns:p14="http://schemas.microsoft.com/office/powerpoint/2010/main" val="36251291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755</Words>
  <Application>Microsoft Office PowerPoint</Application>
  <PresentationFormat>A4-Papier (210 x 297 mm)</PresentationFormat>
  <Paragraphs>224</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Arial Black</vt:lpstr>
      <vt:lpstr>Calibri</vt:lpstr>
      <vt:lpstr>Calibri Light</vt:lpstr>
      <vt:lpstr>Symbol</vt:lpstr>
      <vt:lpstr>Times New Roman</vt:lpstr>
      <vt:lpstr>Office</vt:lpstr>
      <vt:lpstr>Aufgaben für  Messen – Steuern – Regeln </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73</cp:revision>
  <dcterms:created xsi:type="dcterms:W3CDTF">2018-08-08T08:03:39Z</dcterms:created>
  <dcterms:modified xsi:type="dcterms:W3CDTF">2019-12-11T13:53:23Z</dcterms:modified>
</cp:coreProperties>
</file>