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93" r:id="rId2"/>
    <p:sldId id="287" r:id="rId3"/>
    <p:sldId id="288" r:id="rId4"/>
    <p:sldId id="289" r:id="rId5"/>
    <p:sldId id="290" r:id="rId6"/>
    <p:sldId id="291" r:id="rId7"/>
    <p:sldId id="292" r:id="rId8"/>
    <p:sldId id="295" r:id="rId9"/>
    <p:sldId id="294"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100" d="100"/>
          <a:sy n="100" d="100"/>
        </p:scale>
        <p:origin x="17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14.01.2020</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14.01.2020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843463" y="9181397"/>
            <a:ext cx="1543050"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7" name="Grafik 26">
            <a:extLst>
              <a:ext uri="{FF2B5EF4-FFF2-40B4-BE49-F238E27FC236}">
                <a16:creationId xmlns:a16="http://schemas.microsoft.com/office/drawing/2014/main" id="{2EFE25B4-A4E1-49B5-9FF2-C18D2668C8C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843463" y="9181397"/>
            <a:ext cx="1543050" cy="527403"/>
          </a:xfrm>
        </p:spPr>
        <p:txBody>
          <a:bodyPr/>
          <a:lstStyle/>
          <a:p>
            <a:fld id="{D2A42966-9C79-4DC1-911F-479CEE15F649}" type="slidenum">
              <a:rPr lang="de-DE" smtClean="0"/>
              <a:t>‹Nr.›</a:t>
            </a:fld>
            <a:endParaRPr lang="de-DE"/>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8" name="Grafik 17"/>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0" name="Grafik 19">
            <a:extLst>
              <a:ext uri="{FF2B5EF4-FFF2-40B4-BE49-F238E27FC236}">
                <a16:creationId xmlns:a16="http://schemas.microsoft.com/office/drawing/2014/main" id="{FF35F7EB-21D2-431E-AE5C-FD2E910B2C8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14.01.2020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14.01.2020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8" name="Grafik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9" name="Grafik 18"/>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5" name="Grafik 14">
            <a:extLst>
              <a:ext uri="{FF2B5EF4-FFF2-40B4-BE49-F238E27FC236}">
                <a16:creationId xmlns:a16="http://schemas.microsoft.com/office/drawing/2014/main" id="{17CFB03A-B674-4AFC-B2B4-067F8C543F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spTree>
    <p:extLst>
      <p:ext uri="{BB962C8B-B14F-4D97-AF65-F5344CB8AC3E}">
        <p14:creationId xmlns:p14="http://schemas.microsoft.com/office/powerpoint/2010/main" val="253579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14.01.2020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14.01.2020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14.01.2020</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7" name="Grafik 6">
            <a:extLst>
              <a:ext uri="{FF2B5EF4-FFF2-40B4-BE49-F238E27FC236}">
                <a16:creationId xmlns:a16="http://schemas.microsoft.com/office/drawing/2014/main" id="{726D398D-4297-41D4-905B-72EC012C7CA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8" name="Grafik 7">
            <a:extLst>
              <a:ext uri="{FF2B5EF4-FFF2-40B4-BE49-F238E27FC236}">
                <a16:creationId xmlns:a16="http://schemas.microsoft.com/office/drawing/2014/main" id="{9BB58BCE-26EC-415F-8B43-21CCCC953B03}"/>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9" name="Grafik 8">
            <a:extLst>
              <a:ext uri="{FF2B5EF4-FFF2-40B4-BE49-F238E27FC236}">
                <a16:creationId xmlns:a16="http://schemas.microsoft.com/office/drawing/2014/main" id="{252B2D7A-1BAD-40BF-91C2-E9C9595F7C2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0" name="Grafik 9">
            <a:extLst>
              <a:ext uri="{FF2B5EF4-FFF2-40B4-BE49-F238E27FC236}">
                <a16:creationId xmlns:a16="http://schemas.microsoft.com/office/drawing/2014/main" id="{9C2D36A7-C2F1-4232-AFC5-370B6FCD451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8.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Aufbauanleitung Fliegender Ball</a:t>
            </a:r>
          </a:p>
        </p:txBody>
      </p:sp>
    </p:spTree>
    <p:extLst>
      <p:ext uri="{BB962C8B-B14F-4D97-AF65-F5344CB8AC3E}">
        <p14:creationId xmlns:p14="http://schemas.microsoft.com/office/powerpoint/2010/main" val="34303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374072" y="3529120"/>
            <a:ext cx="6085771" cy="769441"/>
          </a:xfrm>
          <a:prstGeom prst="rect">
            <a:avLst/>
          </a:prstGeom>
          <a:noFill/>
        </p:spPr>
        <p:txBody>
          <a:bodyPr wrap="square" rtlCol="0">
            <a:spAutoFit/>
          </a:bodyPr>
          <a:lstStyle/>
          <a:p>
            <a:r>
              <a:rPr lang="de-DE" sz="1100" dirty="0"/>
              <a:t>Um die Lüfter-Rohrabdichtung herzustellen trage den Umriss der Rohrreduzierung auf die Pappe ab. Anschließend lege den Lüfter mittig in den Umriss (ca. 9mm von allen Seiten entfernt). Zeichne die Außen- und Innenkannte nach.</a:t>
            </a:r>
          </a:p>
          <a:p>
            <a:endParaRPr lang="de-DE" sz="1100" dirty="0"/>
          </a:p>
        </p:txBody>
      </p:sp>
    </p:spTree>
    <p:extLst>
      <p:ext uri="{BB962C8B-B14F-4D97-AF65-F5344CB8AC3E}">
        <p14:creationId xmlns:p14="http://schemas.microsoft.com/office/powerpoint/2010/main" val="419962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374072" y="3531769"/>
            <a:ext cx="6085771" cy="430887"/>
          </a:xfrm>
          <a:prstGeom prst="rect">
            <a:avLst/>
          </a:prstGeom>
          <a:noFill/>
        </p:spPr>
        <p:txBody>
          <a:bodyPr wrap="square" rtlCol="0">
            <a:spAutoFit/>
          </a:bodyPr>
          <a:lstStyle/>
          <a:p>
            <a:r>
              <a:rPr lang="de-DE" sz="1100" dirty="0"/>
              <a:t>Schneide die Abdichtung aus und entferne den inneren Kreis. Hierfür können entweder eine Schere oder ein Messer benutzt werden. </a:t>
            </a:r>
          </a:p>
        </p:txBody>
      </p:sp>
      <p:sp>
        <p:nvSpPr>
          <p:cNvPr id="18" name="Textfeld 17"/>
          <p:cNvSpPr txBox="1"/>
          <p:nvPr/>
        </p:nvSpPr>
        <p:spPr>
          <a:xfrm>
            <a:off x="374072" y="7098458"/>
            <a:ext cx="6085771" cy="600164"/>
          </a:xfrm>
          <a:prstGeom prst="rect">
            <a:avLst/>
          </a:prstGeom>
          <a:noFill/>
        </p:spPr>
        <p:txBody>
          <a:bodyPr wrap="square" rtlCol="0">
            <a:spAutoFit/>
          </a:bodyPr>
          <a:lstStyle/>
          <a:p>
            <a:r>
              <a:rPr lang="de-DE" sz="1100" dirty="0"/>
              <a:t>Nun den Lüfter erneut auf die fast fertige Abdichtung legen und die Bohrung mittels eines spitzen Gegenstandes vom Lüfter auf die Abdichtung übertragen. Anschließend die Löcher durchstechen und so lange erweitern bis ein M4-Gewinde hindurch passt.</a:t>
            </a:r>
          </a:p>
        </p:txBody>
      </p:sp>
    </p:spTree>
    <p:extLst>
      <p:ext uri="{BB962C8B-B14F-4D97-AF65-F5344CB8AC3E}">
        <p14:creationId xmlns:p14="http://schemas.microsoft.com/office/powerpoint/2010/main" val="87624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374068" y="3315386"/>
            <a:ext cx="6085771" cy="600164"/>
          </a:xfrm>
          <a:prstGeom prst="rect">
            <a:avLst/>
          </a:prstGeom>
          <a:noFill/>
        </p:spPr>
        <p:txBody>
          <a:bodyPr wrap="square" rtlCol="0">
            <a:spAutoFit/>
          </a:bodyPr>
          <a:lstStyle/>
          <a:p>
            <a:r>
              <a:rPr lang="de-DE" sz="1100" dirty="0"/>
              <a:t>Als nächstes nehmen wir das Rohr zur Hand und kleben in das untere Ende einen Bindfaden so ein, dass er durch den Mittelpunkt der Röhre geht. Hiermit verhindern wir, dass der Ball später bei ausgeschalteten Lüftern bis in die Rohrreduzierungen herabfällt.</a:t>
            </a:r>
          </a:p>
        </p:txBody>
      </p:sp>
      <p:sp>
        <p:nvSpPr>
          <p:cNvPr id="13" name="Textfeld 12"/>
          <p:cNvSpPr txBox="1"/>
          <p:nvPr/>
        </p:nvSpPr>
        <p:spPr>
          <a:xfrm>
            <a:off x="374068" y="5939329"/>
            <a:ext cx="6209608" cy="938719"/>
          </a:xfrm>
          <a:prstGeom prst="rect">
            <a:avLst/>
          </a:prstGeom>
          <a:noFill/>
        </p:spPr>
        <p:txBody>
          <a:bodyPr wrap="square" rtlCol="0">
            <a:spAutoFit/>
          </a:bodyPr>
          <a:lstStyle/>
          <a:p>
            <a:r>
              <a:rPr lang="de-DE" sz="1100" dirty="0"/>
              <a:t>Nun die Legosteine in die Hand nehmen und klebe sie als Distanzstück mittels Heißkleber, rechts und links vom Sender und Empfänger des Ultraschall-Entfernungsmessers. Jetzt kann der Sensor etwas Außermittig am oberen Ende des Rohres fixiert werden. Hierfür bietet sich ein Klebesteifen an, da dieser leicht wieder entfernt werden kann. Der Tischtennisball sollte vor dem Befestigen des Sensors bereits in dem Rohr sein, da eine nachträgliche Befüllung nur durch das entfernen des Sensors möglich ist.</a:t>
            </a:r>
            <a:endParaRPr lang="de-DE" sz="900" dirty="0"/>
          </a:p>
        </p:txBody>
      </p:sp>
      <p:sp>
        <p:nvSpPr>
          <p:cNvPr id="21" name="Textfeld 20"/>
          <p:cNvSpPr txBox="1"/>
          <p:nvPr/>
        </p:nvSpPr>
        <p:spPr>
          <a:xfrm>
            <a:off x="374068" y="8855819"/>
            <a:ext cx="6209608" cy="261610"/>
          </a:xfrm>
          <a:prstGeom prst="rect">
            <a:avLst/>
          </a:prstGeom>
          <a:noFill/>
        </p:spPr>
        <p:txBody>
          <a:bodyPr wrap="square" rtlCol="0">
            <a:spAutoFit/>
          </a:bodyPr>
          <a:lstStyle/>
          <a:p>
            <a:r>
              <a:rPr lang="de-DE" sz="1100" dirty="0"/>
              <a:t>Verbinden die beiden Grove-Stecker mithilfe eines Jumperkabels und fixiere es an der Röhre.</a:t>
            </a:r>
          </a:p>
        </p:txBody>
      </p:sp>
    </p:spTree>
    <p:extLst>
      <p:ext uri="{BB962C8B-B14F-4D97-AF65-F5344CB8AC3E}">
        <p14:creationId xmlns:p14="http://schemas.microsoft.com/office/powerpoint/2010/main" val="169825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374072" y="3531769"/>
            <a:ext cx="6085771" cy="430887"/>
          </a:xfrm>
          <a:prstGeom prst="rect">
            <a:avLst/>
          </a:prstGeom>
          <a:noFill/>
        </p:spPr>
        <p:txBody>
          <a:bodyPr wrap="square" rtlCol="0">
            <a:spAutoFit/>
          </a:bodyPr>
          <a:lstStyle/>
          <a:p>
            <a:r>
              <a:rPr lang="de-DE" sz="1100" dirty="0"/>
              <a:t>Den Gewindestab mithilfe einer Säge in 4 gleich große Stücken (ca. 125mm) teilen. Die Enden entgraten und den Anschnitt des Gewindes wiederherstellen. </a:t>
            </a:r>
          </a:p>
        </p:txBody>
      </p:sp>
      <p:sp>
        <p:nvSpPr>
          <p:cNvPr id="12" name="Textfeld 11"/>
          <p:cNvSpPr txBox="1"/>
          <p:nvPr/>
        </p:nvSpPr>
        <p:spPr>
          <a:xfrm>
            <a:off x="374071" y="7075590"/>
            <a:ext cx="6085771" cy="600164"/>
          </a:xfrm>
          <a:prstGeom prst="rect">
            <a:avLst/>
          </a:prstGeom>
          <a:noFill/>
        </p:spPr>
        <p:txBody>
          <a:bodyPr wrap="square" rtlCol="0">
            <a:spAutoFit/>
          </a:bodyPr>
          <a:lstStyle/>
          <a:p>
            <a:r>
              <a:rPr lang="de-DE" sz="1100" dirty="0"/>
              <a:t>Nun können zwei Muttern 3,5cm auf den Stab aufgeschraubt und gegeneinander verschraubt (gekontert) werden, damit sie sich nicht mehr verstellen. Die Gewindestäbe mit dem langen Ende in den ersten Lüfter stecken, so dass die Muttern auf der Seite mit dem Logo sind.</a:t>
            </a:r>
          </a:p>
        </p:txBody>
      </p:sp>
    </p:spTree>
    <p:extLst>
      <p:ext uri="{BB962C8B-B14F-4D97-AF65-F5344CB8AC3E}">
        <p14:creationId xmlns:p14="http://schemas.microsoft.com/office/powerpoint/2010/main" val="2111534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374072" y="3531769"/>
            <a:ext cx="6085771" cy="430887"/>
          </a:xfrm>
          <a:prstGeom prst="rect">
            <a:avLst/>
          </a:prstGeom>
          <a:noFill/>
        </p:spPr>
        <p:txBody>
          <a:bodyPr wrap="square" rtlCol="0">
            <a:spAutoFit/>
          </a:bodyPr>
          <a:lstStyle/>
          <a:p>
            <a:r>
              <a:rPr lang="de-DE" sz="1100" dirty="0"/>
              <a:t>Montiere die anderen Lüfter in der gleichen Richtung auf die Gewindestäbe. Anschließen kann die Abdichtung aufgesteckt und mittels 4 Muttern befestigt werden.</a:t>
            </a:r>
          </a:p>
        </p:txBody>
      </p:sp>
      <p:sp>
        <p:nvSpPr>
          <p:cNvPr id="12" name="Textfeld 11"/>
          <p:cNvSpPr txBox="1"/>
          <p:nvPr/>
        </p:nvSpPr>
        <p:spPr>
          <a:xfrm>
            <a:off x="374071" y="7075590"/>
            <a:ext cx="6085771" cy="430887"/>
          </a:xfrm>
          <a:prstGeom prst="rect">
            <a:avLst/>
          </a:prstGeom>
          <a:noFill/>
        </p:spPr>
        <p:txBody>
          <a:bodyPr wrap="square" rtlCol="0">
            <a:spAutoFit/>
          </a:bodyPr>
          <a:lstStyle/>
          <a:p>
            <a:r>
              <a:rPr lang="de-DE" sz="1100" dirty="0"/>
              <a:t>Nun die Rohrreduzierungen so ineinanderstecken, dass der Anschluss genau Mittig ist. Abschließend das Plexiglasrohr in die Reduzierung stecken.</a:t>
            </a:r>
          </a:p>
        </p:txBody>
      </p:sp>
    </p:spTree>
    <p:extLst>
      <p:ext uri="{BB962C8B-B14F-4D97-AF65-F5344CB8AC3E}">
        <p14:creationId xmlns:p14="http://schemas.microsoft.com/office/powerpoint/2010/main" val="343911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374072" y="3531769"/>
            <a:ext cx="6085771" cy="261610"/>
          </a:xfrm>
          <a:prstGeom prst="rect">
            <a:avLst/>
          </a:prstGeom>
          <a:noFill/>
        </p:spPr>
        <p:txBody>
          <a:bodyPr wrap="square" rtlCol="0">
            <a:spAutoFit/>
          </a:bodyPr>
          <a:lstStyle/>
          <a:p>
            <a:r>
              <a:rPr lang="de-DE" sz="1100" dirty="0"/>
              <a:t>Stelle die Rohrreduzierungen auf die Abdichtung und drehe alle Kabel in eine Richtung</a:t>
            </a:r>
            <a:endParaRPr lang="de-DE" sz="800" dirty="0"/>
          </a:p>
        </p:txBody>
      </p:sp>
      <p:sp>
        <p:nvSpPr>
          <p:cNvPr id="14" name="Textfeld 14"/>
          <p:cNvSpPr txBox="1"/>
          <p:nvPr/>
        </p:nvSpPr>
        <p:spPr>
          <a:xfrm>
            <a:off x="1079531" y="3899730"/>
            <a:ext cx="4798506" cy="421206"/>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algn="ctr"/>
            <a:r>
              <a:rPr lang="de-DE" sz="2137" b="1" dirty="0"/>
              <a:t>Die Montage des Ultraschallsensors</a:t>
            </a:r>
          </a:p>
        </p:txBody>
      </p:sp>
      <p:sp>
        <p:nvSpPr>
          <p:cNvPr id="15" name="Textfeld 20"/>
          <p:cNvSpPr txBox="1"/>
          <p:nvPr/>
        </p:nvSpPr>
        <p:spPr>
          <a:xfrm>
            <a:off x="373516" y="5854691"/>
            <a:ext cx="1999046" cy="1169551"/>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r>
              <a:rPr lang="de-DE" sz="1000" b="1" dirty="0"/>
              <a:t>Aus der Beschriftung geht hervor, dass:</a:t>
            </a:r>
          </a:p>
          <a:p>
            <a:pPr marL="218056" indent="-218056">
              <a:buFont typeface="Arial" panose="020B0604020202020204" pitchFamily="34" charset="0"/>
              <a:buChar char="•"/>
            </a:pPr>
            <a:r>
              <a:rPr lang="de-DE" sz="1000" dirty="0"/>
              <a:t>Schwarz Masse/</a:t>
            </a:r>
            <a:r>
              <a:rPr lang="de-DE" sz="1000" dirty="0" err="1"/>
              <a:t>Ground</a:t>
            </a:r>
            <a:r>
              <a:rPr lang="de-DE" sz="1000" dirty="0"/>
              <a:t> (- Pol)</a:t>
            </a:r>
          </a:p>
          <a:p>
            <a:pPr marL="218056" indent="-218056">
              <a:buFont typeface="Arial" panose="020B0604020202020204" pitchFamily="34" charset="0"/>
              <a:buChar char="•"/>
            </a:pPr>
            <a:r>
              <a:rPr lang="de-DE" sz="1000" dirty="0"/>
              <a:t>Rot VCC (+ Pol)</a:t>
            </a:r>
          </a:p>
          <a:p>
            <a:pPr marL="218056" indent="-218056">
              <a:buFont typeface="Arial" panose="020B0604020202020204" pitchFamily="34" charset="0"/>
              <a:buChar char="•"/>
            </a:pPr>
            <a:r>
              <a:rPr lang="de-DE" sz="1000" dirty="0"/>
              <a:t>Weiß nicht angeschlossen </a:t>
            </a:r>
            <a:br>
              <a:rPr lang="de-DE" sz="1000" dirty="0"/>
            </a:br>
            <a:r>
              <a:rPr lang="de-DE" sz="1000" dirty="0"/>
              <a:t>(NC – not </a:t>
            </a:r>
            <a:r>
              <a:rPr lang="de-DE" sz="1000" dirty="0" err="1"/>
              <a:t>connectet</a:t>
            </a:r>
            <a:r>
              <a:rPr lang="de-DE" sz="1000" dirty="0"/>
              <a:t>) </a:t>
            </a:r>
          </a:p>
          <a:p>
            <a:pPr marL="218056" indent="-218056">
              <a:buFont typeface="Arial" panose="020B0604020202020204" pitchFamily="34" charset="0"/>
              <a:buChar char="•"/>
            </a:pPr>
            <a:r>
              <a:rPr lang="de-DE" sz="1000" dirty="0"/>
              <a:t>Und Gelb das Signalkabel ist</a:t>
            </a:r>
          </a:p>
        </p:txBody>
      </p:sp>
      <p:sp>
        <p:nvSpPr>
          <p:cNvPr id="16" name="Textfeld 21"/>
          <p:cNvSpPr txBox="1"/>
          <p:nvPr/>
        </p:nvSpPr>
        <p:spPr>
          <a:xfrm>
            <a:off x="2422612" y="5854691"/>
            <a:ext cx="4037231" cy="1169551"/>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marL="218056" indent="-218056">
              <a:buFont typeface="Arial" panose="020B0604020202020204" pitchFamily="34" charset="0"/>
              <a:buChar char="•"/>
            </a:pPr>
            <a:r>
              <a:rPr lang="de-DE" sz="1000" b="1" dirty="0"/>
              <a:t>Der </a:t>
            </a:r>
            <a:r>
              <a:rPr lang="de-DE" sz="1000" b="1" dirty="0" err="1"/>
              <a:t>Sonsoranschluss</a:t>
            </a:r>
            <a:r>
              <a:rPr lang="de-DE" sz="1000" b="1" dirty="0"/>
              <a:t> ist verdrehungssicher konstruiert. Ein Anschluss ist somit nur in einer Richtung möglich</a:t>
            </a:r>
          </a:p>
          <a:p>
            <a:pPr marL="218056" indent="-218056">
              <a:buFont typeface="Arial" panose="020B0604020202020204" pitchFamily="34" charset="0"/>
              <a:buChar char="•"/>
            </a:pPr>
            <a:r>
              <a:rPr lang="de-DE" sz="1000" b="1" dirty="0"/>
              <a:t>Anschluss des Kabels in die Buchse A1 oberhalb des B-Knopfes stecken (da dieser analoge Signale verarbeiten kann) </a:t>
            </a:r>
          </a:p>
          <a:p>
            <a:pPr marL="218056" indent="-218056">
              <a:buFont typeface="Arial" panose="020B0604020202020204" pitchFamily="34" charset="0"/>
              <a:buChar char="•"/>
            </a:pPr>
            <a:r>
              <a:rPr lang="de-DE" sz="1000" b="1" dirty="0"/>
              <a:t>Wie in der Abbildung oben zu sehen, ist das gelbe Kabel das Signalkabel</a:t>
            </a:r>
          </a:p>
          <a:p>
            <a:pPr marL="218056" indent="-218056">
              <a:buFont typeface="Arial" panose="020B0604020202020204" pitchFamily="34" charset="0"/>
              <a:buChar char="•"/>
            </a:pPr>
            <a:r>
              <a:rPr lang="de-DE" sz="1000" b="1" dirty="0"/>
              <a:t>Das Signal liegt also am PIN C16 an</a:t>
            </a:r>
          </a:p>
        </p:txBody>
      </p:sp>
      <p:sp>
        <p:nvSpPr>
          <p:cNvPr id="18" name="Textfeld 25"/>
          <p:cNvSpPr txBox="1"/>
          <p:nvPr/>
        </p:nvSpPr>
        <p:spPr>
          <a:xfrm>
            <a:off x="790020" y="7120091"/>
            <a:ext cx="5316568" cy="421206"/>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algn="ctr"/>
            <a:r>
              <a:rPr lang="de-DE" sz="2137" b="1" dirty="0"/>
              <a:t>Die Programmierung des Ultraschallsensors</a:t>
            </a:r>
          </a:p>
        </p:txBody>
      </p:sp>
      <p:sp>
        <p:nvSpPr>
          <p:cNvPr id="19" name="Textfeld 28"/>
          <p:cNvSpPr txBox="1"/>
          <p:nvPr/>
        </p:nvSpPr>
        <p:spPr>
          <a:xfrm>
            <a:off x="1048454" y="7626297"/>
            <a:ext cx="4798506" cy="1323439"/>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marL="218056" indent="-218056">
              <a:buFont typeface="Arial" panose="020B0604020202020204" pitchFamily="34" charset="0"/>
              <a:buChar char="•"/>
            </a:pPr>
            <a:r>
              <a:rPr lang="de-DE" sz="1000" dirty="0"/>
              <a:t>Um das Grove-Modul zu nutzen, muss zuerst das Paket </a:t>
            </a:r>
            <a:br>
              <a:rPr lang="de-DE" sz="1000" dirty="0"/>
            </a:br>
            <a:r>
              <a:rPr lang="de-DE" sz="1000" dirty="0"/>
              <a:t>hinzugefügt werden </a:t>
            </a:r>
            <a:br>
              <a:rPr lang="de-DE" sz="1000" dirty="0"/>
            </a:br>
            <a:r>
              <a:rPr lang="de-DE" sz="1000" dirty="0"/>
              <a:t>(Fortgeschritten – Paket hinzufügen – Grove)</a:t>
            </a:r>
          </a:p>
          <a:p>
            <a:pPr marL="218056" indent="-218056">
              <a:buFont typeface="Arial" panose="020B0604020202020204" pitchFamily="34" charset="0"/>
              <a:buChar char="•"/>
            </a:pPr>
            <a:r>
              <a:rPr lang="de-DE" sz="1000" dirty="0"/>
              <a:t>Anschließend wird unter der Motorensteuerung ein </a:t>
            </a:r>
            <a:br>
              <a:rPr lang="de-DE" sz="1000" dirty="0"/>
            </a:br>
            <a:r>
              <a:rPr lang="de-DE" sz="1000" dirty="0"/>
              <a:t>neuer Blockbereich eingeblendet.</a:t>
            </a:r>
          </a:p>
          <a:p>
            <a:pPr marL="218056" indent="-218056">
              <a:buFont typeface="Arial" panose="020B0604020202020204" pitchFamily="34" charset="0"/>
              <a:buChar char="•"/>
            </a:pPr>
            <a:r>
              <a:rPr lang="de-DE" sz="1000" dirty="0"/>
              <a:t>Hier gibt es die Möglichkeit den </a:t>
            </a:r>
            <a:br>
              <a:rPr lang="de-DE" sz="1000" dirty="0"/>
            </a:br>
            <a:r>
              <a:rPr lang="de-DE" sz="1000" dirty="0"/>
              <a:t>Sensorwert des Ultraschallsensors</a:t>
            </a:r>
            <a:br>
              <a:rPr lang="de-DE" sz="1000" dirty="0"/>
            </a:br>
            <a:r>
              <a:rPr lang="de-DE" sz="1000" dirty="0"/>
              <a:t>abzufragen.</a:t>
            </a:r>
          </a:p>
        </p:txBody>
      </p:sp>
      <p:pic>
        <p:nvPicPr>
          <p:cNvPr id="22" name="Grafik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093" y="8546038"/>
            <a:ext cx="2031027" cy="183657"/>
          </a:xfrm>
          <a:prstGeom prst="rect">
            <a:avLst/>
          </a:prstGeom>
        </p:spPr>
      </p:pic>
      <p:cxnSp>
        <p:nvCxnSpPr>
          <p:cNvPr id="34" name="Gerade Verbindung mit Pfeil 33"/>
          <p:cNvCxnSpPr/>
          <p:nvPr/>
        </p:nvCxnSpPr>
        <p:spPr>
          <a:xfrm flipV="1">
            <a:off x="5722809" y="8754425"/>
            <a:ext cx="1701" cy="257604"/>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6468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feld 2"/>
          <p:cNvSpPr txBox="1"/>
          <p:nvPr/>
        </p:nvSpPr>
        <p:spPr>
          <a:xfrm>
            <a:off x="1057917" y="7258969"/>
            <a:ext cx="4798506" cy="1169551"/>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marL="218056" indent="-218056">
              <a:buFont typeface="Arial" panose="020B0604020202020204" pitchFamily="34" charset="0"/>
              <a:buChar char="•"/>
            </a:pPr>
            <a:r>
              <a:rPr lang="de-DE" sz="1000" dirty="0"/>
              <a:t>Mithilfe der Motorensteuerung kann die </a:t>
            </a:r>
            <a:br>
              <a:rPr lang="de-DE" sz="1000" dirty="0"/>
            </a:br>
            <a:r>
              <a:rPr lang="de-DE" sz="1000" dirty="0" err="1"/>
              <a:t>Lüftergeschwindigkeit</a:t>
            </a:r>
            <a:r>
              <a:rPr lang="de-DE" sz="1000" dirty="0"/>
              <a:t> beeinflusst werden</a:t>
            </a:r>
          </a:p>
          <a:p>
            <a:pPr marL="218056" indent="-218056">
              <a:buFont typeface="Arial" panose="020B0604020202020204" pitchFamily="34" charset="0"/>
              <a:buChar char="•"/>
            </a:pPr>
            <a:r>
              <a:rPr lang="de-DE" sz="1000" dirty="0"/>
              <a:t>Motorgeschwindigkeit wird in % angegeben (0-100%)</a:t>
            </a:r>
          </a:p>
          <a:p>
            <a:pPr marL="218056" indent="-218056">
              <a:buFont typeface="Arial" panose="020B0604020202020204" pitchFamily="34" charset="0"/>
              <a:buChar char="•"/>
            </a:pPr>
            <a:r>
              <a:rPr lang="de-DE" sz="1000" dirty="0"/>
              <a:t>Da die Steuerleitung den mittleren Kontakt nutzt, </a:t>
            </a:r>
            <a:br>
              <a:rPr lang="de-DE" sz="1000" dirty="0"/>
            </a:br>
            <a:r>
              <a:rPr lang="de-DE" sz="1000" dirty="0"/>
              <a:t>muss das Steuerelement „Motor A mit 0“ genutzt werden. </a:t>
            </a:r>
          </a:p>
          <a:p>
            <a:pPr marL="218056" indent="-218056">
              <a:buFont typeface="Arial" panose="020B0604020202020204" pitchFamily="34" charset="0"/>
              <a:buChar char="•"/>
            </a:pPr>
            <a:r>
              <a:rPr lang="de-DE" sz="1000" dirty="0"/>
              <a:t>Bei der </a:t>
            </a:r>
            <a:r>
              <a:rPr lang="de-DE" sz="1000" dirty="0" err="1"/>
              <a:t>Lüftergeschwindigkeit</a:t>
            </a:r>
            <a:r>
              <a:rPr lang="de-DE" sz="1000" dirty="0"/>
              <a:t> ist die Wirkung umgekehrt, je niedriger die eingestellte Geschwindigkeit, desto höher ist die Drehzahl</a:t>
            </a:r>
          </a:p>
        </p:txBody>
      </p:sp>
      <p:pic>
        <p:nvPicPr>
          <p:cNvPr id="14" name="Grafik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4685" y="842861"/>
            <a:ext cx="1699784" cy="1275222"/>
          </a:xfrm>
          <a:prstGeom prst="rect">
            <a:avLst/>
          </a:prstGeom>
        </p:spPr>
      </p:pic>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480" y="3837615"/>
            <a:ext cx="1881989" cy="1411491"/>
          </a:xfrm>
          <a:prstGeom prst="rect">
            <a:avLst/>
          </a:prstGeom>
        </p:spPr>
      </p:pic>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039" y="3837411"/>
            <a:ext cx="1882105" cy="1411240"/>
          </a:xfrm>
          <a:prstGeom prst="rect">
            <a:avLst/>
          </a:prstGeom>
        </p:spPr>
      </p:pic>
      <p:pic>
        <p:nvPicPr>
          <p:cNvPr id="18" name="Grafik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599" y="2204082"/>
            <a:ext cx="2062960" cy="1547619"/>
          </a:xfrm>
          <a:prstGeom prst="rect">
            <a:avLst/>
          </a:prstGeom>
        </p:spPr>
      </p:pic>
      <p:pic>
        <p:nvPicPr>
          <p:cNvPr id="19" name="Grafik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01352" y="5334360"/>
            <a:ext cx="1883117" cy="1412337"/>
          </a:xfrm>
          <a:prstGeom prst="rect">
            <a:avLst/>
          </a:prstGeom>
        </p:spPr>
      </p:pic>
      <p:pic>
        <p:nvPicPr>
          <p:cNvPr id="20" name="Grafik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599" y="5334361"/>
            <a:ext cx="1874545" cy="1406112"/>
          </a:xfrm>
          <a:prstGeom prst="rect">
            <a:avLst/>
          </a:prstGeom>
        </p:spPr>
      </p:pic>
      <p:sp>
        <p:nvSpPr>
          <p:cNvPr id="24" name="Textfeld 14"/>
          <p:cNvSpPr txBox="1"/>
          <p:nvPr/>
        </p:nvSpPr>
        <p:spPr>
          <a:xfrm>
            <a:off x="1057917" y="336945"/>
            <a:ext cx="4798506" cy="421206"/>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algn="ctr"/>
            <a:r>
              <a:rPr lang="de-DE" sz="2137" b="1" dirty="0"/>
              <a:t>Die Montage der </a:t>
            </a:r>
            <a:r>
              <a:rPr lang="de-DE" sz="2137" b="1" dirty="0" err="1"/>
              <a:t>Lüftersteuerung</a:t>
            </a:r>
            <a:endParaRPr lang="de-DE" sz="2137" b="1" dirty="0"/>
          </a:p>
        </p:txBody>
      </p:sp>
      <p:sp>
        <p:nvSpPr>
          <p:cNvPr id="25" name="Textfeld 15"/>
          <p:cNvSpPr txBox="1"/>
          <p:nvPr/>
        </p:nvSpPr>
        <p:spPr>
          <a:xfrm>
            <a:off x="1025782" y="6822931"/>
            <a:ext cx="4798506" cy="421206"/>
          </a:xfrm>
          <a:prstGeom prst="rect">
            <a:avLst/>
          </a:prstGeom>
          <a:noFill/>
        </p:spPr>
        <p:txBody>
          <a:bodyPr wrap="square" rtlCol="0">
            <a:spAutoFit/>
          </a:bodyPr>
          <a:lstStyle>
            <a:defPPr>
              <a:defRPr lang="en-US"/>
            </a:defPPr>
            <a:lvl1pPr marL="0" algn="l" defTabSz="351450" rtl="0" eaLnBrk="1" latinLnBrk="0" hangingPunct="1">
              <a:defRPr sz="1384" kern="1200">
                <a:solidFill>
                  <a:schemeClr val="tx1"/>
                </a:solidFill>
                <a:latin typeface="+mn-lt"/>
                <a:ea typeface="+mn-ea"/>
                <a:cs typeface="+mn-cs"/>
              </a:defRPr>
            </a:lvl1pPr>
            <a:lvl2pPr marL="351450" algn="l" defTabSz="351450" rtl="0" eaLnBrk="1" latinLnBrk="0" hangingPunct="1">
              <a:defRPr sz="1384" kern="1200">
                <a:solidFill>
                  <a:schemeClr val="tx1"/>
                </a:solidFill>
                <a:latin typeface="+mn-lt"/>
                <a:ea typeface="+mn-ea"/>
                <a:cs typeface="+mn-cs"/>
              </a:defRPr>
            </a:lvl2pPr>
            <a:lvl3pPr marL="702899" algn="l" defTabSz="351450" rtl="0" eaLnBrk="1" latinLnBrk="0" hangingPunct="1">
              <a:defRPr sz="1384" kern="1200">
                <a:solidFill>
                  <a:schemeClr val="tx1"/>
                </a:solidFill>
                <a:latin typeface="+mn-lt"/>
                <a:ea typeface="+mn-ea"/>
                <a:cs typeface="+mn-cs"/>
              </a:defRPr>
            </a:lvl3pPr>
            <a:lvl4pPr marL="1054349" algn="l" defTabSz="351450" rtl="0" eaLnBrk="1" latinLnBrk="0" hangingPunct="1">
              <a:defRPr sz="1384" kern="1200">
                <a:solidFill>
                  <a:schemeClr val="tx1"/>
                </a:solidFill>
                <a:latin typeface="+mn-lt"/>
                <a:ea typeface="+mn-ea"/>
                <a:cs typeface="+mn-cs"/>
              </a:defRPr>
            </a:lvl4pPr>
            <a:lvl5pPr marL="1405799" algn="l" defTabSz="351450" rtl="0" eaLnBrk="1" latinLnBrk="0" hangingPunct="1">
              <a:defRPr sz="1384" kern="1200">
                <a:solidFill>
                  <a:schemeClr val="tx1"/>
                </a:solidFill>
                <a:latin typeface="+mn-lt"/>
                <a:ea typeface="+mn-ea"/>
                <a:cs typeface="+mn-cs"/>
              </a:defRPr>
            </a:lvl5pPr>
            <a:lvl6pPr marL="1757248" algn="l" defTabSz="351450" rtl="0" eaLnBrk="1" latinLnBrk="0" hangingPunct="1">
              <a:defRPr sz="1384" kern="1200">
                <a:solidFill>
                  <a:schemeClr val="tx1"/>
                </a:solidFill>
                <a:latin typeface="+mn-lt"/>
                <a:ea typeface="+mn-ea"/>
                <a:cs typeface="+mn-cs"/>
              </a:defRPr>
            </a:lvl6pPr>
            <a:lvl7pPr marL="2108698" algn="l" defTabSz="351450" rtl="0" eaLnBrk="1" latinLnBrk="0" hangingPunct="1">
              <a:defRPr sz="1384" kern="1200">
                <a:solidFill>
                  <a:schemeClr val="tx1"/>
                </a:solidFill>
                <a:latin typeface="+mn-lt"/>
                <a:ea typeface="+mn-ea"/>
                <a:cs typeface="+mn-cs"/>
              </a:defRPr>
            </a:lvl7pPr>
            <a:lvl8pPr marL="2460147" algn="l" defTabSz="351450" rtl="0" eaLnBrk="1" latinLnBrk="0" hangingPunct="1">
              <a:defRPr sz="1384" kern="1200">
                <a:solidFill>
                  <a:schemeClr val="tx1"/>
                </a:solidFill>
                <a:latin typeface="+mn-lt"/>
                <a:ea typeface="+mn-ea"/>
                <a:cs typeface="+mn-cs"/>
              </a:defRPr>
            </a:lvl8pPr>
            <a:lvl9pPr marL="2811597" algn="l" defTabSz="351450" rtl="0" eaLnBrk="1" latinLnBrk="0" hangingPunct="1">
              <a:defRPr sz="1384" kern="1200">
                <a:solidFill>
                  <a:schemeClr val="tx1"/>
                </a:solidFill>
                <a:latin typeface="+mn-lt"/>
                <a:ea typeface="+mn-ea"/>
                <a:cs typeface="+mn-cs"/>
              </a:defRPr>
            </a:lvl9pPr>
          </a:lstStyle>
          <a:p>
            <a:pPr algn="ctr"/>
            <a:r>
              <a:rPr lang="de-DE" sz="2137" b="1" dirty="0"/>
              <a:t>Die Programmierung des </a:t>
            </a:r>
            <a:r>
              <a:rPr lang="de-DE" sz="2137" b="1" dirty="0" err="1"/>
              <a:t>Calliope</a:t>
            </a:r>
            <a:endParaRPr lang="de-DE" sz="2137" b="1" dirty="0"/>
          </a:p>
        </p:txBody>
      </p:sp>
      <p:pic>
        <p:nvPicPr>
          <p:cNvPr id="26" name="Grafik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82837" y="7319283"/>
            <a:ext cx="1449381" cy="300390"/>
          </a:xfrm>
          <a:prstGeom prst="rect">
            <a:avLst/>
          </a:prstGeom>
        </p:spPr>
      </p:pic>
      <p:sp>
        <p:nvSpPr>
          <p:cNvPr id="36" name="Textfeld 35"/>
          <p:cNvSpPr txBox="1"/>
          <p:nvPr/>
        </p:nvSpPr>
        <p:spPr>
          <a:xfrm>
            <a:off x="2239144" y="3852678"/>
            <a:ext cx="2363336" cy="1446550"/>
          </a:xfrm>
          <a:prstGeom prst="rect">
            <a:avLst/>
          </a:prstGeom>
          <a:noFill/>
        </p:spPr>
        <p:txBody>
          <a:bodyPr wrap="square" rtlCol="0">
            <a:spAutoFit/>
          </a:bodyPr>
          <a:lstStyle/>
          <a:p>
            <a:r>
              <a:rPr lang="de-DE" sz="1100" dirty="0"/>
              <a:t>Die 3-Pin Stecker werden mit den Lüftern verbunden. Ohne Steuer-leitung läuft der Lüfter auf 100%.</a:t>
            </a:r>
          </a:p>
          <a:p>
            <a:endParaRPr lang="de-DE" sz="1100" dirty="0"/>
          </a:p>
          <a:p>
            <a:r>
              <a:rPr lang="de-DE" sz="1100" dirty="0"/>
              <a:t>Die gelbe Steuerleitung kann jetzt in einen Lüfter eingesteckt werden (der letzte freie Kontakt) um die Drehzahl durch den </a:t>
            </a:r>
            <a:r>
              <a:rPr lang="de-DE" sz="1100" dirty="0" err="1"/>
              <a:t>Calliope</a:t>
            </a:r>
            <a:r>
              <a:rPr lang="de-DE" sz="1100" dirty="0"/>
              <a:t> zu regeln. </a:t>
            </a:r>
          </a:p>
        </p:txBody>
      </p:sp>
      <p:pic>
        <p:nvPicPr>
          <p:cNvPr id="37" name="Grafik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4599" y="843861"/>
            <a:ext cx="2544004" cy="1274511"/>
          </a:xfrm>
          <a:prstGeom prst="rect">
            <a:avLst/>
          </a:prstGeom>
        </p:spPr>
      </p:pic>
      <p:pic>
        <p:nvPicPr>
          <p:cNvPr id="2" name="Grafik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94660" y="842860"/>
            <a:ext cx="1700205" cy="1275513"/>
          </a:xfrm>
          <a:prstGeom prst="rect">
            <a:avLst/>
          </a:prstGeom>
        </p:spPr>
      </p:pic>
      <p:sp>
        <p:nvSpPr>
          <p:cNvPr id="40" name="Textfeld 39"/>
          <p:cNvSpPr txBox="1"/>
          <p:nvPr/>
        </p:nvSpPr>
        <p:spPr>
          <a:xfrm>
            <a:off x="2644139" y="2172493"/>
            <a:ext cx="3832710" cy="1615827"/>
          </a:xfrm>
          <a:prstGeom prst="rect">
            <a:avLst/>
          </a:prstGeom>
          <a:noFill/>
        </p:spPr>
        <p:txBody>
          <a:bodyPr wrap="square" rtlCol="0">
            <a:spAutoFit/>
          </a:bodyPr>
          <a:lstStyle/>
          <a:p>
            <a:r>
              <a:rPr lang="de-DE" sz="1100" dirty="0"/>
              <a:t>Verbinde den 5-Pin Stecker mit der Motorensteuerung des  </a:t>
            </a:r>
            <a:r>
              <a:rPr lang="de-DE" sz="1100" dirty="0" err="1"/>
              <a:t>Calliopes</a:t>
            </a:r>
            <a:r>
              <a:rPr lang="de-DE" sz="1100" dirty="0"/>
              <a:t>. Das gelbe Kabel ist die Steuerleitung für die Lüfter und das schwarze ist der Minuspol (</a:t>
            </a:r>
            <a:r>
              <a:rPr lang="de-DE" sz="1100" dirty="0" err="1"/>
              <a:t>Ground</a:t>
            </a:r>
            <a:r>
              <a:rPr lang="de-DE" sz="1100" dirty="0"/>
              <a:t> – GND). Die </a:t>
            </a:r>
            <a:r>
              <a:rPr lang="de-DE" sz="1100" dirty="0" err="1"/>
              <a:t>Groundleitungen</a:t>
            </a:r>
            <a:r>
              <a:rPr lang="de-DE" sz="1100" dirty="0"/>
              <a:t> aller Stromkreise die miteinander verbunden sind, müssen auch verbunden werden.</a:t>
            </a:r>
          </a:p>
          <a:p>
            <a:endParaRPr lang="de-DE" sz="1100" dirty="0"/>
          </a:p>
          <a:p>
            <a:r>
              <a:rPr lang="de-DE" sz="1100" dirty="0"/>
              <a:t>Schließe die Bananenstecker entsprechend ihrer Farbe an den Plus- (Rot) bzw. Minuspol (Schwarz) der  Spannungsversorgung an.</a:t>
            </a:r>
          </a:p>
        </p:txBody>
      </p:sp>
      <p:sp>
        <p:nvSpPr>
          <p:cNvPr id="41" name="Textfeld 40"/>
          <p:cNvSpPr txBox="1"/>
          <p:nvPr/>
        </p:nvSpPr>
        <p:spPr>
          <a:xfrm>
            <a:off x="2239144" y="5331132"/>
            <a:ext cx="2354588" cy="1107996"/>
          </a:xfrm>
          <a:prstGeom prst="rect">
            <a:avLst/>
          </a:prstGeom>
          <a:noFill/>
        </p:spPr>
        <p:txBody>
          <a:bodyPr wrap="square" rtlCol="0">
            <a:spAutoFit/>
          </a:bodyPr>
          <a:lstStyle/>
          <a:p>
            <a:r>
              <a:rPr lang="de-DE" sz="1100" dirty="0"/>
              <a:t>Die Lüfter bieten auch die Möglichkeit einen weiteren Lüfter in Reihe zu schalten, dabei werden neben der Spannungsversorgung (Plus und Minuspol) auch das Steuersignal weitergeleitet.</a:t>
            </a:r>
          </a:p>
        </p:txBody>
      </p:sp>
    </p:spTree>
    <p:extLst>
      <p:ext uri="{BB962C8B-B14F-4D97-AF65-F5344CB8AC3E}">
        <p14:creationId xmlns:p14="http://schemas.microsoft.com/office/powerpoint/2010/main" val="118270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4"/>
          </p:nvPr>
        </p:nvSpPr>
        <p:spPr/>
        <p:txBody>
          <a:bodyPr/>
          <a:lstStyle/>
          <a:p>
            <a:endParaRPr lang="de-DE"/>
          </a:p>
        </p:txBody>
      </p:sp>
    </p:spTree>
    <p:extLst>
      <p:ext uri="{BB962C8B-B14F-4D97-AF65-F5344CB8AC3E}">
        <p14:creationId xmlns:p14="http://schemas.microsoft.com/office/powerpoint/2010/main" val="11331931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620</Words>
  <Application>Microsoft Office PowerPoint</Application>
  <PresentationFormat>A4-Papier (210 x 297 mm)</PresentationFormat>
  <Paragraphs>39</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Arial Black</vt:lpstr>
      <vt:lpstr>Calibri</vt:lpstr>
      <vt:lpstr>Calibri Light</vt:lpstr>
      <vt:lpstr>Office</vt:lpstr>
      <vt:lpstr>Aufbauanleitung Fliegender Ball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Lutz</cp:lastModifiedBy>
  <cp:revision>93</cp:revision>
  <dcterms:created xsi:type="dcterms:W3CDTF">2018-08-08T08:03:39Z</dcterms:created>
  <dcterms:modified xsi:type="dcterms:W3CDTF">2020-01-14T09:40:11Z</dcterms:modified>
</cp:coreProperties>
</file>