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6" r:id="rId2"/>
    <p:sldId id="256" r:id="rId3"/>
    <p:sldId id="257" r:id="rId4"/>
    <p:sldId id="258" r:id="rId5"/>
    <p:sldId id="259" r:id="rId6"/>
    <p:sldId id="293" r:id="rId7"/>
    <p:sldId id="294" r:id="rId8"/>
    <p:sldId id="295" r:id="rId9"/>
    <p:sldId id="263" r:id="rId10"/>
    <p:sldId id="297" r:id="rId11"/>
    <p:sldId id="298" r:id="rId12"/>
    <p:sldId id="300" r:id="rId13"/>
    <p:sldId id="299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>
        <p:scale>
          <a:sx n="75" d="100"/>
          <a:sy n="75" d="100"/>
        </p:scale>
        <p:origin x="30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01110CD-1943-45AE-BFE0-4A57F9A020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C0DE73A-F1E0-490E-90B8-734A69ED2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5163052-819B-4190-9D29-E655ABF8AC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9FDA7D6-70C5-4287-936C-B5CF99A9D30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83F2C0-D465-445C-BA0C-7FAFCD99C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4E352EA-8429-4E14-BAF8-AB749297D8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AB60F7B-4F37-4458-A0BF-425254A248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15E7347-FD7F-4B13-849D-F68CDFEE0B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CDFA75-B720-4984-BAF7-D9FD781CBD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38EA23F-9AE5-4F6E-AD41-48AC8E012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C6B51D-526D-4B53-A56E-0201A8D689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F5FE99-95E8-4D27-9232-29568C9FB86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4D06512-3B88-4B2E-86E6-8B362D06D8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CB86E87-69AC-42B1-87A0-B7CDEA0B2E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792E20D-A8D9-4D6B-A34D-468D7081DCA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5868057-F9E3-4CA6-9F1C-16A3D5734EF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9F06D2-91F7-4F6C-AABA-F794103B54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2DEE985-B4C7-414D-B766-FD111D7E7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AE7A89C-3957-4558-9C7E-62FA43E8BA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7FB9A39-7D1B-4EDC-BA2F-AF1683CC0A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A4F015-B96C-4418-8363-6EEF29AED65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D9AD58-EFF3-4ABE-8705-15CD902437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8CA386-88C1-46EF-A73B-01DF29D4186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20C2C32-FD21-40E9-8D26-E6EF0A13935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hzh.ch/globalassets/phzh.ch/medienbildung/dokumente/kurs-highlights_calliope-karten.pd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Einführung Spiele programmieren mit dem </a:t>
            </a:r>
            <a:r>
              <a:rPr lang="de-DE" dirty="0" err="1"/>
              <a:t>Calliope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135996" y="3652625"/>
            <a:ext cx="4578750" cy="396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B461072-EBD4-43B1-B850-E2C8F58FC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8" t="14815" r="9949" b="3727"/>
          <a:stretch/>
        </p:blipFill>
        <p:spPr>
          <a:xfrm>
            <a:off x="2955471" y="4721225"/>
            <a:ext cx="996563" cy="971550"/>
          </a:xfrm>
          <a:prstGeom prst="rect">
            <a:avLst/>
          </a:prstGeom>
        </p:spPr>
      </p:pic>
      <p:pic>
        <p:nvPicPr>
          <p:cNvPr id="4" name="Grafik 3" descr="Gamecontroller">
            <a:extLst>
              <a:ext uri="{FF2B5EF4-FFF2-40B4-BE49-F238E27FC236}">
                <a16:creationId xmlns:a16="http://schemas.microsoft.com/office/drawing/2014/main" id="{E93C5527-78AB-4E92-894C-50E1A816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930" y="3520421"/>
            <a:ext cx="1200804" cy="1200804"/>
          </a:xfrm>
          <a:prstGeom prst="rect">
            <a:avLst/>
          </a:prstGeom>
        </p:spPr>
      </p:pic>
      <p:pic>
        <p:nvPicPr>
          <p:cNvPr id="7" name="Grafik 6" descr="Würfel">
            <a:extLst>
              <a:ext uri="{FF2B5EF4-FFF2-40B4-BE49-F238E27FC236}">
                <a16:creationId xmlns:a16="http://schemas.microsoft.com/office/drawing/2014/main" id="{D0B1733D-DEC5-494E-921A-FB5A19361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1466" y="7380850"/>
            <a:ext cx="1244346" cy="12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Calliope</a:t>
            </a:r>
            <a:r>
              <a:rPr lang="de-DE" dirty="0"/>
              <a:t> </a:t>
            </a:r>
            <a:r>
              <a:rPr lang="de-DE" dirty="0" err="1"/>
              <a:t>Unboxing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800581" y="1923896"/>
            <a:ext cx="1688354" cy="1969150"/>
          </a:xfrm>
        </p:spPr>
        <p:txBody>
          <a:bodyPr/>
          <a:lstStyle/>
          <a:p>
            <a:r>
              <a:rPr lang="de-DE" dirty="0"/>
              <a:t>Stückliste: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Calliope</a:t>
            </a:r>
            <a:r>
              <a:rPr lang="de-DE" dirty="0"/>
              <a:t> (in Hülle)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USB-Kabel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Batteriepack mit 2 AAA Batterien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Bedienungsanleitung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Box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6" y="4244886"/>
            <a:ext cx="1845798" cy="138473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18" y="1923896"/>
            <a:ext cx="2148596" cy="161190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8" y="6449050"/>
            <a:ext cx="2462487" cy="184738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97" y="6452177"/>
            <a:ext cx="2458319" cy="18442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81" y="4261846"/>
            <a:ext cx="1799706" cy="13508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18" y="3784581"/>
            <a:ext cx="2175669" cy="23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Kurzanleitungen Standardbefehle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3" y="1389847"/>
            <a:ext cx="3198259" cy="3609975"/>
          </a:xfrm>
        </p:spPr>
      </p:pic>
      <p:sp>
        <p:nvSpPr>
          <p:cNvPr id="7" name="Textfeld 6"/>
          <p:cNvSpPr txBox="1"/>
          <p:nvPr/>
        </p:nvSpPr>
        <p:spPr>
          <a:xfrm>
            <a:off x="3689012" y="1351747"/>
            <a:ext cx="28451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Grundlagen: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LED-Matrix</a:t>
            </a:r>
            <a:br>
              <a:rPr lang="de-DE" sz="1600" dirty="0"/>
            </a:br>
            <a:r>
              <a:rPr lang="de-DE" sz="1600" dirty="0"/>
              <a:t>(Lauftext, Symbole, Zahlen)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RGB-LED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Dauerhaft</a:t>
            </a:r>
          </a:p>
          <a:p>
            <a:r>
              <a:rPr lang="de-DE" sz="2000" dirty="0"/>
              <a:t>Eingabe: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Event-Handler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Sensorwerte</a:t>
            </a:r>
          </a:p>
          <a:p>
            <a:r>
              <a:rPr lang="de-DE" sz="2000" dirty="0"/>
              <a:t>Musik: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Noten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Beatgeschwindigkeit</a:t>
            </a:r>
          </a:p>
          <a:p>
            <a:r>
              <a:rPr lang="de-DE" sz="2000" dirty="0"/>
              <a:t>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Sonderfunktionen LED-Matrix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90753" y="5102216"/>
            <a:ext cx="60433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Schleifen: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Wiederholung von Programmteilen</a:t>
            </a:r>
          </a:p>
          <a:p>
            <a:r>
              <a:rPr lang="de-DE" sz="2000" dirty="0"/>
              <a:t>Logik: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Vergleiche und andere Wahrheitsüberprüfungen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Wenn-Dann-Funktionen</a:t>
            </a:r>
          </a:p>
          <a:p>
            <a:r>
              <a:rPr lang="de-DE" sz="2000" dirty="0"/>
              <a:t>Variablen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Funktionen rund um Platzhalter/Parameter</a:t>
            </a:r>
          </a:p>
          <a:p>
            <a:r>
              <a:rPr lang="de-DE" sz="2000" dirty="0"/>
              <a:t>Mathematik: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Rechenfunktionen</a:t>
            </a:r>
          </a:p>
          <a:p>
            <a:r>
              <a:rPr lang="de-DE" sz="2000" dirty="0"/>
              <a:t>Funk: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Bluetooth</a:t>
            </a:r>
          </a:p>
          <a:p>
            <a:r>
              <a:rPr lang="de-DE" sz="2000" dirty="0"/>
              <a:t>Motoren: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Einstellung der Geschwindigkeit und Richtung der Antriebe</a:t>
            </a:r>
          </a:p>
          <a:p>
            <a:endParaRPr lang="de-DE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55" y="2956900"/>
            <a:ext cx="1727289" cy="2730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7608791"/>
            <a:ext cx="1727289" cy="2730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56" y="1433915"/>
            <a:ext cx="1727289" cy="27306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7" y="4550310"/>
            <a:ext cx="1727289" cy="27306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5734164"/>
            <a:ext cx="1727289" cy="27306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7062204"/>
            <a:ext cx="1727289" cy="27306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8173864"/>
            <a:ext cx="1727289" cy="27306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7" y="3742536"/>
            <a:ext cx="1727289" cy="27306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7" y="5181467"/>
            <a:ext cx="1727289" cy="27306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3" y="6508148"/>
            <a:ext cx="1727289" cy="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2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rafik 79">
            <a:extLst>
              <a:ext uri="{FF2B5EF4-FFF2-40B4-BE49-F238E27FC236}">
                <a16:creationId xmlns:a16="http://schemas.microsoft.com/office/drawing/2014/main" id="{55DC6A29-15FF-462A-A238-D91FF6E6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39" y="5621059"/>
            <a:ext cx="2710815" cy="8271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Kurzanleitung zu den Spielbefehlen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359715" y="1788565"/>
            <a:ext cx="343834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Erzeugt einen Block (eine LED leuchtet) an der Position x=2 und y=2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Diese Sprite wird auf eine Variable z.B. „Spielfigur“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Löscht den Sprite, welcher auf der angegebenen Variable gespeichert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Der Sprite kann entweder in x- bzw. y-Richtung bewegt werden oder in die Richtung nach der er ausgerichtet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Hier wird die Richtung des Sprites geändert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Schiebt den Sprite sofort auf einen x- bzw. x-Wert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kann noch mehr als nur </a:t>
            </a:r>
          </a:p>
          <a:p>
            <a:r>
              <a:rPr lang="de-DE" sz="1400" dirty="0"/>
              <a:t>       die Koordinaten geändert </a:t>
            </a:r>
          </a:p>
          <a:p>
            <a:r>
              <a:rPr lang="de-DE" sz="1400" dirty="0"/>
              <a:t>       werden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Hiermit können die Eigenschaften x-, y-Wert, Helligkeit… des Sprites abgefragt werden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Startet einen Countdown mit Animation z.B. vor Beginn des Spieles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Sinnvoll zum abfragen, ob der Sprite den Rand oder z.B. einen anderen Sprite berührt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9972" y="5809715"/>
            <a:ext cx="33990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/>
              <a:t>Es kann auch ein Spielstand erzeugt und verändert werden, dieser wird nachdem ein Spiel beendet wurde in der Animation angezeigt</a:t>
            </a:r>
          </a:p>
          <a:p>
            <a:r>
              <a:rPr lang="de-DE" sz="1400" b="1" dirty="0"/>
              <a:t>Hinweis: </a:t>
            </a:r>
            <a:r>
              <a:rPr lang="de-DE" sz="1400" dirty="0"/>
              <a:t>wenn der Spielstand geändert wird erscheint eine Animation auf dem </a:t>
            </a:r>
            <a:r>
              <a:rPr lang="de-DE" sz="1400" dirty="0" err="1"/>
              <a:t>Calliope</a:t>
            </a:r>
            <a:r>
              <a:rPr lang="de-DE" sz="1400" dirty="0"/>
              <a:t>. Dies lässt sich umgehen indem man den Spielstand auf seinen aktuellen Wert +1 </a:t>
            </a:r>
            <a:r>
              <a:rPr lang="de-DE" sz="1400" u="sng" dirty="0"/>
              <a:t>setzt</a:t>
            </a:r>
            <a:r>
              <a:rPr lang="de-DE" sz="1400" dirty="0"/>
              <a:t>. (</a:t>
            </a:r>
            <a:r>
              <a:rPr lang="de-DE" sz="1000" i="1" dirty="0"/>
              <a:t>Spielstand=Spielstand+1</a:t>
            </a:r>
            <a:r>
              <a:rPr lang="de-DE" sz="1400" i="1" dirty="0"/>
              <a:t>)</a:t>
            </a:r>
            <a:endParaRPr lang="de-DE" sz="1000" i="1" dirty="0"/>
          </a:p>
          <a:p>
            <a:endParaRPr lang="de-DE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/>
              <a:t>Diese Blöcke lassen das Spiel Pausieren, wieder fortsetzen oder Beenden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/>
              <a:t>Lässt den Sprite vom Rand der LED-Matrix abprallen</a:t>
            </a:r>
          </a:p>
          <a:p>
            <a:endParaRPr lang="de-DE" sz="16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67CA0AA-179D-4004-9E59-8B6FBADFFC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0" y="6539596"/>
            <a:ext cx="1249674" cy="20618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6C3D877-F8E8-4179-A87D-A4FD9CE33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92" y="5326429"/>
            <a:ext cx="1637894" cy="27527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E4C78C1-1B20-4D27-AA8A-E059BD1CD8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98" y="3518939"/>
            <a:ext cx="1728723" cy="20377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9340D2C-AD15-4821-A3B6-76162C63C0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09" y="8267700"/>
            <a:ext cx="1961973" cy="21948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372D53-9518-4F1D-8DF4-3BD5C413AC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11" y="8028975"/>
            <a:ext cx="1871225" cy="24050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86532D69-9E94-4277-BB78-E1A378B08F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47" y="3591646"/>
            <a:ext cx="1598500" cy="20377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D6F9610-35FA-49E4-9F57-AA88BE89D57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89" y="7256023"/>
            <a:ext cx="2440497" cy="32563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35334C2-DFDD-4C03-BFFC-40A56BEA8C8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57" y="4399633"/>
            <a:ext cx="2545040" cy="25084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0F670615-2369-4653-AF98-D8DB1BE23E6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65" y="1570858"/>
            <a:ext cx="3089238" cy="272877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CC732CB2-0D96-4FE7-8284-05579600A4C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29" y="2696865"/>
            <a:ext cx="1760792" cy="300623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B906F573-A216-4993-8B48-13BEE8D95FA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2" y="8409677"/>
            <a:ext cx="1641140" cy="27735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B2D5662E-15AD-46C0-9B46-C86AEA0C057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" y="5338824"/>
            <a:ext cx="1571724" cy="25048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5570309-4FE3-41F5-85C4-38F31F0A284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00" y="5015601"/>
            <a:ext cx="2175822" cy="250839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EC3E0558-A2EF-44EC-A27C-D08A79A3DA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36" y="7800933"/>
            <a:ext cx="1105566" cy="23357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D543BE9B-02F4-4F98-8C0C-35285CF166C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53" y="7795405"/>
            <a:ext cx="1016549" cy="24611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922122D0-281E-49D0-9546-DA205BFCAC1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3" y="7795405"/>
            <a:ext cx="964116" cy="2446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2F2A6E04-484B-453E-A458-45C4CDBA782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15" y="5611720"/>
            <a:ext cx="1185335" cy="231572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13FF4794-6108-49A8-9F63-FD9436C37E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4806" y="1290910"/>
            <a:ext cx="1131240" cy="3426307"/>
          </a:xfrm>
          <a:prstGeom prst="rect">
            <a:avLst/>
          </a:prstGeom>
        </p:spPr>
      </p:pic>
      <p:sp>
        <p:nvSpPr>
          <p:cNvPr id="56" name="Rechteck 55">
            <a:extLst>
              <a:ext uri="{FF2B5EF4-FFF2-40B4-BE49-F238E27FC236}">
                <a16:creationId xmlns:a16="http://schemas.microsoft.com/office/drawing/2014/main" id="{CECCD2CE-9E92-420C-8FA9-C30AA2D41DF6}"/>
              </a:ext>
            </a:extLst>
          </p:cNvPr>
          <p:cNvSpPr/>
          <p:nvPr/>
        </p:nvSpPr>
        <p:spPr>
          <a:xfrm>
            <a:off x="321073" y="4114298"/>
            <a:ext cx="1098152" cy="214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DF57946-00D2-4F44-92A1-BA17866B3A53}"/>
              </a:ext>
            </a:extLst>
          </p:cNvPr>
          <p:cNvCxnSpPr>
            <a:cxnSpLocks/>
            <a:stCxn id="63" idx="0"/>
            <a:endCxn id="56" idx="3"/>
          </p:cNvCxnSpPr>
          <p:nvPr/>
        </p:nvCxnSpPr>
        <p:spPr>
          <a:xfrm flipH="1" flipV="1">
            <a:off x="1419225" y="4221454"/>
            <a:ext cx="590934" cy="5217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48D9794-8651-486C-A97C-69F967070CCF}"/>
              </a:ext>
            </a:extLst>
          </p:cNvPr>
          <p:cNvSpPr txBox="1"/>
          <p:nvPr/>
        </p:nvSpPr>
        <p:spPr>
          <a:xfrm>
            <a:off x="1366330" y="4743220"/>
            <a:ext cx="128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Hier findet ihr die Spielblöcke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47E4F6E5-A821-459F-957C-54A478F1010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85738" y="1598591"/>
            <a:ext cx="1295652" cy="1231191"/>
          </a:xfrm>
          <a:prstGeom prst="rect">
            <a:avLst/>
          </a:prstGeom>
        </p:spPr>
      </p:pic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8575FF1F-C63C-4688-AA30-060253A3DC64}"/>
              </a:ext>
            </a:extLst>
          </p:cNvPr>
          <p:cNvCxnSpPr>
            <a:cxnSpLocks/>
          </p:cNvCxnSpPr>
          <p:nvPr/>
        </p:nvCxnSpPr>
        <p:spPr>
          <a:xfrm>
            <a:off x="2164314" y="1685527"/>
            <a:ext cx="99499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D292F8F-FDC9-4247-8E32-654AE3B5FE52}"/>
              </a:ext>
            </a:extLst>
          </p:cNvPr>
          <p:cNvCxnSpPr>
            <a:cxnSpLocks/>
          </p:cNvCxnSpPr>
          <p:nvPr/>
        </p:nvCxnSpPr>
        <p:spPr>
          <a:xfrm>
            <a:off x="2071164" y="1755377"/>
            <a:ext cx="0" cy="8622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B2BC151B-7102-4F6A-9288-81B8CF3A9D0C}"/>
              </a:ext>
            </a:extLst>
          </p:cNvPr>
          <p:cNvSpPr txBox="1"/>
          <p:nvPr/>
        </p:nvSpPr>
        <p:spPr>
          <a:xfrm rot="16200000" flipH="1">
            <a:off x="1578678" y="1887995"/>
            <a:ext cx="689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4 ←0 :Y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82BA3A5-77BF-47F5-8C91-F6CE37F9BA27}"/>
              </a:ext>
            </a:extLst>
          </p:cNvPr>
          <p:cNvSpPr txBox="1"/>
          <p:nvPr/>
        </p:nvSpPr>
        <p:spPr>
          <a:xfrm>
            <a:off x="2119139" y="1391338"/>
            <a:ext cx="1162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X: 0→4</a:t>
            </a:r>
          </a:p>
        </p:txBody>
      </p:sp>
      <p:sp>
        <p:nvSpPr>
          <p:cNvPr id="79" name="Sprechblase: oval 78">
            <a:extLst>
              <a:ext uri="{FF2B5EF4-FFF2-40B4-BE49-F238E27FC236}">
                <a16:creationId xmlns:a16="http://schemas.microsoft.com/office/drawing/2014/main" id="{F18A8C60-6BDB-4AC7-BF25-D13B25DCE285}"/>
              </a:ext>
            </a:extLst>
          </p:cNvPr>
          <p:cNvSpPr/>
          <p:nvPr/>
        </p:nvSpPr>
        <p:spPr>
          <a:xfrm>
            <a:off x="1521390" y="3349251"/>
            <a:ext cx="1838325" cy="796720"/>
          </a:xfrm>
          <a:prstGeom prst="wedgeEllipseCallout">
            <a:avLst>
              <a:gd name="adj1" fmla="val 35124"/>
              <a:gd name="adj2" fmla="val -1212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Koordinatensystem der LED-Matrix </a:t>
            </a:r>
          </a:p>
        </p:txBody>
      </p:sp>
    </p:spTree>
    <p:extLst>
      <p:ext uri="{BB962C8B-B14F-4D97-AF65-F5344CB8AC3E}">
        <p14:creationId xmlns:p14="http://schemas.microsoft.com/office/powerpoint/2010/main" val="40253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40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buNone/>
            </a:pPr>
            <a:r>
              <a:rPr lang="de-DE" dirty="0" err="1"/>
              <a:t>Calliope</a:t>
            </a:r>
            <a:r>
              <a:rPr lang="de-DE" dirty="0"/>
              <a:t> mini Challenge-Cards</a:t>
            </a:r>
          </a:p>
          <a:p>
            <a:pPr marL="0" indent="0">
              <a:buNone/>
            </a:pPr>
            <a:r>
              <a:rPr lang="de-DE" dirty="0" err="1"/>
              <a:t>Physical</a:t>
            </a:r>
            <a:r>
              <a:rPr lang="de-DE" dirty="0"/>
              <a:t> Computing –Meistere die </a:t>
            </a:r>
            <a:r>
              <a:rPr lang="de-DE" dirty="0" err="1"/>
              <a:t>Challenges</a:t>
            </a:r>
            <a:r>
              <a:rPr lang="de-DE" dirty="0"/>
              <a:t> und erlebe, wie man die physische und virtuelle Welt verbindet.</a:t>
            </a:r>
          </a:p>
          <a:p>
            <a:pPr marL="0" indent="0">
              <a:buNone/>
            </a:pPr>
            <a:r>
              <a:rPr lang="de-DE" dirty="0"/>
              <a:t>Pädagogische Hochschule Zürich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https://phzh.ch/globalassets/phzh.ch/medienbildung/dokumente/kurs-highlights_calliope-karten.pdf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54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71488" y="485775"/>
            <a:ext cx="5915025" cy="895350"/>
          </a:xfrm>
        </p:spPr>
        <p:txBody>
          <a:bodyPr>
            <a:normAutofit/>
          </a:bodyPr>
          <a:lstStyle/>
          <a:p>
            <a:r>
              <a:rPr lang="de-DE" b="1" dirty="0"/>
              <a:t>Inhalt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468000" y="1381125"/>
            <a:ext cx="5918513" cy="7410450"/>
          </a:xfrm>
        </p:spPr>
        <p:txBody>
          <a:bodyPr>
            <a:normAutofit/>
          </a:bodyPr>
          <a:lstStyle/>
          <a:p>
            <a:r>
              <a:rPr lang="de-DE" sz="1400" b="1" dirty="0"/>
              <a:t>Grundlagen</a:t>
            </a:r>
          </a:p>
          <a:p>
            <a:endParaRPr lang="de-DE" sz="14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Der </a:t>
            </a:r>
            <a:r>
              <a:rPr lang="de-DE" sz="1400" dirty="0" err="1"/>
              <a:t>Calliope</a:t>
            </a:r>
            <a:endParaRPr lang="de-DE" sz="14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Ausstattung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Ein Programm für den </a:t>
            </a:r>
            <a:r>
              <a:rPr lang="de-DE" sz="1400" dirty="0" err="1"/>
              <a:t>Calliope</a:t>
            </a:r>
            <a:r>
              <a:rPr lang="de-DE" sz="1400" dirty="0"/>
              <a:t> schreiben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Ein Programm auf den </a:t>
            </a:r>
            <a:r>
              <a:rPr lang="de-DE" sz="1400" dirty="0" err="1"/>
              <a:t>Calliope</a:t>
            </a:r>
            <a:r>
              <a:rPr lang="de-DE" sz="1400" dirty="0"/>
              <a:t> hochladen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Die Spielbefehle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b="1" dirty="0" err="1"/>
              <a:t>Challenges</a:t>
            </a:r>
            <a:endParaRPr lang="de-DE" sz="1400" b="1" dirty="0"/>
          </a:p>
          <a:p>
            <a:endParaRPr lang="de-DE" sz="14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 err="1"/>
              <a:t>Hello</a:t>
            </a:r>
            <a:r>
              <a:rPr lang="de-DE" sz="1400" dirty="0"/>
              <a:t> World!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Tasten und RGB-LED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Klickzähler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Reaktionsspiel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Hindernislauf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Codeknacker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Galgenraten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 err="1"/>
              <a:t>Heisserdraht</a:t>
            </a:r>
            <a:endParaRPr lang="de-DE" sz="14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sz="140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471488" y="3848100"/>
            <a:ext cx="591502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 ist ein kleiner Computer. Er wurde von einem Team in Berlin entwickelt. Das Ziel ist: alle Schülerinnen und Schüler sollen einen Zugang zur digitalen Welt bekommen und die Techniken erleben, die dahinterstecken. Sie sollen die ersten Schritte im Programmieren lernen und Technologien kreativ nutzen.</a:t>
            </a:r>
          </a:p>
          <a:p>
            <a:r>
              <a:rPr lang="de-DE" dirty="0"/>
              <a:t>Um diese zu ermöglichen, besitzt der </a:t>
            </a:r>
            <a:r>
              <a:rPr lang="de-DE" dirty="0" err="1"/>
              <a:t>Calliope</a:t>
            </a:r>
            <a:r>
              <a:rPr lang="de-DE" dirty="0"/>
              <a:t> Mini schon einiges an Ausstattung, um Eingangssignale zu verarbeiten und Ausgangssignale zu erzeugen. Dabei werden die Eingangssignale mithilfe von Sensoren in eine für den </a:t>
            </a:r>
            <a:r>
              <a:rPr lang="de-DE" dirty="0" err="1"/>
              <a:t>Calliope</a:t>
            </a:r>
            <a:r>
              <a:rPr lang="de-DE" dirty="0"/>
              <a:t> nutzbare Form gebracht und durch Aktoren kann der </a:t>
            </a:r>
            <a:r>
              <a:rPr lang="de-DE" dirty="0" err="1"/>
              <a:t>Calliope</a:t>
            </a:r>
            <a:r>
              <a:rPr lang="de-DE" dirty="0"/>
              <a:t> mit der Außenwelt interagieren.</a:t>
            </a:r>
          </a:p>
        </p:txBody>
      </p:sp>
      <p:pic>
        <p:nvPicPr>
          <p:cNvPr id="23" name="Grafik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23" y="4846114"/>
            <a:ext cx="3486150" cy="3082290"/>
          </a:xfrm>
          <a:prstGeom prst="rect">
            <a:avLst/>
          </a:prstGeom>
        </p:spPr>
      </p:pic>
      <p:sp>
        <p:nvSpPr>
          <p:cNvPr id="24" name="Sonne 23"/>
          <p:cNvSpPr/>
          <p:nvPr/>
        </p:nvSpPr>
        <p:spPr>
          <a:xfrm>
            <a:off x="760256" y="5104559"/>
            <a:ext cx="628650" cy="676275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1000921" y="6091984"/>
            <a:ext cx="127000" cy="771525"/>
          </a:xfrm>
          <a:prstGeom prst="roundRect">
            <a:avLst>
              <a:gd name="adj" fmla="val 377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943771" y="6669834"/>
            <a:ext cx="254000" cy="2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012351" y="6447584"/>
            <a:ext cx="104775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8" name="Grafik 2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06" y="7400084"/>
            <a:ext cx="645160" cy="590550"/>
          </a:xfrm>
          <a:prstGeom prst="rect">
            <a:avLst/>
          </a:prstGeom>
        </p:spPr>
      </p:pic>
      <p:sp>
        <p:nvSpPr>
          <p:cNvPr id="29" name="Textfeld 2"/>
          <p:cNvSpPr txBox="1">
            <a:spLocks noChangeArrowheads="1"/>
          </p:cNvSpPr>
          <p:nvPr/>
        </p:nvSpPr>
        <p:spPr bwMode="auto">
          <a:xfrm>
            <a:off x="569756" y="4275884"/>
            <a:ext cx="1114425" cy="5702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Eingangssignale</a:t>
            </a:r>
            <a:b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(Sensoren)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87962" y="5820839"/>
            <a:ext cx="982980" cy="6076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452427" y="5810679"/>
            <a:ext cx="633095" cy="6286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" name="Gewitterblitz 31"/>
          <p:cNvSpPr/>
          <p:nvPr/>
        </p:nvSpPr>
        <p:spPr>
          <a:xfrm>
            <a:off x="5648007" y="5995464"/>
            <a:ext cx="237490" cy="237490"/>
          </a:xfrm>
          <a:prstGeom prst="lightningBol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" name="Minus 32"/>
          <p:cNvSpPr/>
          <p:nvPr/>
        </p:nvSpPr>
        <p:spPr>
          <a:xfrm>
            <a:off x="5108257" y="6020864"/>
            <a:ext cx="179070" cy="21653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4" name="Flussdiagramm: Verzögerung 33"/>
          <p:cNvSpPr/>
          <p:nvPr/>
        </p:nvSpPr>
        <p:spPr>
          <a:xfrm rot="16200000">
            <a:off x="5609272" y="7083854"/>
            <a:ext cx="287020" cy="278130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35" name="Gerader Verbinder 34"/>
          <p:cNvCxnSpPr/>
          <p:nvPr/>
        </p:nvCxnSpPr>
        <p:spPr>
          <a:xfrm>
            <a:off x="5691187" y="7373414"/>
            <a:ext cx="0" cy="506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5812472" y="7367699"/>
            <a:ext cx="0" cy="356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2"/>
          <p:cNvSpPr txBox="1">
            <a:spLocks noChangeArrowheads="1"/>
          </p:cNvSpPr>
          <p:nvPr/>
        </p:nvSpPr>
        <p:spPr bwMode="auto">
          <a:xfrm>
            <a:off x="5224462" y="4275884"/>
            <a:ext cx="1162050" cy="5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Ausgangssignale</a:t>
            </a:r>
            <a:b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(Aktoren)</a:t>
            </a:r>
          </a:p>
        </p:txBody>
      </p:sp>
    </p:spTree>
    <p:extLst>
      <p:ext uri="{BB962C8B-B14F-4D97-AF65-F5344CB8AC3E}">
        <p14:creationId xmlns:p14="http://schemas.microsoft.com/office/powerpoint/2010/main" val="11911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de-DE" dirty="0"/>
              <a:t>Micro USB Anschluss </a:t>
            </a:r>
            <a:br>
              <a:rPr lang="de-DE" dirty="0"/>
            </a:br>
            <a:r>
              <a:rPr lang="de-DE" dirty="0"/>
              <a:t>(Programm übertragen, Stromversorgung)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A und B Taste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Lagesensor </a:t>
            </a:r>
            <a:br>
              <a:rPr lang="de-DE" dirty="0"/>
            </a:br>
            <a:r>
              <a:rPr lang="de-DE" dirty="0"/>
              <a:t>(Kompass, Gyroskop, Beschleunigungssensor)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Mikrofon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5x5 LED-Matrix (Display) </a:t>
            </a:r>
            <a:br>
              <a:rPr lang="de-DE" dirty="0"/>
            </a:br>
            <a:r>
              <a:rPr lang="de-DE" dirty="0"/>
              <a:t>(Helligkeitssensor)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Lautsprecher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RGB-LED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Prozessor</a:t>
            </a:r>
            <a:br>
              <a:rPr lang="de-DE" dirty="0"/>
            </a:br>
            <a:r>
              <a:rPr lang="de-DE" dirty="0"/>
              <a:t> (16 MHz 32-bit ARM Cortex-M0, 256 KB Flash Speicher, 16 KB RAM) mit Temperatursensor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Bluetooth</a:t>
            </a:r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8312" y="7181850"/>
            <a:ext cx="3361690" cy="1076325"/>
          </a:xfrm>
        </p:spPr>
        <p:txBody>
          <a:bodyPr>
            <a:normAutofit/>
          </a:bodyPr>
          <a:lstStyle/>
          <a:p>
            <a:pPr lvl="0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Sensoren (liefern Eingangssignale)</a:t>
            </a:r>
          </a:p>
          <a:p>
            <a:pPr lvl="0"/>
            <a:r>
              <a:rPr lang="de-DE" b="1" dirty="0">
                <a:solidFill>
                  <a:srgbClr val="FF0000"/>
                </a:solidFill>
              </a:rPr>
              <a:t>Aktoren (verarbeiten Ausgangssignale)</a:t>
            </a:r>
          </a:p>
          <a:p>
            <a:pPr lvl="0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Sonstiges oder sowohl Sensor als auch Aktor</a:t>
            </a:r>
          </a:p>
        </p:txBody>
      </p:sp>
      <p:pic>
        <p:nvPicPr>
          <p:cNvPr id="10" name="Bildplatzhalter 9"/>
          <p:cNvPicPr>
            <a:picLocks noGrp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8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Flussdiagramm: Verbinder zu einer anderen Seite 10"/>
          <p:cNvSpPr/>
          <p:nvPr/>
        </p:nvSpPr>
        <p:spPr>
          <a:xfrm>
            <a:off x="2105977" y="3626253"/>
            <a:ext cx="285750" cy="352425"/>
          </a:xfrm>
          <a:prstGeom prst="flowChartOffpageConnector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ussdiagramm: Verbinder zu einer anderen Seite 11"/>
          <p:cNvSpPr/>
          <p:nvPr/>
        </p:nvSpPr>
        <p:spPr>
          <a:xfrm rot="18253070">
            <a:off x="648335" y="4707975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lussdiagramm: Verbinder zu einer anderen Seite 12"/>
          <p:cNvSpPr/>
          <p:nvPr/>
        </p:nvSpPr>
        <p:spPr>
          <a:xfrm rot="3524606">
            <a:off x="3580765" y="4710515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 dirty="0">
                <a:solidFill>
                  <a:srgbClr val="2E74B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lussdiagramm: Verbinder zu einer anderen Seite 13"/>
          <p:cNvSpPr/>
          <p:nvPr/>
        </p:nvSpPr>
        <p:spPr>
          <a:xfrm rot="927899">
            <a:off x="1439227" y="4778143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lussdiagramm: Verbinder zu einer anderen Seite 14"/>
          <p:cNvSpPr/>
          <p:nvPr/>
        </p:nvSpPr>
        <p:spPr>
          <a:xfrm>
            <a:off x="2715577" y="4345073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lussdiagramm: Verbinder zu einer anderen Seite 15"/>
          <p:cNvSpPr/>
          <p:nvPr/>
        </p:nvSpPr>
        <p:spPr>
          <a:xfrm rot="19103797">
            <a:off x="1591627" y="4235853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ussdiagramm: Verbinder zu einer anderen Seite 16"/>
          <p:cNvSpPr/>
          <p:nvPr/>
        </p:nvSpPr>
        <p:spPr>
          <a:xfrm rot="18250674">
            <a:off x="2876550" y="5034365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lussdiagramm: Verbinder zu einer anderen Seite 17"/>
          <p:cNvSpPr/>
          <p:nvPr/>
        </p:nvSpPr>
        <p:spPr>
          <a:xfrm>
            <a:off x="2125027" y="5197878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ussdiagramm: Verbinder zu einer anderen Seite 18"/>
          <p:cNvSpPr/>
          <p:nvPr/>
        </p:nvSpPr>
        <p:spPr>
          <a:xfrm rot="15496789">
            <a:off x="1248410" y="5676350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lussdiagramm: Verbinder zu einer anderen Seite 19"/>
          <p:cNvSpPr/>
          <p:nvPr/>
        </p:nvSpPr>
        <p:spPr>
          <a:xfrm>
            <a:off x="3544252" y="3368443"/>
            <a:ext cx="285750" cy="381000"/>
          </a:xfrm>
          <a:prstGeom prst="flowChartOffpageConnector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 dirty="0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de-D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2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Achtung:</a:t>
            </a:r>
            <a:br>
              <a:rPr lang="de-DE" dirty="0"/>
            </a:br>
            <a:r>
              <a:rPr lang="de-DE" dirty="0"/>
              <a:t>VCC (+) und GND (-) nie direkt Verbinden (Kurzschluss!)</a:t>
            </a:r>
          </a:p>
          <a:p>
            <a:pPr marL="0" indent="0">
              <a:buNone/>
            </a:pPr>
            <a:endParaRPr lang="de-DE" dirty="0"/>
          </a:p>
          <a:p>
            <a:pPr lvl="0"/>
            <a:r>
              <a:rPr lang="de-DE" dirty="0"/>
              <a:t>GND (-) [Masse]</a:t>
            </a:r>
          </a:p>
          <a:p>
            <a:pPr lvl="0"/>
            <a:r>
              <a:rPr lang="de-DE" dirty="0"/>
              <a:t>VCC (+) [3,3V]</a:t>
            </a:r>
          </a:p>
          <a:p>
            <a:pPr lvl="0"/>
            <a:r>
              <a:rPr lang="de-DE" dirty="0"/>
              <a:t>Digitale Input- und Output-Pins</a:t>
            </a:r>
          </a:p>
          <a:p>
            <a:pPr lvl="0"/>
            <a:r>
              <a:rPr lang="de-DE" dirty="0"/>
              <a:t>Digitale und Analoge Input- und Output-Pins</a:t>
            </a:r>
          </a:p>
          <a:p>
            <a:pPr lvl="0"/>
            <a:r>
              <a:rPr lang="de-DE" dirty="0"/>
              <a:t>Motorsteuerung</a:t>
            </a:r>
          </a:p>
          <a:p>
            <a:pPr lvl="0"/>
            <a:r>
              <a:rPr lang="de-DE" dirty="0"/>
              <a:t>Digitale und Analoge Input- und Output-Pins</a:t>
            </a:r>
          </a:p>
          <a:p>
            <a:pPr lvl="0"/>
            <a:r>
              <a:rPr lang="de-DE" dirty="0" err="1"/>
              <a:t>Reset</a:t>
            </a:r>
            <a:r>
              <a:rPr lang="de-DE" dirty="0"/>
              <a:t>-Knopf</a:t>
            </a:r>
          </a:p>
          <a:p>
            <a:pPr lvl="0"/>
            <a:r>
              <a:rPr lang="de-DE" dirty="0"/>
              <a:t>Batterieanschluss</a:t>
            </a:r>
          </a:p>
          <a:p>
            <a:pPr lvl="0"/>
            <a:r>
              <a:rPr lang="de-DE" dirty="0"/>
              <a:t>Stecker für Erweiterungsmodule (Grove)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468312" y="7181850"/>
            <a:ext cx="3402803" cy="1076325"/>
          </a:xfrm>
        </p:spPr>
        <p:txBody>
          <a:bodyPr/>
          <a:lstStyle/>
          <a:p>
            <a:pPr lvl="0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Sensoren (liefern Eingangssignale)</a:t>
            </a:r>
          </a:p>
          <a:p>
            <a:pPr lvl="0"/>
            <a:r>
              <a:rPr lang="de-DE" b="1" dirty="0">
                <a:solidFill>
                  <a:srgbClr val="FF0000"/>
                </a:solidFill>
              </a:rPr>
              <a:t>Aktoren (verarbeiten Ausgangssignale)</a:t>
            </a:r>
          </a:p>
          <a:p>
            <a:pPr lvl="0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Sonstiges oder sowohl Sensor als auch Aktor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4267200" y="4279900"/>
            <a:ext cx="211931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Bildplatzhalter 10"/>
          <p:cNvPicPr>
            <a:picLocks noGrp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8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" name="Flussdiagramm: Verbinder zu einer anderen Seite 11"/>
          <p:cNvSpPr/>
          <p:nvPr/>
        </p:nvSpPr>
        <p:spPr>
          <a:xfrm>
            <a:off x="1287150" y="3367246"/>
            <a:ext cx="285750" cy="352425"/>
          </a:xfrm>
          <a:prstGeom prst="flowChartOffpageConnector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lussdiagramm: Verbinder zu einer anderen Seite 12"/>
          <p:cNvSpPr/>
          <p:nvPr/>
        </p:nvSpPr>
        <p:spPr>
          <a:xfrm>
            <a:off x="2934340" y="3362801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lussdiagramm: Verbinder zu einer anderen Seite 13"/>
          <p:cNvSpPr/>
          <p:nvPr/>
        </p:nvSpPr>
        <p:spPr>
          <a:xfrm>
            <a:off x="468000" y="4726781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lussdiagramm: Verbinder zu einer anderen Seite 14"/>
          <p:cNvSpPr/>
          <p:nvPr/>
        </p:nvSpPr>
        <p:spPr>
          <a:xfrm rot="16200000">
            <a:off x="880517" y="6583917"/>
            <a:ext cx="30480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lussdiagramm: Verbinder zu einer anderen Seite 15"/>
          <p:cNvSpPr/>
          <p:nvPr/>
        </p:nvSpPr>
        <p:spPr>
          <a:xfrm>
            <a:off x="2134875" y="5684996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ussdiagramm: Verbinder zu einer anderen Seite 16"/>
          <p:cNvSpPr/>
          <p:nvPr/>
        </p:nvSpPr>
        <p:spPr>
          <a:xfrm rot="19015928">
            <a:off x="1290960" y="5951696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lussdiagramm: Verbinder zu einer anderen Seite 17"/>
          <p:cNvSpPr/>
          <p:nvPr/>
        </p:nvSpPr>
        <p:spPr>
          <a:xfrm>
            <a:off x="2458725" y="3652361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ussdiagramm: Verbinder zu einer anderen Seite 18"/>
          <p:cNvSpPr/>
          <p:nvPr/>
        </p:nvSpPr>
        <p:spPr>
          <a:xfrm rot="6214853">
            <a:off x="3504888" y="5880893"/>
            <a:ext cx="285750" cy="3905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lussdiagramm: Verbinder zu einer anderen Seite 19"/>
          <p:cNvSpPr/>
          <p:nvPr/>
        </p:nvSpPr>
        <p:spPr>
          <a:xfrm>
            <a:off x="3763650" y="4700111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Flussdiagramm: Verbinder zu einer anderen Seite 20"/>
          <p:cNvSpPr/>
          <p:nvPr/>
        </p:nvSpPr>
        <p:spPr>
          <a:xfrm rot="5400000">
            <a:off x="3371457" y="6583918"/>
            <a:ext cx="297339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ussdiagramm: Verbinder zu einer anderen Seite 21"/>
          <p:cNvSpPr/>
          <p:nvPr/>
        </p:nvSpPr>
        <p:spPr>
          <a:xfrm rot="18138666">
            <a:off x="867098" y="4309268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Programm für den </a:t>
            </a:r>
            <a:r>
              <a:rPr lang="de-DE" dirty="0" err="1"/>
              <a:t>Calliope</a:t>
            </a:r>
            <a:r>
              <a:rPr lang="de-DE" dirty="0"/>
              <a:t> schreiben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56983" y="1806764"/>
            <a:ext cx="5929529" cy="6743356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Öffne </a:t>
            </a:r>
            <a:r>
              <a:rPr lang="de-DE" sz="1400" b="1" dirty="0"/>
              <a:t>makecode.calliope.cc </a:t>
            </a:r>
            <a:r>
              <a:rPr lang="de-DE" sz="1400" dirty="0"/>
              <a:t>in Web-Browser.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Der PXT-Editor teilt sich in 3 Bereiche </a:t>
            </a:r>
          </a:p>
          <a:p>
            <a:pPr marL="742950" lvl="1" indent="-400050">
              <a:buFont typeface="+mj-lt"/>
              <a:buAutoNum type="romanUcPeriod"/>
            </a:pPr>
            <a:r>
              <a:rPr lang="de-DE" sz="1400" dirty="0"/>
              <a:t>Voransicht &amp; Simulation (hier sieht man eine Simulation des Programmes ohne es vorher auf den </a:t>
            </a:r>
            <a:r>
              <a:rPr lang="de-DE" sz="1400" dirty="0" err="1"/>
              <a:t>Calliope</a:t>
            </a:r>
            <a:r>
              <a:rPr lang="de-DE" sz="1400" dirty="0"/>
              <a:t> Mini laden zu müssen)</a:t>
            </a:r>
          </a:p>
          <a:p>
            <a:pPr marL="742950" lvl="1" indent="-400050">
              <a:buFont typeface="+mj-lt"/>
              <a:buAutoNum type="romanUcPeriod"/>
            </a:pPr>
            <a:r>
              <a:rPr lang="de-DE" sz="1400" dirty="0"/>
              <a:t>Blockbereich (hier findet man die Programmblöcke mit denen man ein Programm schreiben kann)</a:t>
            </a:r>
          </a:p>
          <a:p>
            <a:pPr marL="742950" lvl="1" indent="-400050">
              <a:buFont typeface="+mj-lt"/>
              <a:buAutoNum type="romanUcPeriod"/>
            </a:pPr>
            <a:r>
              <a:rPr lang="de-DE" sz="1400" dirty="0"/>
              <a:t>Arbeitsbereich (hier schreibt man das Programm in dem man die Programmblöcke zusammenschiebt)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4082958"/>
            <a:ext cx="5918512" cy="48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Programm für den </a:t>
            </a:r>
            <a:r>
              <a:rPr lang="de-DE" dirty="0" err="1"/>
              <a:t>Calliope</a:t>
            </a:r>
            <a:r>
              <a:rPr lang="de-DE" dirty="0"/>
              <a:t> schreiben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56983" y="1806764"/>
            <a:ext cx="5929529" cy="6743356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Jedes Projekt startet mit einem Beispiel-Code im Arbeitsbereich. Diesen löst man, indem man den (umfassenden) Block anklickt und mit gedrückter Maustaste auf den Blockbereich schiebt.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Nun können wir mit unserem Programm beginnen. Hierfür öffnen wir im Blockbereich den Bereich „Eingabe“ und ziehe den Block „wenn Knopf A gedrückt“ auf den Arbeitsbereich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Anschließend wiederholen wir das gleiche noch einmal mit dem Block „zeige Zeichenfolge“ aus dem Bereich „Grundlagen“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3" y="4076240"/>
            <a:ext cx="5926079" cy="49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Programm für den </a:t>
            </a:r>
            <a:r>
              <a:rPr lang="de-DE" dirty="0" err="1"/>
              <a:t>Calliope</a:t>
            </a:r>
            <a:r>
              <a:rPr lang="de-DE" dirty="0"/>
              <a:t> schreiben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56983" y="1806764"/>
            <a:ext cx="5929529" cy="6743356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Füge nun den Block „zeige Zeichenfolge“ in den Block „Wenn Knopf A gedrückt“ ein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Schreibe in den Textbereich des Blockes „zeige Zeichenfolge“ folgenden Text: „</a:t>
            </a:r>
            <a:r>
              <a:rPr lang="de-DE" sz="1400" dirty="0" err="1"/>
              <a:t>Hello</a:t>
            </a:r>
            <a:r>
              <a:rPr lang="de-DE" sz="1400" dirty="0"/>
              <a:t> World!“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Das Programm ist fertig und kann im „Vorschau &amp; Simulationsbereich“ auf der linken Seite angeschaut werden. Durch einen Klick auf den Knopf A wird die Laufschrift aktiviert.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4" y="4082959"/>
            <a:ext cx="5918512" cy="48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Programm auf den </a:t>
            </a:r>
            <a:r>
              <a:rPr lang="de-DE" dirty="0" err="1"/>
              <a:t>Calliope</a:t>
            </a:r>
            <a:r>
              <a:rPr lang="de-DE" dirty="0"/>
              <a:t> hochladen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68001" y="2085975"/>
            <a:ext cx="3619258" cy="6629400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Öffne </a:t>
            </a:r>
            <a:r>
              <a:rPr lang="de-DE" sz="1400" b="1" dirty="0"/>
              <a:t>makecode.calliope.cc </a:t>
            </a:r>
            <a:r>
              <a:rPr lang="de-DE" sz="1400" dirty="0"/>
              <a:t>im </a:t>
            </a:r>
            <a:br>
              <a:rPr lang="de-DE" sz="1400" dirty="0"/>
            </a:br>
            <a:r>
              <a:rPr lang="de-DE" sz="1400" dirty="0"/>
              <a:t>Web-Browser.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Die Erstellung des Beispielcodes </a:t>
            </a:r>
            <a:br>
              <a:rPr lang="de-DE" sz="1400" dirty="0"/>
            </a:br>
            <a:r>
              <a:rPr lang="de-DE" sz="1400" dirty="0"/>
              <a:t>„</a:t>
            </a:r>
            <a:r>
              <a:rPr lang="de-DE" sz="1400" dirty="0" err="1"/>
              <a:t>Hello</a:t>
            </a:r>
            <a:r>
              <a:rPr lang="de-DE" sz="1400" dirty="0"/>
              <a:t> World“ haben wir im vorherigen Kapitel behandelt.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Wähle nun einen Namen für das Programm, z.B. «</a:t>
            </a:r>
            <a:r>
              <a:rPr lang="de-DE" sz="1400" dirty="0" err="1"/>
              <a:t>mein_Code</a:t>
            </a:r>
            <a:r>
              <a:rPr lang="de-DE" sz="1400" dirty="0"/>
              <a:t>».</a:t>
            </a:r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Klicke auf «Herunterladen» und speichere die Datei «mini-</a:t>
            </a:r>
            <a:r>
              <a:rPr lang="de-DE" sz="1400" dirty="0" err="1"/>
              <a:t>mein_Code.hex</a:t>
            </a:r>
            <a:r>
              <a:rPr lang="de-DE" sz="1400" dirty="0"/>
              <a:t>».</a:t>
            </a:r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indent="-228600">
              <a:buFont typeface="+mj-lt"/>
              <a:buAutoNum type="arabicPeriod"/>
            </a:pPr>
            <a:r>
              <a:rPr lang="de-DE" sz="1400" dirty="0"/>
              <a:t>Schließe den </a:t>
            </a:r>
            <a:r>
              <a:rPr lang="de-DE" sz="1400" dirty="0" err="1"/>
              <a:t>Calliope</a:t>
            </a:r>
            <a:r>
              <a:rPr lang="de-DE" sz="1400" dirty="0"/>
              <a:t> über das USB-Kabel an. </a:t>
            </a:r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Öffne den Datei-Explorer (</a:t>
            </a:r>
            <a:r>
              <a:rPr lang="de-DE" sz="1400" dirty="0" err="1"/>
              <a:t>Win</a:t>
            </a:r>
            <a:r>
              <a:rPr lang="de-DE" sz="1400" dirty="0"/>
              <a:t>) oder Finder (Mac) und ziehe die gespeicherte Datei auf das Laufwerk «MINI».</a:t>
            </a:r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Solange das Programm auf den </a:t>
            </a:r>
            <a:r>
              <a:rPr lang="de-DE" sz="1400" dirty="0" err="1"/>
              <a:t>Calliope</a:t>
            </a:r>
            <a:r>
              <a:rPr lang="de-DE" sz="1400" dirty="0"/>
              <a:t> hochgeladen wird, blinkt ein gelbes Licht auf der Vorderseite. Das Programm startet anschließend von selbst.</a:t>
            </a:r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Bei jeder Änderung des Programmes muss es neu auf den </a:t>
            </a:r>
            <a:r>
              <a:rPr lang="de-DE" sz="1400" dirty="0" err="1"/>
              <a:t>Calliope</a:t>
            </a:r>
            <a:r>
              <a:rPr lang="de-DE" sz="1400" dirty="0"/>
              <a:t> hochgeladen werden (Schritt 4 - 7 wiederholen).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59" y="3676111"/>
            <a:ext cx="2152650" cy="373380"/>
          </a:xfrm>
          <a:prstGeom prst="rect">
            <a:avLst/>
          </a:prstGeom>
        </p:spPr>
      </p:pic>
      <p:pic>
        <p:nvPicPr>
          <p:cNvPr id="7" name="Grafik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59" y="4401197"/>
            <a:ext cx="1684655" cy="406400"/>
          </a:xfrm>
          <a:prstGeom prst="rect">
            <a:avLst/>
          </a:prstGeom>
        </p:spPr>
      </p:pic>
      <p:pic>
        <p:nvPicPr>
          <p:cNvPr id="8" name="Grafi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0"/>
          <a:stretch/>
        </p:blipFill>
        <p:spPr bwMode="auto">
          <a:xfrm>
            <a:off x="4120889" y="5159303"/>
            <a:ext cx="2409825" cy="3336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Ellipse 8"/>
          <p:cNvSpPr/>
          <p:nvPr/>
        </p:nvSpPr>
        <p:spPr>
          <a:xfrm>
            <a:off x="5382659" y="5868969"/>
            <a:ext cx="1266825" cy="361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7259" y="7963199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810524" y="6239174"/>
            <a:ext cx="1181100" cy="1790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11" y="2085975"/>
            <a:ext cx="3258329" cy="7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781</Words>
  <Application>Microsoft Office PowerPoint</Application>
  <PresentationFormat>A4-Papier (210 x 297 mm)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Symbol</vt:lpstr>
      <vt:lpstr>Times New Roman</vt:lpstr>
      <vt:lpstr>Office</vt:lpstr>
      <vt:lpstr>Einführung Spiele programmieren mit dem Calliope</vt:lpstr>
      <vt:lpstr>Inhalt</vt:lpstr>
      <vt:lpstr>Der Calliope Mini</vt:lpstr>
      <vt:lpstr>Der Calliope Mini</vt:lpstr>
      <vt:lpstr>Der Calliope Mini</vt:lpstr>
      <vt:lpstr>Ein Programm für den Calliope schreiben </vt:lpstr>
      <vt:lpstr>Ein Programm für den Calliope schreiben </vt:lpstr>
      <vt:lpstr>Ein Programm für den Calliope schreiben </vt:lpstr>
      <vt:lpstr>Ein Programm auf den Calliope hochladen </vt:lpstr>
      <vt:lpstr>Calliope Unboxing</vt:lpstr>
      <vt:lpstr>Kurzanleitungen Standardbefehle</vt:lpstr>
      <vt:lpstr>Kurzanleitung zu den Spielbefehlen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84</cp:revision>
  <dcterms:created xsi:type="dcterms:W3CDTF">2018-08-08T08:03:39Z</dcterms:created>
  <dcterms:modified xsi:type="dcterms:W3CDTF">2020-02-21T07:37:01Z</dcterms:modified>
</cp:coreProperties>
</file>