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7" r:id="rId2"/>
    <p:sldId id="256" r:id="rId3"/>
    <p:sldId id="263" r:id="rId4"/>
    <p:sldId id="264" r:id="rId5"/>
    <p:sldId id="260" r:id="rId6"/>
    <p:sldId id="258" r:id="rId7"/>
    <p:sldId id="265" r:id="rId8"/>
    <p:sldId id="266" r:id="rId9"/>
    <p:sldId id="261" r:id="rId10"/>
    <p:sldId id="259" r:id="rId11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2699BF"/>
    <a:srgbClr val="0F3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s://github.com/Seeed-Studio/pxt-grove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jpeg"/><Relationship Id="rId10" Type="http://schemas.openxmlformats.org/officeDocument/2006/relationships/image" Target="../media/image49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jpeg"/><Relationship Id="rId7" Type="http://schemas.openxmlformats.org/officeDocument/2006/relationships/image" Target="../media/image28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4.jpeg"/><Relationship Id="rId10" Type="http://schemas.openxmlformats.org/officeDocument/2006/relationships/image" Target="../media/image57.jpe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jpeg"/><Relationship Id="rId7" Type="http://schemas.openxmlformats.org/officeDocument/2006/relationships/image" Target="../media/image28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3.png"/><Relationship Id="rId10" Type="http://schemas.openxmlformats.org/officeDocument/2006/relationships/image" Target="../media/image61.jpeg"/><Relationship Id="rId4" Type="http://schemas.openxmlformats.org/officeDocument/2006/relationships/image" Target="../media/image59.jpe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3.png"/><Relationship Id="rId7" Type="http://schemas.openxmlformats.org/officeDocument/2006/relationships/image" Target="../media/image28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3.png"/><Relationship Id="rId10" Type="http://schemas.openxmlformats.org/officeDocument/2006/relationships/image" Target="../media/image18.png"/><Relationship Id="rId4" Type="http://schemas.openxmlformats.org/officeDocument/2006/relationships/image" Target="../media/image64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29400" y="5805947"/>
            <a:ext cx="479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r>
              <a:rPr lang="de-DE" sz="1000" dirty="0"/>
              <a:t>        </a:t>
            </a:r>
            <a:r>
              <a:rPr lang="de-DE" sz="1000" i="1" dirty="0"/>
              <a:t>alternativ unter Paket hinzufügen diese Adresse eingeben:</a:t>
            </a:r>
          </a:p>
          <a:p>
            <a:r>
              <a:rPr lang="de-DE" sz="1000" i="1" dirty="0"/>
              <a:t>        </a:t>
            </a:r>
            <a:r>
              <a:rPr lang="de-DE" sz="1000" i="1" dirty="0">
                <a:hlinkClick r:id="rId3"/>
              </a:rPr>
              <a:t>https://github.com/Seeed-Studio/pxt-grove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863127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272493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90F1CD-D0DE-4639-BC73-085335EC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2" t="9304" r="19222" b="27147"/>
          <a:stretch/>
        </p:blipFill>
        <p:spPr>
          <a:xfrm rot="16200000">
            <a:off x="2854553" y="948373"/>
            <a:ext cx="1767192" cy="181465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eines Micro/Neopixel-Rings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65914" y="2800802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" y="5940910"/>
            <a:ext cx="1244350" cy="39343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436604" y="2042574"/>
            <a:ext cx="939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Neopixel-Ring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>
            <a:off x="3981899" y="4742170"/>
            <a:ext cx="387915" cy="11187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5ACDD788-4740-4EEC-92B9-7D41C80B34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9" t="25862" r="34353" b="31169"/>
          <a:stretch/>
        </p:blipFill>
        <p:spPr>
          <a:xfrm>
            <a:off x="1440447" y="1223041"/>
            <a:ext cx="939554" cy="7957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0EED8E7-2EC5-4C2C-A612-E00FE4D53993}"/>
              </a:ext>
            </a:extLst>
          </p:cNvPr>
          <p:cNvCxnSpPr>
            <a:cxnSpLocks/>
          </p:cNvCxnSpPr>
          <p:nvPr/>
        </p:nvCxnSpPr>
        <p:spPr>
          <a:xfrm flipH="1">
            <a:off x="3947529" y="2605538"/>
            <a:ext cx="379202" cy="53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F94AFF5-65F9-4B0E-8010-20BE6F513EDE}"/>
              </a:ext>
            </a:extLst>
          </p:cNvPr>
          <p:cNvSpPr txBox="1"/>
          <p:nvPr/>
        </p:nvSpPr>
        <p:spPr>
          <a:xfrm>
            <a:off x="4223616" y="2440804"/>
            <a:ext cx="52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62DA70E-A0F6-4AD8-80A0-EBB2C8091571}"/>
              </a:ext>
            </a:extLst>
          </p:cNvPr>
          <p:cNvSpPr txBox="1"/>
          <p:nvPr/>
        </p:nvSpPr>
        <p:spPr>
          <a:xfrm>
            <a:off x="2858521" y="1861655"/>
            <a:ext cx="52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</a:t>
            </a:r>
          </a:p>
          <a:p>
            <a:r>
              <a:rPr lang="de-DE" sz="800" b="1" dirty="0"/>
              <a:t> (- Pol)</a:t>
            </a:r>
            <a:endParaRPr lang="de-DE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AA20FB5-EE41-43C6-8A45-C3452ED6B079}"/>
              </a:ext>
            </a:extLst>
          </p:cNvPr>
          <p:cNvCxnSpPr>
            <a:cxnSpLocks/>
          </p:cNvCxnSpPr>
          <p:nvPr/>
        </p:nvCxnSpPr>
        <p:spPr>
          <a:xfrm>
            <a:off x="3620655" y="1351448"/>
            <a:ext cx="345118" cy="709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6E0B1AED-0290-46F9-8D26-256845D9D0D5}"/>
              </a:ext>
            </a:extLst>
          </p:cNvPr>
          <p:cNvSpPr txBox="1"/>
          <p:nvPr/>
        </p:nvSpPr>
        <p:spPr>
          <a:xfrm>
            <a:off x="2855756" y="119374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FF00"/>
                </a:solidFill>
              </a:rPr>
              <a:t>Gelb Signalkabel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1EA811E-F528-4709-B219-FDD273EA9993}"/>
              </a:ext>
            </a:extLst>
          </p:cNvPr>
          <p:cNvCxnSpPr>
            <a:cxnSpLocks/>
          </p:cNvCxnSpPr>
          <p:nvPr/>
        </p:nvCxnSpPr>
        <p:spPr>
          <a:xfrm>
            <a:off x="3233738" y="2095500"/>
            <a:ext cx="154781" cy="130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F291E690-B1D2-4C5C-97A1-F1A2376AC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00" y="6341827"/>
            <a:ext cx="4904689" cy="316148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cxnSpLocks/>
          </p:cNvCxnSpPr>
          <p:nvPr/>
        </p:nvCxnSpPr>
        <p:spPr>
          <a:xfrm flipH="1">
            <a:off x="1434504" y="6144208"/>
            <a:ext cx="144848" cy="213363"/>
          </a:xfrm>
          <a:prstGeom prst="straightConnector1">
            <a:avLst/>
          </a:prstGeom>
          <a:ln w="28575">
            <a:solidFill>
              <a:srgbClr val="2699B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00FE598-BCE3-426F-984E-8ED25CB24980}"/>
              </a:ext>
            </a:extLst>
          </p:cNvPr>
          <p:cNvSpPr txBox="1"/>
          <p:nvPr/>
        </p:nvSpPr>
        <p:spPr>
          <a:xfrm>
            <a:off x="1599547" y="5941535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699BF"/>
                </a:solidFill>
              </a:rPr>
              <a:t>Link zum </a:t>
            </a:r>
            <a:r>
              <a:rPr lang="de-DE" sz="900" b="1" dirty="0" err="1">
                <a:solidFill>
                  <a:srgbClr val="2699BF"/>
                </a:solidFill>
              </a:rPr>
              <a:t>NeoPixel</a:t>
            </a:r>
            <a:r>
              <a:rPr lang="de-DE" sz="900" b="1" dirty="0">
                <a:solidFill>
                  <a:srgbClr val="2699BF"/>
                </a:solidFill>
              </a:rPr>
              <a:t> Paket:</a:t>
            </a:r>
          </a:p>
          <a:p>
            <a:r>
              <a:rPr lang="de-DE" sz="900" dirty="0">
                <a:solidFill>
                  <a:srgbClr val="2699BF"/>
                </a:solidFill>
              </a:rPr>
              <a:t>https://github.com/MKleinSB/pxt-neopixel-calliope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0E0477D-92F3-4A17-B473-2C314DEC5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95" y="6754406"/>
            <a:ext cx="3351122" cy="196862"/>
          </a:xfrm>
          <a:prstGeom prst="rect">
            <a:avLst/>
          </a:prstGeom>
        </p:spPr>
      </p:pic>
      <p:sp>
        <p:nvSpPr>
          <p:cNvPr id="68" name="Ellipse 67">
            <a:extLst>
              <a:ext uri="{FF2B5EF4-FFF2-40B4-BE49-F238E27FC236}">
                <a16:creationId xmlns:a16="http://schemas.microsoft.com/office/drawing/2014/main" id="{0018FF8C-2B4E-4F4C-BE89-923F05BD9E56}"/>
              </a:ext>
            </a:extLst>
          </p:cNvPr>
          <p:cNvSpPr/>
          <p:nvPr/>
        </p:nvSpPr>
        <p:spPr>
          <a:xfrm>
            <a:off x="903781" y="6739313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</p:spTree>
    <p:extLst>
      <p:ext uri="{BB962C8B-B14F-4D97-AF65-F5344CB8AC3E}">
        <p14:creationId xmlns:p14="http://schemas.microsoft.com/office/powerpoint/2010/main" val="2754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einer Micro/Neopixel-Matrix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59369" y="2608756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" y="5940910"/>
            <a:ext cx="1244350" cy="39343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383712" y="2049264"/>
            <a:ext cx="10505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Neopixel-Matrix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>
            <a:off x="3981899" y="4742170"/>
            <a:ext cx="387915" cy="11187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F291E690-B1D2-4C5C-97A1-F1A2376AC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0" y="6341827"/>
            <a:ext cx="4904689" cy="316148"/>
          </a:xfrm>
          <a:prstGeom prst="rect">
            <a:avLst/>
          </a:prstGeom>
        </p:spPr>
      </p:pic>
      <p:cxnSp>
        <p:nvCxnSpPr>
          <p:cNvPr id="37" name="Gerade Verbindung mit Pfeil 36"/>
          <p:cNvCxnSpPr>
            <a:cxnSpLocks/>
          </p:cNvCxnSpPr>
          <p:nvPr/>
        </p:nvCxnSpPr>
        <p:spPr>
          <a:xfrm flipH="1">
            <a:off x="1434504" y="6144208"/>
            <a:ext cx="144848" cy="213363"/>
          </a:xfrm>
          <a:prstGeom prst="straightConnector1">
            <a:avLst/>
          </a:prstGeom>
          <a:ln w="28575">
            <a:solidFill>
              <a:srgbClr val="2699B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D00FE598-BCE3-426F-984E-8ED25CB24980}"/>
              </a:ext>
            </a:extLst>
          </p:cNvPr>
          <p:cNvSpPr txBox="1"/>
          <p:nvPr/>
        </p:nvSpPr>
        <p:spPr>
          <a:xfrm>
            <a:off x="1599547" y="5941535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699BF"/>
                </a:solidFill>
              </a:rPr>
              <a:t>Link zum </a:t>
            </a:r>
            <a:r>
              <a:rPr lang="de-DE" sz="900" b="1" dirty="0" err="1">
                <a:solidFill>
                  <a:srgbClr val="2699BF"/>
                </a:solidFill>
              </a:rPr>
              <a:t>NeoPixel</a:t>
            </a:r>
            <a:r>
              <a:rPr lang="de-DE" sz="900" b="1" dirty="0">
                <a:solidFill>
                  <a:srgbClr val="2699BF"/>
                </a:solidFill>
              </a:rPr>
              <a:t> Paket:</a:t>
            </a:r>
          </a:p>
          <a:p>
            <a:r>
              <a:rPr lang="de-DE" sz="900" dirty="0">
                <a:solidFill>
                  <a:srgbClr val="2699BF"/>
                </a:solidFill>
              </a:rPr>
              <a:t>https://github.com/MKleinSB/pxt-neopixel-calliope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60E0477D-92F3-4A17-B473-2C314DEC5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5" y="6754406"/>
            <a:ext cx="3351122" cy="196862"/>
          </a:xfrm>
          <a:prstGeom prst="rect">
            <a:avLst/>
          </a:prstGeom>
        </p:spPr>
      </p:pic>
      <p:sp>
        <p:nvSpPr>
          <p:cNvPr id="68" name="Ellipse 67">
            <a:extLst>
              <a:ext uri="{FF2B5EF4-FFF2-40B4-BE49-F238E27FC236}">
                <a16:creationId xmlns:a16="http://schemas.microsoft.com/office/drawing/2014/main" id="{0018FF8C-2B4E-4F4C-BE89-923F05BD9E56}"/>
              </a:ext>
            </a:extLst>
          </p:cNvPr>
          <p:cNvSpPr/>
          <p:nvPr/>
        </p:nvSpPr>
        <p:spPr>
          <a:xfrm>
            <a:off x="903781" y="6739313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793D1F4-0E11-4F92-A092-2156CBAA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0272" r="24822" b="14343"/>
          <a:stretch/>
        </p:blipFill>
        <p:spPr>
          <a:xfrm rot="5400000">
            <a:off x="1512367" y="1151736"/>
            <a:ext cx="793496" cy="93955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3B116E-2BD0-4475-825C-529C7D6E8F4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2" t="17399" r="32234" b="3796"/>
          <a:stretch/>
        </p:blipFill>
        <p:spPr>
          <a:xfrm rot="5400000">
            <a:off x="3063613" y="640160"/>
            <a:ext cx="1602326" cy="2281238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A8D88A91-E75B-4B02-9074-FD4B18EBDF5F}"/>
              </a:ext>
            </a:extLst>
          </p:cNvPr>
          <p:cNvSpPr/>
          <p:nvPr/>
        </p:nvSpPr>
        <p:spPr>
          <a:xfrm>
            <a:off x="4002647" y="1659692"/>
            <a:ext cx="387837" cy="386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1867A59-39D8-4DD5-8075-CC5BA5DD9D24}"/>
              </a:ext>
            </a:extLst>
          </p:cNvPr>
          <p:cNvCxnSpPr>
            <a:cxnSpLocks/>
          </p:cNvCxnSpPr>
          <p:nvPr/>
        </p:nvCxnSpPr>
        <p:spPr>
          <a:xfrm>
            <a:off x="4327704" y="1145090"/>
            <a:ext cx="42110" cy="3655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3E95A5D-2BE7-4867-BAD2-2B13AB3B5C4A}"/>
              </a:ext>
            </a:extLst>
          </p:cNvPr>
          <p:cNvSpPr txBox="1"/>
          <p:nvPr/>
        </p:nvSpPr>
        <p:spPr>
          <a:xfrm>
            <a:off x="4173112" y="95428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C000"/>
                </a:solidFill>
              </a:rPr>
              <a:t>Gelb Signalkabel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2D02AAC-DA6F-4B1B-AA57-C8BC9EE3ACFB}"/>
              </a:ext>
            </a:extLst>
          </p:cNvPr>
          <p:cNvSpPr txBox="1"/>
          <p:nvPr/>
        </p:nvSpPr>
        <p:spPr>
          <a:xfrm>
            <a:off x="2807241" y="1169727"/>
            <a:ext cx="67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 (- Pol)</a:t>
            </a:r>
            <a:endParaRPr lang="de-DE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5748CFF-9B22-4BAA-8780-C0A4F8B7AD9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480080" y="1277449"/>
            <a:ext cx="56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0317744-090E-4970-80D8-BE27FC7FD154}"/>
              </a:ext>
            </a:extLst>
          </p:cNvPr>
          <p:cNvSpPr txBox="1"/>
          <p:nvPr/>
        </p:nvSpPr>
        <p:spPr>
          <a:xfrm>
            <a:off x="2805823" y="1044724"/>
            <a:ext cx="81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CFB35CC-58BF-4401-801B-3C0CAC057E5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625146" y="1152446"/>
            <a:ext cx="461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193859" cy="183535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532048" y="1996880"/>
            <a:ext cx="26774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r>
              <a:rPr lang="de-DE" sz="1000" b="1" dirty="0"/>
              <a:t>Anschlüsse werden wie folgt verbunden: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rote Kabel VCC (am Sensor) wird in den 3,3V des </a:t>
            </a:r>
            <a:r>
              <a:rPr lang="de-DE" sz="1000" dirty="0" err="1"/>
              <a:t>Calliope</a:t>
            </a:r>
            <a:r>
              <a:rPr lang="de-DE" sz="1000" dirty="0"/>
              <a:t> gesteckt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Gelbe Signalkabel verbindet OUT und den C5-Kontakt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6049" y="4011456"/>
            <a:ext cx="25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Achtung! beim anschließen darauf achten, dass + und – korrekt angeschlossen sind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mit einer aufgelöteten </a:t>
            </a:r>
            <a:r>
              <a:rPr lang="de-DE" sz="1000" b="1" dirty="0" err="1"/>
              <a:t>Buchsenleiste</a:t>
            </a:r>
            <a:r>
              <a:rPr lang="de-DE" sz="1000" b="1" dirty="0"/>
              <a:t> halten diese fester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286523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687997"/>
            <a:ext cx="479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Aus dem „erweiterten Bereich“ werden folgende Befehle </a:t>
            </a:r>
            <a:br>
              <a:rPr lang="de-DE" sz="1000" dirty="0"/>
            </a:br>
            <a:r>
              <a:rPr lang="de-DE" sz="1000" dirty="0"/>
              <a:t>von Pins benötigt: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</a:t>
            </a:r>
            <a:br>
              <a:rPr lang="de-DE" sz="1000" dirty="0"/>
            </a:br>
            <a:r>
              <a:rPr lang="de-DE" sz="1000" dirty="0"/>
              <a:t>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62473" y="169185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74" y="3750817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2" y="6078804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87" b="11279"/>
          <a:stretch/>
        </p:blipFill>
        <p:spPr>
          <a:xfrm>
            <a:off x="516434" y="6712167"/>
            <a:ext cx="1943538" cy="1900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22152" r="12135" b="10145"/>
          <a:stretch/>
        </p:blipFill>
        <p:spPr>
          <a:xfrm rot="10800000">
            <a:off x="1443223" y="846741"/>
            <a:ext cx="936000" cy="792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673" r="21756" b="11445"/>
          <a:stretch/>
        </p:blipFill>
        <p:spPr>
          <a:xfrm>
            <a:off x="388856" y="846743"/>
            <a:ext cx="936000" cy="795359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4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2630523" y="1585952"/>
            <a:ext cx="2579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*</a:t>
            </a:r>
            <a:r>
              <a:rPr lang="de-DE" sz="1000" b="1" dirty="0"/>
              <a:t> </a:t>
            </a:r>
            <a:r>
              <a:rPr lang="de-DE" sz="1000" dirty="0"/>
              <a:t>Mit einem Schraubendreher kann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94C608-C88A-43FC-B565-4085E14C059C}"/>
              </a:ext>
            </a:extLst>
          </p:cNvPr>
          <p:cNvSpPr/>
          <p:nvPr/>
        </p:nvSpPr>
        <p:spPr>
          <a:xfrm>
            <a:off x="2666607" y="4924055"/>
            <a:ext cx="162000" cy="1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010291-4BBE-4DC2-BD3C-2FE3E22C5650}"/>
              </a:ext>
            </a:extLst>
          </p:cNvPr>
          <p:cNvSpPr/>
          <p:nvPr/>
        </p:nvSpPr>
        <p:spPr>
          <a:xfrm>
            <a:off x="3547108" y="3840272"/>
            <a:ext cx="72000" cy="7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689BC4C-7625-426A-8748-C36A05CB0B24}"/>
              </a:ext>
            </a:extLst>
          </p:cNvPr>
          <p:cNvSpPr/>
          <p:nvPr/>
        </p:nvSpPr>
        <p:spPr>
          <a:xfrm>
            <a:off x="3294420" y="392308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37859D1-F973-4DE0-841B-8ABC70EB04DC}"/>
              </a:ext>
            </a:extLst>
          </p:cNvPr>
          <p:cNvSpPr/>
          <p:nvPr/>
        </p:nvSpPr>
        <p:spPr>
          <a:xfrm>
            <a:off x="3295487" y="3838517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598D591-5AF7-4307-8AC1-1E508B667A7B}"/>
              </a:ext>
            </a:extLst>
          </p:cNvPr>
          <p:cNvSpPr/>
          <p:nvPr/>
        </p:nvSpPr>
        <p:spPr>
          <a:xfrm>
            <a:off x="2666607" y="5105030"/>
            <a:ext cx="162000" cy="1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1D75842-18C8-4E10-91BA-204D0CA9154A}"/>
              </a:ext>
            </a:extLst>
          </p:cNvPr>
          <p:cNvSpPr/>
          <p:nvPr/>
        </p:nvSpPr>
        <p:spPr>
          <a:xfrm>
            <a:off x="3207944" y="4924055"/>
            <a:ext cx="162000" cy="16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4C6F524-E6AB-4F64-A71B-B45CA546D5F2}"/>
              </a:ext>
            </a:extLst>
          </p:cNvPr>
          <p:cNvSpPr/>
          <p:nvPr/>
        </p:nvSpPr>
        <p:spPr>
          <a:xfrm>
            <a:off x="1959026" y="6040700"/>
            <a:ext cx="515596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E4FDFBA-0CF1-41DD-891C-D551EAE4F6A7}"/>
              </a:ext>
            </a:extLst>
          </p:cNvPr>
          <p:cNvGrpSpPr/>
          <p:nvPr/>
        </p:nvGrpSpPr>
        <p:grpSpPr>
          <a:xfrm>
            <a:off x="3574750" y="5754782"/>
            <a:ext cx="1131173" cy="516396"/>
            <a:chOff x="3964636" y="5610821"/>
            <a:chExt cx="1131173" cy="51639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0283D64-7BF3-408F-B9FD-2611314E5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6951"/>
            <a:stretch/>
          </p:blipFill>
          <p:spPr>
            <a:xfrm>
              <a:off x="3964636" y="5973723"/>
              <a:ext cx="1131173" cy="153494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C98E9E0-75D6-4D21-ABF8-6022429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684" y="5610821"/>
              <a:ext cx="1097903" cy="347131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BE2DE2B-6AB9-45B9-ABC5-C62ED27B65CC}"/>
              </a:ext>
            </a:extLst>
          </p:cNvPr>
          <p:cNvSpPr/>
          <p:nvPr/>
        </p:nvSpPr>
        <p:spPr>
          <a:xfrm>
            <a:off x="1876530" y="6687776"/>
            <a:ext cx="583441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Des Weiteren sind die Motoren A und B an das </a:t>
            </a:r>
            <a:r>
              <a:rPr lang="de-DE" sz="1000" dirty="0" err="1"/>
              <a:t>Motorenshield</a:t>
            </a:r>
            <a:r>
              <a:rPr lang="de-DE" sz="1000" dirty="0"/>
              <a:t> wie folgt anzuschließen: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Vin oder VCC = + Pol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GND = – Pol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H-Brücke und DC-Motoren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97289" y="877829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862789" y="796083"/>
            <a:ext cx="792000" cy="943144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  <a:p>
            <a:endParaRPr lang="de-DE" sz="900" dirty="0"/>
          </a:p>
          <a:p>
            <a:r>
              <a:rPr lang="de-DE" sz="900" dirty="0"/>
              <a:t>Eine Besonderheit bietet das Modul mit dem L298N IC hier muss auch der GND mit dem – Pol des </a:t>
            </a:r>
            <a:r>
              <a:rPr lang="de-DE" sz="900" dirty="0" err="1"/>
              <a:t>Calliope</a:t>
            </a:r>
            <a:r>
              <a:rPr lang="de-DE" sz="900" dirty="0"/>
              <a:t> verbunden werden</a:t>
            </a:r>
          </a:p>
          <a:p>
            <a:endParaRPr lang="de-DE" sz="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5AED1-48B4-4169-93FF-9171765E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6" t="40237" r="39926" b="37694"/>
          <a:stretch/>
        </p:blipFill>
        <p:spPr>
          <a:xfrm>
            <a:off x="1731897" y="843001"/>
            <a:ext cx="943145" cy="792000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71DAC2DF-5E80-4647-A96D-C47287AC4009}"/>
              </a:ext>
            </a:extLst>
          </p:cNvPr>
          <p:cNvSpPr txBox="1"/>
          <p:nvPr/>
        </p:nvSpPr>
        <p:spPr>
          <a:xfrm>
            <a:off x="1646696" y="1605208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</a:t>
            </a:r>
          </a:p>
          <a:p>
            <a:pPr algn="ctr"/>
            <a:r>
              <a:rPr lang="de-DE" sz="1000" dirty="0"/>
              <a:t>(L293D)</a:t>
            </a:r>
            <a:endParaRPr lang="de-DE" sz="1068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-149470" y="4924665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AA0877EC-BFB9-430F-9FF6-A7B48F17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" y="5363147"/>
            <a:ext cx="1244350" cy="39343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36D1E47-5965-4814-958E-B2327EB9A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48" y="5748138"/>
            <a:ext cx="4708109" cy="303477"/>
          </a:xfrm>
          <a:prstGeom prst="rect">
            <a:avLst/>
          </a:prstGeom>
        </p:spPr>
      </p:pic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2036014" y="5646867"/>
            <a:ext cx="265076" cy="139159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2168552" y="5320788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38648" y="6055310"/>
            <a:ext cx="470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Block ermöglicht es die Motoren A und B separat oder A+B gleichzeitig anzusteuern.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7FD0FEE7-D642-4583-BD70-26AAB042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681" y="6225467"/>
            <a:ext cx="1256680" cy="264564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A20BF1E9-BC11-4E49-A0CA-400052E560A2}"/>
              </a:ext>
            </a:extLst>
          </p:cNvPr>
          <p:cNvSpPr txBox="1"/>
          <p:nvPr/>
        </p:nvSpPr>
        <p:spPr>
          <a:xfrm>
            <a:off x="3688308" y="168327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5DC5E5E6-67FF-4278-A150-4FBCEDAD3A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6" y="6837734"/>
            <a:ext cx="2454084" cy="2093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3DC54C3-5F98-4A26-98D4-73FDC461346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17994" r="21513" b="26433"/>
          <a:stretch/>
        </p:blipFill>
        <p:spPr>
          <a:xfrm>
            <a:off x="2937081" y="837382"/>
            <a:ext cx="672017" cy="78678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1961B43A-797C-467C-AB74-235194305C4F}"/>
              </a:ext>
            </a:extLst>
          </p:cNvPr>
          <p:cNvSpPr txBox="1"/>
          <p:nvPr/>
        </p:nvSpPr>
        <p:spPr>
          <a:xfrm>
            <a:off x="2669595" y="1605208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(L298N)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20402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Der Schrittmotor kann verdrehungssicher am Darlington Array angeschlossen werden oder an der Doppel H-Brücke wie auf der Platine aufgemalt.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Schrittmotoren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7474D8-9024-48F7-92FB-024E6D48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7" t="35750" r="36709" b="33941"/>
          <a:stretch/>
        </p:blipFill>
        <p:spPr>
          <a:xfrm>
            <a:off x="1584425" y="868833"/>
            <a:ext cx="943145" cy="791024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4B277C7-6A52-4817-BB75-F4F5C7EC3B6B}"/>
              </a:ext>
            </a:extLst>
          </p:cNvPr>
          <p:cNvSpPr txBox="1"/>
          <p:nvPr/>
        </p:nvSpPr>
        <p:spPr>
          <a:xfrm>
            <a:off x="1525194" y="1607641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Darlington Array</a:t>
            </a:r>
          </a:p>
          <a:p>
            <a:pPr algn="ctr"/>
            <a:r>
              <a:rPr lang="de-DE" sz="1000" dirty="0"/>
              <a:t>(ULN 2003)</a:t>
            </a:r>
            <a:endParaRPr lang="de-DE" sz="1068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09854" y="875585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2952" y="796681"/>
            <a:ext cx="785735" cy="93568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40713" y="453890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Schrittmotors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AA0877EC-BFB9-430F-9FF6-A7B48F17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1" y="5016061"/>
            <a:ext cx="1244350" cy="393434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536D1E47-5965-4814-958E-B2327EB9A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41" y="5416978"/>
            <a:ext cx="4708109" cy="303477"/>
          </a:xfrm>
          <a:prstGeom prst="rect">
            <a:avLst/>
          </a:prstGeom>
        </p:spPr>
      </p:pic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1793545" y="5219359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1958588" y="5016686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49705" y="5727938"/>
            <a:ext cx="470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SchrittMotor</a:t>
            </a:r>
            <a:r>
              <a:rPr lang="de-DE" sz="900" dirty="0"/>
              <a:t> Richtung (Vor) Schritte (0)“ kann dem angeschlossenen Motor die Richtung und die Anzahl der Schritte vorgegeben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Schrittmotor kann eine beliebige Anzahl von Schritten in beide Richtungen bewegt werden. Bei einem Motor 28BYJ-48 entsprechen i.d.R. 513 Schritte einer Umdrehung</a:t>
            </a:r>
          </a:p>
        </p:txBody>
      </p:sp>
      <p:pic>
        <p:nvPicPr>
          <p:cNvPr id="98" name="Grafik 97">
            <a:extLst>
              <a:ext uri="{FF2B5EF4-FFF2-40B4-BE49-F238E27FC236}">
                <a16:creationId xmlns:a16="http://schemas.microsoft.com/office/drawing/2014/main" id="{7FD0FEE7-D642-4583-BD70-26AAB042A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5128" y="5787424"/>
            <a:ext cx="1256680" cy="264564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41695A6A-E86A-49DF-9929-B74EE245D0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52" y="6555250"/>
            <a:ext cx="2498656" cy="264563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C5D9F43-E924-4AE1-AC54-99CC371B3EAC}"/>
              </a:ext>
            </a:extLst>
          </p:cNvPr>
          <p:cNvSpPr txBox="1"/>
          <p:nvPr/>
        </p:nvSpPr>
        <p:spPr>
          <a:xfrm>
            <a:off x="3774069" y="169204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09CB7B-0975-44D6-B1D3-16BB3EDE54F2}"/>
              </a:ext>
            </a:extLst>
          </p:cNvPr>
          <p:cNvSpPr txBox="1"/>
          <p:nvPr/>
        </p:nvSpPr>
        <p:spPr>
          <a:xfrm>
            <a:off x="2639024" y="159795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Schrittmotor 28BYJ-48</a:t>
            </a:r>
            <a:endParaRPr lang="de-DE" sz="1068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B3360-A13B-44B0-AA0E-5F2B4B32982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5" t="35506" r="15751" b="28532"/>
          <a:stretch/>
        </p:blipFill>
        <p:spPr>
          <a:xfrm>
            <a:off x="2722780" y="865027"/>
            <a:ext cx="1012348" cy="7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>
            <a:extLst>
              <a:ext uri="{FF2B5EF4-FFF2-40B4-BE49-F238E27FC236}">
                <a16:creationId xmlns:a16="http://schemas.microsoft.com/office/drawing/2014/main" id="{EE42C421-EC12-4287-AD93-2E69955853E7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Do </a:t>
            </a:r>
            <a:r>
              <a:rPr lang="de-DE" sz="2137" b="1" dirty="0" err="1"/>
              <a:t>It</a:t>
            </a:r>
            <a:r>
              <a:rPr lang="de-DE" sz="2137" b="1" dirty="0"/>
              <a:t> </a:t>
            </a:r>
            <a:r>
              <a:rPr lang="de-DE" sz="2137" b="1" dirty="0" err="1"/>
              <a:t>Yourself</a:t>
            </a:r>
            <a:r>
              <a:rPr lang="de-DE" sz="2137" b="1" dirty="0"/>
              <a:t> H-Brücke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8E250FA-63B2-477F-B0F8-2B76E010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7" t="18120" r="15930" b="33942"/>
          <a:stretch/>
        </p:blipFill>
        <p:spPr>
          <a:xfrm>
            <a:off x="1997425" y="849986"/>
            <a:ext cx="1308355" cy="7920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6659BAA-FAF9-4166-BA26-27024CEBAE2D}"/>
              </a:ext>
            </a:extLst>
          </p:cNvPr>
          <p:cNvSpPr txBox="1"/>
          <p:nvPr/>
        </p:nvSpPr>
        <p:spPr>
          <a:xfrm>
            <a:off x="2145697" y="1649624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Steckbrett</a:t>
            </a:r>
            <a:endParaRPr lang="de-DE" sz="106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6F86DE3-419A-4A40-B0DF-DC853D541346}"/>
              </a:ext>
            </a:extLst>
          </p:cNvPr>
          <p:cNvSpPr txBox="1"/>
          <p:nvPr/>
        </p:nvSpPr>
        <p:spPr>
          <a:xfrm>
            <a:off x="3775529" y="160260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54C8413-1D0C-4B88-BBC0-F59CF01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8" y="851058"/>
            <a:ext cx="945695" cy="792000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8DB5938-8D14-4B90-BD67-4A3727F44AB5}"/>
              </a:ext>
            </a:extLst>
          </p:cNvPr>
          <p:cNvSpPr txBox="1"/>
          <p:nvPr/>
        </p:nvSpPr>
        <p:spPr>
          <a:xfrm>
            <a:off x="641224" y="1633112"/>
            <a:ext cx="7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L293D IC</a:t>
            </a:r>
            <a:endParaRPr lang="de-DE" sz="1068" dirty="0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7491FAD-50A2-4C17-8981-B3449215F7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16"/>
          <a:stretch/>
        </p:blipFill>
        <p:spPr>
          <a:xfrm>
            <a:off x="2502252" y="2016299"/>
            <a:ext cx="2206110" cy="108637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19C2362D-F4CF-42BB-9815-2F5DD3296FC7}"/>
              </a:ext>
            </a:extLst>
          </p:cNvPr>
          <p:cNvSpPr txBox="1"/>
          <p:nvPr/>
        </p:nvSpPr>
        <p:spPr>
          <a:xfrm>
            <a:off x="3132652" y="3144868"/>
            <a:ext cx="109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Auszug aus dem Datenblatt des L293D</a:t>
            </a:r>
            <a:endParaRPr lang="de-DE" sz="1068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ABB08F-126A-476D-B3CC-E78EE623F60F}"/>
              </a:ext>
            </a:extLst>
          </p:cNvPr>
          <p:cNvSpPr txBox="1"/>
          <p:nvPr/>
        </p:nvSpPr>
        <p:spPr>
          <a:xfrm>
            <a:off x="4643595" y="2360956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B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474F36ED-2BF8-414D-80C6-668AC5E32983}"/>
              </a:ext>
            </a:extLst>
          </p:cNvPr>
          <p:cNvSpPr/>
          <p:nvPr/>
        </p:nvSpPr>
        <p:spPr>
          <a:xfrm>
            <a:off x="4027055" y="2364509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354EF14-C9FB-4DCC-AF75-F5B88DCDA772}"/>
              </a:ext>
            </a:extLst>
          </p:cNvPr>
          <p:cNvSpPr/>
          <p:nvPr/>
        </p:nvSpPr>
        <p:spPr>
          <a:xfrm flipV="1">
            <a:off x="3996775" y="2696159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D7D9E21-CF7B-4204-8227-4BA78656B41C}"/>
              </a:ext>
            </a:extLst>
          </p:cNvPr>
          <p:cNvSpPr txBox="1"/>
          <p:nvPr/>
        </p:nvSpPr>
        <p:spPr>
          <a:xfrm>
            <a:off x="1889255" y="2348977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A</a:t>
            </a: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19FB024-E252-4FE1-B4F1-95D59A64B367}"/>
              </a:ext>
            </a:extLst>
          </p:cNvPr>
          <p:cNvSpPr/>
          <p:nvPr/>
        </p:nvSpPr>
        <p:spPr>
          <a:xfrm rot="10800000">
            <a:off x="2455523" y="2687030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B8511042-F438-4139-8694-6ADB227D9D22}"/>
              </a:ext>
            </a:extLst>
          </p:cNvPr>
          <p:cNvSpPr/>
          <p:nvPr/>
        </p:nvSpPr>
        <p:spPr>
          <a:xfrm rot="10800000" flipV="1">
            <a:off x="2455523" y="2364173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2936231-2225-4927-B82C-32D87B765FDA}"/>
              </a:ext>
            </a:extLst>
          </p:cNvPr>
          <p:cNvSpPr txBox="1"/>
          <p:nvPr/>
        </p:nvSpPr>
        <p:spPr>
          <a:xfrm>
            <a:off x="2955623" y="213402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4CD7884-C61B-43A8-A149-8328CB51BA27}"/>
              </a:ext>
            </a:extLst>
          </p:cNvPr>
          <p:cNvSpPr txBox="1"/>
          <p:nvPr/>
        </p:nvSpPr>
        <p:spPr>
          <a:xfrm>
            <a:off x="2962125" y="272937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F1F1AD9-3130-4205-89F0-D6B5E47890D8}"/>
              </a:ext>
            </a:extLst>
          </p:cNvPr>
          <p:cNvSpPr txBox="1"/>
          <p:nvPr/>
        </p:nvSpPr>
        <p:spPr>
          <a:xfrm>
            <a:off x="3996775" y="215755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AEE076-593A-4C1B-AED1-3B26C34E752D}"/>
              </a:ext>
            </a:extLst>
          </p:cNvPr>
          <p:cNvSpPr txBox="1"/>
          <p:nvPr/>
        </p:nvSpPr>
        <p:spPr>
          <a:xfrm>
            <a:off x="4024760" y="2751957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7042ACD-EEC2-4E50-96C3-D09C19CC907D}"/>
              </a:ext>
            </a:extLst>
          </p:cNvPr>
          <p:cNvSpPr txBox="1"/>
          <p:nvPr/>
        </p:nvSpPr>
        <p:spPr>
          <a:xfrm>
            <a:off x="2261004" y="3015532"/>
            <a:ext cx="131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Motor (max. 35V)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9DEB6C-B38B-4E33-9D0F-5016B85E3BA1}"/>
              </a:ext>
            </a:extLst>
          </p:cNvPr>
          <p:cNvSpPr txBox="1"/>
          <p:nvPr/>
        </p:nvSpPr>
        <p:spPr>
          <a:xfrm>
            <a:off x="3997190" y="1947657"/>
            <a:ext cx="11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Logik 3,3V – 7V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A570F18-8984-4B10-8B61-5EC40C67513F}"/>
              </a:ext>
            </a:extLst>
          </p:cNvPr>
          <p:cNvSpPr txBox="1"/>
          <p:nvPr/>
        </p:nvSpPr>
        <p:spPr>
          <a:xfrm>
            <a:off x="4041649" y="2934284"/>
            <a:ext cx="122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Die Pins EN1,2 und EN3,4 kann mittels PWM Signal die Motorgeschwindigkeit gedrosselt werden. Wir verbinden Vcc1 mit +5V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86296" y="3832480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5094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94185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5447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94185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86406" y="386590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86406" y="3951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96148" y="3951604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98529" y="386333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56003" y="523925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57283" y="4787194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927090" y="523697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928369" y="479218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192090" y="4888891"/>
            <a:ext cx="21783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687A645A-EF29-4310-B4A3-2420546420A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8278" y="769391"/>
            <a:ext cx="792000" cy="943144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E905847E-7DF3-4B90-B4C3-40BD02EBE248}"/>
              </a:ext>
            </a:extLst>
          </p:cNvPr>
          <p:cNvSpPr txBox="1"/>
          <p:nvPr/>
        </p:nvSpPr>
        <p:spPr>
          <a:xfrm>
            <a:off x="-52417" y="5560631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7C7CB9EC-CABB-4B36-9EB0-0A1F4E2BE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37" y="6285241"/>
            <a:ext cx="4708109" cy="303477"/>
          </a:xfrm>
          <a:prstGeom prst="rect">
            <a:avLst/>
          </a:prstGeom>
        </p:spPr>
      </p:pic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20FD002-693B-44C2-B705-955086F0E6E1}"/>
              </a:ext>
            </a:extLst>
          </p:cNvPr>
          <p:cNvCxnSpPr>
            <a:cxnSpLocks/>
          </p:cNvCxnSpPr>
          <p:nvPr/>
        </p:nvCxnSpPr>
        <p:spPr>
          <a:xfrm flipH="1">
            <a:off x="2055443" y="6258145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AD760B6-B047-4BCD-8AD9-4BC8D876FB98}"/>
              </a:ext>
            </a:extLst>
          </p:cNvPr>
          <p:cNvSpPr txBox="1"/>
          <p:nvPr/>
        </p:nvSpPr>
        <p:spPr>
          <a:xfrm>
            <a:off x="2176273" y="5949301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540D8AB-4433-4F3B-8BB8-BC3F938801FC}"/>
              </a:ext>
            </a:extLst>
          </p:cNvPr>
          <p:cNvSpPr txBox="1"/>
          <p:nvPr/>
        </p:nvSpPr>
        <p:spPr>
          <a:xfrm>
            <a:off x="232050" y="6507291"/>
            <a:ext cx="47081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</p:txBody>
      </p:sp>
      <p:pic>
        <p:nvPicPr>
          <p:cNvPr id="116" name="Grafik 115">
            <a:extLst>
              <a:ext uri="{FF2B5EF4-FFF2-40B4-BE49-F238E27FC236}">
                <a16:creationId xmlns:a16="http://schemas.microsoft.com/office/drawing/2014/main" id="{CAB7ABD5-EF24-4C2B-9768-41401A335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669" y="6693825"/>
            <a:ext cx="1256680" cy="264564"/>
          </a:xfrm>
          <a:prstGeom prst="rect">
            <a:avLst/>
          </a:prstGeom>
        </p:spPr>
      </p:pic>
      <p:pic>
        <p:nvPicPr>
          <p:cNvPr id="117" name="Grafik 116">
            <a:extLst>
              <a:ext uri="{FF2B5EF4-FFF2-40B4-BE49-F238E27FC236}">
                <a16:creationId xmlns:a16="http://schemas.microsoft.com/office/drawing/2014/main" id="{FDA09266-43F4-4558-934E-46AFC722DA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58" y="7087362"/>
            <a:ext cx="2385791" cy="203485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B72A7CDF-64C1-483A-8189-3D58BBA268E9}"/>
              </a:ext>
            </a:extLst>
          </p:cNvPr>
          <p:cNvSpPr txBox="1"/>
          <p:nvPr/>
        </p:nvSpPr>
        <p:spPr>
          <a:xfrm>
            <a:off x="203450" y="1931278"/>
            <a:ext cx="20493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Hier wird der Chip in die Mitte des Steckbretts gesteckt, sodass erstmal keine der Beinchen miteinander verbunden sind. </a:t>
            </a:r>
          </a:p>
          <a:p>
            <a:r>
              <a:rPr lang="de-DE" sz="1000" dirty="0"/>
              <a:t>Jetzt können 1,2EN und 3,4EN </a:t>
            </a:r>
          </a:p>
          <a:p>
            <a:r>
              <a:rPr lang="de-DE" sz="1000" dirty="0"/>
              <a:t>mit Vcc1 und dem + Pol am </a:t>
            </a:r>
            <a:r>
              <a:rPr lang="de-DE" sz="1000" dirty="0" err="1"/>
              <a:t>Calliope</a:t>
            </a:r>
            <a:r>
              <a:rPr lang="de-DE" sz="1000" dirty="0"/>
              <a:t> verbunden werden. Die Pins 1A,2A,3A,4A werden mit den Pins P0,P1,P2,P3 am </a:t>
            </a:r>
            <a:r>
              <a:rPr lang="de-DE" sz="1000" dirty="0" err="1"/>
              <a:t>Calliope</a:t>
            </a:r>
            <a:r>
              <a:rPr lang="de-DE" sz="1000" dirty="0"/>
              <a:t> verbunden. An die Anschlüsse 1Y und 2Y kommt der erste Motor, an die Anschlüsse 3Y und 4Y kommt ein zweiter Motor. Nun wird noch eine Batteriespannung zw. 5V und 12V mit dem + Pol an Vcc2 und mit dem – Pol an einen der </a:t>
            </a:r>
            <a:r>
              <a:rPr lang="de-DE" sz="1000" dirty="0" err="1"/>
              <a:t>Grounds</a:t>
            </a:r>
            <a:r>
              <a:rPr lang="de-DE" sz="1000" dirty="0"/>
              <a:t> angeschlossen. Zu guter Letzt wird noch einer der Ground-Pins mit dem – Pol des </a:t>
            </a:r>
            <a:r>
              <a:rPr lang="de-DE" sz="1000" dirty="0" err="1"/>
              <a:t>Calliope</a:t>
            </a:r>
            <a:r>
              <a:rPr lang="de-DE" sz="1000" dirty="0"/>
              <a:t> verbunden.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EA20642A-A811-46F7-B59D-8AE667063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0" y="5930544"/>
            <a:ext cx="1244350" cy="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1194</Words>
  <Application>Microsoft Office PowerPoint</Application>
  <PresentationFormat>Benutzerdefiniert</PresentationFormat>
  <Paragraphs>221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100</cp:revision>
  <dcterms:created xsi:type="dcterms:W3CDTF">2018-09-12T10:50:39Z</dcterms:created>
  <dcterms:modified xsi:type="dcterms:W3CDTF">2020-05-20T09:08:52Z</dcterms:modified>
</cp:coreProperties>
</file>